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70" r:id="rId9"/>
    <p:sldId id="263" r:id="rId10"/>
    <p:sldId id="271" r:id="rId11"/>
    <p:sldId id="264" r:id="rId12"/>
    <p:sldId id="269" r:id="rId13"/>
    <p:sldId id="265" r:id="rId14"/>
    <p:sldId id="268" r:id="rId15"/>
    <p:sldId id="266" r:id="rId16"/>
    <p:sldId id="267"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CFCFC"/>
    <a:srgbClr val="FEFEFE"/>
    <a:srgbClr val="FDFDFD"/>
    <a:srgbClr val="F9FFFF"/>
    <a:srgbClr val="FCFFFF"/>
    <a:srgbClr val="EAF5FF"/>
    <a:srgbClr val="FAFAFA"/>
    <a:srgbClr val="FDFAFF"/>
    <a:srgbClr val="F6FF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178"/>
    <p:restoredTop sz="94429"/>
  </p:normalViewPr>
  <p:slideViewPr>
    <p:cSldViewPr snapToGrid="0" snapToObjects="1">
      <p:cViewPr varScale="1">
        <p:scale>
          <a:sx n="100" d="100"/>
          <a:sy n="100" d="100"/>
        </p:scale>
        <p:origin x="184" y="5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November 20,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November 20,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November 20,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November 20,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November 20,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November 20,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November 20, 2024</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November 20, 2024</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November 20, 2024</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November 20,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November 20,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November 20, 2024</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100</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D313F-58C0-D2B3-8A9A-D34C87892E4A}"/>
              </a:ext>
            </a:extLst>
          </p:cNvPr>
          <p:cNvSpPr>
            <a:spLocks noGrp="1"/>
          </p:cNvSpPr>
          <p:nvPr>
            <p:ph type="title"/>
          </p:nvPr>
        </p:nvSpPr>
        <p:spPr>
          <a:xfrm>
            <a:off x="720000" y="619200"/>
            <a:ext cx="10728322" cy="8794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D0B52A39-C9F0-3ABC-A7C5-C264C2D44ADA}"/>
              </a:ext>
            </a:extLst>
          </p:cNvPr>
          <p:cNvSpPr>
            <a:spLocks noGrp="1"/>
          </p:cNvSpPr>
          <p:nvPr>
            <p:ph idx="1"/>
          </p:nvPr>
        </p:nvSpPr>
        <p:spPr>
          <a:xfrm>
            <a:off x="720000" y="1739900"/>
            <a:ext cx="10728325" cy="4029075"/>
          </a:xfrm>
        </p:spPr>
        <p:txBody>
          <a:bodyPr>
            <a:normAutofit/>
          </a:bodyPr>
          <a:lstStyle/>
          <a:p>
            <a:pPr marL="0" indent="0" algn="ctr">
              <a:buNone/>
            </a:pPr>
            <a:r>
              <a:rPr lang="ar-AE" sz="2400" b="0" i="0" dirty="0">
                <a:solidFill>
                  <a:srgbClr val="FFFFFF"/>
                </a:solidFill>
                <a:effectLst/>
                <a:latin typeface="Georgia" panose="02040502050405020303" pitchFamily="18" charset="0"/>
              </a:rPr>
              <a:t>." فَتَنَازَعُوا، وَلَا يَنْبَغِي عِنْدَ نَبِيٍّ تَنَازُعٌ، فَقَالُوا: "هَجَرَ رَسُولُ اللَّهِ ‏(ص)." ‏فَقَالَ: "دَعُونِي، فَالَّذِي أَنَا فِيهِ خَيْرٌ مِمَّا تَدْعُونِي إِلَيْهِ.”</a:t>
            </a:r>
            <a:endParaRPr lang="en-CA" sz="2400" b="0" i="0" dirty="0">
              <a:solidFill>
                <a:srgbClr val="FFFFFF"/>
              </a:solidFill>
              <a:effectLst/>
              <a:latin typeface="Georgia" panose="02040502050405020303" pitchFamily="18" charset="0"/>
            </a:endParaRPr>
          </a:p>
          <a:p>
            <a:pPr marL="0" indent="0" algn="ctr">
              <a:buNone/>
            </a:pPr>
            <a:r>
              <a:rPr lang="en-CA" sz="2400" b="0" i="0" dirty="0">
                <a:solidFill>
                  <a:srgbClr val="FFFFFF"/>
                </a:solidFill>
                <a:effectLst/>
              </a:rPr>
              <a:t>But they argued, and it is not befitting to argue in the presence of a Prophet. They said, 'The Messenger of God (s) is delirious.' He then said, 'Leave me, for what I am experiencing is better than what you are calling me to.</a:t>
            </a:r>
            <a:endParaRPr lang="en-US" sz="2400" dirty="0"/>
          </a:p>
        </p:txBody>
      </p:sp>
    </p:spTree>
    <p:extLst>
      <p:ext uri="{BB962C8B-B14F-4D97-AF65-F5344CB8AC3E}">
        <p14:creationId xmlns:p14="http://schemas.microsoft.com/office/powerpoint/2010/main" val="13535032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50B85-8B6C-29BA-E458-1C3982D082A2}"/>
              </a:ext>
            </a:extLst>
          </p:cNvPr>
          <p:cNvSpPr>
            <a:spLocks noGrp="1"/>
          </p:cNvSpPr>
          <p:nvPr>
            <p:ph type="title"/>
          </p:nvPr>
        </p:nvSpPr>
        <p:spPr>
          <a:xfrm>
            <a:off x="720000" y="619200"/>
            <a:ext cx="10728322" cy="7270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C7F1DFCB-2E1B-419B-EEBA-818F12329978}"/>
              </a:ext>
            </a:extLst>
          </p:cNvPr>
          <p:cNvSpPr>
            <a:spLocks noGrp="1"/>
          </p:cNvSpPr>
          <p:nvPr>
            <p:ph idx="1"/>
          </p:nvPr>
        </p:nvSpPr>
        <p:spPr>
          <a:xfrm>
            <a:off x="720000" y="1346200"/>
            <a:ext cx="10728325" cy="5295900"/>
          </a:xfrm>
        </p:spPr>
        <p:txBody>
          <a:bodyPr>
            <a:normAutofit/>
          </a:bodyPr>
          <a:lstStyle/>
          <a:p>
            <a:pPr marL="0" indent="0" algn="ctr">
              <a:buNone/>
            </a:pPr>
            <a:r>
              <a:rPr lang="ar-AE" sz="2400" b="0" i="0" dirty="0">
                <a:solidFill>
                  <a:srgbClr val="FCFCFC"/>
                </a:solidFill>
                <a:effectLst/>
                <a:latin typeface="Georgia" panose="02040502050405020303" pitchFamily="18" charset="0"/>
              </a:rPr>
              <a:t>صحيح البخاري – كتاب الجزية</a:t>
            </a:r>
            <a:endParaRPr lang="en-CA" sz="2400" b="0" i="0" dirty="0">
              <a:solidFill>
                <a:srgbClr val="FCFCFC"/>
              </a:solidFill>
              <a:effectLst/>
              <a:latin typeface="Georgia" panose="02040502050405020303" pitchFamily="18" charset="0"/>
            </a:endParaRPr>
          </a:p>
          <a:p>
            <a:pPr marL="0" indent="0" algn="ctr">
              <a:buNone/>
            </a:pPr>
            <a:r>
              <a:rPr lang="ar-AE" sz="2400" dirty="0">
                <a:solidFill>
                  <a:srgbClr val="FCFCFC"/>
                </a:solidFill>
              </a:rPr>
              <a:t>ابْنُ عَبَّاسٍ ‏(ر) ‏يَقُولُ: ‏"يَوْمُ الْخَمِيسِ، وَمَا يَوْمُ الْخَمِيسِ!" ثُمَّ بَكَى حَتَّى بَلَّ دَمْعُهُ الْحَصَى. قُلْتُ: يَا ‏أَبَا عَبَّاسٍ، ‏مَا يَوْمُ الْخَمِيسِ؟ قَالَ: ‏"اشْتَدَّ بِرَسُولِ اللَّهِ ‏(ص) ‏وَجَعُهُ، فَقَالَ: ‏إِيتُونِي بِكَتِفٍ أَكْتُبْ لَكُمْ كِتَابًا لَا تَضِلُّوا بَعْدَهُ أَبَدًا." فَتَنَازَعُوا، وَلَا يَنْبَغِي عِنْدَ نَبِيٍّ تَنَازُعٌ، فَقَالُوا: "مَا لَهُ؟ أَهَجَرَ؟ اِسْتَفْهِمُوهُ!”</a:t>
            </a:r>
            <a:endParaRPr lang="en-CA" sz="2400" dirty="0">
              <a:solidFill>
                <a:srgbClr val="FCFCFC"/>
              </a:solidFill>
            </a:endParaRPr>
          </a:p>
          <a:p>
            <a:pPr marL="0" indent="0" algn="ctr">
              <a:buNone/>
            </a:pPr>
            <a:r>
              <a:rPr lang="ar-AE" sz="2400" dirty="0">
                <a:solidFill>
                  <a:srgbClr val="FCFCFC"/>
                </a:solidFill>
              </a:rPr>
              <a:t> </a:t>
            </a:r>
            <a:r>
              <a:rPr lang="en-US" sz="2400" dirty="0">
                <a:solidFill>
                  <a:srgbClr val="FCFCFC"/>
                </a:solidFill>
              </a:rPr>
              <a:t>Ibn Abbas  said: "Thursday—what is Thursday!" Then he wept until his tears soaked the gravel. I said, "O Abu Abbas, what is Thursday?" He replied: "The pain of the Messenger of God (s) intensified, and he said, 'Bring me a shoulder blade so I may write for you something after which you will never go astray.' But they began to argue, and it is not befitting to argue in the presence of a Prophet. They said, 'What is wrong with him? Has he become delirious? Ask him to clarify.'</a:t>
            </a:r>
          </a:p>
        </p:txBody>
      </p:sp>
    </p:spTree>
    <p:extLst>
      <p:ext uri="{BB962C8B-B14F-4D97-AF65-F5344CB8AC3E}">
        <p14:creationId xmlns:p14="http://schemas.microsoft.com/office/powerpoint/2010/main" val="4179486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CEFA6-F45E-5460-96C9-2F859CCC4B7D}"/>
              </a:ext>
            </a:extLst>
          </p:cNvPr>
          <p:cNvSpPr>
            <a:spLocks noGrp="1"/>
          </p:cNvSpPr>
          <p:nvPr>
            <p:ph type="title"/>
          </p:nvPr>
        </p:nvSpPr>
        <p:spPr>
          <a:xfrm>
            <a:off x="720000" y="619200"/>
            <a:ext cx="10728322" cy="9429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0A608B1D-E4A4-B2DD-13E7-F4C4F7D804B3}"/>
              </a:ext>
            </a:extLst>
          </p:cNvPr>
          <p:cNvSpPr>
            <a:spLocks noGrp="1"/>
          </p:cNvSpPr>
          <p:nvPr>
            <p:ph idx="1"/>
          </p:nvPr>
        </p:nvSpPr>
        <p:spPr>
          <a:xfrm>
            <a:off x="720000" y="1701800"/>
            <a:ext cx="10728325" cy="4067175"/>
          </a:xfrm>
        </p:spPr>
        <p:txBody>
          <a:bodyPr>
            <a:normAutofit/>
          </a:bodyPr>
          <a:lstStyle/>
          <a:p>
            <a:pPr marL="0" indent="0" algn="ctr">
              <a:buNone/>
            </a:pPr>
            <a:r>
              <a:rPr lang="ar-AE" sz="2400" dirty="0">
                <a:solidFill>
                  <a:srgbClr val="FCFCFC"/>
                </a:solidFill>
              </a:rPr>
              <a:t>فَقَالَ: "ذَرُونِي، فَالَّذِي أَنَا فِيهِ خَيْرٌ مِمَّا تَدْعُونَنِي إِلَيْهِ."فَأَمَرَهُمْ بِثَلَاثٍ: قَالَ: "أَخْرِجُوا الْمُشْرِكِينَ مِنْ ‏جَزِيرَةِ الْعَرَبِ، ‏وَأَجِيزُوا ‏الْوَفْدَ بِنَحْوِ مَا كُنْتُ ‏أُجِيزُهُمْ، ‏وَالثَّالِثَةُ خَيْرٌ، أَمَّا إِنْ سَكَتَ عَنْهَا، أَوْ أَمَّا إِنْ قَالَهَا فَنَسِيتُهَا.”</a:t>
            </a:r>
            <a:endParaRPr lang="en-CA" sz="2400" dirty="0">
              <a:solidFill>
                <a:srgbClr val="FCFCFC"/>
              </a:solidFill>
            </a:endParaRPr>
          </a:p>
          <a:p>
            <a:pPr marL="0" indent="0" algn="ctr">
              <a:buNone/>
            </a:pPr>
            <a:r>
              <a:rPr lang="en-US" sz="2400" dirty="0">
                <a:solidFill>
                  <a:srgbClr val="FCFCFC"/>
                </a:solidFill>
              </a:rPr>
              <a:t>He replied, 'Leave me, for what I am experiencing is better than what you are calling me to.' Then he commanded them with three things: He said, 'Expel the polytheists from the Arabian Peninsula, provide for delegations in the same manner that I used to provide for them, and the third thing—either he remained silent about it or I have forgotten it.'"</a:t>
            </a:r>
            <a:endParaRPr lang="en-US" sz="2400" dirty="0"/>
          </a:p>
        </p:txBody>
      </p:sp>
    </p:spTree>
    <p:extLst>
      <p:ext uri="{BB962C8B-B14F-4D97-AF65-F5344CB8AC3E}">
        <p14:creationId xmlns:p14="http://schemas.microsoft.com/office/powerpoint/2010/main" val="3057400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5044E-3CE2-339C-92FB-ACE054C18CB9}"/>
              </a:ext>
            </a:extLst>
          </p:cNvPr>
          <p:cNvSpPr>
            <a:spLocks noGrp="1"/>
          </p:cNvSpPr>
          <p:nvPr>
            <p:ph type="title"/>
          </p:nvPr>
        </p:nvSpPr>
        <p:spPr>
          <a:xfrm>
            <a:off x="720000" y="619200"/>
            <a:ext cx="10728322" cy="7397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37713FCC-F307-3DBA-5845-AB027E339989}"/>
              </a:ext>
            </a:extLst>
          </p:cNvPr>
          <p:cNvSpPr>
            <a:spLocks noGrp="1"/>
          </p:cNvSpPr>
          <p:nvPr>
            <p:ph idx="1"/>
          </p:nvPr>
        </p:nvSpPr>
        <p:spPr>
          <a:xfrm>
            <a:off x="720000" y="1473200"/>
            <a:ext cx="10728325" cy="5118100"/>
          </a:xfrm>
        </p:spPr>
        <p:txBody>
          <a:bodyPr>
            <a:normAutofit/>
          </a:bodyPr>
          <a:lstStyle/>
          <a:p>
            <a:pPr marL="0" indent="0" algn="ctr">
              <a:buNone/>
            </a:pPr>
            <a:r>
              <a:rPr lang="ar-AE" sz="2400" dirty="0">
                <a:solidFill>
                  <a:srgbClr val="FFFFFF"/>
                </a:solidFill>
              </a:rPr>
              <a:t>صحيح البخاري – كتاب المغازي – باب مرض النبي (ص) ووفاته</a:t>
            </a:r>
            <a:endParaRPr lang="en-CA" sz="2400" dirty="0">
              <a:solidFill>
                <a:srgbClr val="FFFFFF"/>
              </a:solidFill>
            </a:endParaRPr>
          </a:p>
          <a:p>
            <a:pPr marL="0" indent="0" algn="ctr">
              <a:buNone/>
            </a:pPr>
            <a:r>
              <a:rPr lang="ar-AE" sz="2400" dirty="0">
                <a:solidFill>
                  <a:srgbClr val="FFFFFF"/>
                </a:solidFill>
              </a:rPr>
              <a:t>قَالَ ابْنُ عَبَّاسٍ: "يَوْمُ الْخَمِيسِ، وَمَا يَوْمُ الْخَمِيسِ!" اشْتَدَّ بِرَسُولِ اللَّهِ ‏(ص) ‏وَجَعُهُ، فَقَالَ: "إِيتُونِي أَكْتُبْ لَكُمْ كِتَابًا لَنْ تَضِلُّوا بَعْدَهُ أَبَدًا."فَتَنَازَعُوا، وَلَا يَنْبَغِي عِنْدَ نَبِيٍّ تَنَازُعٌ، فَقَالُوا: "مَا شَأْنُهُ؟ أَهَجَرَ؟ اِسْتَفْهِمُوهُ</a:t>
            </a:r>
            <a:endParaRPr lang="en-CA" sz="2400" dirty="0">
              <a:solidFill>
                <a:srgbClr val="FFFFFF"/>
              </a:solidFill>
            </a:endParaRPr>
          </a:p>
          <a:p>
            <a:pPr marL="0" indent="0" algn="ctr">
              <a:buNone/>
            </a:pPr>
            <a:r>
              <a:rPr lang="en-US" sz="2400" dirty="0">
                <a:solidFill>
                  <a:srgbClr val="FFFFFF"/>
                </a:solidFill>
              </a:rPr>
              <a:t>Ibn Abbas said: "Thursday—what is Thursday!" The illness of the Messenger of God intensified, and he said, "Bring me (something to write with), so I may write for you a document after which you will never go astray." But they argued, and it is not befitting to argue in the presence of a Prophet. They said, "What is wrong with him? Has he become delirious? Ask him to clarify."</a:t>
            </a:r>
          </a:p>
        </p:txBody>
      </p:sp>
    </p:spTree>
    <p:extLst>
      <p:ext uri="{BB962C8B-B14F-4D97-AF65-F5344CB8AC3E}">
        <p14:creationId xmlns:p14="http://schemas.microsoft.com/office/powerpoint/2010/main" val="18457092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FA15E-BD71-805A-4E48-9B48E738EFC3}"/>
              </a:ext>
            </a:extLst>
          </p:cNvPr>
          <p:cNvSpPr>
            <a:spLocks noGrp="1"/>
          </p:cNvSpPr>
          <p:nvPr>
            <p:ph type="title"/>
          </p:nvPr>
        </p:nvSpPr>
        <p:spPr>
          <a:xfrm>
            <a:off x="720000" y="619200"/>
            <a:ext cx="10728322" cy="8921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5375BBAF-6427-3FF9-725A-6D2138A8E487}"/>
              </a:ext>
            </a:extLst>
          </p:cNvPr>
          <p:cNvSpPr>
            <a:spLocks noGrp="1"/>
          </p:cNvSpPr>
          <p:nvPr>
            <p:ph idx="1"/>
          </p:nvPr>
        </p:nvSpPr>
        <p:spPr>
          <a:xfrm>
            <a:off x="720000" y="1511300"/>
            <a:ext cx="10728325" cy="4622800"/>
          </a:xfrm>
        </p:spPr>
        <p:txBody>
          <a:bodyPr>
            <a:normAutofit/>
          </a:bodyPr>
          <a:lstStyle/>
          <a:p>
            <a:pPr marL="0" indent="0" algn="ctr">
              <a:buNone/>
            </a:pPr>
            <a:r>
              <a:rPr lang="ar-AE" sz="2400" dirty="0"/>
              <a:t>ف</a:t>
            </a:r>
            <a:r>
              <a:rPr lang="ar-AE" sz="2400" dirty="0">
                <a:solidFill>
                  <a:srgbClr val="FFFFFF"/>
                </a:solidFill>
              </a:rPr>
              <a:t>َذَهَبُوا يَرُدُّونَ عَلَيْهِ، فَقَالَ: "دَعُونِي، فَالَّذِي أَنَا فِيهِ خَيْرٌ مِمَّا تَدْعُونَنِي إِلَيْهِ."</a:t>
            </a:r>
          </a:p>
          <a:p>
            <a:pPr marL="0" indent="0" algn="ctr">
              <a:buNone/>
            </a:pPr>
            <a:r>
              <a:rPr lang="ar-AE" sz="2400" dirty="0">
                <a:solidFill>
                  <a:srgbClr val="FFFFFF"/>
                </a:solidFill>
              </a:rPr>
              <a:t>وَأَوْصَاهُمْ بِثَلَاثٍ: قَالَ: "أَخْرِجُوا الْمُشْرِكِينَ مِنْ ‏جَزِيرَةِ ‏الْعَرَبِ، ‏وَأَجِيزُوا الْوَفْدَ بِنَحْوِ مَا كُنْتُ أُجِيزُهُمْ." وَسَكَتَ عَنِ الثَّالِثَةِ، أَوْ قَالَ: "فَنَسِيتُهَا.</a:t>
            </a:r>
            <a:endParaRPr lang="en-CA" sz="2400" dirty="0">
              <a:solidFill>
                <a:srgbClr val="FFFFFF"/>
              </a:solidFill>
            </a:endParaRPr>
          </a:p>
          <a:p>
            <a:pPr marL="0" indent="0" algn="ctr">
              <a:buNone/>
            </a:pPr>
            <a:r>
              <a:rPr lang="en-US" sz="2400" dirty="0">
                <a:solidFill>
                  <a:srgbClr val="FFFFFF"/>
                </a:solidFill>
              </a:rPr>
              <a:t>They approached him to respond, but he said, "Leave me, for what I am experiencing is better than what you are calling me to." He then gave them three instructions: "Expel the polytheists from the Arabian Peninsula, provide for delegations in the same manner I used to provide for them," and then he either remained silent about the third or said, "I have forgotten it."</a:t>
            </a:r>
          </a:p>
        </p:txBody>
      </p:sp>
    </p:spTree>
    <p:extLst>
      <p:ext uri="{BB962C8B-B14F-4D97-AF65-F5344CB8AC3E}">
        <p14:creationId xmlns:p14="http://schemas.microsoft.com/office/powerpoint/2010/main" val="2967138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E60B2-F24E-6057-57B6-6E0A30E1A75C}"/>
              </a:ext>
            </a:extLst>
          </p:cNvPr>
          <p:cNvSpPr>
            <a:spLocks noGrp="1"/>
          </p:cNvSpPr>
          <p:nvPr>
            <p:ph type="title"/>
          </p:nvPr>
        </p:nvSpPr>
        <p:spPr>
          <a:xfrm>
            <a:off x="720000" y="619200"/>
            <a:ext cx="10728322" cy="7524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0189B021-DF87-F3A4-BE2E-20F787AFC6E5}"/>
              </a:ext>
            </a:extLst>
          </p:cNvPr>
          <p:cNvSpPr>
            <a:spLocks noGrp="1"/>
          </p:cNvSpPr>
          <p:nvPr>
            <p:ph idx="1"/>
          </p:nvPr>
        </p:nvSpPr>
        <p:spPr>
          <a:xfrm>
            <a:off x="720000" y="1511300"/>
            <a:ext cx="10728325" cy="4838700"/>
          </a:xfrm>
        </p:spPr>
        <p:txBody>
          <a:bodyPr>
            <a:normAutofit lnSpcReduction="10000"/>
          </a:bodyPr>
          <a:lstStyle/>
          <a:p>
            <a:pPr marL="0" indent="0" algn="ctr">
              <a:buNone/>
            </a:pPr>
            <a:r>
              <a:rPr lang="ar-AE" sz="2400" b="0" i="0" dirty="0">
                <a:solidFill>
                  <a:srgbClr val="FFFFFF"/>
                </a:solidFill>
                <a:effectLst/>
                <a:latin typeface="Georgia" panose="02040502050405020303" pitchFamily="18" charset="0"/>
              </a:rPr>
              <a:t>صحيح البخاري – كتاب المرضى – باب قول المريض قوموا عني</a:t>
            </a:r>
            <a:endParaRPr lang="en-CA" sz="2400" b="0" i="0" dirty="0">
              <a:solidFill>
                <a:srgbClr val="FFFFFF"/>
              </a:solidFill>
              <a:effectLst/>
              <a:latin typeface="Georgia" panose="02040502050405020303" pitchFamily="18" charset="0"/>
            </a:endParaRPr>
          </a:p>
          <a:p>
            <a:pPr marL="0" indent="0" algn="ctr">
              <a:buNone/>
            </a:pPr>
            <a:r>
              <a:rPr lang="ar-AE" sz="2400" b="0" i="0" dirty="0">
                <a:solidFill>
                  <a:srgbClr val="FFFFFF"/>
                </a:solidFill>
                <a:effectLst/>
                <a:latin typeface="Georgia" panose="02040502050405020303" pitchFamily="18" charset="0"/>
              </a:rPr>
              <a:t>عن ‏ ‏إبن عباس ‏ ‏(ر) ‏ ‏قال : ‏ لما حضر رسول الله ‏ (ص) ‏ ‏وفي البيت رجال فيهم ‏ ‏عمر بن الخطاب ‏ ‏قال النبي ‏ (ص) ‏ ‏هلم أكتب لكم كتاباًً لا تضلوا بعده ، فقال عمر ‏: ‏أن النبي ‏ (ص) ‏ ‏قد غلب عليه الوجع وعندكم القرآن حسبنا كتاب الله</a:t>
            </a:r>
            <a:endParaRPr lang="en-CA" sz="2400" b="0" i="0" dirty="0">
              <a:solidFill>
                <a:srgbClr val="FFFFFF"/>
              </a:solidFill>
              <a:effectLst/>
              <a:latin typeface="Georgia" panose="02040502050405020303" pitchFamily="18" charset="0"/>
            </a:endParaRPr>
          </a:p>
          <a:p>
            <a:pPr marL="0" indent="0" algn="ctr">
              <a:buNone/>
            </a:pPr>
            <a:r>
              <a:rPr lang="en-CA" sz="2400" dirty="0">
                <a:solidFill>
                  <a:srgbClr val="FFFFFF"/>
                </a:solidFill>
              </a:rPr>
              <a:t>Ibn Abbas said: When the Messenger of God (s) was near death, and there were men in the house, including Umar ibn Al-Khattab, the Prophet (s) said, "Come, let me write for you a document after which you will never go astray.” But Umar said, "The Prophet (peace and blessings be upon him) is overcome by pain, and you have the Qur'an. The Book of God is sufficient for us."</a:t>
            </a:r>
          </a:p>
          <a:p>
            <a:pPr marL="0" indent="0" algn="ctr">
              <a:buNone/>
            </a:pPr>
            <a:r>
              <a:rPr lang="ar-AE" b="0" i="0" dirty="0">
                <a:solidFill>
                  <a:srgbClr val="FFFFFF"/>
                </a:solidFill>
                <a:effectLst/>
                <a:latin typeface="Georgia" panose="02040502050405020303" pitchFamily="18" charset="0"/>
              </a:rPr>
              <a:t> </a:t>
            </a:r>
            <a:endParaRPr lang="en-US" dirty="0">
              <a:solidFill>
                <a:srgbClr val="FFFFFF"/>
              </a:solidFill>
            </a:endParaRPr>
          </a:p>
        </p:txBody>
      </p:sp>
    </p:spTree>
    <p:extLst>
      <p:ext uri="{BB962C8B-B14F-4D97-AF65-F5344CB8AC3E}">
        <p14:creationId xmlns:p14="http://schemas.microsoft.com/office/powerpoint/2010/main" val="39520670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04636-51FF-5750-E758-2B120139569B}"/>
              </a:ext>
            </a:extLst>
          </p:cNvPr>
          <p:cNvSpPr>
            <a:spLocks noGrp="1"/>
          </p:cNvSpPr>
          <p:nvPr>
            <p:ph type="title"/>
          </p:nvPr>
        </p:nvSpPr>
        <p:spPr>
          <a:xfrm>
            <a:off x="720000" y="619200"/>
            <a:ext cx="10728322" cy="7778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7FEFD917-6A36-F522-20F2-9CACCAE67F05}"/>
              </a:ext>
            </a:extLst>
          </p:cNvPr>
          <p:cNvSpPr>
            <a:spLocks noGrp="1"/>
          </p:cNvSpPr>
          <p:nvPr>
            <p:ph idx="1"/>
          </p:nvPr>
        </p:nvSpPr>
        <p:spPr>
          <a:xfrm>
            <a:off x="720000" y="1536700"/>
            <a:ext cx="10728325" cy="4702100"/>
          </a:xfrm>
        </p:spPr>
        <p:txBody>
          <a:bodyPr>
            <a:normAutofit lnSpcReduction="10000"/>
          </a:bodyPr>
          <a:lstStyle/>
          <a:p>
            <a:pPr marL="0" indent="0" algn="ctr">
              <a:buNone/>
            </a:pPr>
            <a:r>
              <a:rPr lang="ar-AE" sz="2200" b="0" i="0" dirty="0">
                <a:solidFill>
                  <a:srgbClr val="FFFFFF"/>
                </a:solidFill>
                <a:effectLst/>
                <a:latin typeface="Georgia" panose="02040502050405020303" pitchFamily="18" charset="0"/>
              </a:rPr>
              <a:t> فإختلف أهل البيت فإختصموا منهم من يقول : قربوا يكتب لكم النبي ‏ (ص) ‏ ‏كتاباًً لن تضلوا بعده ومنهم من يقول : ما قال عمر ‏ ‏فلما أكثروا اللغو ‏ ‏والإختلاف عند النبي ‏ (ص) ‏ ‏قال رسول الله ‏ (ص) ‏ ‏قوموا قال عبيد الله ‏ ‏فكان ‏ ‏إبن عباس ‏ ‏يقول : إن الرزية كل الرزية ما حال بين رسول الله ‏ (ص) ‏ ‏وبين أن يكتب لهم ذلك الكتاب من إختلافهم ولغطهم.</a:t>
            </a:r>
            <a:endParaRPr lang="ar-AE" sz="2200" b="0" i="0" dirty="0">
              <a:solidFill>
                <a:srgbClr val="FFFFFF"/>
              </a:solidFill>
              <a:effectLst/>
              <a:latin typeface="Work Sans" pitchFamily="2" charset="77"/>
            </a:endParaRPr>
          </a:p>
          <a:p>
            <a:pPr marL="0" indent="0" algn="ctr">
              <a:buNone/>
            </a:pPr>
            <a:r>
              <a:rPr lang="en-CA" sz="2200" dirty="0">
                <a:solidFill>
                  <a:srgbClr val="FFFFFF"/>
                </a:solidFill>
              </a:rPr>
              <a:t>The people in the house differed and argued. Some of them said, "Bring closer so the Prophet (s) may write for you a document after which you will never go astray." Others said, "What Umar has said (is sufficient).” When the disagreement and noise increased in the presence of the Prophet (s), he said, "Leave."</a:t>
            </a:r>
            <a:r>
              <a:rPr lang="en-CA" sz="2200" dirty="0" err="1">
                <a:solidFill>
                  <a:srgbClr val="FFFFFF"/>
                </a:solidFill>
              </a:rPr>
              <a:t>Ubaydullah</a:t>
            </a:r>
            <a:r>
              <a:rPr lang="en-CA" sz="2200" dirty="0">
                <a:solidFill>
                  <a:srgbClr val="FFFFFF"/>
                </a:solidFill>
              </a:rPr>
              <a:t> said: Ibn Abbas used to say, "The calamity, the greatest calamity, is what came between the Messenger of God (s) and his writing that document for them because of their disagreement and their noise."</a:t>
            </a:r>
          </a:p>
          <a:p>
            <a:pPr marL="0" indent="0" algn="ctr">
              <a:buNone/>
            </a:pPr>
            <a:br>
              <a:rPr lang="ar-AE" dirty="0"/>
            </a:br>
            <a:endParaRPr lang="en-US" dirty="0"/>
          </a:p>
        </p:txBody>
      </p:sp>
    </p:spTree>
    <p:extLst>
      <p:ext uri="{BB962C8B-B14F-4D97-AF65-F5344CB8AC3E}">
        <p14:creationId xmlns:p14="http://schemas.microsoft.com/office/powerpoint/2010/main" val="615317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3443D-411C-DD2D-A1EF-F46D981156CE}"/>
              </a:ext>
            </a:extLst>
          </p:cNvPr>
          <p:cNvSpPr>
            <a:spLocks noGrp="1"/>
          </p:cNvSpPr>
          <p:nvPr>
            <p:ph type="title"/>
          </p:nvPr>
        </p:nvSpPr>
        <p:spPr>
          <a:xfrm>
            <a:off x="720000" y="619200"/>
            <a:ext cx="10728322" cy="7905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10B79331-BDA3-A224-8B72-BBFE14702370}"/>
              </a:ext>
            </a:extLst>
          </p:cNvPr>
          <p:cNvSpPr>
            <a:spLocks noGrp="1"/>
          </p:cNvSpPr>
          <p:nvPr>
            <p:ph idx="1"/>
          </p:nvPr>
        </p:nvSpPr>
        <p:spPr>
          <a:xfrm>
            <a:off x="720000" y="1409700"/>
            <a:ext cx="10728325" cy="4359275"/>
          </a:xfrm>
        </p:spPr>
        <p:txBody>
          <a:bodyPr>
            <a:normAutofit/>
          </a:bodyPr>
          <a:lstStyle/>
          <a:p>
            <a:pPr marL="0" indent="0" algn="ctr">
              <a:buNone/>
            </a:pPr>
            <a:r>
              <a:rPr lang="ar-AE" sz="2400" b="0" i="0" dirty="0">
                <a:solidFill>
                  <a:srgbClr val="FFFFFF"/>
                </a:solidFill>
                <a:effectLst/>
                <a:latin typeface="Georgia" panose="02040502050405020303" pitchFamily="18" charset="0"/>
              </a:rPr>
              <a:t>صحيح البخاري – كتاب الإعتصام بالكتاب والسنة – باب كراهية الخلاف</a:t>
            </a:r>
            <a:endParaRPr lang="en-CA" sz="2400" b="0" i="0" dirty="0">
              <a:solidFill>
                <a:srgbClr val="FFFFFF"/>
              </a:solidFill>
              <a:effectLst/>
              <a:latin typeface="Georgia" panose="02040502050405020303" pitchFamily="18" charset="0"/>
            </a:endParaRPr>
          </a:p>
          <a:p>
            <a:pPr marL="0" indent="0" algn="ctr">
              <a:buNone/>
            </a:pPr>
            <a:r>
              <a:rPr lang="ar-AE" sz="2400" dirty="0">
                <a:solidFill>
                  <a:srgbClr val="FFFFFF"/>
                </a:solidFill>
              </a:rPr>
              <a:t> عن ‏ ‏إبن عباس ، قال : لما حضر النبي ‏ (ص) ‏ ‏قال : وفي البيت رجال فيهم ‏ ‏عمر بن الخطاب ‏ ‏قال : ‏ ‏هلم أكتب لكم كتاباًً  لن تضلوا بعده ، قال عمر ‏: ‏أن النبي ‏ (ص) ‏ ‏غلبه الوجع وعندكم القرآن فحسبنا كتاب الله</a:t>
            </a:r>
          </a:p>
          <a:p>
            <a:pPr marL="0" indent="0" algn="ctr">
              <a:buNone/>
            </a:pPr>
            <a:r>
              <a:rPr lang="en-US" sz="2400" dirty="0">
                <a:solidFill>
                  <a:srgbClr val="FFFFFF"/>
                </a:solidFill>
              </a:rPr>
              <a:t>Ibn Abbas said: When the Prophet (s) was nearing death, there were men in the house, including Umar ibn Al-Khattab. The Prophet (s) said, "Come, let me write for you a document after which you will never go astray." But Umar said, "The Prophet (s) is overcome by pain, and you have the Qur'an. The Book of God is sufficient for us."</a:t>
            </a:r>
          </a:p>
        </p:txBody>
      </p:sp>
    </p:spTree>
    <p:extLst>
      <p:ext uri="{BB962C8B-B14F-4D97-AF65-F5344CB8AC3E}">
        <p14:creationId xmlns:p14="http://schemas.microsoft.com/office/powerpoint/2010/main" val="6989568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85410-1A00-A627-EC53-F6FB22A8A3D6}"/>
              </a:ext>
            </a:extLst>
          </p:cNvPr>
          <p:cNvSpPr>
            <a:spLocks noGrp="1"/>
          </p:cNvSpPr>
          <p:nvPr>
            <p:ph type="title"/>
          </p:nvPr>
        </p:nvSpPr>
        <p:spPr>
          <a:xfrm>
            <a:off x="720000" y="619200"/>
            <a:ext cx="10728322" cy="8159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6BA4ACC1-B451-CD54-83B1-8BDB5DDE1CDF}"/>
              </a:ext>
            </a:extLst>
          </p:cNvPr>
          <p:cNvSpPr>
            <a:spLocks noGrp="1"/>
          </p:cNvSpPr>
          <p:nvPr>
            <p:ph idx="1"/>
          </p:nvPr>
        </p:nvSpPr>
        <p:spPr>
          <a:xfrm>
            <a:off x="720000" y="1600200"/>
            <a:ext cx="10728325" cy="4168775"/>
          </a:xfrm>
        </p:spPr>
        <p:txBody>
          <a:bodyPr/>
          <a:lstStyle/>
          <a:p>
            <a:pPr marL="0" indent="0" algn="ctr">
              <a:buNone/>
            </a:pPr>
            <a:r>
              <a:rPr lang="ar-AE" b="0" i="0" dirty="0">
                <a:solidFill>
                  <a:srgbClr val="FFFFFF"/>
                </a:solidFill>
                <a:effectLst/>
              </a:rPr>
              <a:t>وإختلف أهل البيت وإختصموا فمنهم من يقول : قربوا يكتب لكم رسول الله ‏ (ص) ‏ ‏كتاباًً لن تضلوا بعده ومنهم من يقول : ما قال عمر ‏ ‏فلما أكثروا اللغط ‏ ‏والإختلاف عند النبي ‏ (ص) ‏ ‏قال : قوموا عني قال عبيد الله ‏ ‏فكان ‏ ‏إبن عباس ‏ ‏يقول : إن الرزية كل الرزية ما حال بين رسول الله ‏ (ص) ‏ ‏وبين أن يكتب لهم ذلك الكتاب من إختلافهم ولغطهم.</a:t>
            </a:r>
            <a:endParaRPr lang="en-CA" b="0" i="0" dirty="0">
              <a:solidFill>
                <a:srgbClr val="FFFFFF"/>
              </a:solidFill>
              <a:effectLst/>
            </a:endParaRPr>
          </a:p>
          <a:p>
            <a:pPr marL="0" indent="0" algn="ctr">
              <a:buNone/>
            </a:pPr>
            <a:r>
              <a:rPr lang="en-CA" b="0" i="0" dirty="0">
                <a:solidFill>
                  <a:srgbClr val="FFFFFF"/>
                </a:solidFill>
                <a:effectLst/>
              </a:rPr>
              <a:t>The people in the house disagreed and argued. Some of them said, "Bring something closer so the Messenger of God (s) can write a document for you after which you will never go astray." Others said, "What Umar has said (is sufficient)." When the noise and disagreement increased in the presence of the Prophet (s), he said, "Leave me." </a:t>
            </a:r>
            <a:r>
              <a:rPr lang="en-CA" b="0" i="0" dirty="0" err="1">
                <a:solidFill>
                  <a:srgbClr val="FFFFFF"/>
                </a:solidFill>
                <a:effectLst/>
              </a:rPr>
              <a:t>Ubaydullah</a:t>
            </a:r>
            <a:r>
              <a:rPr lang="en-CA" b="0" i="0" dirty="0">
                <a:solidFill>
                  <a:srgbClr val="FFFFFF"/>
                </a:solidFill>
                <a:effectLst/>
              </a:rPr>
              <a:t> said: Ibn Abbas used to say, "The calamity, the greatest calamity, is what came between the Messenger of God (s) and his writing that document for them due to their disagreement and noise."</a:t>
            </a:r>
            <a:r>
              <a:rPr lang="ar-AE" b="0" i="0" dirty="0">
                <a:solidFill>
                  <a:srgbClr val="FFFFFF"/>
                </a:solidFill>
                <a:effectLst/>
              </a:rPr>
              <a:t> </a:t>
            </a:r>
            <a:endParaRPr lang="en-US" dirty="0">
              <a:solidFill>
                <a:srgbClr val="FFFFFF"/>
              </a:solidFill>
            </a:endParaRPr>
          </a:p>
        </p:txBody>
      </p:sp>
    </p:spTree>
    <p:extLst>
      <p:ext uri="{BB962C8B-B14F-4D97-AF65-F5344CB8AC3E}">
        <p14:creationId xmlns:p14="http://schemas.microsoft.com/office/powerpoint/2010/main" val="24713528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93664-034D-7696-E362-1B45323481C3}"/>
              </a:ext>
            </a:extLst>
          </p:cNvPr>
          <p:cNvSpPr>
            <a:spLocks noGrp="1"/>
          </p:cNvSpPr>
          <p:nvPr>
            <p:ph type="title"/>
          </p:nvPr>
        </p:nvSpPr>
        <p:spPr>
          <a:xfrm>
            <a:off x="720000" y="619200"/>
            <a:ext cx="10728322" cy="7524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040C52C0-52B1-3B72-F5CA-FE2803421EEF}"/>
              </a:ext>
            </a:extLst>
          </p:cNvPr>
          <p:cNvSpPr>
            <a:spLocks noGrp="1"/>
          </p:cNvSpPr>
          <p:nvPr>
            <p:ph idx="1"/>
          </p:nvPr>
        </p:nvSpPr>
        <p:spPr>
          <a:xfrm>
            <a:off x="720000" y="1536700"/>
            <a:ext cx="10728325" cy="4702100"/>
          </a:xfrm>
        </p:spPr>
        <p:txBody>
          <a:bodyPr>
            <a:normAutofit/>
          </a:bodyPr>
          <a:lstStyle/>
          <a:p>
            <a:r>
              <a:rPr lang="en-US" sz="2400" b="1" dirty="0">
                <a:solidFill>
                  <a:srgbClr val="FFFFFF"/>
                </a:solidFill>
              </a:rPr>
              <a:t>Why didn’t the Prophet insist on writing the will?</a:t>
            </a:r>
          </a:p>
          <a:p>
            <a:r>
              <a:rPr lang="en-CA" sz="2400" dirty="0">
                <a:solidFill>
                  <a:srgbClr val="FFFFFF"/>
                </a:solidFill>
              </a:rPr>
              <a:t>Had the Prophet insisted on writing the document in the face of such opposition, the dissenters—who had already accused him of being overcome by pain or delirium </a:t>
            </a:r>
            <a:r>
              <a:rPr lang="ar-AE" sz="2400" b="1" dirty="0">
                <a:solidFill>
                  <a:srgbClr val="FFFFFF"/>
                </a:solidFill>
              </a:rPr>
              <a:t>هجر</a:t>
            </a:r>
            <a:r>
              <a:rPr lang="en-CA" sz="2400" b="1" dirty="0">
                <a:solidFill>
                  <a:srgbClr val="FFFFFF"/>
                </a:solidFill>
              </a:rPr>
              <a:t> </a:t>
            </a:r>
            <a:r>
              <a:rPr lang="en-CA" sz="2400" dirty="0">
                <a:solidFill>
                  <a:srgbClr val="FFFFFF"/>
                </a:solidFill>
              </a:rPr>
              <a:t>would have escalated their disrespect.</a:t>
            </a:r>
          </a:p>
          <a:p>
            <a:r>
              <a:rPr lang="en-CA" sz="2400" dirty="0">
                <a:solidFill>
                  <a:srgbClr val="FFFFFF"/>
                </a:solidFill>
              </a:rPr>
              <a:t>Their supporters might have amplified and propagated these false accusations, turning them into widespread narratives. This would not only have caused greater disrespect to the Prophet but also could have severely damaged the credibility of the message he was delivering.</a:t>
            </a:r>
            <a:endParaRPr lang="en-US" sz="2400" dirty="0">
              <a:solidFill>
                <a:srgbClr val="FFFFFF"/>
              </a:solidFill>
            </a:endParaRPr>
          </a:p>
        </p:txBody>
      </p:sp>
    </p:spTree>
    <p:extLst>
      <p:ext uri="{BB962C8B-B14F-4D97-AF65-F5344CB8AC3E}">
        <p14:creationId xmlns:p14="http://schemas.microsoft.com/office/powerpoint/2010/main" val="896476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5359C-64DB-4DDA-6811-F44253F7D3A6}"/>
              </a:ext>
            </a:extLst>
          </p:cNvPr>
          <p:cNvSpPr>
            <a:spLocks noGrp="1"/>
          </p:cNvSpPr>
          <p:nvPr>
            <p:ph type="title"/>
          </p:nvPr>
        </p:nvSpPr>
        <p:spPr>
          <a:xfrm>
            <a:off x="720000" y="619200"/>
            <a:ext cx="10728322" cy="8540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72CA1419-8DE8-D6BD-051E-9E4A543B871F}"/>
              </a:ext>
            </a:extLst>
          </p:cNvPr>
          <p:cNvSpPr>
            <a:spLocks noGrp="1"/>
          </p:cNvSpPr>
          <p:nvPr>
            <p:ph idx="1"/>
          </p:nvPr>
        </p:nvSpPr>
        <p:spPr>
          <a:xfrm>
            <a:off x="720000" y="1473200"/>
            <a:ext cx="10728325" cy="4295775"/>
          </a:xfrm>
        </p:spPr>
        <p:txBody>
          <a:bodyPr>
            <a:normAutofit/>
          </a:bodyPr>
          <a:lstStyle/>
          <a:p>
            <a:r>
              <a:rPr lang="en-US" sz="2400" dirty="0">
                <a:solidFill>
                  <a:srgbClr val="FFFFFF"/>
                </a:solidFill>
              </a:rPr>
              <a:t>The final days of the Prophet’s life were not just a time of immense grief for the Muslim community—they were a turning point in Islamic history. These moments were marked by a divergence between the Prophet’s explicit instructions and the actions of certain influential individuals among the Companions. </a:t>
            </a:r>
          </a:p>
          <a:p>
            <a:r>
              <a:rPr lang="en-US" sz="2400" dirty="0">
                <a:solidFill>
                  <a:srgbClr val="FFFFFF"/>
                </a:solidFill>
              </a:rPr>
              <a:t>Their refusal to join Usama’s army, despite the Prophet’s clear directive, was not an isolated act of defiance but part of a broader plan to secure political power after the Prophet’s passing.</a:t>
            </a:r>
          </a:p>
        </p:txBody>
      </p:sp>
    </p:spTree>
    <p:extLst>
      <p:ext uri="{BB962C8B-B14F-4D97-AF65-F5344CB8AC3E}">
        <p14:creationId xmlns:p14="http://schemas.microsoft.com/office/powerpoint/2010/main" val="9562877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A6852-241C-5F4C-7099-46509038CFA3}"/>
              </a:ext>
            </a:extLst>
          </p:cNvPr>
          <p:cNvSpPr>
            <a:spLocks noGrp="1"/>
          </p:cNvSpPr>
          <p:nvPr>
            <p:ph type="title"/>
          </p:nvPr>
        </p:nvSpPr>
        <p:spPr>
          <a:xfrm>
            <a:off x="720000" y="619200"/>
            <a:ext cx="10728322" cy="7143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320E9DC4-B15B-7A7B-EF15-01E6551DC3ED}"/>
              </a:ext>
            </a:extLst>
          </p:cNvPr>
          <p:cNvSpPr>
            <a:spLocks noGrp="1"/>
          </p:cNvSpPr>
          <p:nvPr>
            <p:ph idx="1"/>
          </p:nvPr>
        </p:nvSpPr>
        <p:spPr>
          <a:xfrm>
            <a:off x="720000" y="1524000"/>
            <a:ext cx="10728325" cy="4244975"/>
          </a:xfrm>
        </p:spPr>
        <p:txBody>
          <a:bodyPr>
            <a:normAutofit/>
          </a:bodyPr>
          <a:lstStyle/>
          <a:p>
            <a:r>
              <a:rPr lang="en-CA" sz="2400" dirty="0">
                <a:solidFill>
                  <a:srgbClr val="FFFFFF"/>
                </a:solidFill>
              </a:rPr>
              <a:t>In such a scenario, the resulting harm would have far outweighed the potential benefit of writing the will. The discord could have spread and intensified, tarnishing the Prophet’s image and jeopardizing the divine mission’s effectiveness. </a:t>
            </a:r>
          </a:p>
          <a:p>
            <a:r>
              <a:rPr lang="en-CA" sz="2400" dirty="0">
                <a:solidFill>
                  <a:srgbClr val="FFFFFF"/>
                </a:solidFill>
              </a:rPr>
              <a:t>The Prophet, in his wisdom, prioritized the preservation of the message of Islam and the unity of the Muslim community over forcing a course of action that could have deepened divisions and created lasting harm.</a:t>
            </a:r>
            <a:endParaRPr lang="en-US" sz="2400" dirty="0">
              <a:solidFill>
                <a:srgbClr val="FFFFFF"/>
              </a:solidFill>
            </a:endParaRPr>
          </a:p>
        </p:txBody>
      </p:sp>
    </p:spTree>
    <p:extLst>
      <p:ext uri="{BB962C8B-B14F-4D97-AF65-F5344CB8AC3E}">
        <p14:creationId xmlns:p14="http://schemas.microsoft.com/office/powerpoint/2010/main" val="21854771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22F75-2A40-B896-79AF-8CC396689E52}"/>
              </a:ext>
            </a:extLst>
          </p:cNvPr>
          <p:cNvSpPr>
            <a:spLocks noGrp="1"/>
          </p:cNvSpPr>
          <p:nvPr>
            <p:ph type="title"/>
          </p:nvPr>
        </p:nvSpPr>
        <p:spPr>
          <a:xfrm>
            <a:off x="720000" y="619200"/>
            <a:ext cx="10728322" cy="7270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75D4F891-2E49-EBDC-0BAA-F956732647B6}"/>
              </a:ext>
            </a:extLst>
          </p:cNvPr>
          <p:cNvSpPr>
            <a:spLocks noGrp="1"/>
          </p:cNvSpPr>
          <p:nvPr>
            <p:ph idx="1"/>
          </p:nvPr>
        </p:nvSpPr>
        <p:spPr>
          <a:xfrm>
            <a:off x="720000" y="1612900"/>
            <a:ext cx="10728325" cy="4156075"/>
          </a:xfrm>
        </p:spPr>
        <p:txBody>
          <a:bodyPr>
            <a:normAutofit/>
          </a:bodyPr>
          <a:lstStyle/>
          <a:p>
            <a:r>
              <a:rPr lang="en-CA" sz="2400" dirty="0">
                <a:solidFill>
                  <a:srgbClr val="FFFFFF"/>
                </a:solidFill>
              </a:rPr>
              <a:t>When some companions said to the Prophet — in an attempt to address the harm caused to him — "Should we take back what we said?" He replied:</a:t>
            </a:r>
          </a:p>
          <a:p>
            <a:pPr marL="0" indent="0" algn="ctr">
              <a:buNone/>
            </a:pPr>
            <a:r>
              <a:rPr lang="ar-AE" sz="2400" b="0" i="0" dirty="0">
                <a:solidFill>
                  <a:srgbClr val="FFFFFF"/>
                </a:solidFill>
                <a:effectLst/>
                <a:latin typeface="Nassim"/>
              </a:rPr>
              <a:t> أبعد الذي قلتم؟ لا ولكن اوصيكم بأهل بيتي خيرا</a:t>
            </a:r>
            <a:endParaRPr lang="en-CA" sz="2400" b="0" i="0" dirty="0">
              <a:solidFill>
                <a:srgbClr val="FFFFFF"/>
              </a:solidFill>
              <a:effectLst/>
              <a:latin typeface="Nassim"/>
            </a:endParaRPr>
          </a:p>
          <a:p>
            <a:pPr marL="0" indent="0" algn="ctr">
              <a:buNone/>
            </a:pPr>
            <a:r>
              <a:rPr lang="en-CA" sz="2400" dirty="0">
                <a:solidFill>
                  <a:srgbClr val="FFFFFF"/>
                </a:solidFill>
              </a:rPr>
              <a:t>"Take back what you said? No, but I advise you to treat my family (</a:t>
            </a:r>
            <a:r>
              <a:rPr lang="en-CA" sz="2400" dirty="0" err="1">
                <a:solidFill>
                  <a:srgbClr val="FFFFFF"/>
                </a:solidFill>
              </a:rPr>
              <a:t>Ahlul</a:t>
            </a:r>
            <a:r>
              <a:rPr lang="en-CA" sz="2400" dirty="0">
                <a:solidFill>
                  <a:srgbClr val="FFFFFF"/>
                </a:solidFill>
              </a:rPr>
              <a:t> Bayt) with goodness.”</a:t>
            </a:r>
          </a:p>
          <a:p>
            <a:pPr marL="0" indent="0" algn="ctr">
              <a:buNone/>
            </a:pPr>
            <a:endParaRPr lang="en-CA" sz="2400" dirty="0">
              <a:solidFill>
                <a:srgbClr val="FFFFFF"/>
              </a:solidFill>
            </a:endParaRPr>
          </a:p>
          <a:p>
            <a:pPr marL="0" indent="0">
              <a:buNone/>
            </a:pPr>
            <a:r>
              <a:rPr lang="en-CA" sz="1800" dirty="0">
                <a:solidFill>
                  <a:srgbClr val="FFFFFF"/>
                </a:solidFill>
              </a:rPr>
              <a:t>Source: Bihar Al-Anwar, v. 22, p. 369</a:t>
            </a:r>
            <a:endParaRPr lang="en-US" sz="1800" dirty="0">
              <a:solidFill>
                <a:srgbClr val="FFFFFF"/>
              </a:solidFill>
            </a:endParaRPr>
          </a:p>
        </p:txBody>
      </p:sp>
    </p:spTree>
    <p:extLst>
      <p:ext uri="{BB962C8B-B14F-4D97-AF65-F5344CB8AC3E}">
        <p14:creationId xmlns:p14="http://schemas.microsoft.com/office/powerpoint/2010/main" val="19328191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14152-9A43-CB7E-EC29-6C5701322E3E}"/>
              </a:ext>
            </a:extLst>
          </p:cNvPr>
          <p:cNvSpPr>
            <a:spLocks noGrp="1"/>
          </p:cNvSpPr>
          <p:nvPr>
            <p:ph type="title"/>
          </p:nvPr>
        </p:nvSpPr>
        <p:spPr>
          <a:xfrm>
            <a:off x="720000" y="619200"/>
            <a:ext cx="10728322" cy="8159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62E5C39A-4D58-87CA-E827-DE181F16E122}"/>
              </a:ext>
            </a:extLst>
          </p:cNvPr>
          <p:cNvSpPr>
            <a:spLocks noGrp="1"/>
          </p:cNvSpPr>
          <p:nvPr>
            <p:ph idx="1"/>
          </p:nvPr>
        </p:nvSpPr>
        <p:spPr>
          <a:xfrm>
            <a:off x="720000" y="1435100"/>
            <a:ext cx="10728325" cy="4803700"/>
          </a:xfrm>
        </p:spPr>
        <p:txBody>
          <a:bodyPr>
            <a:noAutofit/>
          </a:bodyPr>
          <a:lstStyle/>
          <a:p>
            <a:r>
              <a:rPr lang="en-CA" dirty="0">
                <a:solidFill>
                  <a:srgbClr val="FFFFFF"/>
                </a:solidFill>
              </a:rPr>
              <a:t>As narrated by Ibn </a:t>
            </a:r>
            <a:r>
              <a:rPr lang="en-CA" dirty="0" err="1">
                <a:solidFill>
                  <a:srgbClr val="FFFFFF"/>
                </a:solidFill>
              </a:rPr>
              <a:t>Abil</a:t>
            </a:r>
            <a:r>
              <a:rPr lang="en-CA" dirty="0">
                <a:solidFill>
                  <a:srgbClr val="FFFFFF"/>
                </a:solidFill>
              </a:rPr>
              <a:t> Hadid, in the early days of Umar's caliphate, a noteworthy exchange occurred between Umar and Ibn Abbas concerning Imam Ali.</a:t>
            </a:r>
          </a:p>
          <a:p>
            <a:pPr marL="0" indent="0" algn="ctr">
              <a:buNone/>
            </a:pPr>
            <a:r>
              <a:rPr lang="ar-AE" dirty="0">
                <a:solidFill>
                  <a:srgbClr val="FFFFFF"/>
                </a:solidFill>
              </a:rPr>
              <a:t>هَلْ بَقِيَ فِي نَفْسِهِ شَيْءٌ مِنْ أَمْرِ الْخِلَافَةِ؟ قُلْتُ: نَعَمْ. قَالَ: أَيَزْعُمُ أَنَّ رَسُولَ اللَّهِ صَلَّى اللَّهُ عَلَيْهِ وَآلِهِ نَصَّ عَلَيْهِ؟ قُلْتُ: نَعَمْ، وَأَزِيدُكَ: سَأَلْتُ أَبِي عَمَّا يَدَّعِيهِ، فَقَالَ: صَدَقَ. فَقَالَ عُمَرُ: لَقَدْ كَانَ مِنْ رَسُولِ اللَّهِ صَلَّى اللَّهُ عَلَيْهِ وَآلِهِ فِي أَمْرِهِ.</a:t>
            </a:r>
          </a:p>
          <a:p>
            <a:pPr marL="0" indent="0" algn="ctr">
              <a:buNone/>
            </a:pPr>
            <a:r>
              <a:rPr lang="en-CA" dirty="0">
                <a:solidFill>
                  <a:srgbClr val="FFFFFF"/>
                </a:solidFill>
              </a:rPr>
              <a:t>"Is there still something in his heart regarding the matter of the caliphate?" I said, "Yes." He asked, "Does he claim that the Messenger of God (s) explicitly designated him?" I said, "Yes, and I will add more: I asked my father about what he claims, and he said, 'He speaks the truth.'" Umar then said, "Indeed, there was something from the Messenger of God (s) regarding this matter of his."</a:t>
            </a:r>
            <a:endParaRPr lang="en-US" dirty="0">
              <a:solidFill>
                <a:srgbClr val="FFFFFF"/>
              </a:solidFill>
            </a:endParaRPr>
          </a:p>
        </p:txBody>
      </p:sp>
    </p:spTree>
    <p:extLst>
      <p:ext uri="{BB962C8B-B14F-4D97-AF65-F5344CB8AC3E}">
        <p14:creationId xmlns:p14="http://schemas.microsoft.com/office/powerpoint/2010/main" val="25347285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F27AF-35F4-3AAE-2AE0-61FFC45AB96C}"/>
              </a:ext>
            </a:extLst>
          </p:cNvPr>
          <p:cNvSpPr>
            <a:spLocks noGrp="1"/>
          </p:cNvSpPr>
          <p:nvPr>
            <p:ph type="title"/>
          </p:nvPr>
        </p:nvSpPr>
        <p:spPr>
          <a:xfrm>
            <a:off x="720000" y="619200"/>
            <a:ext cx="10728322" cy="7778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4A750D37-5B03-8C40-0C1C-A8343A905A8D}"/>
              </a:ext>
            </a:extLst>
          </p:cNvPr>
          <p:cNvSpPr>
            <a:spLocks noGrp="1"/>
          </p:cNvSpPr>
          <p:nvPr>
            <p:ph idx="1"/>
          </p:nvPr>
        </p:nvSpPr>
        <p:spPr>
          <a:xfrm>
            <a:off x="720000" y="1574800"/>
            <a:ext cx="10728325" cy="4432300"/>
          </a:xfrm>
        </p:spPr>
        <p:txBody>
          <a:bodyPr/>
          <a:lstStyle/>
          <a:p>
            <a:pPr marL="0" indent="0" algn="ctr">
              <a:buNone/>
            </a:pPr>
            <a:r>
              <a:rPr lang="ar-AE" sz="2400" dirty="0">
                <a:solidFill>
                  <a:srgbClr val="FFFFFF"/>
                </a:solidFill>
              </a:rPr>
              <a:t>وَلَقَدْ أَرَادَ فِي مَرَضِهِ أَنْ يُصَرِّحَ بِاسْمِهِ، فَمَنَعْتُ مِنْ ذَلِكَ إِشْفَاقًا وَحِيَطَةً عَلَى الْإِسْلَامِ. لَا وَرَبِّ هَذِهِ الْبُنْيَةِ، لَا تَجْتَمِعُ عَلَيْهِ قُرَيْشٌ أَبَدًا، وَلَوْ وَلِيَهَا لَانْتَقَضَتْ عَلَيْهِ الْعَرَبُ مِنْ أَقْطَارِهَا.</a:t>
            </a:r>
            <a:endParaRPr lang="en-CA" sz="2400" dirty="0">
              <a:solidFill>
                <a:srgbClr val="FFFFFF"/>
              </a:solidFill>
            </a:endParaRPr>
          </a:p>
          <a:p>
            <a:pPr marL="0" indent="0" algn="ctr">
              <a:buNone/>
            </a:pPr>
            <a:r>
              <a:rPr lang="en-CA" sz="2400" dirty="0">
                <a:solidFill>
                  <a:srgbClr val="FFFFFF"/>
                </a:solidFill>
              </a:rPr>
              <a:t>"He indeed wanted, during his illness, to explicitly state his name, but I prevented that out of concern and to safeguard Islam. By the Lord of this structure (the Kaaba), Quraysh would never unite under him. And if he were to assume it (the leadership), the Arabs from all corners would rebel against him.”</a:t>
            </a:r>
          </a:p>
          <a:p>
            <a:pPr marL="0" indent="0" algn="ctr">
              <a:buNone/>
            </a:pPr>
            <a:endParaRPr lang="en-CA" sz="2400" dirty="0">
              <a:solidFill>
                <a:srgbClr val="FFFFFF"/>
              </a:solidFill>
            </a:endParaRPr>
          </a:p>
          <a:p>
            <a:pPr marL="0" indent="0">
              <a:buNone/>
            </a:pPr>
            <a:r>
              <a:rPr lang="en-US" sz="1800" dirty="0">
                <a:solidFill>
                  <a:srgbClr val="FFFFFF"/>
                </a:solidFill>
              </a:rPr>
              <a:t>Source: </a:t>
            </a:r>
            <a:r>
              <a:rPr lang="en-US" sz="1800" dirty="0" err="1">
                <a:solidFill>
                  <a:srgbClr val="FFFFFF"/>
                </a:solidFill>
              </a:rPr>
              <a:t>Sharh</a:t>
            </a:r>
            <a:r>
              <a:rPr lang="en-US" sz="1800" dirty="0">
                <a:solidFill>
                  <a:srgbClr val="FFFFFF"/>
                </a:solidFill>
              </a:rPr>
              <a:t> Al-</a:t>
            </a:r>
            <a:r>
              <a:rPr lang="en-US" sz="1800" dirty="0" err="1">
                <a:solidFill>
                  <a:srgbClr val="FFFFFF"/>
                </a:solidFill>
              </a:rPr>
              <a:t>Nahj</a:t>
            </a:r>
            <a:r>
              <a:rPr lang="en-US" sz="1800" dirty="0">
                <a:solidFill>
                  <a:srgbClr val="FFFFFF"/>
                </a:solidFill>
              </a:rPr>
              <a:t>, v. 12, p. 21</a:t>
            </a:r>
          </a:p>
        </p:txBody>
      </p:sp>
    </p:spTree>
    <p:extLst>
      <p:ext uri="{BB962C8B-B14F-4D97-AF65-F5344CB8AC3E}">
        <p14:creationId xmlns:p14="http://schemas.microsoft.com/office/powerpoint/2010/main" val="1554111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44D74-4930-3FBE-6F13-17ECC17CB675}"/>
              </a:ext>
            </a:extLst>
          </p:cNvPr>
          <p:cNvSpPr>
            <a:spLocks noGrp="1"/>
          </p:cNvSpPr>
          <p:nvPr>
            <p:ph type="title"/>
          </p:nvPr>
        </p:nvSpPr>
        <p:spPr>
          <a:xfrm>
            <a:off x="720000" y="619200"/>
            <a:ext cx="10728322" cy="7778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A7E0406A-ADA8-6149-303B-9EF622FE7271}"/>
              </a:ext>
            </a:extLst>
          </p:cNvPr>
          <p:cNvSpPr>
            <a:spLocks noGrp="1"/>
          </p:cNvSpPr>
          <p:nvPr>
            <p:ph idx="1"/>
          </p:nvPr>
        </p:nvSpPr>
        <p:spPr>
          <a:xfrm>
            <a:off x="720000" y="1562100"/>
            <a:ext cx="10728325" cy="4206875"/>
          </a:xfrm>
        </p:spPr>
        <p:txBody>
          <a:bodyPr>
            <a:normAutofit/>
          </a:bodyPr>
          <a:lstStyle/>
          <a:p>
            <a:r>
              <a:rPr lang="en-US" sz="2400" dirty="0">
                <a:solidFill>
                  <a:srgbClr val="FFFFFF"/>
                </a:solidFill>
              </a:rPr>
              <a:t>The Prophet, fully aware of these underlying intentions, sought to preempt their schemes by insisting that key figures leave Medina with Usama. This strategy was designed to ensure that Imam Ali, the divinely appointed successor at Ghadir </a:t>
            </a:r>
            <a:r>
              <a:rPr lang="en-US" sz="2400" dirty="0" err="1">
                <a:solidFill>
                  <a:srgbClr val="FFFFFF"/>
                </a:solidFill>
              </a:rPr>
              <a:t>Khumm</a:t>
            </a:r>
            <a:r>
              <a:rPr lang="en-US" sz="2400" dirty="0">
                <a:solidFill>
                  <a:srgbClr val="FFFFFF"/>
                </a:solidFill>
              </a:rPr>
              <a:t>, could assume leadership without interference. </a:t>
            </a:r>
          </a:p>
          <a:p>
            <a:r>
              <a:rPr lang="en-US" sz="2400" dirty="0">
                <a:solidFill>
                  <a:srgbClr val="FFFFFF"/>
                </a:solidFill>
              </a:rPr>
              <a:t>However, this plan was thwarted. Excuses and delays kept these individuals in Medina, allowing them to seize the moment when the Prophet’s health deteriorated and ultimately to disrupt his efforts to safeguard the future leadership of the ummah.</a:t>
            </a:r>
          </a:p>
        </p:txBody>
      </p:sp>
    </p:spTree>
    <p:extLst>
      <p:ext uri="{BB962C8B-B14F-4D97-AF65-F5344CB8AC3E}">
        <p14:creationId xmlns:p14="http://schemas.microsoft.com/office/powerpoint/2010/main" val="3442672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18BFF-E6A4-06B2-1999-E829C74705D9}"/>
              </a:ext>
            </a:extLst>
          </p:cNvPr>
          <p:cNvSpPr>
            <a:spLocks noGrp="1"/>
          </p:cNvSpPr>
          <p:nvPr>
            <p:ph type="title"/>
          </p:nvPr>
        </p:nvSpPr>
        <p:spPr>
          <a:xfrm>
            <a:off x="720000" y="619200"/>
            <a:ext cx="10728322" cy="8032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64562C7E-B56B-0857-4C7C-155EAAD3B2B6}"/>
              </a:ext>
            </a:extLst>
          </p:cNvPr>
          <p:cNvSpPr>
            <a:spLocks noGrp="1"/>
          </p:cNvSpPr>
          <p:nvPr>
            <p:ph idx="1"/>
          </p:nvPr>
        </p:nvSpPr>
        <p:spPr>
          <a:xfrm>
            <a:off x="720000" y="1422400"/>
            <a:ext cx="10728325" cy="4953000"/>
          </a:xfrm>
        </p:spPr>
        <p:txBody>
          <a:bodyPr>
            <a:normAutofit/>
          </a:bodyPr>
          <a:lstStyle/>
          <a:p>
            <a:r>
              <a:rPr lang="en-US" dirty="0">
                <a:solidFill>
                  <a:srgbClr val="FFFFFF"/>
                </a:solidFill>
              </a:rPr>
              <a:t>Even in his final days, despite severe illness and fever, the Prophet recognized the gravity of their intentions. He took the extraordinary step of addressing the people from the mosque, standing by the pulpit, and declaring in a loud voice that carried beyond the mosque walls:</a:t>
            </a:r>
          </a:p>
          <a:p>
            <a:pPr marL="0" indent="0" algn="ctr">
              <a:buNone/>
            </a:pPr>
            <a:r>
              <a:rPr lang="ar-AE" dirty="0">
                <a:solidFill>
                  <a:srgbClr val="FFFFFF"/>
                </a:solidFill>
              </a:rPr>
              <a:t>أيُّهَا النَّاسُ، سُعِّرَتِ النَّارُ، وَأَقْبَلَتِ الفِتَنُ كَقِطَعِ اللَّيْلِ المُظْلِمِ، وَإِنِّي وَاللَّهِ مَا تَمَسَّكُونَ عَلَيَّ بِشَيْءٍ، إِنِّي لَمْ أُحِلَّ إِلَّا مَا أَحَلَّ اللَّهُ، وَلَمْ أُحَرِّمْ إِلَّا مَا حَرَّمَ اللَّهُ.</a:t>
            </a:r>
            <a:endParaRPr lang="en-CA" dirty="0">
              <a:solidFill>
                <a:srgbClr val="FFFFFF"/>
              </a:solidFill>
            </a:endParaRPr>
          </a:p>
          <a:p>
            <a:pPr marL="0" indent="0" algn="ctr">
              <a:buNone/>
            </a:pPr>
            <a:r>
              <a:rPr lang="en-CA" dirty="0">
                <a:solidFill>
                  <a:srgbClr val="FFFFFF"/>
                </a:solidFill>
              </a:rPr>
              <a:t>O people, the fire has been kindled, and tribulations are approaching like the darkness of the night. By God, you will find nothing to reproach me for. I have not made lawful except what God has made lawful, and I have not forbidden except what God has forbidden.</a:t>
            </a:r>
            <a:endParaRPr lang="ar-AE" dirty="0">
              <a:solidFill>
                <a:srgbClr val="FFFFFF"/>
              </a:solidFill>
            </a:endParaRPr>
          </a:p>
          <a:p>
            <a:pPr marL="0" indent="0" algn="ctr">
              <a:buNone/>
            </a:pPr>
            <a:endParaRPr lang="en-US" dirty="0"/>
          </a:p>
          <a:p>
            <a:pPr marL="0" indent="0">
              <a:buNone/>
            </a:pPr>
            <a:r>
              <a:rPr lang="en-US" dirty="0">
                <a:solidFill>
                  <a:srgbClr val="FFFFFF"/>
                </a:solidFill>
              </a:rPr>
              <a:t>Source: </a:t>
            </a:r>
            <a:r>
              <a:rPr lang="en-US" dirty="0" err="1">
                <a:solidFill>
                  <a:srgbClr val="FFFFFF"/>
                </a:solidFill>
              </a:rPr>
              <a:t>Tabaqat</a:t>
            </a:r>
            <a:r>
              <a:rPr lang="en-US" dirty="0">
                <a:solidFill>
                  <a:srgbClr val="FFFFFF"/>
                </a:solidFill>
              </a:rPr>
              <a:t> Al-Kubra, v.2 , p. 216-216</a:t>
            </a:r>
          </a:p>
        </p:txBody>
      </p:sp>
    </p:spTree>
    <p:extLst>
      <p:ext uri="{BB962C8B-B14F-4D97-AF65-F5344CB8AC3E}">
        <p14:creationId xmlns:p14="http://schemas.microsoft.com/office/powerpoint/2010/main" val="2524318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55DF7-87E7-2AD2-3EC9-17553B93FB3F}"/>
              </a:ext>
            </a:extLst>
          </p:cNvPr>
          <p:cNvSpPr>
            <a:spLocks noGrp="1"/>
          </p:cNvSpPr>
          <p:nvPr>
            <p:ph type="title"/>
          </p:nvPr>
        </p:nvSpPr>
        <p:spPr>
          <a:xfrm>
            <a:off x="720000" y="619200"/>
            <a:ext cx="10728322" cy="7143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ADADF0F9-2718-D40D-C998-8A8D5128263F}"/>
              </a:ext>
            </a:extLst>
          </p:cNvPr>
          <p:cNvSpPr>
            <a:spLocks noGrp="1"/>
          </p:cNvSpPr>
          <p:nvPr>
            <p:ph idx="1"/>
          </p:nvPr>
        </p:nvSpPr>
        <p:spPr>
          <a:xfrm>
            <a:off x="720000" y="1333500"/>
            <a:ext cx="10728325" cy="4905300"/>
          </a:xfrm>
        </p:spPr>
        <p:txBody>
          <a:bodyPr>
            <a:normAutofit/>
          </a:bodyPr>
          <a:lstStyle/>
          <a:p>
            <a:r>
              <a:rPr lang="en-US" sz="2400" dirty="0">
                <a:solidFill>
                  <a:srgbClr val="FFFFFF"/>
                </a:solidFill>
              </a:rPr>
              <a:t>The Prophet (s) was well aware of the political scheming outside his home aimed at wresting control of leadership after his passing. To protect the succession from being derailed and to prevent division among the Muslims, he sought to strengthen the position of Imam Ali and uphold the leadership of his family. His plan was to establish this through a clear and enduring document that would preserve the caliphate on its rightful course.</a:t>
            </a:r>
          </a:p>
          <a:p>
            <a:r>
              <a:rPr lang="en-US" sz="2400" dirty="0">
                <a:solidFill>
                  <a:srgbClr val="FFFFFF"/>
                </a:solidFill>
              </a:rPr>
              <a:t>When some of the Companions visited him during his final illness, the Prophet, fully understanding the weight of the moment, lowered his head in thought. After a brief pause, he looked at them and said:</a:t>
            </a:r>
          </a:p>
        </p:txBody>
      </p:sp>
    </p:spTree>
    <p:extLst>
      <p:ext uri="{BB962C8B-B14F-4D97-AF65-F5344CB8AC3E}">
        <p14:creationId xmlns:p14="http://schemas.microsoft.com/office/powerpoint/2010/main" val="3674138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A7903-1FCA-C5F3-95C5-242B681D9B9A}"/>
              </a:ext>
            </a:extLst>
          </p:cNvPr>
          <p:cNvSpPr>
            <a:spLocks noGrp="1"/>
          </p:cNvSpPr>
          <p:nvPr>
            <p:ph type="title"/>
          </p:nvPr>
        </p:nvSpPr>
        <p:spPr>
          <a:xfrm>
            <a:off x="720000" y="619200"/>
            <a:ext cx="10728322" cy="7016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BC13AC59-2A5E-C7EC-99D8-E33FECE6EB3D}"/>
              </a:ext>
            </a:extLst>
          </p:cNvPr>
          <p:cNvSpPr>
            <a:spLocks noGrp="1"/>
          </p:cNvSpPr>
          <p:nvPr>
            <p:ph idx="1"/>
          </p:nvPr>
        </p:nvSpPr>
        <p:spPr>
          <a:xfrm>
            <a:off x="720000" y="1320800"/>
            <a:ext cx="10728325" cy="4448175"/>
          </a:xfrm>
        </p:spPr>
        <p:txBody>
          <a:bodyPr/>
          <a:lstStyle/>
          <a:p>
            <a:pPr marL="0" indent="0" algn="ctr">
              <a:buNone/>
            </a:pPr>
            <a:r>
              <a:rPr lang="ar-AE" sz="2400" dirty="0">
                <a:solidFill>
                  <a:srgbClr val="FFFFFF"/>
                </a:solidFill>
              </a:rPr>
              <a:t>اِيتُونِي بِدَوَاةٍ وَصَحِيفَةٍ أَكْتُبْ لَكُمْ كِتَابًا لَا تَضِلُّونَ بَعْدَهُ.</a:t>
            </a:r>
          </a:p>
          <a:p>
            <a:pPr marL="0" indent="0" algn="ctr">
              <a:buNone/>
            </a:pPr>
            <a:r>
              <a:rPr lang="en-US" sz="2400" dirty="0">
                <a:solidFill>
                  <a:srgbClr val="FFFFFF"/>
                </a:solidFill>
              </a:rPr>
              <a:t>“Bring me ink and parchment so I may write for you a document after which you will never go astray.”</a:t>
            </a:r>
          </a:p>
          <a:p>
            <a:r>
              <a:rPr lang="en-US" sz="2400" dirty="0">
                <a:solidFill>
                  <a:srgbClr val="FFFFFF"/>
                </a:solidFill>
              </a:rPr>
              <a:t>This was not a casual request—it was a decisive action to leave behind a written directive that would safeguard the unity and future of the Muslim ummah. The phrase, "so you will never go astray," highlights the gravity of his intention: to eliminate any ambiguity about the rightful succession and prevent future conflict.</a:t>
            </a:r>
          </a:p>
        </p:txBody>
      </p:sp>
    </p:spTree>
    <p:extLst>
      <p:ext uri="{BB962C8B-B14F-4D97-AF65-F5344CB8AC3E}">
        <p14:creationId xmlns:p14="http://schemas.microsoft.com/office/powerpoint/2010/main" val="19069843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3A600-A19D-5F2F-1BD4-C44D33F77509}"/>
              </a:ext>
            </a:extLst>
          </p:cNvPr>
          <p:cNvSpPr>
            <a:spLocks noGrp="1"/>
          </p:cNvSpPr>
          <p:nvPr>
            <p:ph type="title"/>
          </p:nvPr>
        </p:nvSpPr>
        <p:spPr>
          <a:xfrm>
            <a:off x="720000" y="619200"/>
            <a:ext cx="10728322" cy="7905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4DA1B852-8EB4-AD3D-F395-1269A5826082}"/>
              </a:ext>
            </a:extLst>
          </p:cNvPr>
          <p:cNvSpPr>
            <a:spLocks noGrp="1"/>
          </p:cNvSpPr>
          <p:nvPr>
            <p:ph idx="1"/>
          </p:nvPr>
        </p:nvSpPr>
        <p:spPr>
          <a:xfrm>
            <a:off x="720000" y="1536700"/>
            <a:ext cx="10728325" cy="5143500"/>
          </a:xfrm>
        </p:spPr>
        <p:txBody>
          <a:bodyPr>
            <a:normAutofit/>
          </a:bodyPr>
          <a:lstStyle/>
          <a:p>
            <a:r>
              <a:rPr lang="en-US" sz="2400" dirty="0">
                <a:solidFill>
                  <a:srgbClr val="FFFFFF"/>
                </a:solidFill>
              </a:rPr>
              <a:t>The incident of the pen and paper is mentioned in 6 different sections of Sahih Al-Bukhari:</a:t>
            </a:r>
          </a:p>
          <a:p>
            <a:pPr marL="0" indent="0" algn="ctr">
              <a:buNone/>
            </a:pPr>
            <a:r>
              <a:rPr lang="ar-AE" sz="2400" b="0" i="0" dirty="0">
                <a:solidFill>
                  <a:srgbClr val="FFFFFF"/>
                </a:solidFill>
                <a:effectLst/>
                <a:latin typeface="Georgia" panose="02040502050405020303" pitchFamily="18" charset="0"/>
              </a:rPr>
              <a:t>صحيح البخاري – كتاب العلم – باب كتابة العلم</a:t>
            </a:r>
            <a:endParaRPr lang="en-CA" sz="2400" b="0" i="0" dirty="0">
              <a:solidFill>
                <a:srgbClr val="FFFFFF"/>
              </a:solidFill>
              <a:effectLst/>
              <a:latin typeface="Georgia" panose="02040502050405020303" pitchFamily="18" charset="0"/>
            </a:endParaRPr>
          </a:p>
          <a:p>
            <a:pPr algn="ctr"/>
            <a:r>
              <a:rPr lang="ar-AE" sz="2400" b="0" i="0" dirty="0">
                <a:solidFill>
                  <a:srgbClr val="FFFFFF"/>
                </a:solidFill>
                <a:effectLst/>
                <a:latin typeface="Georgia" panose="02040502050405020303" pitchFamily="18" charset="0"/>
              </a:rPr>
              <a:t>عَنْ ‏ابْنِ عَبَّاسٍ، قَالَ: ‏لَمَّا اشْتَدَّ بِالنَّبِيِّ ‏(ص) ‏وَجَعُهُ، قَالَ: إِيتُونِي بِكِتَابٍ أَكْتُبْ لَكُمْ كِتَابًا لَا تَضِلُّوا بَعْدَهُ." فَقَالَ عُمَرُ: ‏"إِنَّ النَّبِيَّ ‏(ص) ‏قَدْ غَلَبَهُ ‏الْوَجَعُ، وَعِنْدَنَا كِتَابُ اللَّهِ حَسْبُنَا." فَاخْتَلَفُوا وَكَثُرَ ‏اللَّغَطُ‏</a:t>
            </a:r>
            <a:endParaRPr lang="ar-AE" sz="2400" b="0" i="0" dirty="0">
              <a:solidFill>
                <a:srgbClr val="FFFFFF"/>
              </a:solidFill>
              <a:effectLst/>
              <a:latin typeface="Work Sans" panose="020F0502020204030204" pitchFamily="34" charset="0"/>
            </a:endParaRPr>
          </a:p>
          <a:p>
            <a:pPr marL="0" indent="0" algn="ctr">
              <a:buNone/>
            </a:pPr>
            <a:r>
              <a:rPr lang="en-CA" sz="2400" dirty="0">
                <a:solidFill>
                  <a:srgbClr val="FFFFFF"/>
                </a:solidFill>
              </a:rPr>
              <a:t>Ibn Abbas said: When the Prophet (s) was severely ill, he said, "Bring me a document so I may write for you something after which you will never go astray." But Umar said, "The Prophet has been overcome by pain, and we have the Book of God; it is sufficient for us.” Then they differed and argued greatly. </a:t>
            </a:r>
            <a:endParaRPr lang="en-US" sz="2400" dirty="0">
              <a:solidFill>
                <a:srgbClr val="FFFFFF"/>
              </a:solidFill>
            </a:endParaRPr>
          </a:p>
        </p:txBody>
      </p:sp>
    </p:spTree>
    <p:extLst>
      <p:ext uri="{BB962C8B-B14F-4D97-AF65-F5344CB8AC3E}">
        <p14:creationId xmlns:p14="http://schemas.microsoft.com/office/powerpoint/2010/main" val="3322039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D2042-02A9-D1BD-2C58-1C9F52763739}"/>
              </a:ext>
            </a:extLst>
          </p:cNvPr>
          <p:cNvSpPr>
            <a:spLocks noGrp="1"/>
          </p:cNvSpPr>
          <p:nvPr>
            <p:ph type="title"/>
          </p:nvPr>
        </p:nvSpPr>
        <p:spPr>
          <a:xfrm>
            <a:off x="720000" y="619200"/>
            <a:ext cx="10728322" cy="8794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CB764B08-6857-90CC-238D-8B6D0E18966B}"/>
              </a:ext>
            </a:extLst>
          </p:cNvPr>
          <p:cNvSpPr>
            <a:spLocks noGrp="1"/>
          </p:cNvSpPr>
          <p:nvPr>
            <p:ph idx="1"/>
          </p:nvPr>
        </p:nvSpPr>
        <p:spPr>
          <a:xfrm>
            <a:off x="720000" y="1803400"/>
            <a:ext cx="10728325" cy="3965575"/>
          </a:xfrm>
        </p:spPr>
        <p:txBody>
          <a:bodyPr/>
          <a:lstStyle/>
          <a:p>
            <a:pPr marL="0" indent="0" algn="ctr">
              <a:buNone/>
            </a:pPr>
            <a:r>
              <a:rPr lang="ar-AE" sz="2000" b="0" i="0" dirty="0">
                <a:solidFill>
                  <a:srgbClr val="FFFFFF"/>
                </a:solidFill>
                <a:effectLst/>
                <a:latin typeface="Georgia" panose="02040502050405020303" pitchFamily="18" charset="0"/>
              </a:rPr>
              <a:t>، ‏</a:t>
            </a:r>
            <a:r>
              <a:rPr lang="ar-AE" sz="2400" b="0" i="0" dirty="0">
                <a:solidFill>
                  <a:srgbClr val="FFFFFF"/>
                </a:solidFill>
                <a:effectLst/>
                <a:latin typeface="Georgia" panose="02040502050405020303" pitchFamily="18" charset="0"/>
              </a:rPr>
              <a:t>فَقَالَ: ‏"قُومُوا عَنِّي، وَلَا يَنْبَغِي عِنْدِي التَّنَازُعُ. فَخَرَجَ ‏ابْنُ عَبَّاسٍ ‏يَقُولُ: ‏"إِنَّ ‏الرَّزِيَّةَ ‏كُلَّ ‏الرَّزِيَّةِ ‏مَا حَالَ بَيْنَ رَسُولِ اللَّهِ ‏(ص) ‏وَبَيْنَ كِتَابِهِ.”</a:t>
            </a:r>
            <a:endParaRPr lang="en-CA" sz="2400" b="0" i="0" dirty="0">
              <a:solidFill>
                <a:srgbClr val="FFFFFF"/>
              </a:solidFill>
              <a:effectLst/>
              <a:latin typeface="Georgia" panose="02040502050405020303" pitchFamily="18" charset="0"/>
            </a:endParaRPr>
          </a:p>
          <a:p>
            <a:pPr marL="0" indent="0" algn="ctr">
              <a:buNone/>
            </a:pPr>
            <a:r>
              <a:rPr lang="en-CA" sz="2400" dirty="0">
                <a:solidFill>
                  <a:srgbClr val="FFFFFF"/>
                </a:solidFill>
              </a:rPr>
              <a:t>The Prophet (s) said, "Leave me, for quarreling in my presence is not appropriate." Ibn Abbas then left, saying, "Indeed, the calamity, the greatest calamity, is what came between the Messenger of God and his document."</a:t>
            </a:r>
            <a:endParaRPr lang="en-US" sz="2400" dirty="0"/>
          </a:p>
        </p:txBody>
      </p:sp>
    </p:spTree>
    <p:extLst>
      <p:ext uri="{BB962C8B-B14F-4D97-AF65-F5344CB8AC3E}">
        <p14:creationId xmlns:p14="http://schemas.microsoft.com/office/powerpoint/2010/main" val="1353468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FCEF4-B9D2-2758-88BD-3026AC377613}"/>
              </a:ext>
            </a:extLst>
          </p:cNvPr>
          <p:cNvSpPr>
            <a:spLocks noGrp="1"/>
          </p:cNvSpPr>
          <p:nvPr>
            <p:ph type="title"/>
          </p:nvPr>
        </p:nvSpPr>
        <p:spPr>
          <a:xfrm>
            <a:off x="720000" y="619200"/>
            <a:ext cx="10728322" cy="727000"/>
          </a:xfrm>
        </p:spPr>
        <p:txBody>
          <a:bodyPr/>
          <a:lstStyle/>
          <a:p>
            <a:pPr algn="ctr"/>
            <a:r>
              <a:rPr lang="en-US" dirty="0"/>
              <a:t>The Calamity of Thursday</a:t>
            </a:r>
          </a:p>
        </p:txBody>
      </p:sp>
      <p:sp>
        <p:nvSpPr>
          <p:cNvPr id="3" name="Content Placeholder 2">
            <a:extLst>
              <a:ext uri="{FF2B5EF4-FFF2-40B4-BE49-F238E27FC236}">
                <a16:creationId xmlns:a16="http://schemas.microsoft.com/office/drawing/2014/main" id="{9B25B1D7-A97D-DE0D-3034-97A78C37F093}"/>
              </a:ext>
            </a:extLst>
          </p:cNvPr>
          <p:cNvSpPr>
            <a:spLocks noGrp="1"/>
          </p:cNvSpPr>
          <p:nvPr>
            <p:ph idx="1"/>
          </p:nvPr>
        </p:nvSpPr>
        <p:spPr>
          <a:xfrm>
            <a:off x="720000" y="1346200"/>
            <a:ext cx="10728325" cy="5016500"/>
          </a:xfrm>
        </p:spPr>
        <p:txBody>
          <a:bodyPr>
            <a:noAutofit/>
          </a:bodyPr>
          <a:lstStyle/>
          <a:p>
            <a:pPr marL="0" indent="0" algn="ctr">
              <a:buNone/>
            </a:pPr>
            <a:r>
              <a:rPr lang="ar-AE" sz="2400" b="0" i="0" dirty="0">
                <a:solidFill>
                  <a:srgbClr val="FFFFFF"/>
                </a:solidFill>
                <a:effectLst/>
                <a:latin typeface="Georgia" panose="02040502050405020303" pitchFamily="18" charset="0"/>
              </a:rPr>
              <a:t>صحيح البخاري – </a:t>
            </a:r>
            <a:r>
              <a:rPr lang="ar-AE" sz="2400" b="0" i="0" dirty="0">
                <a:solidFill>
                  <a:srgbClr val="FFFFFF"/>
                </a:solidFill>
                <a:effectLst/>
                <a:cs typeface="Georgia" panose="02040502050405020303" pitchFamily="18" charset="0"/>
              </a:rPr>
              <a:t>كتاب الجهاد والسير</a:t>
            </a:r>
            <a:endParaRPr lang="en-CA" sz="2400" b="0" i="0" dirty="0">
              <a:solidFill>
                <a:srgbClr val="FFFFFF"/>
              </a:solidFill>
              <a:effectLst/>
              <a:cs typeface="Georgia" panose="02040502050405020303" pitchFamily="18" charset="0"/>
            </a:endParaRPr>
          </a:p>
          <a:p>
            <a:pPr marL="0" indent="0" algn="ctr">
              <a:buNone/>
            </a:pPr>
            <a:r>
              <a:rPr lang="ar-AE" sz="2400" b="0" i="0" dirty="0">
                <a:solidFill>
                  <a:srgbClr val="FFFFFF"/>
                </a:solidFill>
                <a:effectLst/>
                <a:latin typeface="Georgia" panose="02040502050405020303" pitchFamily="18" charset="0"/>
              </a:rPr>
              <a:t>عَنْ ‏ابْنِ عَبَّاسٍ ‏(ر) ‏أَنَّهُ قَالَ: ‏"يَوْمُ الْخَمِيسِ، وَمَا يَوْمُ الْخَمِيسِ!" ثُمَّ بَكَى حَتَّى ‏‏خَضَّبَ ‏‏دَمْعُهُ الْحَصْبَاءَ، فَقَالَ: ‏"اشْتَدَّ بِرَسُولِ اللَّهِ ‏(ص) ‏وَجَعُهُ يَوْمَ الْخَمِيسِ، فَقَالَ: ‏إِيتُونِي بِكِتَابٍ أَكْتُبْ لَكُمْ كِتَابًا لَنْ تَضِلُّوا بَعْدَهُ أَبَدًا</a:t>
            </a:r>
            <a:endParaRPr lang="en-CA" sz="2400" b="0" i="0" dirty="0">
              <a:solidFill>
                <a:srgbClr val="FFFFFF"/>
              </a:solidFill>
              <a:effectLst/>
              <a:latin typeface="Georgia" panose="02040502050405020303" pitchFamily="18" charset="0"/>
            </a:endParaRPr>
          </a:p>
          <a:p>
            <a:pPr marL="0" indent="0" algn="ctr">
              <a:buNone/>
            </a:pPr>
            <a:r>
              <a:rPr lang="en-CA" sz="2400" b="0" i="0" dirty="0">
                <a:solidFill>
                  <a:srgbClr val="FFFFFF"/>
                </a:solidFill>
                <a:effectLst/>
              </a:rPr>
              <a:t>Ibn Abbas said: "Thursday—what is Thursday!" Then he wept until his tears soaked the gravel. He continued: "The illness of the Messenger of God (s) intensified on Thursday. He said, 'Bring me a document so I may write for you something after which you will never go astray.'</a:t>
            </a:r>
            <a:endParaRPr lang="ar-AE" sz="2400" b="0" i="0" dirty="0">
              <a:solidFill>
                <a:srgbClr val="FFFFFF"/>
              </a:solidFill>
              <a:effectLst/>
            </a:endParaRPr>
          </a:p>
        </p:txBody>
      </p:sp>
    </p:spTree>
    <p:extLst>
      <p:ext uri="{BB962C8B-B14F-4D97-AF65-F5344CB8AC3E}">
        <p14:creationId xmlns:p14="http://schemas.microsoft.com/office/powerpoint/2010/main" val="2808062507"/>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33762</TotalTime>
  <Words>2975</Words>
  <Application>Microsoft Macintosh PowerPoint</Application>
  <PresentationFormat>Widescreen</PresentationFormat>
  <Paragraphs>89</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Avenir Next LT Pro</vt:lpstr>
      <vt:lpstr>Georgia</vt:lpstr>
      <vt:lpstr>Nassim</vt:lpstr>
      <vt:lpstr>Sagona Book</vt:lpstr>
      <vt:lpstr>The Hand Extrablack</vt:lpstr>
      <vt:lpstr>Work Sans</vt:lpstr>
      <vt:lpstr>BlobVTI</vt:lpstr>
      <vt:lpstr>The Life of Prophet Muhammad</vt:lpstr>
      <vt:lpstr>The Calamity of Thursday</vt:lpstr>
      <vt:lpstr>The Calamity of Thursday</vt:lpstr>
      <vt:lpstr>The Calamity of Thursday</vt:lpstr>
      <vt:lpstr>The Calamity of Thursday</vt:lpstr>
      <vt:lpstr>The Calamity of Thursday</vt:lpstr>
      <vt:lpstr>The Calamity of Thursday</vt:lpstr>
      <vt:lpstr>The Calamity of Thursday</vt:lpstr>
      <vt:lpstr>The Calamity of Thursday</vt:lpstr>
      <vt:lpstr>The Calamity of Thursday</vt:lpstr>
      <vt:lpstr>The Calamity of Thursday</vt:lpstr>
      <vt:lpstr>The Calamity of Thursday</vt:lpstr>
      <vt:lpstr>The Calamity of Thursday</vt:lpstr>
      <vt:lpstr>The Calamity of Thursday</vt:lpstr>
      <vt:lpstr>The Calamity of Thursday</vt:lpstr>
      <vt:lpstr>The Calamity of Thursday</vt:lpstr>
      <vt:lpstr>The Calamity of Thursday</vt:lpstr>
      <vt:lpstr>The Calamity of Thursday</vt:lpstr>
      <vt:lpstr>The Calamity of Thursday</vt:lpstr>
      <vt:lpstr>The Calamity of Thursday</vt:lpstr>
      <vt:lpstr>The Calamity of Thursday</vt:lpstr>
      <vt:lpstr>The Calamity of Thursday</vt:lpstr>
      <vt:lpstr>The Calamity of Thursday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2018</cp:revision>
  <dcterms:created xsi:type="dcterms:W3CDTF">2020-11-25T07:02:27Z</dcterms:created>
  <dcterms:modified xsi:type="dcterms:W3CDTF">2024-11-21T02:02:40Z</dcterms:modified>
</cp:coreProperties>
</file>