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77" r:id="rId3"/>
    <p:sldId id="269" r:id="rId4"/>
    <p:sldId id="278" r:id="rId5"/>
    <p:sldId id="292" r:id="rId6"/>
    <p:sldId id="279" r:id="rId7"/>
    <p:sldId id="272" r:id="rId8"/>
    <p:sldId id="273" r:id="rId9"/>
    <p:sldId id="274" r:id="rId10"/>
    <p:sldId id="280" r:id="rId11"/>
    <p:sldId id="281" r:id="rId12"/>
    <p:sldId id="275" r:id="rId13"/>
    <p:sldId id="276" r:id="rId14"/>
    <p:sldId id="282" r:id="rId15"/>
    <p:sldId id="283" r:id="rId16"/>
    <p:sldId id="290" r:id="rId17"/>
    <p:sldId id="291" r:id="rId18"/>
    <p:sldId id="284" r:id="rId19"/>
    <p:sldId id="285" r:id="rId20"/>
    <p:sldId id="286" r:id="rId21"/>
    <p:sldId id="287" r:id="rId22"/>
    <p:sldId id="288" r:id="rId23"/>
    <p:sldId id="28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9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2,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2,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2,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2,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9D603-8C85-254F-8AA1-0D803F64B5FE}"/>
              </a:ext>
            </a:extLst>
          </p:cNvPr>
          <p:cNvSpPr>
            <a:spLocks noGrp="1"/>
          </p:cNvSpPr>
          <p:nvPr>
            <p:ph type="title"/>
          </p:nvPr>
        </p:nvSpPr>
        <p:spPr>
          <a:xfrm>
            <a:off x="720000" y="619200"/>
            <a:ext cx="10728322" cy="73854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9FABE884-57C8-A247-8240-D8622B6E832E}"/>
              </a:ext>
            </a:extLst>
          </p:cNvPr>
          <p:cNvSpPr>
            <a:spLocks noGrp="1"/>
          </p:cNvSpPr>
          <p:nvPr>
            <p:ph idx="1"/>
          </p:nvPr>
        </p:nvSpPr>
        <p:spPr>
          <a:xfrm>
            <a:off x="720000" y="1357746"/>
            <a:ext cx="10728325" cy="4411230"/>
          </a:xfrm>
        </p:spPr>
        <p:txBody>
          <a:bodyPr>
            <a:normAutofit/>
          </a:bodyPr>
          <a:lstStyle/>
          <a:p>
            <a:pPr marL="0" indent="0" algn="ctr">
              <a:buNone/>
            </a:pPr>
            <a:r>
              <a:rPr lang="ar-SA" sz="2400" dirty="0"/>
              <a:t>وَمَا مُحَمَّدٌ إِلَّا رَسُولٌ قَدْ خَلَتْ مِن قَبْلِهِ </a:t>
            </a:r>
            <a:r>
              <a:rPr lang="ar-SA" sz="2400" dirty="0" err="1"/>
              <a:t>ٱلرُّسُلُ</a:t>
            </a:r>
            <a:r>
              <a:rPr lang="ar-SA" sz="2400" dirty="0"/>
              <a:t> </a:t>
            </a:r>
            <a:r>
              <a:rPr lang="ar-SA" sz="2400" dirty="0" err="1"/>
              <a:t>أَفَإِي۟ن</a:t>
            </a:r>
            <a:r>
              <a:rPr lang="ar-SA" sz="2400" dirty="0"/>
              <a:t> مَّاتَ أَوْ قُتِلَ </a:t>
            </a:r>
            <a:r>
              <a:rPr lang="ar-SA" sz="2400" dirty="0" err="1"/>
              <a:t>ٱنقَلَبْتُمْ</a:t>
            </a:r>
            <a:r>
              <a:rPr lang="ar-SA" sz="2400" dirty="0"/>
              <a:t> </a:t>
            </a:r>
            <a:r>
              <a:rPr lang="ar-SA" sz="2400" dirty="0" err="1"/>
              <a:t>عَلَىٰٓ</a:t>
            </a:r>
            <a:r>
              <a:rPr lang="ar-SA" sz="2400" dirty="0"/>
              <a:t> </a:t>
            </a:r>
            <a:r>
              <a:rPr lang="ar-SA" sz="2400" dirty="0" err="1"/>
              <a:t>أَعْقَـٰبِكُمْ</a:t>
            </a:r>
            <a:r>
              <a:rPr lang="ar-SA" sz="2400" dirty="0"/>
              <a:t> وَمَن يَنقَلِبْ </a:t>
            </a:r>
            <a:r>
              <a:rPr lang="ar-SA" sz="2400" dirty="0" err="1"/>
              <a:t>عَلَىٰ</a:t>
            </a:r>
            <a:r>
              <a:rPr lang="ar-SA" sz="2400" dirty="0"/>
              <a:t> عَقِبَيْهِ فَلَن يَضُرَّ </a:t>
            </a:r>
            <a:r>
              <a:rPr lang="ar-SA" sz="2400" dirty="0" err="1"/>
              <a:t>ٱللَّهَ</a:t>
            </a:r>
            <a:r>
              <a:rPr lang="ar-SA" sz="2400" dirty="0"/>
              <a:t> </a:t>
            </a:r>
            <a:r>
              <a:rPr lang="ar-SA" sz="2400" dirty="0" err="1"/>
              <a:t>شَيْـًٔا</a:t>
            </a:r>
            <a:r>
              <a:rPr lang="ar-SA" sz="2400" dirty="0"/>
              <a:t> وَسَيَجْزِى </a:t>
            </a:r>
            <a:r>
              <a:rPr lang="ar-SA" sz="2400" dirty="0" err="1"/>
              <a:t>ٱللَّهُ</a:t>
            </a:r>
            <a:r>
              <a:rPr lang="ar-SA" sz="2400" dirty="0"/>
              <a:t> </a:t>
            </a:r>
            <a:r>
              <a:rPr lang="ar-SA" sz="2400" dirty="0" err="1"/>
              <a:t>ٱلشَّـٰكِرِينَ</a:t>
            </a:r>
            <a:endParaRPr lang="en-US" sz="2400" dirty="0"/>
          </a:p>
          <a:p>
            <a:pPr marL="0" indent="0" algn="ctr">
              <a:buNone/>
            </a:pPr>
            <a:r>
              <a:rPr lang="en-CA" sz="2400" dirty="0"/>
              <a:t>“Muhammad is not but a messenger. [Other] messengers have passed on before him. So if he was to die or be killed, would you turn back on your heels [to unbelief]? And he who turns back on his heels will never harm Allah at all; but Allah will reward the grateful.” Quran 3:144</a:t>
            </a:r>
            <a:endParaRPr lang="en-US" sz="2400" dirty="0"/>
          </a:p>
        </p:txBody>
      </p:sp>
    </p:spTree>
    <p:extLst>
      <p:ext uri="{BB962C8B-B14F-4D97-AF65-F5344CB8AC3E}">
        <p14:creationId xmlns:p14="http://schemas.microsoft.com/office/powerpoint/2010/main" val="3106514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39855-7222-9D49-A483-3CAD557D15E7}"/>
              </a:ext>
            </a:extLst>
          </p:cNvPr>
          <p:cNvSpPr>
            <a:spLocks noGrp="1"/>
          </p:cNvSpPr>
          <p:nvPr>
            <p:ph type="title"/>
          </p:nvPr>
        </p:nvSpPr>
        <p:spPr>
          <a:xfrm>
            <a:off x="720000" y="619200"/>
            <a:ext cx="10728322" cy="780109"/>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276B01D2-C7C0-504C-BDD1-DC898DA243CD}"/>
              </a:ext>
            </a:extLst>
          </p:cNvPr>
          <p:cNvSpPr>
            <a:spLocks noGrp="1"/>
          </p:cNvSpPr>
          <p:nvPr>
            <p:ph idx="1"/>
          </p:nvPr>
        </p:nvSpPr>
        <p:spPr>
          <a:xfrm>
            <a:off x="720000" y="1551709"/>
            <a:ext cx="10728325" cy="4419599"/>
          </a:xfrm>
        </p:spPr>
        <p:txBody>
          <a:bodyPr>
            <a:normAutofit/>
          </a:bodyPr>
          <a:lstStyle/>
          <a:p>
            <a:r>
              <a:rPr lang="en-US" sz="2400" dirty="0"/>
              <a:t>The Prophet regains consciousness and and climbs to higher ground.</a:t>
            </a:r>
          </a:p>
          <a:p>
            <a:r>
              <a:rPr lang="en-US" sz="2400" dirty="0"/>
              <a:t>The Prophet removes a few rings of chain mail embedded in his cheeks and blood trickles down his face. Seeing the blood, the Prophet remarks:</a:t>
            </a:r>
          </a:p>
          <a:p>
            <a:pPr marL="0" indent="0" algn="ctr">
              <a:buNone/>
            </a:pPr>
            <a:r>
              <a:rPr lang="en-US" sz="2400" dirty="0"/>
              <a:t>“How can a people who cut the face of their Prophet and broke his teeth- he who calls them to worship Allah-how can such people thrive or be successful.”</a:t>
            </a:r>
          </a:p>
          <a:p>
            <a:r>
              <a:rPr lang="en-US" sz="2400" dirty="0"/>
              <a:t>Then after a brief pause, he adds:</a:t>
            </a:r>
          </a:p>
          <a:p>
            <a:pPr marL="0" indent="0" algn="ctr">
              <a:buNone/>
            </a:pPr>
            <a:r>
              <a:rPr lang="en-US" sz="2400" dirty="0"/>
              <a:t>“My Lord, forgive my people, for they have no knowledge.”</a:t>
            </a:r>
          </a:p>
        </p:txBody>
      </p:sp>
    </p:spTree>
    <p:extLst>
      <p:ext uri="{BB962C8B-B14F-4D97-AF65-F5344CB8AC3E}">
        <p14:creationId xmlns:p14="http://schemas.microsoft.com/office/powerpoint/2010/main" val="1948436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3DCD2-32CE-3842-AE56-A0FC7B6E8E8A}"/>
              </a:ext>
            </a:extLst>
          </p:cNvPr>
          <p:cNvSpPr>
            <a:spLocks noGrp="1"/>
          </p:cNvSpPr>
          <p:nvPr>
            <p:ph type="title"/>
          </p:nvPr>
        </p:nvSpPr>
        <p:spPr>
          <a:xfrm>
            <a:off x="720000" y="619200"/>
            <a:ext cx="10728322" cy="752400"/>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9416E627-CBEC-6F41-ADFA-D8980DD07A62}"/>
              </a:ext>
            </a:extLst>
          </p:cNvPr>
          <p:cNvSpPr>
            <a:spLocks noGrp="1"/>
          </p:cNvSpPr>
          <p:nvPr>
            <p:ph idx="1"/>
          </p:nvPr>
        </p:nvSpPr>
        <p:spPr>
          <a:xfrm>
            <a:off x="720000" y="1496292"/>
            <a:ext cx="10728325" cy="4272684"/>
          </a:xfrm>
        </p:spPr>
        <p:txBody>
          <a:bodyPr/>
          <a:lstStyle/>
          <a:p>
            <a:r>
              <a:rPr lang="en-US" sz="2400" dirty="0"/>
              <a:t>A conversation between Abu Sufyan and the Prophet:</a:t>
            </a:r>
          </a:p>
          <a:p>
            <a:pPr marL="0" indent="0" algn="ctr">
              <a:buNone/>
            </a:pPr>
            <a:r>
              <a:rPr lang="ar-SA" sz="2400" dirty="0"/>
              <a:t>وتراجعت الناس فصارت قريش على الجبل، فقال أبو سفيان وهو على الجبل " أعل هبل " فقال رسول الله صلى الله عليه </a:t>
            </a:r>
            <a:r>
              <a:rPr lang="ar-SA" sz="2400" dirty="0" err="1"/>
              <a:t>وآله</a:t>
            </a:r>
            <a:r>
              <a:rPr lang="ar-SA" sz="2400" dirty="0"/>
              <a:t> لأمير المؤمنين عليه السلام قل له " الله اعلا واجل " فقال يا علي انه قد أنعم علينا فقال علي عليه السلام بل الله أنعم علينا ثم قال أبو سفيان يا علي أسألك باللات والعزى هل قتل محمد؟ فقال له أمير المؤمنين عليه السلام لعنك الله ولعن الله اللات والعزى معك، والله ما قتل محمد صلى الله عليه </a:t>
            </a:r>
            <a:r>
              <a:rPr lang="ar-SA" sz="2400" dirty="0" err="1"/>
              <a:t>وآله</a:t>
            </a:r>
            <a:r>
              <a:rPr lang="ar-SA" sz="2400" dirty="0"/>
              <a:t> وهو يسمع كلامك، فقال أنت أصدق، لعن الله ابن </a:t>
            </a:r>
            <a:r>
              <a:rPr lang="ar-SA" sz="2400" dirty="0" err="1"/>
              <a:t>قميته</a:t>
            </a:r>
            <a:r>
              <a:rPr lang="ar-SA" sz="2400" dirty="0"/>
              <a:t> زعم أنه قتل محمدا</a:t>
            </a:r>
            <a:endParaRPr lang="en-US" sz="2400" dirty="0"/>
          </a:p>
        </p:txBody>
      </p:sp>
    </p:spTree>
    <p:extLst>
      <p:ext uri="{BB962C8B-B14F-4D97-AF65-F5344CB8AC3E}">
        <p14:creationId xmlns:p14="http://schemas.microsoft.com/office/powerpoint/2010/main" val="252389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87188-6529-124B-A261-37512AEC5794}"/>
              </a:ext>
            </a:extLst>
          </p:cNvPr>
          <p:cNvSpPr>
            <a:spLocks noGrp="1"/>
          </p:cNvSpPr>
          <p:nvPr>
            <p:ph type="title"/>
          </p:nvPr>
        </p:nvSpPr>
        <p:spPr>
          <a:xfrm>
            <a:off x="720000" y="619200"/>
            <a:ext cx="10728322" cy="863236"/>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D52DA9A4-2D7C-E341-AC2B-5792CB0CD3E7}"/>
              </a:ext>
            </a:extLst>
          </p:cNvPr>
          <p:cNvSpPr>
            <a:spLocks noGrp="1"/>
          </p:cNvSpPr>
          <p:nvPr>
            <p:ph idx="1"/>
          </p:nvPr>
        </p:nvSpPr>
        <p:spPr>
          <a:xfrm>
            <a:off x="720000" y="1579418"/>
            <a:ext cx="10728325" cy="4189557"/>
          </a:xfrm>
        </p:spPr>
        <p:txBody>
          <a:bodyPr/>
          <a:lstStyle/>
          <a:p>
            <a:r>
              <a:rPr lang="en-US" sz="2400" dirty="0"/>
              <a:t>The Quraysh bury their dead, while Hind and a few other </a:t>
            </a:r>
            <a:r>
              <a:rPr lang="en-US" sz="2400" dirty="0" err="1"/>
              <a:t>Makkans</a:t>
            </a:r>
            <a:r>
              <a:rPr lang="en-US" sz="2400" dirty="0"/>
              <a:t> walk through the strewn battlefield mutilating the bodies of the martyrs.</a:t>
            </a:r>
          </a:p>
          <a:p>
            <a:r>
              <a:rPr lang="en-US" sz="2400" dirty="0"/>
              <a:t>When Abu </a:t>
            </a:r>
            <a:r>
              <a:rPr lang="en-US" sz="2400" dirty="0" err="1"/>
              <a:t>A’mir</a:t>
            </a:r>
            <a:r>
              <a:rPr lang="en-US" sz="2400" dirty="0"/>
              <a:t> locates his son </a:t>
            </a:r>
            <a:r>
              <a:rPr lang="en-US" sz="2400" dirty="0" err="1"/>
              <a:t>Hanzala’s</a:t>
            </a:r>
            <a:r>
              <a:rPr lang="en-US" sz="2400" dirty="0"/>
              <a:t> body, he asks that it be spared from mutilation.</a:t>
            </a:r>
          </a:p>
          <a:p>
            <a:r>
              <a:rPr lang="en-CA" sz="2400" dirty="0"/>
              <a:t>The Prophet sends Ali on a reconnaissance mission to see whether Quraysh are preparing to invade Medina or return to Makkah; they return to Makkah.</a:t>
            </a:r>
          </a:p>
          <a:p>
            <a:endParaRPr lang="en-US" dirty="0"/>
          </a:p>
        </p:txBody>
      </p:sp>
    </p:spTree>
    <p:extLst>
      <p:ext uri="{BB962C8B-B14F-4D97-AF65-F5344CB8AC3E}">
        <p14:creationId xmlns:p14="http://schemas.microsoft.com/office/powerpoint/2010/main" val="3654548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49F0B-A80B-AC4C-A7C9-6590F85CBBFE}"/>
              </a:ext>
            </a:extLst>
          </p:cNvPr>
          <p:cNvSpPr>
            <a:spLocks noGrp="1"/>
          </p:cNvSpPr>
          <p:nvPr>
            <p:ph type="title"/>
          </p:nvPr>
        </p:nvSpPr>
        <p:spPr>
          <a:xfrm>
            <a:off x="720000" y="619200"/>
            <a:ext cx="10728322" cy="752400"/>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4EDD1B41-DFEB-EF4F-BB1A-4B24693ACC9D}"/>
              </a:ext>
            </a:extLst>
          </p:cNvPr>
          <p:cNvSpPr>
            <a:spLocks noGrp="1"/>
          </p:cNvSpPr>
          <p:nvPr>
            <p:ph idx="1"/>
          </p:nvPr>
        </p:nvSpPr>
        <p:spPr>
          <a:xfrm>
            <a:off x="720000" y="1371600"/>
            <a:ext cx="10728325" cy="4397375"/>
          </a:xfrm>
        </p:spPr>
        <p:txBody>
          <a:bodyPr>
            <a:normAutofit/>
          </a:bodyPr>
          <a:lstStyle/>
          <a:p>
            <a:r>
              <a:rPr lang="en-US" sz="2400" dirty="0"/>
              <a:t>When the Prophet finally descends to the battlefield, he is angered at the sight of the mutilated bodies.</a:t>
            </a:r>
          </a:p>
          <a:p>
            <a:pPr marL="0" indent="0" algn="ctr">
              <a:buNone/>
            </a:pPr>
            <a:r>
              <a:rPr lang="ar-SA" sz="2400" dirty="0"/>
              <a:t>وَإِنْ عَاقَبْتُمْ فَعَاقِبُوا۟ بِمِثْلِ مَا عُوقِبْتُم </a:t>
            </a:r>
            <a:r>
              <a:rPr lang="ar-SA" sz="2400" dirty="0" err="1"/>
              <a:t>بِهِۦ</a:t>
            </a:r>
            <a:r>
              <a:rPr lang="ar-SA" sz="2400" dirty="0"/>
              <a:t> وَلَئِن صَبَرْتُمْ لَهُوَ خَيْرٌ </a:t>
            </a:r>
            <a:r>
              <a:rPr lang="ar-SA" sz="2400" dirty="0" err="1"/>
              <a:t>لِّلصَّـٰبِرِينَ</a:t>
            </a:r>
            <a:endParaRPr lang="en-US" sz="2400" dirty="0"/>
          </a:p>
          <a:p>
            <a:pPr marL="0" indent="0" algn="ctr">
              <a:buNone/>
            </a:pPr>
            <a:r>
              <a:rPr lang="en-CA" sz="2400" dirty="0"/>
              <a:t>“And if you punish [an enemy, O believers], punish with an equivalent of that with which you were harmed. But if you are patient - it is better for those who are patient.” Quran 16:126</a:t>
            </a:r>
            <a:endParaRPr lang="en-US" sz="2400" dirty="0"/>
          </a:p>
        </p:txBody>
      </p:sp>
    </p:spTree>
    <p:extLst>
      <p:ext uri="{BB962C8B-B14F-4D97-AF65-F5344CB8AC3E}">
        <p14:creationId xmlns:p14="http://schemas.microsoft.com/office/powerpoint/2010/main" val="1425765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778C7-0F2D-9341-A351-76A0F663AA0C}"/>
              </a:ext>
            </a:extLst>
          </p:cNvPr>
          <p:cNvSpPr>
            <a:spLocks noGrp="1"/>
          </p:cNvSpPr>
          <p:nvPr>
            <p:ph type="title"/>
          </p:nvPr>
        </p:nvSpPr>
        <p:spPr>
          <a:xfrm>
            <a:off x="720000" y="619200"/>
            <a:ext cx="10728322" cy="807818"/>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E00B114F-8ED3-1F44-8E69-05C744AFAEA9}"/>
              </a:ext>
            </a:extLst>
          </p:cNvPr>
          <p:cNvSpPr>
            <a:spLocks noGrp="1"/>
          </p:cNvSpPr>
          <p:nvPr>
            <p:ph idx="1"/>
          </p:nvPr>
        </p:nvSpPr>
        <p:spPr>
          <a:xfrm>
            <a:off x="720000" y="1593274"/>
            <a:ext cx="10728325" cy="4175702"/>
          </a:xfrm>
        </p:spPr>
        <p:txBody>
          <a:bodyPr/>
          <a:lstStyle/>
          <a:p>
            <a:r>
              <a:rPr lang="en-CA" sz="2400" dirty="0"/>
              <a:t>They found all the Muslim dead mutilated in the battlefield except for </a:t>
            </a:r>
            <a:r>
              <a:rPr lang="en-CA" sz="2400" dirty="0" err="1"/>
              <a:t>Ḥanẓalah</a:t>
            </a:r>
            <a:r>
              <a:rPr lang="en-CA" sz="2400" dirty="0"/>
              <a:t> (his body was spared for the sake of his father </a:t>
            </a:r>
            <a:r>
              <a:rPr lang="en-CA" sz="2400" dirty="0" err="1"/>
              <a:t>Abū</a:t>
            </a:r>
            <a:r>
              <a:rPr lang="en-CA" sz="2400" dirty="0"/>
              <a:t> </a:t>
            </a:r>
            <a:r>
              <a:rPr lang="en-CA" sz="2400" dirty="0" err="1"/>
              <a:t>ʿĀmir</a:t>
            </a:r>
            <a:r>
              <a:rPr lang="en-CA" sz="2400" dirty="0"/>
              <a:t> al-</a:t>
            </a:r>
            <a:r>
              <a:rPr lang="en-CA" sz="2400" dirty="0" err="1"/>
              <a:t>Fāsiq</a:t>
            </a:r>
            <a:r>
              <a:rPr lang="en-CA" sz="2400" dirty="0"/>
              <a:t>); </a:t>
            </a:r>
            <a:r>
              <a:rPr lang="en-CA" sz="2400" dirty="0" err="1"/>
              <a:t>Ḥamza’s</a:t>
            </a:r>
            <a:r>
              <a:rPr lang="en-CA" sz="2400" dirty="0"/>
              <a:t> belly was cut open, his nose and ears severed.</a:t>
            </a:r>
          </a:p>
          <a:p>
            <a:r>
              <a:rPr lang="en-CA" sz="2400" dirty="0"/>
              <a:t>The Prophet has all the bodies gathered together. They pray the funeral prayer on all the bodies together. Then the Prophet offers a special prayer </a:t>
            </a:r>
            <a:r>
              <a:rPr lang="en-CA" sz="2400" dirty="0" err="1"/>
              <a:t>Ḥamza</a:t>
            </a:r>
            <a:r>
              <a:rPr lang="en-CA" sz="2400" dirty="0"/>
              <a:t> saying </a:t>
            </a:r>
            <a:r>
              <a:rPr lang="en-CA" sz="2400" dirty="0" err="1"/>
              <a:t>takbīr</a:t>
            </a:r>
            <a:r>
              <a:rPr lang="en-CA" sz="2400" dirty="0"/>
              <a:t> 70 times.</a:t>
            </a:r>
          </a:p>
          <a:p>
            <a:r>
              <a:rPr lang="en-CA" sz="2400" dirty="0"/>
              <a:t>When Lady Fatima sees the Prophet she prays, “May God’s anger be upon those who bloodied the face of the Messenger of God.”</a:t>
            </a:r>
          </a:p>
          <a:p>
            <a:endParaRPr lang="en-CA" dirty="0"/>
          </a:p>
          <a:p>
            <a:endParaRPr lang="en-CA" dirty="0"/>
          </a:p>
          <a:p>
            <a:endParaRPr lang="en-US" dirty="0"/>
          </a:p>
        </p:txBody>
      </p:sp>
    </p:spTree>
    <p:extLst>
      <p:ext uri="{BB962C8B-B14F-4D97-AF65-F5344CB8AC3E}">
        <p14:creationId xmlns:p14="http://schemas.microsoft.com/office/powerpoint/2010/main" val="633576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2260C-9B21-4544-9DC9-2A4E3D90E19C}"/>
              </a:ext>
            </a:extLst>
          </p:cNvPr>
          <p:cNvSpPr>
            <a:spLocks noGrp="1"/>
          </p:cNvSpPr>
          <p:nvPr>
            <p:ph type="title"/>
          </p:nvPr>
        </p:nvSpPr>
        <p:spPr>
          <a:xfrm>
            <a:off x="720000" y="619200"/>
            <a:ext cx="10728322" cy="6969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6EEAF332-5A17-1045-971A-2D79D5444155}"/>
              </a:ext>
            </a:extLst>
          </p:cNvPr>
          <p:cNvSpPr>
            <a:spLocks noGrp="1"/>
          </p:cNvSpPr>
          <p:nvPr>
            <p:ph idx="1"/>
          </p:nvPr>
        </p:nvSpPr>
        <p:spPr>
          <a:xfrm>
            <a:off x="720000" y="1413164"/>
            <a:ext cx="10728325" cy="4355811"/>
          </a:xfrm>
        </p:spPr>
        <p:txBody>
          <a:bodyPr>
            <a:normAutofit/>
          </a:bodyPr>
          <a:lstStyle/>
          <a:p>
            <a:r>
              <a:rPr lang="en-US" sz="2400" dirty="0"/>
              <a:t>Some notable martyrs included:</a:t>
            </a:r>
          </a:p>
          <a:p>
            <a:pPr lvl="1"/>
            <a:r>
              <a:rPr lang="en-US" sz="2400" dirty="0"/>
              <a:t>Hamza</a:t>
            </a:r>
          </a:p>
          <a:p>
            <a:pPr lvl="1"/>
            <a:r>
              <a:rPr lang="en-US" sz="2400" dirty="0" err="1"/>
              <a:t>Hanzala</a:t>
            </a:r>
            <a:r>
              <a:rPr lang="en-US" sz="2400" dirty="0"/>
              <a:t> ibn Abi </a:t>
            </a:r>
            <a:r>
              <a:rPr lang="en-US" sz="2400" dirty="0" err="1"/>
              <a:t>A’mir</a:t>
            </a:r>
            <a:endParaRPr lang="en-US" sz="2400" dirty="0"/>
          </a:p>
          <a:p>
            <a:pPr lvl="1"/>
            <a:r>
              <a:rPr lang="en-US" sz="2400" dirty="0" err="1"/>
              <a:t>Mus’ab</a:t>
            </a:r>
            <a:r>
              <a:rPr lang="en-US" sz="2400" dirty="0"/>
              <a:t> ibn </a:t>
            </a:r>
            <a:r>
              <a:rPr lang="en-US" sz="2400" dirty="0" err="1"/>
              <a:t>Umayr</a:t>
            </a:r>
            <a:endParaRPr lang="en-US" sz="2400" dirty="0"/>
          </a:p>
        </p:txBody>
      </p:sp>
    </p:spTree>
    <p:extLst>
      <p:ext uri="{BB962C8B-B14F-4D97-AF65-F5344CB8AC3E}">
        <p14:creationId xmlns:p14="http://schemas.microsoft.com/office/powerpoint/2010/main" val="1076340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AEFDC-90D8-5C46-B35E-0B8E3F6EFB54}"/>
              </a:ext>
            </a:extLst>
          </p:cNvPr>
          <p:cNvSpPr>
            <a:spLocks noGrp="1"/>
          </p:cNvSpPr>
          <p:nvPr>
            <p:ph type="title"/>
          </p:nvPr>
        </p:nvSpPr>
        <p:spPr>
          <a:xfrm>
            <a:off x="720000" y="619200"/>
            <a:ext cx="10728322" cy="766255"/>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226F68F4-F454-A04C-B22C-E130B3865F9E}"/>
              </a:ext>
            </a:extLst>
          </p:cNvPr>
          <p:cNvSpPr>
            <a:spLocks noGrp="1"/>
          </p:cNvSpPr>
          <p:nvPr>
            <p:ph idx="1"/>
          </p:nvPr>
        </p:nvSpPr>
        <p:spPr>
          <a:xfrm>
            <a:off x="720000" y="1385456"/>
            <a:ext cx="10728325" cy="4383520"/>
          </a:xfrm>
        </p:spPr>
        <p:txBody>
          <a:bodyPr>
            <a:normAutofit/>
          </a:bodyPr>
          <a:lstStyle/>
          <a:p>
            <a:r>
              <a:rPr lang="en-US" sz="2400" dirty="0"/>
              <a:t>After lowering </a:t>
            </a:r>
            <a:r>
              <a:rPr lang="en-US" sz="2400" dirty="0" err="1"/>
              <a:t>Mus’ab</a:t>
            </a:r>
            <a:r>
              <a:rPr lang="en-US" sz="2400" dirty="0"/>
              <a:t> in his grave, the Prophet recited verse 23 from Surat Al-</a:t>
            </a:r>
            <a:r>
              <a:rPr lang="en-US" sz="2400" dirty="0" err="1"/>
              <a:t>Ahzab</a:t>
            </a:r>
            <a:r>
              <a:rPr lang="en-US" sz="2400" dirty="0"/>
              <a:t>:</a:t>
            </a:r>
          </a:p>
          <a:p>
            <a:pPr marL="0" indent="0" algn="ctr">
              <a:buNone/>
            </a:pPr>
            <a:r>
              <a:rPr lang="ar-SA" sz="2400" dirty="0"/>
              <a:t>مِّنَ </a:t>
            </a:r>
            <a:r>
              <a:rPr lang="ar-SA" sz="2400" dirty="0" err="1"/>
              <a:t>ٱلْمُؤْمِنِينَ</a:t>
            </a:r>
            <a:r>
              <a:rPr lang="ar-SA" sz="2400" dirty="0"/>
              <a:t> رِجَالٌ صَدَقُوا۟ مَا </a:t>
            </a:r>
            <a:r>
              <a:rPr lang="ar-SA" sz="2400" dirty="0" err="1"/>
              <a:t>عَـٰهَدُوا</a:t>
            </a:r>
            <a:r>
              <a:rPr lang="ar-SA" sz="2400" dirty="0"/>
              <a:t>۟ </a:t>
            </a:r>
            <a:r>
              <a:rPr lang="ar-SA" sz="2400" dirty="0" err="1"/>
              <a:t>ٱللَّهَ</a:t>
            </a:r>
            <a:r>
              <a:rPr lang="ar-SA" sz="2400" dirty="0"/>
              <a:t> عَلَيْهِ فَمِنْهُم مَّن </a:t>
            </a:r>
            <a:r>
              <a:rPr lang="ar-SA" sz="2400" dirty="0" err="1"/>
              <a:t>قَضَىٰ</a:t>
            </a:r>
            <a:r>
              <a:rPr lang="ar-SA" sz="2400" dirty="0"/>
              <a:t> </a:t>
            </a:r>
            <a:r>
              <a:rPr lang="ar-SA" sz="2400" dirty="0" err="1"/>
              <a:t>نَحْبَهُۥ</a:t>
            </a:r>
            <a:r>
              <a:rPr lang="ar-SA" sz="2400" dirty="0"/>
              <a:t> وَمِنْهُم مَّن يَنتَظِرُ وَمَا بَدَّلُوا۟ تَبْدِيلًا</a:t>
            </a:r>
            <a:endParaRPr lang="en-US" sz="2400" dirty="0"/>
          </a:p>
          <a:p>
            <a:pPr marL="0" indent="0" algn="ctr">
              <a:buNone/>
            </a:pPr>
            <a:r>
              <a:rPr lang="en-CA" sz="2400" dirty="0"/>
              <a:t>“Among the believers are men true to what they promised Allah. Among them is he who has fulfilled his vow [to the death], and among them is he who awaits [his chance]. And they did not alter [the terms of their commitment] by any alteration –” Quran 33:23</a:t>
            </a:r>
            <a:endParaRPr lang="en-US" sz="2400" dirty="0"/>
          </a:p>
        </p:txBody>
      </p:sp>
    </p:spTree>
    <p:extLst>
      <p:ext uri="{BB962C8B-B14F-4D97-AF65-F5344CB8AC3E}">
        <p14:creationId xmlns:p14="http://schemas.microsoft.com/office/powerpoint/2010/main" val="312677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941E6-26A1-0645-99DD-28B139A4C2F9}"/>
              </a:ext>
            </a:extLst>
          </p:cNvPr>
          <p:cNvSpPr>
            <a:spLocks noGrp="1"/>
          </p:cNvSpPr>
          <p:nvPr>
            <p:ph type="title"/>
          </p:nvPr>
        </p:nvSpPr>
        <p:spPr>
          <a:xfrm>
            <a:off x="720000" y="619200"/>
            <a:ext cx="10728322" cy="669273"/>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AC107CA1-1557-0040-A8BE-F49D910C6E0E}"/>
              </a:ext>
            </a:extLst>
          </p:cNvPr>
          <p:cNvSpPr>
            <a:spLocks noGrp="1"/>
          </p:cNvSpPr>
          <p:nvPr>
            <p:ph idx="1"/>
          </p:nvPr>
        </p:nvSpPr>
        <p:spPr>
          <a:xfrm>
            <a:off x="720000" y="1454728"/>
            <a:ext cx="10728325" cy="4314248"/>
          </a:xfrm>
        </p:spPr>
        <p:txBody>
          <a:bodyPr/>
          <a:lstStyle/>
          <a:p>
            <a:r>
              <a:rPr lang="en-US" sz="2400" dirty="0"/>
              <a:t>The families of the deceased find comfort in the recently revealed verses of Surat Al-Baqarah:</a:t>
            </a:r>
          </a:p>
          <a:p>
            <a:pPr marL="0" indent="0" algn="ctr">
              <a:buNone/>
            </a:pPr>
            <a:r>
              <a:rPr lang="ar-SA" sz="2400" dirty="0" err="1"/>
              <a:t>يَـٰٓأَيُّهَا</a:t>
            </a:r>
            <a:r>
              <a:rPr lang="ar-SA" sz="2400" dirty="0"/>
              <a:t> </a:t>
            </a:r>
            <a:r>
              <a:rPr lang="ar-SA" sz="2400" dirty="0" err="1"/>
              <a:t>ٱلَّذِينَ</a:t>
            </a:r>
            <a:r>
              <a:rPr lang="ar-SA" sz="2400" dirty="0"/>
              <a:t> ءَامَنُوا۟ </a:t>
            </a:r>
            <a:r>
              <a:rPr lang="ar-SA" sz="2400" dirty="0" err="1"/>
              <a:t>ٱسْتَعِينُوا</a:t>
            </a:r>
            <a:r>
              <a:rPr lang="ar-SA" sz="2400" dirty="0"/>
              <a:t>۟ </a:t>
            </a:r>
            <a:r>
              <a:rPr lang="ar-SA" sz="2400" dirty="0" err="1"/>
              <a:t>بِٱلصَّبْرِ</a:t>
            </a:r>
            <a:r>
              <a:rPr lang="ar-SA" sz="2400" dirty="0"/>
              <a:t> </a:t>
            </a:r>
            <a:r>
              <a:rPr lang="ar-SA" sz="2400" dirty="0" err="1"/>
              <a:t>وَٱلصَّلَوٰةِ</a:t>
            </a:r>
            <a:r>
              <a:rPr lang="ar-SA" sz="2400" dirty="0"/>
              <a:t> إِنَّ </a:t>
            </a:r>
            <a:r>
              <a:rPr lang="ar-SA" sz="2400" dirty="0" err="1"/>
              <a:t>ٱللَّهَ</a:t>
            </a:r>
            <a:r>
              <a:rPr lang="ar-SA" sz="2400" dirty="0"/>
              <a:t> مَعَ </a:t>
            </a:r>
            <a:r>
              <a:rPr lang="ar-SA" sz="2400" dirty="0" err="1"/>
              <a:t>ٱلصَّـٰبِرِينَ</a:t>
            </a:r>
            <a:endParaRPr lang="en-US" sz="2400" dirty="0"/>
          </a:p>
          <a:p>
            <a:pPr marL="0" indent="0" algn="ctr">
              <a:buNone/>
            </a:pPr>
            <a:r>
              <a:rPr lang="en-CA" sz="2400" dirty="0"/>
              <a:t>“O you who have believed, seek help through patience and prayer. Indeed, Allah is with the patient.”</a:t>
            </a:r>
            <a:endParaRPr lang="en-US" sz="2400" dirty="0"/>
          </a:p>
        </p:txBody>
      </p:sp>
    </p:spTree>
    <p:extLst>
      <p:ext uri="{BB962C8B-B14F-4D97-AF65-F5344CB8AC3E}">
        <p14:creationId xmlns:p14="http://schemas.microsoft.com/office/powerpoint/2010/main" val="2268386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23190-722E-BC46-A078-006C8A95569A}"/>
              </a:ext>
            </a:extLst>
          </p:cNvPr>
          <p:cNvSpPr>
            <a:spLocks noGrp="1"/>
          </p:cNvSpPr>
          <p:nvPr>
            <p:ph type="title"/>
          </p:nvPr>
        </p:nvSpPr>
        <p:spPr>
          <a:xfrm>
            <a:off x="720000" y="619200"/>
            <a:ext cx="10728322" cy="793964"/>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92C2E890-8ED3-FC4F-8475-D99E6C769732}"/>
              </a:ext>
            </a:extLst>
          </p:cNvPr>
          <p:cNvSpPr>
            <a:spLocks noGrp="1"/>
          </p:cNvSpPr>
          <p:nvPr>
            <p:ph idx="1"/>
          </p:nvPr>
        </p:nvSpPr>
        <p:spPr>
          <a:xfrm>
            <a:off x="720000" y="1537856"/>
            <a:ext cx="10728325" cy="4231120"/>
          </a:xfrm>
        </p:spPr>
        <p:txBody>
          <a:bodyPr>
            <a:normAutofit/>
          </a:bodyPr>
          <a:lstStyle/>
          <a:p>
            <a:pPr marL="0" indent="0" algn="ctr">
              <a:buNone/>
            </a:pPr>
            <a:r>
              <a:rPr lang="ar-SA" sz="2400" dirty="0"/>
              <a:t>وَلَا تَقُولُوا۟ لِمَن يُقْتَلُ </a:t>
            </a:r>
            <a:r>
              <a:rPr lang="ar-SA" sz="2400" dirty="0" err="1"/>
              <a:t>فِى</a:t>
            </a:r>
            <a:r>
              <a:rPr lang="ar-SA" sz="2400" dirty="0"/>
              <a:t> سَبِيلِ </a:t>
            </a:r>
            <a:r>
              <a:rPr lang="ar-SA" sz="2400" dirty="0" err="1"/>
              <a:t>ٱللَّهِ</a:t>
            </a:r>
            <a:r>
              <a:rPr lang="ar-SA" sz="2400" dirty="0"/>
              <a:t> </a:t>
            </a:r>
            <a:r>
              <a:rPr lang="ar-SA" sz="2400" dirty="0" err="1"/>
              <a:t>أَمْوَٰتٌۢ</a:t>
            </a:r>
            <a:r>
              <a:rPr lang="ar-SA" sz="2400" dirty="0"/>
              <a:t> بَلْ </a:t>
            </a:r>
            <a:r>
              <a:rPr lang="ar-SA" sz="2400" dirty="0" err="1"/>
              <a:t>أَحْيَآءٌ</a:t>
            </a:r>
            <a:r>
              <a:rPr lang="ar-SA" sz="2400" dirty="0"/>
              <a:t> </a:t>
            </a:r>
            <a:r>
              <a:rPr lang="ar-SA" sz="2400" dirty="0" err="1"/>
              <a:t>وَلَـٰكِن</a:t>
            </a:r>
            <a:r>
              <a:rPr lang="ar-SA" sz="2400" dirty="0"/>
              <a:t> لَّا تَشْعُرُونَ</a:t>
            </a:r>
            <a:endParaRPr lang="en-US" sz="2400" dirty="0"/>
          </a:p>
          <a:p>
            <a:pPr marL="0" indent="0" algn="ctr">
              <a:buNone/>
            </a:pPr>
            <a:r>
              <a:rPr lang="en-CA" sz="2400" dirty="0"/>
              <a:t>“And do not say about those who are killed in the way of Allah , "They are dead." Rather, they are alive, but you perceive [it] not.”</a:t>
            </a:r>
            <a:endParaRPr lang="en-US" sz="2400" dirty="0"/>
          </a:p>
        </p:txBody>
      </p:sp>
    </p:spTree>
    <p:extLst>
      <p:ext uri="{BB962C8B-B14F-4D97-AF65-F5344CB8AC3E}">
        <p14:creationId xmlns:p14="http://schemas.microsoft.com/office/powerpoint/2010/main" val="21672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33265-2D9B-3844-9595-1FCDDD2A0AF3}"/>
              </a:ext>
            </a:extLst>
          </p:cNvPr>
          <p:cNvSpPr>
            <a:spLocks noGrp="1"/>
          </p:cNvSpPr>
          <p:nvPr>
            <p:ph type="title"/>
          </p:nvPr>
        </p:nvSpPr>
        <p:spPr>
          <a:xfrm>
            <a:off x="720000" y="619200"/>
            <a:ext cx="10728322" cy="8493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1C8CC3A4-7FC7-DD40-B430-10916A77C2E7}"/>
              </a:ext>
            </a:extLst>
          </p:cNvPr>
          <p:cNvSpPr>
            <a:spLocks noGrp="1"/>
          </p:cNvSpPr>
          <p:nvPr>
            <p:ph idx="1"/>
          </p:nvPr>
        </p:nvSpPr>
        <p:spPr>
          <a:xfrm>
            <a:off x="720000" y="1620982"/>
            <a:ext cx="10728325" cy="4147993"/>
          </a:xfrm>
        </p:spPr>
        <p:txBody>
          <a:bodyPr>
            <a:normAutofit/>
          </a:bodyPr>
          <a:lstStyle/>
          <a:p>
            <a:r>
              <a:rPr lang="en-US" sz="2400" dirty="0"/>
              <a:t>As soon as the two armies meet, Abu </a:t>
            </a:r>
            <a:r>
              <a:rPr lang="en-US" sz="2400" dirty="0" err="1"/>
              <a:t>Dujanah</a:t>
            </a:r>
            <a:r>
              <a:rPr lang="en-US" sz="2400" dirty="0"/>
              <a:t> begins wreaking havoc on the battlefield with the sword given to him by the Prophet.</a:t>
            </a:r>
          </a:p>
          <a:p>
            <a:r>
              <a:rPr lang="en-US" sz="2400" dirty="0"/>
              <a:t>He strikes down every man in his path and just stops short of killing Hind when he realizes she is a woman.</a:t>
            </a:r>
          </a:p>
          <a:p>
            <a:r>
              <a:rPr lang="en-US" sz="2400" dirty="0"/>
              <a:t>Amid the clamor, </a:t>
            </a:r>
            <a:r>
              <a:rPr lang="en-US" sz="2400" dirty="0" err="1"/>
              <a:t>Wahshi</a:t>
            </a:r>
            <a:r>
              <a:rPr lang="en-US" sz="2400" dirty="0"/>
              <a:t> gets a clear shot at Hamza and fatally pierces him with his javelin.</a:t>
            </a:r>
          </a:p>
          <a:p>
            <a:r>
              <a:rPr lang="en-US" sz="2400" dirty="0"/>
              <a:t>Just as Jamilah </a:t>
            </a:r>
            <a:r>
              <a:rPr lang="en-US" sz="2400" dirty="0" err="1"/>
              <a:t>bint</a:t>
            </a:r>
            <a:r>
              <a:rPr lang="en-US" sz="2400" dirty="0"/>
              <a:t> Abdullah saw in her dream, her newlywed husband, </a:t>
            </a:r>
            <a:r>
              <a:rPr lang="en-US" sz="2400" dirty="0" err="1"/>
              <a:t>Handhala</a:t>
            </a:r>
            <a:r>
              <a:rPr lang="en-US" sz="2400" dirty="0"/>
              <a:t> ibn Abi </a:t>
            </a:r>
            <a:r>
              <a:rPr lang="en-US" sz="2400" dirty="0" err="1"/>
              <a:t>A’mir</a:t>
            </a:r>
            <a:r>
              <a:rPr lang="en-US" sz="2400" dirty="0"/>
              <a:t>, is martyred at the foot of Mount Uhud.</a:t>
            </a:r>
          </a:p>
        </p:txBody>
      </p:sp>
    </p:spTree>
    <p:extLst>
      <p:ext uri="{BB962C8B-B14F-4D97-AF65-F5344CB8AC3E}">
        <p14:creationId xmlns:p14="http://schemas.microsoft.com/office/powerpoint/2010/main" val="1977420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E9FB7-08C6-EE4B-9D0B-83E4903FD7DD}"/>
              </a:ext>
            </a:extLst>
          </p:cNvPr>
          <p:cNvSpPr>
            <a:spLocks noGrp="1"/>
          </p:cNvSpPr>
          <p:nvPr>
            <p:ph type="title"/>
          </p:nvPr>
        </p:nvSpPr>
        <p:spPr>
          <a:xfrm>
            <a:off x="720000" y="619200"/>
            <a:ext cx="10728322" cy="6969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62C8E790-A06C-9C4B-9591-6AA89763B499}"/>
              </a:ext>
            </a:extLst>
          </p:cNvPr>
          <p:cNvSpPr>
            <a:spLocks noGrp="1"/>
          </p:cNvSpPr>
          <p:nvPr>
            <p:ph idx="1"/>
          </p:nvPr>
        </p:nvSpPr>
        <p:spPr>
          <a:xfrm>
            <a:off x="720000" y="1593274"/>
            <a:ext cx="10728325" cy="4175702"/>
          </a:xfrm>
        </p:spPr>
        <p:txBody>
          <a:bodyPr>
            <a:normAutofit/>
          </a:bodyPr>
          <a:lstStyle/>
          <a:p>
            <a:pPr marL="0" indent="0" algn="ctr">
              <a:buNone/>
            </a:pPr>
            <a:r>
              <a:rPr lang="ar-SA" sz="2400" dirty="0"/>
              <a:t>وَلَنَبْلُوَنَّكُم </a:t>
            </a:r>
            <a:r>
              <a:rPr lang="ar-SA" sz="2400" dirty="0" err="1"/>
              <a:t>بِشَىْءٍ</a:t>
            </a:r>
            <a:r>
              <a:rPr lang="ar-SA" sz="2400" dirty="0"/>
              <a:t> مِّنَ </a:t>
            </a:r>
            <a:r>
              <a:rPr lang="ar-SA" sz="2400" dirty="0" err="1"/>
              <a:t>ٱلْخَوْفِ</a:t>
            </a:r>
            <a:r>
              <a:rPr lang="ar-SA" sz="2400" dirty="0"/>
              <a:t> </a:t>
            </a:r>
            <a:r>
              <a:rPr lang="ar-SA" sz="2400" dirty="0" err="1"/>
              <a:t>وَٱلْجُوعِ</a:t>
            </a:r>
            <a:r>
              <a:rPr lang="ar-SA" sz="2400" dirty="0"/>
              <a:t> وَنَقْصٍ مِّنَ </a:t>
            </a:r>
            <a:r>
              <a:rPr lang="ar-SA" sz="2400" dirty="0" err="1"/>
              <a:t>ٱلْأَمْوَٰلِ</a:t>
            </a:r>
            <a:r>
              <a:rPr lang="ar-SA" sz="2400" dirty="0"/>
              <a:t> </a:t>
            </a:r>
            <a:r>
              <a:rPr lang="ar-SA" sz="2400" dirty="0" err="1"/>
              <a:t>وَٱلْأَنفُسِ</a:t>
            </a:r>
            <a:r>
              <a:rPr lang="ar-SA" sz="2400" dirty="0"/>
              <a:t> </a:t>
            </a:r>
            <a:r>
              <a:rPr lang="ar-SA" sz="2400" dirty="0" err="1"/>
              <a:t>وَٱلثَّمَرَٰتِ</a:t>
            </a:r>
            <a:r>
              <a:rPr lang="ar-SA" sz="2400" dirty="0"/>
              <a:t> وَبَشِّرِ </a:t>
            </a:r>
            <a:r>
              <a:rPr lang="ar-SA" sz="2400" dirty="0" err="1"/>
              <a:t>ٱلصَّـٰبِرِينَ</a:t>
            </a:r>
            <a:endParaRPr lang="en-US" sz="2400" dirty="0"/>
          </a:p>
          <a:p>
            <a:pPr marL="0" indent="0" algn="ctr">
              <a:buNone/>
            </a:pPr>
            <a:r>
              <a:rPr lang="en-CA" sz="2400" dirty="0"/>
              <a:t>“And We will surely test you with something of fear and hunger and a loss of wealth and lives and fruits, but give good tidings to the patient,”</a:t>
            </a:r>
            <a:endParaRPr lang="en-US" sz="2400" dirty="0"/>
          </a:p>
        </p:txBody>
      </p:sp>
    </p:spTree>
    <p:extLst>
      <p:ext uri="{BB962C8B-B14F-4D97-AF65-F5344CB8AC3E}">
        <p14:creationId xmlns:p14="http://schemas.microsoft.com/office/powerpoint/2010/main" val="1237369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657B2-6C2F-6042-B084-0257432A936A}"/>
              </a:ext>
            </a:extLst>
          </p:cNvPr>
          <p:cNvSpPr>
            <a:spLocks noGrp="1"/>
          </p:cNvSpPr>
          <p:nvPr>
            <p:ph type="title"/>
          </p:nvPr>
        </p:nvSpPr>
        <p:spPr>
          <a:xfrm>
            <a:off x="720000" y="619200"/>
            <a:ext cx="10728322" cy="835527"/>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043101AC-B512-C04F-A45F-2D6AEE233F46}"/>
              </a:ext>
            </a:extLst>
          </p:cNvPr>
          <p:cNvSpPr>
            <a:spLocks noGrp="1"/>
          </p:cNvSpPr>
          <p:nvPr>
            <p:ph idx="1"/>
          </p:nvPr>
        </p:nvSpPr>
        <p:spPr>
          <a:xfrm>
            <a:off x="720000" y="1454728"/>
            <a:ext cx="10728325" cy="4314248"/>
          </a:xfrm>
        </p:spPr>
        <p:txBody>
          <a:bodyPr>
            <a:normAutofit/>
          </a:bodyPr>
          <a:lstStyle/>
          <a:p>
            <a:pPr marL="0" indent="0" algn="ctr">
              <a:buNone/>
            </a:pPr>
            <a:r>
              <a:rPr lang="ar-SA" sz="2400" dirty="0" err="1"/>
              <a:t>ٱلَّذِينَ</a:t>
            </a:r>
            <a:r>
              <a:rPr lang="ar-SA" sz="2400" dirty="0"/>
              <a:t> </a:t>
            </a:r>
            <a:r>
              <a:rPr lang="ar-SA" sz="2400" dirty="0" err="1"/>
              <a:t>إِذَآ</a:t>
            </a:r>
            <a:r>
              <a:rPr lang="ar-SA" sz="2400" dirty="0"/>
              <a:t> </a:t>
            </a:r>
            <a:r>
              <a:rPr lang="ar-SA" sz="2400" dirty="0" err="1"/>
              <a:t>أَصَـٰبَتْهُم</a:t>
            </a:r>
            <a:r>
              <a:rPr lang="ar-SA" sz="2400" dirty="0"/>
              <a:t> مُّصِيبَةٌ </a:t>
            </a:r>
            <a:r>
              <a:rPr lang="ar-SA" sz="2400" dirty="0" err="1"/>
              <a:t>قَالُوٓا</a:t>
            </a:r>
            <a:r>
              <a:rPr lang="ar-SA" sz="2400" dirty="0"/>
              <a:t>۟ إِنَّا لِلَّهِ </a:t>
            </a:r>
            <a:r>
              <a:rPr lang="ar-SA" sz="2400" dirty="0" err="1"/>
              <a:t>وَإِنَّآ</a:t>
            </a:r>
            <a:r>
              <a:rPr lang="ar-SA" sz="2400" dirty="0"/>
              <a:t> إِلَيْهِ </a:t>
            </a:r>
            <a:r>
              <a:rPr lang="ar-SA" sz="2400" dirty="0" err="1"/>
              <a:t>رَٰجِعُونَ</a:t>
            </a:r>
            <a:endParaRPr lang="en-US" sz="2400" dirty="0"/>
          </a:p>
          <a:p>
            <a:pPr marL="0" indent="0" algn="ctr">
              <a:buNone/>
            </a:pPr>
            <a:r>
              <a:rPr lang="en-CA" sz="2400" dirty="0"/>
              <a:t>“Who, when disaster strikes them, say, "Indeed we belong to Allah , and indeed to Him we will return."</a:t>
            </a:r>
            <a:endParaRPr lang="en-US" sz="2400" dirty="0"/>
          </a:p>
        </p:txBody>
      </p:sp>
    </p:spTree>
    <p:extLst>
      <p:ext uri="{BB962C8B-B14F-4D97-AF65-F5344CB8AC3E}">
        <p14:creationId xmlns:p14="http://schemas.microsoft.com/office/powerpoint/2010/main" val="3416741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3C1B-56AD-524E-81EB-1D4D9D629330}"/>
              </a:ext>
            </a:extLst>
          </p:cNvPr>
          <p:cNvSpPr>
            <a:spLocks noGrp="1"/>
          </p:cNvSpPr>
          <p:nvPr>
            <p:ph type="title"/>
          </p:nvPr>
        </p:nvSpPr>
        <p:spPr>
          <a:xfrm>
            <a:off x="720000" y="619200"/>
            <a:ext cx="10728322" cy="863236"/>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3BFFC9E8-F473-7C41-B0C0-660E3AA84AF1}"/>
              </a:ext>
            </a:extLst>
          </p:cNvPr>
          <p:cNvSpPr>
            <a:spLocks noGrp="1"/>
          </p:cNvSpPr>
          <p:nvPr>
            <p:ph idx="1"/>
          </p:nvPr>
        </p:nvSpPr>
        <p:spPr>
          <a:xfrm>
            <a:off x="720000" y="1482436"/>
            <a:ext cx="10728325" cy="4286539"/>
          </a:xfrm>
        </p:spPr>
        <p:txBody>
          <a:bodyPr>
            <a:normAutofit/>
          </a:bodyPr>
          <a:lstStyle/>
          <a:p>
            <a:pPr marL="0" indent="0" algn="ctr">
              <a:buNone/>
            </a:pPr>
            <a:r>
              <a:rPr lang="ar-SA" sz="2400" dirty="0" err="1"/>
              <a:t>أُو۟لَـٰٓئِكَ</a:t>
            </a:r>
            <a:r>
              <a:rPr lang="ar-SA" sz="2400" dirty="0"/>
              <a:t> عَلَيْهِمْ </a:t>
            </a:r>
            <a:r>
              <a:rPr lang="ar-SA" sz="2400" dirty="0" err="1"/>
              <a:t>صَلَوَٰتٌ</a:t>
            </a:r>
            <a:r>
              <a:rPr lang="ar-SA" sz="2400" dirty="0"/>
              <a:t> مِّن رَّبِّهِمْ وَرَحْمَةٌ </a:t>
            </a:r>
            <a:r>
              <a:rPr lang="ar-SA" sz="2400" dirty="0" err="1"/>
              <a:t>وَأُو۟لَـٰٓئِكَ</a:t>
            </a:r>
            <a:r>
              <a:rPr lang="ar-SA" sz="2400" dirty="0"/>
              <a:t> هُمُ </a:t>
            </a:r>
            <a:r>
              <a:rPr lang="ar-SA" sz="2400" dirty="0" err="1"/>
              <a:t>ٱلْمُهْتَدُونَ</a:t>
            </a:r>
            <a:endParaRPr lang="en-US" sz="2400" dirty="0"/>
          </a:p>
          <a:p>
            <a:pPr marL="0" indent="0" algn="ctr">
              <a:buNone/>
            </a:pPr>
            <a:r>
              <a:rPr lang="en-CA" sz="2400" dirty="0"/>
              <a:t>“Those are the ones upon whom are blessings from their Lord and mercy. And it is those who are the [rightly] guided.”</a:t>
            </a:r>
          </a:p>
          <a:p>
            <a:pPr marL="0" indent="0" algn="ctr">
              <a:buNone/>
            </a:pPr>
            <a:endParaRPr lang="en-CA" sz="2400" dirty="0"/>
          </a:p>
          <a:p>
            <a:pPr marL="0" indent="0" algn="ctr">
              <a:buNone/>
            </a:pPr>
            <a:r>
              <a:rPr lang="en-CA" sz="2400" dirty="0"/>
              <a:t>Quran 2:153-157</a:t>
            </a:r>
            <a:endParaRPr lang="en-US" sz="2400" dirty="0"/>
          </a:p>
        </p:txBody>
      </p:sp>
    </p:spTree>
    <p:extLst>
      <p:ext uri="{BB962C8B-B14F-4D97-AF65-F5344CB8AC3E}">
        <p14:creationId xmlns:p14="http://schemas.microsoft.com/office/powerpoint/2010/main" val="2538970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C1B3B-31F6-904F-A6DB-34DD00570ADE}"/>
              </a:ext>
            </a:extLst>
          </p:cNvPr>
          <p:cNvSpPr>
            <a:spLocks noGrp="1"/>
          </p:cNvSpPr>
          <p:nvPr>
            <p:ph type="title"/>
          </p:nvPr>
        </p:nvSpPr>
        <p:spPr>
          <a:xfrm>
            <a:off x="720000" y="619200"/>
            <a:ext cx="10728322" cy="835527"/>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432C0A93-1A62-DB42-8EFA-276277A1511F}"/>
              </a:ext>
            </a:extLst>
          </p:cNvPr>
          <p:cNvSpPr>
            <a:spLocks noGrp="1"/>
          </p:cNvSpPr>
          <p:nvPr>
            <p:ph idx="1"/>
          </p:nvPr>
        </p:nvSpPr>
        <p:spPr>
          <a:xfrm>
            <a:off x="720000" y="1454728"/>
            <a:ext cx="10728325" cy="4314248"/>
          </a:xfrm>
        </p:spPr>
        <p:txBody>
          <a:bodyPr>
            <a:normAutofit fontScale="92500" lnSpcReduction="20000"/>
          </a:bodyPr>
          <a:lstStyle/>
          <a:p>
            <a:r>
              <a:rPr lang="en-US" sz="2600" dirty="0"/>
              <a:t>The heavy losses at Uhud bring another unforeseen challenge to the community with the death of so many husbands and fathers, how would the Muslim community ensure the welfare of its widows and orphans? Surat Al-</a:t>
            </a:r>
            <a:r>
              <a:rPr lang="en-US" sz="2600" dirty="0" err="1"/>
              <a:t>Nisa</a:t>
            </a:r>
            <a:r>
              <a:rPr lang="en-US" sz="2600" dirty="0"/>
              <a:t> hints at a solution:</a:t>
            </a:r>
          </a:p>
          <a:p>
            <a:pPr marL="0" indent="0" algn="ctr">
              <a:buNone/>
            </a:pPr>
            <a:r>
              <a:rPr lang="ar-SA" sz="2800" dirty="0"/>
              <a:t>وَإِنْ خِفْتُمْ أَلَّا تُقْسِطُوا۟ </a:t>
            </a:r>
            <a:r>
              <a:rPr lang="ar-SA" sz="2800" dirty="0" err="1"/>
              <a:t>فِى</a:t>
            </a:r>
            <a:r>
              <a:rPr lang="ar-SA" sz="2800" dirty="0"/>
              <a:t> </a:t>
            </a:r>
            <a:r>
              <a:rPr lang="ar-SA" sz="2800" dirty="0" err="1"/>
              <a:t>ٱلْيَتَـٰمَىٰ</a:t>
            </a:r>
            <a:r>
              <a:rPr lang="ar-SA" sz="2800" dirty="0"/>
              <a:t> </a:t>
            </a:r>
            <a:r>
              <a:rPr lang="ar-SA" sz="2800" dirty="0" err="1"/>
              <a:t>فَٱنكِحُوا</a:t>
            </a:r>
            <a:r>
              <a:rPr lang="ar-SA" sz="2800" dirty="0"/>
              <a:t>۟ مَا طَابَ لَكُم مِّنَ </a:t>
            </a:r>
            <a:r>
              <a:rPr lang="ar-SA" sz="2800" dirty="0" err="1"/>
              <a:t>ٱلنِّسَآءِ</a:t>
            </a:r>
            <a:r>
              <a:rPr lang="ar-SA" sz="2800" dirty="0"/>
              <a:t> </a:t>
            </a:r>
            <a:r>
              <a:rPr lang="ar-SA" sz="2800" dirty="0" err="1"/>
              <a:t>مَثْنَىٰ</a:t>
            </a:r>
            <a:r>
              <a:rPr lang="ar-SA" sz="2800" dirty="0"/>
              <a:t> </a:t>
            </a:r>
            <a:r>
              <a:rPr lang="ar-SA" sz="2800" dirty="0" err="1"/>
              <a:t>وَثُلَـٰثَ</a:t>
            </a:r>
            <a:r>
              <a:rPr lang="ar-SA" sz="2800" dirty="0"/>
              <a:t> </a:t>
            </a:r>
            <a:r>
              <a:rPr lang="ar-SA" sz="2800" dirty="0" err="1"/>
              <a:t>وَرُبَـٰعَ</a:t>
            </a:r>
            <a:r>
              <a:rPr lang="ar-SA" sz="2800" dirty="0"/>
              <a:t> فَإِنْ خِفْتُمْ أَلَّا تَعْدِلُوا۟ </a:t>
            </a:r>
            <a:r>
              <a:rPr lang="ar-SA" sz="2800" dirty="0" err="1"/>
              <a:t>فَوَٰحِدَةً</a:t>
            </a:r>
            <a:r>
              <a:rPr lang="ar-SA" sz="2800" dirty="0"/>
              <a:t> أَوْ مَا مَلَكَتْ </a:t>
            </a:r>
            <a:r>
              <a:rPr lang="ar-SA" sz="2800" dirty="0" err="1"/>
              <a:t>أَيْمَـٰنُكُمْ</a:t>
            </a:r>
            <a:r>
              <a:rPr lang="ar-SA" sz="2800" dirty="0"/>
              <a:t> </a:t>
            </a:r>
            <a:r>
              <a:rPr lang="ar-SA" sz="2800" dirty="0" err="1"/>
              <a:t>ذَٰلِكَ</a:t>
            </a:r>
            <a:r>
              <a:rPr lang="ar-SA" sz="2800" dirty="0"/>
              <a:t> </a:t>
            </a:r>
            <a:r>
              <a:rPr lang="ar-SA" sz="2800" dirty="0" err="1"/>
              <a:t>أَدْنَىٰٓ</a:t>
            </a:r>
            <a:r>
              <a:rPr lang="ar-SA" sz="2800" dirty="0"/>
              <a:t> أَلَّا تَعُولُوا۟</a:t>
            </a:r>
            <a:endParaRPr lang="en-US" sz="2800" dirty="0"/>
          </a:p>
          <a:p>
            <a:pPr marL="0" indent="0" algn="ctr">
              <a:buNone/>
            </a:pPr>
            <a:r>
              <a:rPr lang="en-CA" sz="2400" dirty="0"/>
              <a:t>And if you fear that you will not deal justly with the orphan girls, then marry those that please you of [other] women, two or three or four. But if you fear that you will not be just, then [marry only] one or those your right hand possesses. That is more suitable that you may not incline [to injustice]. </a:t>
            </a:r>
            <a:r>
              <a:rPr lang="en-CA" sz="2400"/>
              <a:t>Quran 4:3</a:t>
            </a:r>
            <a:br>
              <a:rPr lang="en-CA" sz="2400" dirty="0"/>
            </a:br>
            <a:endParaRPr lang="en-US" sz="2400" dirty="0"/>
          </a:p>
        </p:txBody>
      </p:sp>
    </p:spTree>
    <p:extLst>
      <p:ext uri="{BB962C8B-B14F-4D97-AF65-F5344CB8AC3E}">
        <p14:creationId xmlns:p14="http://schemas.microsoft.com/office/powerpoint/2010/main" val="324734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F22C4-D5B7-424A-A426-03440B408EC8}"/>
              </a:ext>
            </a:extLst>
          </p:cNvPr>
          <p:cNvSpPr>
            <a:spLocks noGrp="1"/>
          </p:cNvSpPr>
          <p:nvPr>
            <p:ph type="title"/>
          </p:nvPr>
        </p:nvSpPr>
        <p:spPr>
          <a:xfrm>
            <a:off x="720000" y="619200"/>
            <a:ext cx="10728322" cy="6969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F5ED0CB5-E8F2-C746-B9AA-7756DE8B36BF}"/>
              </a:ext>
            </a:extLst>
          </p:cNvPr>
          <p:cNvSpPr>
            <a:spLocks noGrp="1"/>
          </p:cNvSpPr>
          <p:nvPr>
            <p:ph idx="1"/>
          </p:nvPr>
        </p:nvSpPr>
        <p:spPr>
          <a:xfrm>
            <a:off x="720000" y="1413164"/>
            <a:ext cx="10728325" cy="4355811"/>
          </a:xfrm>
        </p:spPr>
        <p:txBody>
          <a:bodyPr>
            <a:normAutofit/>
          </a:bodyPr>
          <a:lstStyle/>
          <a:p>
            <a:r>
              <a:rPr lang="en-US" sz="2400" dirty="0"/>
              <a:t>After a period of intense fighting, the Prophet’s forces finally break the enemy line</a:t>
            </a:r>
            <a:endParaRPr lang="en-CA" sz="2400" dirty="0"/>
          </a:p>
          <a:p>
            <a:r>
              <a:rPr lang="en-CA" sz="2400" dirty="0"/>
              <a:t>Due to loss of morale, the Quraysh are quickly chased off the battlefield.</a:t>
            </a:r>
          </a:p>
          <a:p>
            <a:r>
              <a:rPr lang="en-CA" sz="2400" dirty="0"/>
              <a:t>Al-Bara’ ibn ‘</a:t>
            </a:r>
            <a:r>
              <a:rPr lang="en-CA" sz="2400" dirty="0" err="1"/>
              <a:t>Azib</a:t>
            </a:r>
            <a:r>
              <a:rPr lang="en-CA" sz="2400" dirty="0"/>
              <a:t> says, "When we fought them at Uhud, they turned and fled, until I saw with my own eyes the legs of the women as they lifted their skirts running up the mountains and I could see their ankle bracelets." </a:t>
            </a:r>
          </a:p>
          <a:p>
            <a:r>
              <a:rPr lang="en-CA" sz="2400" dirty="0"/>
              <a:t>Ibn Hisham he adds, "I remember clearly seeing Hind and her female companions all running away up the mountain."</a:t>
            </a:r>
            <a:endParaRPr lang="en-CA" dirty="0"/>
          </a:p>
          <a:p>
            <a:endParaRPr lang="en-US" dirty="0"/>
          </a:p>
        </p:txBody>
      </p:sp>
    </p:spTree>
    <p:extLst>
      <p:ext uri="{BB962C8B-B14F-4D97-AF65-F5344CB8AC3E}">
        <p14:creationId xmlns:p14="http://schemas.microsoft.com/office/powerpoint/2010/main" val="1744985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E954C-B5D2-244F-B77D-0F094F83AC9A}"/>
              </a:ext>
            </a:extLst>
          </p:cNvPr>
          <p:cNvSpPr>
            <a:spLocks noGrp="1"/>
          </p:cNvSpPr>
          <p:nvPr>
            <p:ph type="title"/>
          </p:nvPr>
        </p:nvSpPr>
        <p:spPr>
          <a:xfrm>
            <a:off x="720000" y="619200"/>
            <a:ext cx="10728322" cy="710836"/>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44A32A08-B5F6-D94D-B731-2E17B2F792EF}"/>
              </a:ext>
            </a:extLst>
          </p:cNvPr>
          <p:cNvSpPr>
            <a:spLocks noGrp="1"/>
          </p:cNvSpPr>
          <p:nvPr>
            <p:ph idx="1"/>
          </p:nvPr>
        </p:nvSpPr>
        <p:spPr>
          <a:xfrm>
            <a:off x="720000" y="1482436"/>
            <a:ext cx="10728325" cy="4286539"/>
          </a:xfrm>
        </p:spPr>
        <p:txBody>
          <a:bodyPr>
            <a:normAutofit/>
          </a:bodyPr>
          <a:lstStyle/>
          <a:p>
            <a:r>
              <a:rPr lang="en-US" sz="2400" dirty="0"/>
              <a:t>Sensing imminent victory, 38 archers abandon their post to collect the spoils.</a:t>
            </a:r>
          </a:p>
          <a:p>
            <a:r>
              <a:rPr lang="en-US" sz="2400" dirty="0"/>
              <a:t>They leave Abdullah ibn </a:t>
            </a:r>
            <a:r>
              <a:rPr lang="en-US" sz="2400" dirty="0" err="1"/>
              <a:t>Jubayr</a:t>
            </a:r>
            <a:r>
              <a:rPr lang="en-US" sz="2400" dirty="0"/>
              <a:t> with only a dozen archers to protect the rear of the Muslim army.</a:t>
            </a:r>
          </a:p>
          <a:p>
            <a:r>
              <a:rPr lang="en-US" sz="2400" dirty="0"/>
              <a:t>Khalid and </a:t>
            </a:r>
            <a:r>
              <a:rPr lang="en-US" sz="2400" dirty="0" err="1"/>
              <a:t>Ikrimah</a:t>
            </a:r>
            <a:r>
              <a:rPr lang="en-US" sz="2400" dirty="0"/>
              <a:t> spot the opening and circle around to attack the Prophet’s forces from behind.</a:t>
            </a:r>
          </a:p>
          <a:p>
            <a:r>
              <a:rPr lang="en-US" sz="2400" dirty="0"/>
              <a:t>Soon enough the 12 remaining archers are martyred, and the rear flanks of the Muslim forces begin to flee up the mountainside.</a:t>
            </a:r>
          </a:p>
        </p:txBody>
      </p:sp>
    </p:spTree>
    <p:extLst>
      <p:ext uri="{BB962C8B-B14F-4D97-AF65-F5344CB8AC3E}">
        <p14:creationId xmlns:p14="http://schemas.microsoft.com/office/powerpoint/2010/main" val="876862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2A5B8-CE18-9940-9F27-A48C9A0F1316}"/>
              </a:ext>
            </a:extLst>
          </p:cNvPr>
          <p:cNvSpPr>
            <a:spLocks noGrp="1"/>
          </p:cNvSpPr>
          <p:nvPr>
            <p:ph type="title"/>
          </p:nvPr>
        </p:nvSpPr>
        <p:spPr>
          <a:xfrm>
            <a:off x="720000" y="619200"/>
            <a:ext cx="10728322" cy="807818"/>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1DCF8932-8D00-DA49-B035-4961ED466D30}"/>
              </a:ext>
            </a:extLst>
          </p:cNvPr>
          <p:cNvSpPr>
            <a:spLocks noGrp="1"/>
          </p:cNvSpPr>
          <p:nvPr>
            <p:ph idx="1"/>
          </p:nvPr>
        </p:nvSpPr>
        <p:spPr>
          <a:xfrm>
            <a:off x="720000" y="1427018"/>
            <a:ext cx="10917818" cy="4341957"/>
          </a:xfrm>
        </p:spPr>
        <p:txBody>
          <a:bodyPr/>
          <a:lstStyle/>
          <a:p>
            <a:r>
              <a:rPr lang="en-US" sz="2400" dirty="0"/>
              <a:t>The Quran sharply criticizes the Muslims who disobeyed the Prophet:</a:t>
            </a:r>
          </a:p>
          <a:p>
            <a:pPr marL="0" indent="0" algn="ctr">
              <a:buNone/>
            </a:pPr>
            <a:r>
              <a:rPr lang="ar-SA" sz="2400" dirty="0"/>
              <a:t>وَلَقَدْ صَدَقَكُمُ </a:t>
            </a:r>
            <a:r>
              <a:rPr lang="ar-SA" sz="2400" dirty="0" err="1"/>
              <a:t>ٱللَّهُ</a:t>
            </a:r>
            <a:r>
              <a:rPr lang="ar-SA" sz="2400" dirty="0"/>
              <a:t> </a:t>
            </a:r>
            <a:r>
              <a:rPr lang="ar-SA" sz="2400" dirty="0" err="1"/>
              <a:t>وَعْدَهُۥٓ</a:t>
            </a:r>
            <a:r>
              <a:rPr lang="ar-SA" sz="2400" dirty="0"/>
              <a:t> إِذْ تَحُسُّونَهُم </a:t>
            </a:r>
            <a:r>
              <a:rPr lang="ar-SA" sz="2400" dirty="0" err="1"/>
              <a:t>بِإِذْنِهِۦ</a:t>
            </a:r>
            <a:r>
              <a:rPr lang="ar-SA" sz="2400" dirty="0"/>
              <a:t> </a:t>
            </a:r>
            <a:r>
              <a:rPr lang="ar-SA" sz="2400" dirty="0" err="1"/>
              <a:t>حَتَّىٰٓ</a:t>
            </a:r>
            <a:r>
              <a:rPr lang="ar-SA" sz="2400" dirty="0"/>
              <a:t> إِذَا فَشِلْتُمْ </a:t>
            </a:r>
            <a:r>
              <a:rPr lang="ar-SA" sz="2400" dirty="0" err="1"/>
              <a:t>وَتَنَـٰزَعْتُمْ</a:t>
            </a:r>
            <a:r>
              <a:rPr lang="ar-SA" sz="2400" dirty="0"/>
              <a:t> </a:t>
            </a:r>
            <a:r>
              <a:rPr lang="ar-SA" sz="2400" dirty="0" err="1"/>
              <a:t>فِى</a:t>
            </a:r>
            <a:r>
              <a:rPr lang="ar-SA" sz="2400" dirty="0"/>
              <a:t> </a:t>
            </a:r>
            <a:r>
              <a:rPr lang="ar-SA" sz="2400" dirty="0" err="1"/>
              <a:t>ٱلْأَمْرِ</a:t>
            </a:r>
            <a:r>
              <a:rPr lang="ar-SA" sz="2400" dirty="0"/>
              <a:t> وَعَصَيْتُم </a:t>
            </a:r>
            <a:r>
              <a:rPr lang="ar-SA" sz="2400" dirty="0" err="1"/>
              <a:t>مِّنۢ</a:t>
            </a:r>
            <a:r>
              <a:rPr lang="ar-SA" sz="2400" dirty="0"/>
              <a:t> بَعْدِ </a:t>
            </a:r>
            <a:r>
              <a:rPr lang="ar-SA" sz="2400" dirty="0" err="1"/>
              <a:t>مَآ</a:t>
            </a:r>
            <a:r>
              <a:rPr lang="ar-SA" sz="2400" dirty="0"/>
              <a:t> </a:t>
            </a:r>
            <a:r>
              <a:rPr lang="ar-SA" sz="2400" dirty="0" err="1"/>
              <a:t>أَرَىٰكُم</a:t>
            </a:r>
            <a:r>
              <a:rPr lang="ar-SA" sz="2400" dirty="0"/>
              <a:t> مَّا تُحِبُّونَ مِنكُم مَّن يُرِيدُ </a:t>
            </a:r>
            <a:r>
              <a:rPr lang="ar-SA" sz="2400" dirty="0" err="1"/>
              <a:t>ٱلدُّنْيَا</a:t>
            </a:r>
            <a:r>
              <a:rPr lang="ar-SA" sz="2400" dirty="0"/>
              <a:t> وَمِنكُم مَّن يُرِيدُ </a:t>
            </a:r>
            <a:r>
              <a:rPr lang="ar-SA" sz="2400" dirty="0" err="1"/>
              <a:t>ٱلْـَٔاخِرَةَ</a:t>
            </a:r>
            <a:r>
              <a:rPr lang="ar-SA" sz="2400" dirty="0"/>
              <a:t> ثُمَّ صَرَفَكُمْ عَنْهُمْ لِيَبْتَلِيَكُمْ وَلَقَدْ عَفَا عَنكُمْ </a:t>
            </a:r>
            <a:r>
              <a:rPr lang="ar-SA" sz="2400" dirty="0" err="1"/>
              <a:t>وَٱللَّهُ</a:t>
            </a:r>
            <a:r>
              <a:rPr lang="ar-SA" sz="2400" dirty="0"/>
              <a:t> ذُو فَضْلٍ عَلَى </a:t>
            </a:r>
            <a:r>
              <a:rPr lang="ar-SA" sz="2400" dirty="0" err="1"/>
              <a:t>ٱلْمُؤْمِنِينَ</a:t>
            </a:r>
            <a:endParaRPr lang="en-US" sz="2400" dirty="0"/>
          </a:p>
          <a:p>
            <a:pPr marL="0" indent="0" algn="ctr">
              <a:buNone/>
            </a:pPr>
            <a:r>
              <a:rPr lang="en-CA" dirty="0"/>
              <a:t>“And Allah had certainly fulfilled His promise to you when you were killing the enemy by His permission until [the time] when you lost courage and fell to disputing about the order [given by the Prophet] and disobeyed after He had shown you that which you love. Among you are some who desire this world, and among you are some who desire the Hereafter. Then he turned you back from them [defeated] that He might test you. And He has already forgiven you, and Allah is the possessor of bounty for the believers.” Quran 3:152</a:t>
            </a:r>
            <a:endParaRPr lang="en-US" sz="2400" dirty="0"/>
          </a:p>
        </p:txBody>
      </p:sp>
    </p:spTree>
    <p:extLst>
      <p:ext uri="{BB962C8B-B14F-4D97-AF65-F5344CB8AC3E}">
        <p14:creationId xmlns:p14="http://schemas.microsoft.com/office/powerpoint/2010/main" val="1027233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422F0-CD01-3844-9173-3B7A2712698B}"/>
              </a:ext>
            </a:extLst>
          </p:cNvPr>
          <p:cNvSpPr>
            <a:spLocks noGrp="1"/>
          </p:cNvSpPr>
          <p:nvPr>
            <p:ph type="title"/>
          </p:nvPr>
        </p:nvSpPr>
        <p:spPr>
          <a:xfrm>
            <a:off x="720000" y="619200"/>
            <a:ext cx="10728322" cy="793964"/>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3116C130-CDB5-1747-A94B-81104CE10EC0}"/>
              </a:ext>
            </a:extLst>
          </p:cNvPr>
          <p:cNvSpPr>
            <a:spLocks noGrp="1"/>
          </p:cNvSpPr>
          <p:nvPr>
            <p:ph idx="1"/>
          </p:nvPr>
        </p:nvSpPr>
        <p:spPr>
          <a:xfrm>
            <a:off x="895642" y="1537856"/>
            <a:ext cx="10728322" cy="4231120"/>
          </a:xfrm>
        </p:spPr>
        <p:txBody>
          <a:bodyPr>
            <a:normAutofit/>
          </a:bodyPr>
          <a:lstStyle/>
          <a:p>
            <a:pPr marL="0" indent="0" algn="ctr">
              <a:buNone/>
            </a:pPr>
            <a:r>
              <a:rPr lang="ar-SA" sz="2400" dirty="0"/>
              <a:t>إِذْ تُصْعِدُونَ وَلَا </a:t>
            </a:r>
            <a:r>
              <a:rPr lang="ar-SA" sz="2400" dirty="0" err="1"/>
              <a:t>تَلْوُۥنَ</a:t>
            </a:r>
            <a:r>
              <a:rPr lang="ar-SA" sz="2400" dirty="0"/>
              <a:t> </a:t>
            </a:r>
            <a:r>
              <a:rPr lang="ar-SA" sz="2400" dirty="0" err="1"/>
              <a:t>عَلَىٰٓ</a:t>
            </a:r>
            <a:r>
              <a:rPr lang="ar-SA" sz="2400" dirty="0"/>
              <a:t> أَحَدٍ </a:t>
            </a:r>
            <a:r>
              <a:rPr lang="ar-SA" sz="2400" dirty="0" err="1"/>
              <a:t>وَٱلرَّسُولُ</a:t>
            </a:r>
            <a:r>
              <a:rPr lang="ar-SA" sz="2400" dirty="0"/>
              <a:t> يَدْعُوكُمْ </a:t>
            </a:r>
            <a:r>
              <a:rPr lang="ar-SA" sz="2400" dirty="0" err="1"/>
              <a:t>فِىٓ</a:t>
            </a:r>
            <a:r>
              <a:rPr lang="ar-SA" sz="2400" dirty="0"/>
              <a:t> </a:t>
            </a:r>
            <a:r>
              <a:rPr lang="ar-SA" sz="2400" dirty="0" err="1"/>
              <a:t>أُخْرَىٰكُمْ</a:t>
            </a:r>
            <a:r>
              <a:rPr lang="ar-SA" sz="2400" dirty="0"/>
              <a:t> </a:t>
            </a:r>
            <a:r>
              <a:rPr lang="ar-SA" sz="2400" dirty="0" err="1"/>
              <a:t>فَأَثَـٰبَكُمْ</a:t>
            </a:r>
            <a:r>
              <a:rPr lang="ar-SA" sz="2400" dirty="0"/>
              <a:t> </a:t>
            </a:r>
            <a:r>
              <a:rPr lang="ar-SA" sz="2400" dirty="0" err="1"/>
              <a:t>غَمًّۢا</a:t>
            </a:r>
            <a:r>
              <a:rPr lang="ar-SA" sz="2400" dirty="0"/>
              <a:t> بِغَمٍّ لِّكَيْلَا تَحْزَنُوا۟ </a:t>
            </a:r>
            <a:r>
              <a:rPr lang="ar-SA" sz="2400" dirty="0" err="1"/>
              <a:t>عَلَىٰ</a:t>
            </a:r>
            <a:r>
              <a:rPr lang="ar-SA" sz="2400" dirty="0"/>
              <a:t> مَا فَاتَكُمْ وَلَا </a:t>
            </a:r>
            <a:r>
              <a:rPr lang="ar-SA" sz="2400" dirty="0" err="1"/>
              <a:t>مَآ</a:t>
            </a:r>
            <a:r>
              <a:rPr lang="ar-SA" sz="2400" dirty="0"/>
              <a:t> </a:t>
            </a:r>
            <a:r>
              <a:rPr lang="ar-SA" sz="2400" dirty="0" err="1"/>
              <a:t>أَصَـٰبَكُمْ</a:t>
            </a:r>
            <a:r>
              <a:rPr lang="ar-SA" sz="2400" dirty="0"/>
              <a:t> </a:t>
            </a:r>
            <a:r>
              <a:rPr lang="ar-SA" sz="2400" dirty="0" err="1"/>
              <a:t>وَٱللَّهُ</a:t>
            </a:r>
            <a:r>
              <a:rPr lang="ar-SA" sz="2400" dirty="0"/>
              <a:t> </a:t>
            </a:r>
            <a:r>
              <a:rPr lang="ar-SA" sz="2400" dirty="0" err="1"/>
              <a:t>خَبِيرٌۢ</a:t>
            </a:r>
            <a:r>
              <a:rPr lang="ar-SA" sz="2400" dirty="0"/>
              <a:t> بِمَا تَعْمَلُونَ</a:t>
            </a:r>
            <a:endParaRPr lang="en-US" sz="2400" dirty="0"/>
          </a:p>
          <a:p>
            <a:pPr marL="0" indent="0" algn="ctr">
              <a:buNone/>
            </a:pPr>
            <a:r>
              <a:rPr lang="en-CA" sz="2400" dirty="0"/>
              <a:t> ”[Remember] when you [fled and] climbed [the mountain] without looking aside at anyone while the Messenger was calling you from behind…” Quran 3:153</a:t>
            </a:r>
            <a:endParaRPr lang="en-US" sz="2400" dirty="0"/>
          </a:p>
        </p:txBody>
      </p:sp>
    </p:spTree>
    <p:extLst>
      <p:ext uri="{BB962C8B-B14F-4D97-AF65-F5344CB8AC3E}">
        <p14:creationId xmlns:p14="http://schemas.microsoft.com/office/powerpoint/2010/main" val="4091492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4FBD6-CFD7-CB45-98DA-9D18E8F26891}"/>
              </a:ext>
            </a:extLst>
          </p:cNvPr>
          <p:cNvSpPr>
            <a:spLocks noGrp="1"/>
          </p:cNvSpPr>
          <p:nvPr>
            <p:ph type="title"/>
          </p:nvPr>
        </p:nvSpPr>
        <p:spPr>
          <a:xfrm>
            <a:off x="720000" y="619200"/>
            <a:ext cx="10728322" cy="10017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64F28C36-8F37-7541-81FA-93342335C71E}"/>
              </a:ext>
            </a:extLst>
          </p:cNvPr>
          <p:cNvSpPr>
            <a:spLocks noGrp="1"/>
          </p:cNvSpPr>
          <p:nvPr>
            <p:ph idx="1"/>
          </p:nvPr>
        </p:nvSpPr>
        <p:spPr>
          <a:xfrm>
            <a:off x="720000" y="1454727"/>
            <a:ext cx="10728325" cy="4314249"/>
          </a:xfrm>
        </p:spPr>
        <p:txBody>
          <a:bodyPr>
            <a:normAutofit/>
          </a:bodyPr>
          <a:lstStyle/>
          <a:p>
            <a:r>
              <a:rPr lang="en-CA" sz="2400" dirty="0"/>
              <a:t>There is such confusion in the ranks of the Muslims, that they scatter. Some climb the mountain, others run home to Medina. The Prophet is left with only Imam Ali and </a:t>
            </a:r>
            <a:r>
              <a:rPr lang="en-CA" sz="2400" dirty="0" err="1"/>
              <a:t>Abū</a:t>
            </a:r>
            <a:r>
              <a:rPr lang="en-CA" sz="2400" dirty="0"/>
              <a:t> </a:t>
            </a:r>
            <a:r>
              <a:rPr lang="en-CA" sz="2400" dirty="0" err="1"/>
              <a:t>Dujunah</a:t>
            </a:r>
            <a:r>
              <a:rPr lang="en-CA" sz="2400" dirty="0"/>
              <a:t> and </a:t>
            </a:r>
            <a:r>
              <a:rPr lang="en-CA" sz="2400" dirty="0" err="1"/>
              <a:t>Sahl</a:t>
            </a:r>
            <a:r>
              <a:rPr lang="en-CA" sz="2400" dirty="0"/>
              <a:t> ibn </a:t>
            </a:r>
            <a:r>
              <a:rPr lang="en-CA" sz="2400" dirty="0" err="1"/>
              <a:t>Ḥunayf</a:t>
            </a:r>
            <a:r>
              <a:rPr lang="en-CA" sz="2400" dirty="0"/>
              <a:t> to defend him. </a:t>
            </a:r>
          </a:p>
          <a:p>
            <a:r>
              <a:rPr lang="en-CA" sz="2400" dirty="0"/>
              <a:t>Imam Ali fights until his sword breaks. Then the Prophet gives him </a:t>
            </a:r>
            <a:r>
              <a:rPr lang="en-CA" sz="2400" dirty="0" err="1"/>
              <a:t>Dhul</a:t>
            </a:r>
            <a:r>
              <a:rPr lang="en-CA" sz="2400" dirty="0"/>
              <a:t> </a:t>
            </a:r>
            <a:r>
              <a:rPr lang="en-CA" sz="2400" dirty="0" err="1"/>
              <a:t>Faqar</a:t>
            </a:r>
            <a:r>
              <a:rPr lang="en-CA" sz="2400" dirty="0"/>
              <a:t>. It is then that a voice heard crying out:</a:t>
            </a:r>
          </a:p>
          <a:p>
            <a:pPr marL="0" indent="0" algn="ctr">
              <a:buNone/>
            </a:pPr>
            <a:r>
              <a:rPr lang="ar-SA" sz="2400" dirty="0"/>
              <a:t>لَا سَيفَ إِلَّا ذوُ الفِقارِ ولَا فَتًى إلَّا عليُّ</a:t>
            </a:r>
            <a:br>
              <a:rPr lang="ar-SA" dirty="0"/>
            </a:br>
            <a:br>
              <a:rPr lang="ar-SA" dirty="0"/>
            </a:br>
            <a:endParaRPr lang="en-CA" dirty="0"/>
          </a:p>
          <a:p>
            <a:endParaRPr lang="en-US" dirty="0"/>
          </a:p>
        </p:txBody>
      </p:sp>
    </p:spTree>
    <p:extLst>
      <p:ext uri="{BB962C8B-B14F-4D97-AF65-F5344CB8AC3E}">
        <p14:creationId xmlns:p14="http://schemas.microsoft.com/office/powerpoint/2010/main" val="3842983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D24B0-8053-D44C-A225-D9739DA8C940}"/>
              </a:ext>
            </a:extLst>
          </p:cNvPr>
          <p:cNvSpPr>
            <a:spLocks noGrp="1"/>
          </p:cNvSpPr>
          <p:nvPr>
            <p:ph type="title"/>
          </p:nvPr>
        </p:nvSpPr>
        <p:spPr>
          <a:xfrm>
            <a:off x="720000" y="619200"/>
            <a:ext cx="10728322" cy="849382"/>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A8F951EF-CF60-EF4A-A758-FD3B0E269A80}"/>
              </a:ext>
            </a:extLst>
          </p:cNvPr>
          <p:cNvSpPr>
            <a:spLocks noGrp="1"/>
          </p:cNvSpPr>
          <p:nvPr>
            <p:ph idx="1"/>
          </p:nvPr>
        </p:nvSpPr>
        <p:spPr>
          <a:xfrm>
            <a:off x="720000" y="1468582"/>
            <a:ext cx="10728325" cy="4770218"/>
          </a:xfrm>
        </p:spPr>
        <p:txBody>
          <a:bodyPr>
            <a:normAutofit/>
          </a:bodyPr>
          <a:lstStyle/>
          <a:p>
            <a:r>
              <a:rPr lang="en-CA" sz="2400" dirty="0"/>
              <a:t>Al-</a:t>
            </a:r>
            <a:r>
              <a:rPr lang="en-CA" sz="2400" dirty="0" err="1"/>
              <a:t>Qummī</a:t>
            </a:r>
            <a:r>
              <a:rPr lang="en-CA" sz="2400" dirty="0"/>
              <a:t> reports that Nusaybah bint </a:t>
            </a:r>
            <a:r>
              <a:rPr lang="en-CA" sz="2400" dirty="0" err="1"/>
              <a:t>Kaʿb</a:t>
            </a:r>
            <a:r>
              <a:rPr lang="en-CA" sz="2400" dirty="0"/>
              <a:t> al-</a:t>
            </a:r>
            <a:r>
              <a:rPr lang="en-CA" sz="2400" dirty="0" err="1"/>
              <a:t>Māziniyyah</a:t>
            </a:r>
            <a:r>
              <a:rPr lang="en-CA" sz="2400" dirty="0"/>
              <a:t> also remained with the Prophet.</a:t>
            </a:r>
          </a:p>
          <a:p>
            <a:r>
              <a:rPr lang="en-CA" sz="2400" dirty="0"/>
              <a:t>She was one of 2-3 women at the 2nd Pledge at </a:t>
            </a:r>
            <a:r>
              <a:rPr lang="en-CA" sz="2400" dirty="0" err="1"/>
              <a:t>ʿAqabah</a:t>
            </a:r>
            <a:endParaRPr lang="en-CA" sz="2400" dirty="0"/>
          </a:p>
          <a:p>
            <a:r>
              <a:rPr lang="en-CA" sz="2400" dirty="0"/>
              <a:t>She used to join the Prophet’s military campaigns as a nurse to the wounded Muslims</a:t>
            </a:r>
          </a:p>
          <a:p>
            <a:r>
              <a:rPr lang="en-CA" sz="2400" dirty="0"/>
              <a:t>She he was at </a:t>
            </a:r>
            <a:r>
              <a:rPr lang="en-CA" sz="2400" dirty="0" err="1"/>
              <a:t>Uḥud</a:t>
            </a:r>
            <a:r>
              <a:rPr lang="en-CA" sz="2400" dirty="0"/>
              <a:t> with her son; her son wished to flee, so she asked him whether he intended to flee from God and his Messenger; he returned and defended the Prophet till he was killed; then she took up his sword and fought; she killed one soldier and then sustained many wounds</a:t>
            </a:r>
            <a:r>
              <a:rPr lang="en-CA" dirty="0"/>
              <a:t>.</a:t>
            </a:r>
          </a:p>
          <a:p>
            <a:endParaRPr lang="en-CA" dirty="0"/>
          </a:p>
          <a:p>
            <a:endParaRPr lang="en-US" dirty="0"/>
          </a:p>
        </p:txBody>
      </p:sp>
    </p:spTree>
    <p:extLst>
      <p:ext uri="{BB962C8B-B14F-4D97-AF65-F5344CB8AC3E}">
        <p14:creationId xmlns:p14="http://schemas.microsoft.com/office/powerpoint/2010/main" val="223686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A1A5D-74DC-6D40-B9F6-986D38440C83}"/>
              </a:ext>
            </a:extLst>
          </p:cNvPr>
          <p:cNvSpPr>
            <a:spLocks noGrp="1"/>
          </p:cNvSpPr>
          <p:nvPr>
            <p:ph type="title"/>
          </p:nvPr>
        </p:nvSpPr>
        <p:spPr>
          <a:xfrm>
            <a:off x="720000" y="619200"/>
            <a:ext cx="10728322" cy="710836"/>
          </a:xfrm>
        </p:spPr>
        <p:txBody>
          <a:bodyPr/>
          <a:lstStyle/>
          <a:p>
            <a:pPr algn="ctr"/>
            <a:r>
              <a:rPr lang="en-US" dirty="0"/>
              <a:t>The Battle of Uhud</a:t>
            </a:r>
          </a:p>
        </p:txBody>
      </p:sp>
      <p:sp>
        <p:nvSpPr>
          <p:cNvPr id="3" name="Content Placeholder 2">
            <a:extLst>
              <a:ext uri="{FF2B5EF4-FFF2-40B4-BE49-F238E27FC236}">
                <a16:creationId xmlns:a16="http://schemas.microsoft.com/office/drawing/2014/main" id="{C25B038B-1746-2840-9233-639BF82DE463}"/>
              </a:ext>
            </a:extLst>
          </p:cNvPr>
          <p:cNvSpPr>
            <a:spLocks noGrp="1"/>
          </p:cNvSpPr>
          <p:nvPr>
            <p:ph idx="1"/>
          </p:nvPr>
        </p:nvSpPr>
        <p:spPr>
          <a:xfrm>
            <a:off x="720000" y="1330036"/>
            <a:ext cx="10728325" cy="4438939"/>
          </a:xfrm>
        </p:spPr>
        <p:txBody>
          <a:bodyPr/>
          <a:lstStyle/>
          <a:p>
            <a:r>
              <a:rPr lang="en-CA" sz="2400" dirty="0"/>
              <a:t>Two people manage to strike the Prophet during the battle:</a:t>
            </a:r>
          </a:p>
          <a:p>
            <a:pPr lvl="1"/>
            <a:r>
              <a:rPr lang="en-CA" sz="2400" dirty="0"/>
              <a:t>Abdullah ibn </a:t>
            </a:r>
            <a:r>
              <a:rPr lang="en-CA" sz="2400" dirty="0" err="1"/>
              <a:t>Qamīʾah</a:t>
            </a:r>
            <a:r>
              <a:rPr lang="en-CA" sz="2400" dirty="0"/>
              <a:t> al-</a:t>
            </a:r>
            <a:r>
              <a:rPr lang="en-CA" sz="2400" dirty="0" err="1"/>
              <a:t>Ḥārithī</a:t>
            </a:r>
            <a:r>
              <a:rPr lang="en-CA" sz="2400" dirty="0"/>
              <a:t> struck him with a rock, breaking his front teeth and busting his lip. He declared that he killed </a:t>
            </a:r>
            <a:r>
              <a:rPr lang="en-CA" sz="2400" dirty="0" err="1"/>
              <a:t>Muḥammad</a:t>
            </a:r>
            <a:r>
              <a:rPr lang="en-CA" sz="2400" dirty="0"/>
              <a:t>.</a:t>
            </a:r>
          </a:p>
          <a:p>
            <a:pPr lvl="1"/>
            <a:r>
              <a:rPr lang="en-CA" sz="2400" dirty="0" err="1"/>
              <a:t>Mughira</a:t>
            </a:r>
            <a:r>
              <a:rPr lang="en-CA" sz="2400" dirty="0"/>
              <a:t> ibn al-̵</a:t>
            </a:r>
            <a:r>
              <a:rPr lang="en-CA" sz="2400" dirty="0" err="1"/>
              <a:t>ʿĀṣ</a:t>
            </a:r>
            <a:r>
              <a:rPr lang="en-CA" sz="2400" dirty="0"/>
              <a:t> didn’t have money to buy weapons, so he bore three stones that he intended to use to kill the Prophet. He managed to hit the Prophet’s hand with one and knock his sword from his hand; with another he hit the Prophet on the forehead. He also declared that he killed </a:t>
            </a:r>
            <a:r>
              <a:rPr lang="en-CA" sz="2400" dirty="0" err="1"/>
              <a:t>Muḥammad</a:t>
            </a:r>
            <a:r>
              <a:rPr lang="en-CA" sz="2400" dirty="0"/>
              <a:t>.</a:t>
            </a:r>
          </a:p>
          <a:p>
            <a:pPr lvl="1"/>
            <a:endParaRPr lang="en-CA" dirty="0"/>
          </a:p>
          <a:p>
            <a:pPr lvl="1"/>
            <a:endParaRPr lang="en-CA" dirty="0"/>
          </a:p>
          <a:p>
            <a:endParaRPr lang="en-US" dirty="0"/>
          </a:p>
        </p:txBody>
      </p:sp>
    </p:spTree>
    <p:extLst>
      <p:ext uri="{BB962C8B-B14F-4D97-AF65-F5344CB8AC3E}">
        <p14:creationId xmlns:p14="http://schemas.microsoft.com/office/powerpoint/2010/main" val="205363065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8610</TotalTime>
  <Words>1856</Words>
  <Application>Microsoft Macintosh PowerPoint</Application>
  <PresentationFormat>Widescreen</PresentationFormat>
  <Paragraphs>94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LT Pro</vt:lpstr>
      <vt:lpstr>Sagona Book</vt:lpstr>
      <vt:lpstr>The Hand Extrablack</vt:lpstr>
      <vt:lpstr>BlobVTI</vt:lpstr>
      <vt:lpstr>The Life of Prophet Muhammad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lpstr>The Battle of Uhud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845</cp:revision>
  <dcterms:created xsi:type="dcterms:W3CDTF">2020-11-25T07:02:27Z</dcterms:created>
  <dcterms:modified xsi:type="dcterms:W3CDTF">2022-03-03T02:52:18Z</dcterms:modified>
</cp:coreProperties>
</file>