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8" r:id="rId3"/>
    <p:sldId id="257"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778"/>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May 18,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May 18,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May 18,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May 18,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May 18,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May 18,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May 18,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May 18,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May 18,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May 18,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May 18,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May 18,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CA71-A5EF-D92B-6E7B-3FBCC1ED9BEC}"/>
              </a:ext>
            </a:extLst>
          </p:cNvPr>
          <p:cNvSpPr>
            <a:spLocks noGrp="1"/>
          </p:cNvSpPr>
          <p:nvPr>
            <p:ph type="title"/>
          </p:nvPr>
        </p:nvSpPr>
        <p:spPr>
          <a:xfrm>
            <a:off x="720000" y="619200"/>
            <a:ext cx="10728322" cy="890945"/>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C3DCB495-D5EF-7F8D-927F-73DF0D7A1AA6}"/>
              </a:ext>
            </a:extLst>
          </p:cNvPr>
          <p:cNvSpPr>
            <a:spLocks noGrp="1"/>
          </p:cNvSpPr>
          <p:nvPr>
            <p:ph idx="1"/>
          </p:nvPr>
        </p:nvSpPr>
        <p:spPr>
          <a:xfrm>
            <a:off x="720000" y="1510146"/>
            <a:ext cx="10728325" cy="4258830"/>
          </a:xfrm>
        </p:spPr>
        <p:txBody>
          <a:bodyPr>
            <a:normAutofit/>
          </a:bodyPr>
          <a:lstStyle/>
          <a:p>
            <a:pPr marL="0" indent="0" algn="ctr">
              <a:buNone/>
            </a:pPr>
            <a:r>
              <a:rPr lang="ar-SA" sz="2400" dirty="0"/>
              <a:t>فَبَيْنَمَا هُوَ ذَاتَ يَوْمٍ قَاعِدٌ إِذْ أَتَاهُ أَمِيرُ الْمُؤْمِنِينَ (عَلَيْهِ السَّلام) وَهُوَ يَبْكِي فَقَالَ لَهُ رَسُولُ الله (صَلَّى اللهُ عَلَيْهِ </a:t>
            </a:r>
            <a:r>
              <a:rPr lang="ar-SA" sz="2400" dirty="0" err="1"/>
              <a:t>وَآلِه</a:t>
            </a:r>
            <a:r>
              <a:rPr lang="ar-SA" sz="2400" dirty="0"/>
              <a:t>) مَا يُبْكِيكَ فَقَالَ مَاتَتْ أُمِّي فَاطِمَةُ فَقَالَ رَسُولُ الله وَأُمِّي وَالله وَقَامَ مُسْرِعاً حَتَّى دَخَلَ فَنَظَرَ إِلَيْهَا وَبَكَى ثُمَّ أَمَرَ النِّسَاءَ أَنْ يَغْسِلْنَهَا وَقَالَ (صَلَّى اللهُ عَلَيْهِ </a:t>
            </a:r>
            <a:r>
              <a:rPr lang="ar-SA" sz="2400" dirty="0" err="1"/>
              <a:t>وَآلِه</a:t>
            </a:r>
            <a:r>
              <a:rPr lang="ar-SA" sz="2400" dirty="0"/>
              <a:t>) إِذَا فَرَغْتُنَّ فَلا تُحْدِثْنَ شَيْئاً حَتَّى تُعْلِمْنَنِي</a:t>
            </a:r>
            <a:endParaRPr lang="en-US" sz="2400" dirty="0"/>
          </a:p>
          <a:p>
            <a:r>
              <a:rPr lang="en-US" sz="2400" dirty="0"/>
              <a:t>When Imam Ali informed the Prophet of the death of his mother, the Prophet called her “</a:t>
            </a:r>
            <a:r>
              <a:rPr lang="en-US" sz="2400"/>
              <a:t>My mother.”</a:t>
            </a:r>
            <a:endParaRPr lang="en-US" sz="2400" dirty="0"/>
          </a:p>
        </p:txBody>
      </p:sp>
    </p:spTree>
    <p:extLst>
      <p:ext uri="{BB962C8B-B14F-4D97-AF65-F5344CB8AC3E}">
        <p14:creationId xmlns:p14="http://schemas.microsoft.com/office/powerpoint/2010/main" val="638706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BE944-9058-4BB9-E62E-2310504C1CBD}"/>
              </a:ext>
            </a:extLst>
          </p:cNvPr>
          <p:cNvSpPr>
            <a:spLocks noGrp="1"/>
          </p:cNvSpPr>
          <p:nvPr>
            <p:ph type="title"/>
          </p:nvPr>
        </p:nvSpPr>
        <p:spPr>
          <a:xfrm>
            <a:off x="720000" y="619200"/>
            <a:ext cx="10728322" cy="793964"/>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D70162B6-8A5B-A707-808A-EF70C5A689AD}"/>
              </a:ext>
            </a:extLst>
          </p:cNvPr>
          <p:cNvSpPr>
            <a:spLocks noGrp="1"/>
          </p:cNvSpPr>
          <p:nvPr>
            <p:ph idx="1"/>
          </p:nvPr>
        </p:nvSpPr>
        <p:spPr>
          <a:xfrm>
            <a:off x="720000" y="1413164"/>
            <a:ext cx="10728325" cy="4355811"/>
          </a:xfrm>
        </p:spPr>
        <p:txBody>
          <a:bodyPr>
            <a:normAutofit/>
          </a:bodyPr>
          <a:lstStyle/>
          <a:p>
            <a:pPr marL="0" indent="0" algn="ctr">
              <a:buNone/>
            </a:pPr>
            <a:r>
              <a:rPr lang="ar-SA" sz="2400" dirty="0"/>
              <a:t>فَلَمَّا فَرَغْنَ أَعْلَمْنَهُ بِذَلِكَ فَأَعْطَاهُنَّ أَحَدَ قَمِيصَيْهِ الَّذِي يَلِي جَسَدَهُ وَأَمَرَهُنَّ أَنْ يُكَفِّنَّهَا فِيهِ وَقَالَ لِلْمُسْلِمِينَ إِذَا رَأَيْتُمُونِي قَدْ فَعَلْتُ شَيْئاً لَمْ أَفْعَلْهُ قَبْلَ ذَلِكَ فَسَلُونِي لِمَ فَعَلْتُهُ فَلَمَّا فَرَغْنَ مِنْ غُسْلِهَا وَكَفْنِهَا دَخَلَ (صَلَّى اللهُ عَلَيْهِ </a:t>
            </a:r>
            <a:r>
              <a:rPr lang="ar-SA" sz="2400" dirty="0" err="1"/>
              <a:t>وَآلِه</a:t>
            </a:r>
            <a:r>
              <a:rPr lang="ar-SA" sz="2400" dirty="0"/>
              <a:t>) فَحَمَلَ جَنَازَتَهَا عَلَى عَاتِقِهِ فَلَمْ يَزَلْ تَحْتَ جَنَازَتِهَا حَتَّى أَوْرَدَهَا قَبْرَهَا ثُمَّ وَضَعَهَا وَدَخَلَ الْقَبْرَ فَاضْطَجَعَ فِيهِ</a:t>
            </a:r>
            <a:endParaRPr lang="en-US" sz="2400" dirty="0"/>
          </a:p>
        </p:txBody>
      </p:sp>
    </p:spTree>
    <p:extLst>
      <p:ext uri="{BB962C8B-B14F-4D97-AF65-F5344CB8AC3E}">
        <p14:creationId xmlns:p14="http://schemas.microsoft.com/office/powerpoint/2010/main" val="552516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30300-00BD-EE2D-E8DC-15CC2A0C3F45}"/>
              </a:ext>
            </a:extLst>
          </p:cNvPr>
          <p:cNvSpPr>
            <a:spLocks noGrp="1"/>
          </p:cNvSpPr>
          <p:nvPr>
            <p:ph type="title"/>
          </p:nvPr>
        </p:nvSpPr>
        <p:spPr>
          <a:xfrm>
            <a:off x="720000" y="619200"/>
            <a:ext cx="10728322" cy="821673"/>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0DC2DC93-22B8-8B10-1DCC-531F90D3BCC4}"/>
              </a:ext>
            </a:extLst>
          </p:cNvPr>
          <p:cNvSpPr>
            <a:spLocks noGrp="1"/>
          </p:cNvSpPr>
          <p:nvPr>
            <p:ph idx="1"/>
          </p:nvPr>
        </p:nvSpPr>
        <p:spPr>
          <a:xfrm>
            <a:off x="720000" y="1551710"/>
            <a:ext cx="10728325" cy="4217266"/>
          </a:xfrm>
        </p:spPr>
        <p:txBody>
          <a:bodyPr>
            <a:normAutofit/>
          </a:bodyPr>
          <a:lstStyle/>
          <a:p>
            <a:pPr marL="0" indent="0" algn="ctr">
              <a:buNone/>
            </a:pPr>
            <a:r>
              <a:rPr lang="ar-SA" sz="2400" dirty="0"/>
              <a:t>ثُمَّ قَالَ فَأَخَذَهَا عَلَى يَدَيْهِ حَتَّى وَضَعَهَا فِي الْقَبْرِ ثُمَّ انْكَبَّ عَلَيْهَا طَوِيلاً يُنَاجِيهَا وَيَقُولُ لَهَا ابْنُكِ ابْنُكِ [ ابْنُكِ ] ثُمَّ خَرَجَ وَسَوَّى عَلَيْهَا ثُمَّ انْكَبَّ عَلَى قَبْرِهَا فَسَمِعُوهُ يَقُولُ لا إِلَهَ إِلا الله اللهمَّ إِنِّي أَسْتَوْدِعُهَا إِيَّاكَ ثُمَّ انْصَرَفَ </a:t>
            </a:r>
            <a:endParaRPr lang="en-US" sz="2400" dirty="0"/>
          </a:p>
        </p:txBody>
      </p:sp>
    </p:spTree>
    <p:extLst>
      <p:ext uri="{BB962C8B-B14F-4D97-AF65-F5344CB8AC3E}">
        <p14:creationId xmlns:p14="http://schemas.microsoft.com/office/powerpoint/2010/main" val="3721855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6BEAB-D0C2-5FB5-8193-D43586725DA1}"/>
              </a:ext>
            </a:extLst>
          </p:cNvPr>
          <p:cNvSpPr>
            <a:spLocks noGrp="1"/>
          </p:cNvSpPr>
          <p:nvPr>
            <p:ph type="title"/>
          </p:nvPr>
        </p:nvSpPr>
        <p:spPr>
          <a:xfrm>
            <a:off x="720000" y="619200"/>
            <a:ext cx="10728322" cy="849382"/>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1D47CF07-E408-759F-B335-FF08031D43AD}"/>
              </a:ext>
            </a:extLst>
          </p:cNvPr>
          <p:cNvSpPr>
            <a:spLocks noGrp="1"/>
          </p:cNvSpPr>
          <p:nvPr>
            <p:ph idx="1"/>
          </p:nvPr>
        </p:nvSpPr>
        <p:spPr>
          <a:xfrm>
            <a:off x="720000" y="1468582"/>
            <a:ext cx="10728325" cy="4300393"/>
          </a:xfrm>
        </p:spPr>
        <p:txBody>
          <a:bodyPr>
            <a:normAutofit/>
          </a:bodyPr>
          <a:lstStyle/>
          <a:p>
            <a:pPr marL="0" indent="0" algn="ctr">
              <a:buNone/>
            </a:pPr>
            <a:r>
              <a:rPr lang="ar-SA" sz="2400" dirty="0"/>
              <a:t>فَقَالَ لَهُ الْمُسْلِمُونَ إِنَّا رَأَيْنَاكَ فَعَلْتَ أَشْيَاءَ لَمْ تَفْعَلْهَا قَبْلَ الْيَوْمِ فَقَالَ الْيَوْمَ فَقَدْتُ بِرَّ أَبِي طَالِبٍ إِنْ كَانَتْ لَيَكُونُ عِنْدَهَا </a:t>
            </a:r>
            <a:r>
              <a:rPr lang="ar-SA" sz="2400" dirty="0" err="1"/>
              <a:t>الشَّيْ‏ءُ</a:t>
            </a:r>
            <a:r>
              <a:rPr lang="ar-SA" sz="2400" dirty="0"/>
              <a:t> </a:t>
            </a:r>
            <a:r>
              <a:rPr lang="ar-SA" sz="2400" dirty="0" err="1"/>
              <a:t>فَتُؤْثِرُنِي</a:t>
            </a:r>
            <a:r>
              <a:rPr lang="ar-SA" sz="2400" dirty="0"/>
              <a:t> بِهِ عَلَى نَفْسِهَا وَوَلَدِهَا وَإِنِّي ذَكَرْتُ الْقِيَامَةَ وَأَنَّ النَّاسَ يُحْشَرُونَ عُرَاةً فَقَالَتْ </a:t>
            </a:r>
            <a:r>
              <a:rPr lang="ar-SA" sz="2400" dirty="0" err="1"/>
              <a:t>وَا</a:t>
            </a:r>
            <a:r>
              <a:rPr lang="ar-SA" sz="2400" dirty="0"/>
              <a:t> سَوْأَتَاهْ فَضَمِنْتُ لَهَا أَنْ يَبْعَثَهَا الله كَاسِيَةً وَذَكَرْتُ ضَغْطَةَ الْقَبْرِ فَقَالَتْ </a:t>
            </a:r>
            <a:r>
              <a:rPr lang="ar-SA" sz="2400" dirty="0" err="1"/>
              <a:t>وَا</a:t>
            </a:r>
            <a:r>
              <a:rPr lang="ar-SA" sz="2400" dirty="0"/>
              <a:t> ضَعْفَاهْ فَضَمِنْتُ لَهَا أَنْ يَكْفِيَهَا الله ذَلِكَ فَكَفَّنْتُهَا بِقَمِيصِي وَاضْطَجَعْتُ فِي قَبْرِهَا لِذَلِكَ</a:t>
            </a:r>
            <a:endParaRPr lang="en-US" sz="2400" dirty="0"/>
          </a:p>
        </p:txBody>
      </p:sp>
    </p:spTree>
    <p:extLst>
      <p:ext uri="{BB962C8B-B14F-4D97-AF65-F5344CB8AC3E}">
        <p14:creationId xmlns:p14="http://schemas.microsoft.com/office/powerpoint/2010/main" val="677139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95A56-B273-CC0A-B089-28491123887B}"/>
              </a:ext>
            </a:extLst>
          </p:cNvPr>
          <p:cNvSpPr>
            <a:spLocks noGrp="1"/>
          </p:cNvSpPr>
          <p:nvPr>
            <p:ph type="title"/>
          </p:nvPr>
        </p:nvSpPr>
        <p:spPr>
          <a:xfrm>
            <a:off x="720000" y="619200"/>
            <a:ext cx="10728322" cy="724691"/>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CAB5A969-C195-E8BF-5C3D-05964B0CDDFF}"/>
              </a:ext>
            </a:extLst>
          </p:cNvPr>
          <p:cNvSpPr>
            <a:spLocks noGrp="1"/>
          </p:cNvSpPr>
          <p:nvPr>
            <p:ph idx="1"/>
          </p:nvPr>
        </p:nvSpPr>
        <p:spPr>
          <a:xfrm>
            <a:off x="720000" y="1468582"/>
            <a:ext cx="10728325" cy="4300393"/>
          </a:xfrm>
        </p:spPr>
        <p:txBody>
          <a:bodyPr>
            <a:normAutofit/>
          </a:bodyPr>
          <a:lstStyle/>
          <a:p>
            <a:pPr marL="0" indent="0" algn="ctr">
              <a:buNone/>
            </a:pPr>
            <a:r>
              <a:rPr lang="ar-SA" sz="2400" dirty="0"/>
              <a:t>وَانْكَبَبْتُ عَلَيْهَا فَلَقَّنْتُهَا مَا تُسْأَلُ عَنْهُ فَإِنَّهَا سُئِلَتْ عَنْ رَبِّهَا فَقَالَتْ وَسُئِلَتْ عَنْ رَسُولِهَا فَأَجَابَتْ وَسُئِلَتْ عَنْ وَلِيِّهَا وَإِمَامِهَا فَارْتَجَّ عَلَيْهَا فَقُلْتُ ابْنُكِ ابْنُكِ [ ابْنُكِ ]</a:t>
            </a:r>
            <a:endParaRPr lang="en-US" sz="2400" dirty="0"/>
          </a:p>
        </p:txBody>
      </p:sp>
    </p:spTree>
    <p:extLst>
      <p:ext uri="{BB962C8B-B14F-4D97-AF65-F5344CB8AC3E}">
        <p14:creationId xmlns:p14="http://schemas.microsoft.com/office/powerpoint/2010/main" val="3965730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550C2-27A1-1681-1C22-1AD0BE16F1C6}"/>
              </a:ext>
            </a:extLst>
          </p:cNvPr>
          <p:cNvSpPr>
            <a:spLocks noGrp="1"/>
          </p:cNvSpPr>
          <p:nvPr>
            <p:ph type="title"/>
          </p:nvPr>
        </p:nvSpPr>
        <p:spPr>
          <a:xfrm>
            <a:off x="720000" y="619200"/>
            <a:ext cx="10728322" cy="904800"/>
          </a:xfrm>
        </p:spPr>
        <p:txBody>
          <a:bodyPr/>
          <a:lstStyle/>
          <a:p>
            <a:pPr algn="ctr"/>
            <a:r>
              <a:rPr lang="en-US" dirty="0"/>
              <a:t>The Birth of Imam </a:t>
            </a:r>
            <a:r>
              <a:rPr lang="en-US" dirty="0" err="1"/>
              <a:t>Husayn</a:t>
            </a:r>
            <a:endParaRPr lang="en-US" dirty="0"/>
          </a:p>
        </p:txBody>
      </p:sp>
      <p:sp>
        <p:nvSpPr>
          <p:cNvPr id="3" name="Content Placeholder 2">
            <a:extLst>
              <a:ext uri="{FF2B5EF4-FFF2-40B4-BE49-F238E27FC236}">
                <a16:creationId xmlns:a16="http://schemas.microsoft.com/office/drawing/2014/main" id="{0D56F646-D56F-EC89-2349-1367D9393DFF}"/>
              </a:ext>
            </a:extLst>
          </p:cNvPr>
          <p:cNvSpPr>
            <a:spLocks noGrp="1"/>
          </p:cNvSpPr>
          <p:nvPr>
            <p:ph idx="1"/>
          </p:nvPr>
        </p:nvSpPr>
        <p:spPr>
          <a:xfrm>
            <a:off x="720000" y="1620982"/>
            <a:ext cx="10728325" cy="4364182"/>
          </a:xfrm>
        </p:spPr>
        <p:txBody>
          <a:bodyPr/>
          <a:lstStyle/>
          <a:p>
            <a:r>
              <a:rPr lang="en-US" dirty="0"/>
              <a:t>Al-</a:t>
            </a:r>
            <a:r>
              <a:rPr lang="en-US" dirty="0" err="1"/>
              <a:t>Mustadrak</a:t>
            </a:r>
            <a:r>
              <a:rPr lang="en-US" dirty="0"/>
              <a:t>:</a:t>
            </a:r>
          </a:p>
          <a:p>
            <a:pPr marL="0" indent="0" algn="ctr">
              <a:buNone/>
            </a:pPr>
            <a:r>
              <a:rPr lang="ar-SA" sz="2400" dirty="0"/>
              <a:t> عن أم الفضل بنت الحارث ، أنها دخلت على رسول الله صلى الله عليه </a:t>
            </a:r>
            <a:r>
              <a:rPr lang="ar-SA" sz="2400" dirty="0" err="1"/>
              <a:t>وآله</a:t>
            </a:r>
            <a:r>
              <a:rPr lang="ar-SA" sz="2400" dirty="0"/>
              <a:t> وسلم فقالت : يا رسول الله ، إني رأيت حلما منكرا الليلة ، قال : " ما هو ؟ " قالت : إنه شديد ، قال : " ما هو ؟ " قالت : رأيت كأن قطعة من جسدك قطعت ووضعت في حجري ، فقال رسول الله صلى الله عليه </a:t>
            </a:r>
            <a:r>
              <a:rPr lang="ar-SA" sz="2400" dirty="0" err="1"/>
              <a:t>وآله</a:t>
            </a:r>
            <a:r>
              <a:rPr lang="ar-SA" sz="2400" dirty="0"/>
              <a:t> وسلم : " رأيت خيرا ، تلد فاطمة إن شاء الله غلاما ، فيكون في حجرك</a:t>
            </a:r>
            <a:endParaRPr lang="en-US" sz="2400" dirty="0"/>
          </a:p>
        </p:txBody>
      </p:sp>
    </p:spTree>
    <p:extLst>
      <p:ext uri="{BB962C8B-B14F-4D97-AF65-F5344CB8AC3E}">
        <p14:creationId xmlns:p14="http://schemas.microsoft.com/office/powerpoint/2010/main" val="523907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AE9AC-5BBF-EB88-0954-57549787236F}"/>
              </a:ext>
            </a:extLst>
          </p:cNvPr>
          <p:cNvSpPr>
            <a:spLocks noGrp="1"/>
          </p:cNvSpPr>
          <p:nvPr>
            <p:ph type="title"/>
          </p:nvPr>
        </p:nvSpPr>
        <p:spPr>
          <a:xfrm>
            <a:off x="720000" y="619200"/>
            <a:ext cx="10728322" cy="821673"/>
          </a:xfrm>
        </p:spPr>
        <p:txBody>
          <a:bodyPr/>
          <a:lstStyle/>
          <a:p>
            <a:pPr algn="ctr"/>
            <a:r>
              <a:rPr lang="en-US" dirty="0"/>
              <a:t>The Birth of Imam </a:t>
            </a:r>
            <a:r>
              <a:rPr lang="en-US" dirty="0" err="1"/>
              <a:t>Husayn</a:t>
            </a:r>
            <a:endParaRPr lang="en-US" dirty="0"/>
          </a:p>
        </p:txBody>
      </p:sp>
      <p:sp>
        <p:nvSpPr>
          <p:cNvPr id="3" name="Content Placeholder 2">
            <a:extLst>
              <a:ext uri="{FF2B5EF4-FFF2-40B4-BE49-F238E27FC236}">
                <a16:creationId xmlns:a16="http://schemas.microsoft.com/office/drawing/2014/main" id="{3E91F0CB-E50F-607B-36B4-BEF94E5568F9}"/>
              </a:ext>
            </a:extLst>
          </p:cNvPr>
          <p:cNvSpPr>
            <a:spLocks noGrp="1"/>
          </p:cNvSpPr>
          <p:nvPr>
            <p:ph idx="1"/>
          </p:nvPr>
        </p:nvSpPr>
        <p:spPr>
          <a:xfrm>
            <a:off x="720000" y="1717964"/>
            <a:ext cx="10728325" cy="4051011"/>
          </a:xfrm>
        </p:spPr>
        <p:txBody>
          <a:bodyPr>
            <a:normAutofit/>
          </a:bodyPr>
          <a:lstStyle/>
          <a:p>
            <a:pPr marL="0" indent="0" algn="ctr">
              <a:buNone/>
            </a:pPr>
            <a:r>
              <a:rPr lang="ar-SA" sz="2400" dirty="0"/>
              <a:t> فولدت فاطمة الحسين فكان في حجري كما قال رسول الله صلى الله عليه </a:t>
            </a:r>
            <a:r>
              <a:rPr lang="ar-SA" sz="2400" dirty="0" err="1"/>
              <a:t>وآله</a:t>
            </a:r>
            <a:r>
              <a:rPr lang="ar-SA" sz="2400" dirty="0"/>
              <a:t> وسلم ، فدخلت يوما إلى رسول الله صلى الله عليه </a:t>
            </a:r>
            <a:r>
              <a:rPr lang="ar-SA" sz="2400" dirty="0" err="1"/>
              <a:t>وآله</a:t>
            </a:r>
            <a:r>
              <a:rPr lang="ar-SA" sz="2400" dirty="0"/>
              <a:t> وسلم فوضعته في حجره ، ثم حانت مني التفاتة ، فإذا عينا رسول الله صلى الله عليه </a:t>
            </a:r>
            <a:r>
              <a:rPr lang="ar-SA" sz="2400" dirty="0" err="1"/>
              <a:t>وآله</a:t>
            </a:r>
            <a:r>
              <a:rPr lang="ar-SA" sz="2400" dirty="0"/>
              <a:t> وسلم </a:t>
            </a:r>
            <a:r>
              <a:rPr lang="ar-SA" sz="2400" dirty="0" err="1"/>
              <a:t>تهريقان</a:t>
            </a:r>
            <a:r>
              <a:rPr lang="ar-SA" sz="2400" dirty="0"/>
              <a:t> من الدموع ، قالت : فقلت : يا نبي الله ، بأبي أنت وأمي ما لك ؟ قال : " أتاني جبريل عليه الصلاة والسلام ، فأخبرني أن أمتي ستقتل ابني هذا " ، فقلت : هذا ! فقال : " نعم ، وأتاني بتربة من تربته حمراء </a:t>
            </a:r>
            <a:endParaRPr lang="en-US" sz="2400" dirty="0"/>
          </a:p>
        </p:txBody>
      </p:sp>
    </p:spTree>
    <p:extLst>
      <p:ext uri="{BB962C8B-B14F-4D97-AF65-F5344CB8AC3E}">
        <p14:creationId xmlns:p14="http://schemas.microsoft.com/office/powerpoint/2010/main" val="1082757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2484C-857B-BD48-DACF-ADA7E2271046}"/>
              </a:ext>
            </a:extLst>
          </p:cNvPr>
          <p:cNvSpPr>
            <a:spLocks noGrp="1"/>
          </p:cNvSpPr>
          <p:nvPr>
            <p:ph type="title"/>
          </p:nvPr>
        </p:nvSpPr>
        <p:spPr>
          <a:xfrm>
            <a:off x="720000" y="619200"/>
            <a:ext cx="10728322" cy="821673"/>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66311A4D-B21F-2C4C-411A-1B097076451F}"/>
              </a:ext>
            </a:extLst>
          </p:cNvPr>
          <p:cNvSpPr>
            <a:spLocks noGrp="1"/>
          </p:cNvSpPr>
          <p:nvPr>
            <p:ph idx="1"/>
          </p:nvPr>
        </p:nvSpPr>
        <p:spPr>
          <a:xfrm>
            <a:off x="720000" y="1565564"/>
            <a:ext cx="10728325" cy="4203411"/>
          </a:xfrm>
        </p:spPr>
        <p:txBody>
          <a:bodyPr>
            <a:normAutofit/>
          </a:bodyPr>
          <a:lstStyle/>
          <a:p>
            <a:r>
              <a:rPr lang="en-US" sz="2400" dirty="0"/>
              <a:t>Her name was Hind </a:t>
            </a:r>
            <a:r>
              <a:rPr lang="en-US" sz="2400" dirty="0" err="1"/>
              <a:t>Bint</a:t>
            </a:r>
            <a:r>
              <a:rPr lang="en-US" sz="2400" dirty="0"/>
              <a:t> </a:t>
            </a:r>
            <a:r>
              <a:rPr lang="en-US" sz="2400" dirty="0" err="1"/>
              <a:t>Umayyah</a:t>
            </a:r>
            <a:r>
              <a:rPr lang="en-US" sz="2400" dirty="0"/>
              <a:t> Al-</a:t>
            </a:r>
            <a:r>
              <a:rPr lang="en-US" sz="2400" dirty="0" err="1"/>
              <a:t>Makhzumi</a:t>
            </a:r>
            <a:r>
              <a:rPr lang="en-US" sz="2400" dirty="0"/>
              <a:t> </a:t>
            </a:r>
            <a:r>
              <a:rPr lang="ar-SA" sz="2400" dirty="0"/>
              <a:t>هند بنت أبي أمية المخزومية</a:t>
            </a:r>
            <a:endParaRPr lang="en-US" sz="2400" dirty="0"/>
          </a:p>
          <a:p>
            <a:r>
              <a:rPr lang="en-US" sz="2400" dirty="0"/>
              <a:t>She was one of the early converts to Islam and many of the events of the migration to Abyssinia were narrated by her.</a:t>
            </a:r>
          </a:p>
          <a:p>
            <a:r>
              <a:rPr lang="en-US" sz="2400" dirty="0"/>
              <a:t>She participated in both hijras</a:t>
            </a:r>
          </a:p>
          <a:p>
            <a:r>
              <a:rPr lang="en-CA" sz="2400" dirty="0"/>
              <a:t>When Uhud took place, she was married to Abu </a:t>
            </a:r>
            <a:r>
              <a:rPr lang="en-CA" sz="2400" dirty="0" err="1"/>
              <a:t>Salamah</a:t>
            </a:r>
            <a:r>
              <a:rPr lang="en-CA" sz="2400" dirty="0"/>
              <a:t> (Abdullah ibn Abdul </a:t>
            </a:r>
            <a:r>
              <a:rPr lang="en-CA" sz="2400" dirty="0" err="1"/>
              <a:t>Asad</a:t>
            </a:r>
            <a:r>
              <a:rPr lang="en-CA" sz="2400" dirty="0"/>
              <a:t>, who was a cousin of the Prophet from the mother's side</a:t>
            </a:r>
            <a:endParaRPr lang="en-US" sz="2400" dirty="0"/>
          </a:p>
          <a:p>
            <a:r>
              <a:rPr lang="en-US" sz="2400" dirty="0"/>
              <a:t>In the Battle of Uhud, she provided water and aid to the fighters.</a:t>
            </a:r>
          </a:p>
          <a:p>
            <a:endParaRPr lang="en-US" sz="2400" dirty="0"/>
          </a:p>
          <a:p>
            <a:endParaRPr lang="en-US" dirty="0"/>
          </a:p>
        </p:txBody>
      </p:sp>
    </p:spTree>
    <p:extLst>
      <p:ext uri="{BB962C8B-B14F-4D97-AF65-F5344CB8AC3E}">
        <p14:creationId xmlns:p14="http://schemas.microsoft.com/office/powerpoint/2010/main" val="2063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8440C-CB91-EAB4-3D96-D54AAE9C74D5}"/>
              </a:ext>
            </a:extLst>
          </p:cNvPr>
          <p:cNvSpPr>
            <a:spLocks noGrp="1"/>
          </p:cNvSpPr>
          <p:nvPr>
            <p:ph type="title"/>
          </p:nvPr>
        </p:nvSpPr>
        <p:spPr>
          <a:xfrm>
            <a:off x="720000" y="619200"/>
            <a:ext cx="10728322" cy="752400"/>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C5BE1008-4E12-66EC-B369-E7AB1696B965}"/>
              </a:ext>
            </a:extLst>
          </p:cNvPr>
          <p:cNvSpPr>
            <a:spLocks noGrp="1"/>
          </p:cNvSpPr>
          <p:nvPr>
            <p:ph idx="1"/>
          </p:nvPr>
        </p:nvSpPr>
        <p:spPr>
          <a:xfrm>
            <a:off x="720000" y="1496292"/>
            <a:ext cx="10728325" cy="4272684"/>
          </a:xfrm>
        </p:spPr>
        <p:txBody>
          <a:bodyPr>
            <a:normAutofit/>
          </a:bodyPr>
          <a:lstStyle/>
          <a:p>
            <a:r>
              <a:rPr lang="en-CA" sz="2400" dirty="0"/>
              <a:t>In the Battle of Uhud, Abu </a:t>
            </a:r>
            <a:r>
              <a:rPr lang="en-CA" sz="2400" dirty="0" err="1"/>
              <a:t>Salamah</a:t>
            </a:r>
            <a:r>
              <a:rPr lang="en-CA" sz="2400" dirty="0"/>
              <a:t> was wounded severely, and he passed away a few shortly after.</a:t>
            </a:r>
          </a:p>
          <a:p>
            <a:r>
              <a:rPr lang="en-CA" sz="2400" dirty="0"/>
              <a:t>On his deathbed, Umm </a:t>
            </a:r>
            <a:r>
              <a:rPr lang="en-CA" sz="2400" dirty="0" err="1"/>
              <a:t>Salamah</a:t>
            </a:r>
            <a:r>
              <a:rPr lang="en-CA" sz="2400" dirty="0"/>
              <a:t> came to him and said, "I have heard that if a man of paradise dies and his wife never remarries, she will automatically go to paradise with him And if a woman of paradise dies and her husband doesn't remarry, they will be reunited in paradise too. So let's make a promise to each other that we are not going to remarry if the one of us dies."</a:t>
            </a:r>
            <a:endParaRPr lang="en-US" sz="2400" dirty="0"/>
          </a:p>
        </p:txBody>
      </p:sp>
    </p:spTree>
    <p:extLst>
      <p:ext uri="{BB962C8B-B14F-4D97-AF65-F5344CB8AC3E}">
        <p14:creationId xmlns:p14="http://schemas.microsoft.com/office/powerpoint/2010/main" val="3176436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F48C1-61FC-4DCF-2573-D5C0145D95A1}"/>
              </a:ext>
            </a:extLst>
          </p:cNvPr>
          <p:cNvSpPr>
            <a:spLocks noGrp="1"/>
          </p:cNvSpPr>
          <p:nvPr>
            <p:ph type="title"/>
          </p:nvPr>
        </p:nvSpPr>
        <p:spPr>
          <a:xfrm>
            <a:off x="720000" y="619200"/>
            <a:ext cx="10728322" cy="724691"/>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4FFC1769-D7AD-F3E7-0CC8-7D1B022E8DF7}"/>
              </a:ext>
            </a:extLst>
          </p:cNvPr>
          <p:cNvSpPr>
            <a:spLocks noGrp="1"/>
          </p:cNvSpPr>
          <p:nvPr>
            <p:ph idx="1"/>
          </p:nvPr>
        </p:nvSpPr>
        <p:spPr>
          <a:xfrm>
            <a:off x="720000" y="1343892"/>
            <a:ext cx="10728325" cy="4894908"/>
          </a:xfrm>
        </p:spPr>
        <p:txBody>
          <a:bodyPr>
            <a:normAutofit fontScale="92500" lnSpcReduction="10000"/>
          </a:bodyPr>
          <a:lstStyle/>
          <a:p>
            <a:r>
              <a:rPr lang="en-CA" dirty="0"/>
              <a:t> Abu </a:t>
            </a:r>
            <a:r>
              <a:rPr lang="en-CA" dirty="0" err="1"/>
              <a:t>Salamah</a:t>
            </a:r>
            <a:r>
              <a:rPr lang="en-CA" dirty="0"/>
              <a:t> asked, "Will you obey me?" </a:t>
            </a:r>
          </a:p>
          <a:p>
            <a:r>
              <a:rPr lang="en-CA" dirty="0"/>
              <a:t>She said, "Yes, of course!”</a:t>
            </a:r>
          </a:p>
          <a:p>
            <a:r>
              <a:rPr lang="en-CA" dirty="0"/>
              <a:t> He told her, "Then after I die, marry someone." Then he made a supplication on his deathbed, "O Allah, bless her with a husband better than me who will take care of her and never harm her.”</a:t>
            </a:r>
          </a:p>
          <a:p>
            <a:r>
              <a:rPr lang="en-CA" dirty="0"/>
              <a:t>Abu </a:t>
            </a:r>
            <a:r>
              <a:rPr lang="en-CA" dirty="0" err="1"/>
              <a:t>Salamah</a:t>
            </a:r>
            <a:r>
              <a:rPr lang="en-CA" dirty="0"/>
              <a:t> learned a prayer from the Prophet during his life that he also taught Umm </a:t>
            </a:r>
            <a:r>
              <a:rPr lang="en-CA" dirty="0" err="1"/>
              <a:t>Salamah</a:t>
            </a:r>
            <a:r>
              <a:rPr lang="en-CA" dirty="0"/>
              <a:t> to recite:</a:t>
            </a:r>
          </a:p>
          <a:p>
            <a:pPr marL="0" indent="0" algn="ctr">
              <a:buNone/>
            </a:pPr>
            <a:r>
              <a:rPr lang="ar-SA" sz="2400" dirty="0"/>
              <a:t>إِنَّا لِلَّهِ وَإِنَّا إِلَيْهِ رَاجِعُونَ ، اللَّهُمَّ أْجُرْنِي فِي مُصِيبَتِي وَأَخْلِفْ لِي خَيْرًا مِنْهَا</a:t>
            </a:r>
            <a:endParaRPr lang="en-US" sz="2400" dirty="0"/>
          </a:p>
          <a:p>
            <a:pPr marL="0" indent="0" algn="ctr">
              <a:buNone/>
            </a:pPr>
            <a:r>
              <a:rPr lang="en-CA" dirty="0"/>
              <a:t>Indeed, we belong to God, and indeed to Him we will return. O God, reward me for my calamity, and replace it for me with that which is better.</a:t>
            </a:r>
            <a:endParaRPr lang="ar-SA" sz="2400" dirty="0"/>
          </a:p>
          <a:p>
            <a:br>
              <a:rPr lang="ar-SA" dirty="0"/>
            </a:br>
            <a:endParaRPr lang="en-US" dirty="0"/>
          </a:p>
        </p:txBody>
      </p:sp>
    </p:spTree>
    <p:extLst>
      <p:ext uri="{BB962C8B-B14F-4D97-AF65-F5344CB8AC3E}">
        <p14:creationId xmlns:p14="http://schemas.microsoft.com/office/powerpoint/2010/main" val="3778750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33E37-A646-6B22-F421-5E1626FF3A52}"/>
              </a:ext>
            </a:extLst>
          </p:cNvPr>
          <p:cNvSpPr>
            <a:spLocks noGrp="1"/>
          </p:cNvSpPr>
          <p:nvPr>
            <p:ph type="title"/>
          </p:nvPr>
        </p:nvSpPr>
        <p:spPr>
          <a:xfrm>
            <a:off x="720000" y="619200"/>
            <a:ext cx="10728322" cy="780109"/>
          </a:xfrm>
        </p:spPr>
        <p:txBody>
          <a:bodyPr/>
          <a:lstStyle/>
          <a:p>
            <a:pPr algn="ctr"/>
            <a:r>
              <a:rPr lang="en-US" dirty="0"/>
              <a:t>Events at the End of the 4AH</a:t>
            </a:r>
          </a:p>
        </p:txBody>
      </p:sp>
      <p:sp>
        <p:nvSpPr>
          <p:cNvPr id="3" name="Content Placeholder 2">
            <a:extLst>
              <a:ext uri="{FF2B5EF4-FFF2-40B4-BE49-F238E27FC236}">
                <a16:creationId xmlns:a16="http://schemas.microsoft.com/office/drawing/2014/main" id="{B7439BDC-99B0-8D35-0387-C11976C5B84F}"/>
              </a:ext>
            </a:extLst>
          </p:cNvPr>
          <p:cNvSpPr>
            <a:spLocks noGrp="1"/>
          </p:cNvSpPr>
          <p:nvPr>
            <p:ph idx="1"/>
          </p:nvPr>
        </p:nvSpPr>
        <p:spPr>
          <a:xfrm>
            <a:off x="720000" y="1399310"/>
            <a:ext cx="10728325" cy="4369666"/>
          </a:xfrm>
        </p:spPr>
        <p:txBody>
          <a:bodyPr>
            <a:normAutofit/>
          </a:bodyPr>
          <a:lstStyle/>
          <a:p>
            <a:r>
              <a:rPr lang="en-US" sz="2400" dirty="0"/>
              <a:t>The Complete Prohibition of Alcohol</a:t>
            </a:r>
          </a:p>
          <a:p>
            <a:r>
              <a:rPr lang="en-US" sz="2400" dirty="0"/>
              <a:t>The Passing of Fatima </a:t>
            </a:r>
            <a:r>
              <a:rPr lang="en-US" sz="2400" dirty="0" err="1"/>
              <a:t>bint</a:t>
            </a:r>
            <a:r>
              <a:rPr lang="en-US" sz="2400" dirty="0"/>
              <a:t> </a:t>
            </a:r>
            <a:r>
              <a:rPr lang="en-US" sz="2400" dirty="0" err="1"/>
              <a:t>Asad</a:t>
            </a:r>
            <a:endParaRPr lang="en-US" sz="2400" dirty="0"/>
          </a:p>
          <a:p>
            <a:r>
              <a:rPr lang="en-US" sz="2400" dirty="0"/>
              <a:t>The Birth of Imam </a:t>
            </a:r>
            <a:r>
              <a:rPr lang="en-US" sz="2400" dirty="0" err="1"/>
              <a:t>Husayn</a:t>
            </a:r>
            <a:endParaRPr lang="en-US" sz="2400" dirty="0"/>
          </a:p>
          <a:p>
            <a:r>
              <a:rPr lang="en-US" sz="2400" dirty="0"/>
              <a:t>The Prophet’s Marriage to Umm </a:t>
            </a:r>
            <a:r>
              <a:rPr lang="en-US" sz="2400" dirty="0" err="1"/>
              <a:t>Salamah</a:t>
            </a:r>
            <a:endParaRPr lang="en-US" sz="2400" dirty="0"/>
          </a:p>
          <a:p>
            <a:r>
              <a:rPr lang="en-US" sz="2400" dirty="0"/>
              <a:t>The Second Battle of </a:t>
            </a:r>
            <a:r>
              <a:rPr lang="en-US" sz="2400" dirty="0" err="1"/>
              <a:t>Badr</a:t>
            </a:r>
            <a:endParaRPr lang="en-US" sz="2400" dirty="0"/>
          </a:p>
        </p:txBody>
      </p:sp>
    </p:spTree>
    <p:extLst>
      <p:ext uri="{BB962C8B-B14F-4D97-AF65-F5344CB8AC3E}">
        <p14:creationId xmlns:p14="http://schemas.microsoft.com/office/powerpoint/2010/main" val="415495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E69FF-8506-671C-5112-91514C27B5C6}"/>
              </a:ext>
            </a:extLst>
          </p:cNvPr>
          <p:cNvSpPr>
            <a:spLocks noGrp="1"/>
          </p:cNvSpPr>
          <p:nvPr>
            <p:ph type="title"/>
          </p:nvPr>
        </p:nvSpPr>
        <p:spPr>
          <a:xfrm>
            <a:off x="720000" y="619200"/>
            <a:ext cx="10728322" cy="835527"/>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08BBE789-E5CC-14C2-E46A-12A257723A90}"/>
              </a:ext>
            </a:extLst>
          </p:cNvPr>
          <p:cNvSpPr>
            <a:spLocks noGrp="1"/>
          </p:cNvSpPr>
          <p:nvPr>
            <p:ph idx="1"/>
          </p:nvPr>
        </p:nvSpPr>
        <p:spPr>
          <a:xfrm>
            <a:off x="720000" y="1454728"/>
            <a:ext cx="10728325" cy="4314248"/>
          </a:xfrm>
        </p:spPr>
        <p:txBody>
          <a:bodyPr/>
          <a:lstStyle/>
          <a:p>
            <a:r>
              <a:rPr lang="en-CA" sz="2400" dirty="0"/>
              <a:t>Umm </a:t>
            </a:r>
            <a:r>
              <a:rPr lang="en-CA" sz="2400" dirty="0" err="1"/>
              <a:t>Salamah</a:t>
            </a:r>
            <a:r>
              <a:rPr lang="en-CA" sz="2400" dirty="0"/>
              <a:t> said as soon as Abu </a:t>
            </a:r>
            <a:r>
              <a:rPr lang="en-CA" sz="2400" dirty="0" err="1"/>
              <a:t>Salamah</a:t>
            </a:r>
            <a:r>
              <a:rPr lang="en-CA" sz="2400" dirty="0"/>
              <a:t> died, she remembered this prayer, so she recited it.</a:t>
            </a:r>
          </a:p>
          <a:p>
            <a:r>
              <a:rPr lang="en-CA" sz="2400" dirty="0"/>
              <a:t>However, she thought to herself: "Who can possibly be better than Abu </a:t>
            </a:r>
            <a:r>
              <a:rPr lang="en-CA" sz="2400" dirty="0" err="1"/>
              <a:t>Salamah</a:t>
            </a:r>
            <a:r>
              <a:rPr lang="en-CA" sz="2400" dirty="0"/>
              <a:t>?”</a:t>
            </a:r>
          </a:p>
          <a:p>
            <a:r>
              <a:rPr lang="en-CA" sz="2400" dirty="0"/>
              <a:t>The first person who proposed for her afterwards Abu Bakr but she turned him down.</a:t>
            </a:r>
          </a:p>
          <a:p>
            <a:r>
              <a:rPr lang="en-CA" sz="2400" dirty="0"/>
              <a:t>And after a while, the Prophet proposed for her.</a:t>
            </a:r>
            <a:endParaRPr lang="en-CA" sz="2400" b="1" dirty="0"/>
          </a:p>
          <a:p>
            <a:endParaRPr lang="en-US" dirty="0"/>
          </a:p>
        </p:txBody>
      </p:sp>
    </p:spTree>
    <p:extLst>
      <p:ext uri="{BB962C8B-B14F-4D97-AF65-F5344CB8AC3E}">
        <p14:creationId xmlns:p14="http://schemas.microsoft.com/office/powerpoint/2010/main" val="2641524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2F-A685-3873-4BD8-D4165DEBCD1D}"/>
              </a:ext>
            </a:extLst>
          </p:cNvPr>
          <p:cNvSpPr>
            <a:spLocks noGrp="1"/>
          </p:cNvSpPr>
          <p:nvPr>
            <p:ph type="title"/>
          </p:nvPr>
        </p:nvSpPr>
        <p:spPr>
          <a:xfrm>
            <a:off x="720000" y="619200"/>
            <a:ext cx="10728322" cy="877091"/>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897C65FD-D508-269B-CCF8-95C45189B9D8}"/>
              </a:ext>
            </a:extLst>
          </p:cNvPr>
          <p:cNvSpPr>
            <a:spLocks noGrp="1"/>
          </p:cNvSpPr>
          <p:nvPr>
            <p:ph idx="1"/>
          </p:nvPr>
        </p:nvSpPr>
        <p:spPr>
          <a:xfrm>
            <a:off x="720000" y="1496292"/>
            <a:ext cx="10728325" cy="4272684"/>
          </a:xfrm>
        </p:spPr>
        <p:txBody>
          <a:bodyPr/>
          <a:lstStyle/>
          <a:p>
            <a:r>
              <a:rPr lang="en-US" sz="2400" dirty="0"/>
              <a:t>When the Prophet proposed to her, she said:</a:t>
            </a:r>
          </a:p>
          <a:p>
            <a:pPr marL="0" indent="0" algn="ctr">
              <a:buNone/>
            </a:pPr>
            <a:br>
              <a:rPr lang="ar-SA" sz="2400" dirty="0"/>
            </a:br>
            <a:r>
              <a:rPr lang="ar-SA" sz="2400" dirty="0"/>
              <a:t>إني مسنة وذات أيتام وشديدة الغيرة</a:t>
            </a:r>
            <a:endParaRPr lang="en-US" sz="2400" dirty="0"/>
          </a:p>
          <a:p>
            <a:pPr marL="0" indent="0">
              <a:buNone/>
            </a:pPr>
            <a:r>
              <a:rPr lang="en-US" sz="2400" dirty="0"/>
              <a:t>1. I am an older woman</a:t>
            </a:r>
          </a:p>
          <a:p>
            <a:pPr marL="0" indent="0">
              <a:buNone/>
            </a:pPr>
            <a:r>
              <a:rPr lang="en-US" sz="2400" dirty="0"/>
              <a:t>2. </a:t>
            </a:r>
            <a:r>
              <a:rPr lang="en-CA" sz="2400" dirty="0"/>
              <a:t> I am a woman that has orphans </a:t>
            </a:r>
          </a:p>
          <a:p>
            <a:pPr marL="0" indent="0">
              <a:buNone/>
            </a:pPr>
            <a:r>
              <a:rPr lang="en-CA" sz="2400" dirty="0"/>
              <a:t>3. I am a jealous woman</a:t>
            </a:r>
            <a:endParaRPr lang="en-US" sz="2400" dirty="0"/>
          </a:p>
        </p:txBody>
      </p:sp>
    </p:spTree>
    <p:extLst>
      <p:ext uri="{BB962C8B-B14F-4D97-AF65-F5344CB8AC3E}">
        <p14:creationId xmlns:p14="http://schemas.microsoft.com/office/powerpoint/2010/main" val="2743069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9AD9-EA87-37DE-A384-E0FAFF0A1B0A}"/>
              </a:ext>
            </a:extLst>
          </p:cNvPr>
          <p:cNvSpPr>
            <a:spLocks noGrp="1"/>
          </p:cNvSpPr>
          <p:nvPr>
            <p:ph type="title"/>
          </p:nvPr>
        </p:nvSpPr>
        <p:spPr>
          <a:xfrm>
            <a:off x="720000" y="619200"/>
            <a:ext cx="10728322" cy="793964"/>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918D2DC6-4170-01A6-D41E-E1706F61DAB5}"/>
              </a:ext>
            </a:extLst>
          </p:cNvPr>
          <p:cNvSpPr>
            <a:spLocks noGrp="1"/>
          </p:cNvSpPr>
          <p:nvPr>
            <p:ph idx="1"/>
          </p:nvPr>
        </p:nvSpPr>
        <p:spPr>
          <a:xfrm>
            <a:off x="720000" y="1551710"/>
            <a:ext cx="10728325" cy="4217266"/>
          </a:xfrm>
        </p:spPr>
        <p:txBody>
          <a:bodyPr/>
          <a:lstStyle/>
          <a:p>
            <a:r>
              <a:rPr lang="en-US" sz="2400" dirty="0"/>
              <a:t>The Prophet responded saying:</a:t>
            </a:r>
          </a:p>
          <a:p>
            <a:pPr marL="0" indent="0" algn="ctr">
              <a:buNone/>
            </a:pPr>
            <a:r>
              <a:rPr lang="ar-SA" sz="2400" dirty="0"/>
              <a:t> أنا أسن منك، وعيالك عيال اللهّٰ ورسوله، وأدعو اللهّٰ لك فيذهب عنك الغيرة،</a:t>
            </a:r>
            <a:endParaRPr lang="en-US" sz="2400" dirty="0"/>
          </a:p>
          <a:p>
            <a:pPr marL="0" indent="0" algn="ctr">
              <a:buNone/>
            </a:pPr>
            <a:r>
              <a:rPr lang="en-US" sz="2400" dirty="0"/>
              <a:t>“I am older than you. Your family is God’s and His </a:t>
            </a:r>
            <a:r>
              <a:rPr lang="en-US" sz="2400" dirty="0" err="1"/>
              <a:t>Messenger.s</a:t>
            </a:r>
            <a:r>
              <a:rPr lang="en-US" sz="2400" dirty="0"/>
              <a:t> family. I will pray that God removes the jealousy from your heart.”</a:t>
            </a:r>
          </a:p>
        </p:txBody>
      </p:sp>
    </p:spTree>
    <p:extLst>
      <p:ext uri="{BB962C8B-B14F-4D97-AF65-F5344CB8AC3E}">
        <p14:creationId xmlns:p14="http://schemas.microsoft.com/office/powerpoint/2010/main" val="418188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D3145-E019-596F-E40C-A06F667D3D56}"/>
              </a:ext>
            </a:extLst>
          </p:cNvPr>
          <p:cNvSpPr>
            <a:spLocks noGrp="1"/>
          </p:cNvSpPr>
          <p:nvPr>
            <p:ph type="title"/>
          </p:nvPr>
        </p:nvSpPr>
        <p:spPr>
          <a:xfrm>
            <a:off x="720000" y="619200"/>
            <a:ext cx="10728322" cy="766255"/>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6161E668-A98E-5424-D908-FC8544549C98}"/>
              </a:ext>
            </a:extLst>
          </p:cNvPr>
          <p:cNvSpPr>
            <a:spLocks noGrp="1"/>
          </p:cNvSpPr>
          <p:nvPr>
            <p:ph idx="1"/>
          </p:nvPr>
        </p:nvSpPr>
        <p:spPr>
          <a:xfrm>
            <a:off x="720000" y="1385456"/>
            <a:ext cx="10728325" cy="4383520"/>
          </a:xfrm>
        </p:spPr>
        <p:txBody>
          <a:bodyPr>
            <a:normAutofit/>
          </a:bodyPr>
          <a:lstStyle/>
          <a:p>
            <a:r>
              <a:rPr lang="en-US" sz="2400" dirty="0"/>
              <a:t>Prophet trusted Umm </a:t>
            </a:r>
            <a:r>
              <a:rPr lang="en-US" sz="2400" dirty="0" err="1"/>
              <a:t>Salamah</a:t>
            </a:r>
            <a:r>
              <a:rPr lang="en-US" sz="2400" dirty="0"/>
              <a:t> so much so that he sometimes consulted her on matters.</a:t>
            </a:r>
          </a:p>
          <a:p>
            <a:r>
              <a:rPr lang="en-US" sz="2400" dirty="0"/>
              <a:t>When some companions were frustrated with the Prophet’s decision to sign the Treaty of </a:t>
            </a:r>
            <a:r>
              <a:rPr lang="en-US" sz="2400" dirty="0" err="1"/>
              <a:t>Hudaybiyyah</a:t>
            </a:r>
            <a:r>
              <a:rPr lang="en-US" sz="2400" dirty="0"/>
              <a:t>, he consulted her.</a:t>
            </a:r>
          </a:p>
          <a:p>
            <a:r>
              <a:rPr lang="en-CA" sz="2400" dirty="0"/>
              <a:t>O Messenger, don't negotiate with them; just shave your hair head and they will follow you." </a:t>
            </a:r>
          </a:p>
          <a:p>
            <a:r>
              <a:rPr lang="en-CA" sz="2400" dirty="0"/>
              <a:t>The Prophet took the advice, and when the </a:t>
            </a:r>
            <a:r>
              <a:rPr lang="en-CA" sz="2400" dirty="0" err="1"/>
              <a:t>companiojs</a:t>
            </a:r>
            <a:r>
              <a:rPr lang="en-CA" sz="2400" dirty="0"/>
              <a:t> saw him shaving his hair head and returning to Medina, they followed him.</a:t>
            </a:r>
            <a:endParaRPr lang="en-US" sz="2400" dirty="0"/>
          </a:p>
        </p:txBody>
      </p:sp>
    </p:spTree>
    <p:extLst>
      <p:ext uri="{BB962C8B-B14F-4D97-AF65-F5344CB8AC3E}">
        <p14:creationId xmlns:p14="http://schemas.microsoft.com/office/powerpoint/2010/main" val="1628545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10AF9-669A-EB79-3B42-CC6626169C2B}"/>
              </a:ext>
            </a:extLst>
          </p:cNvPr>
          <p:cNvSpPr>
            <a:spLocks noGrp="1"/>
          </p:cNvSpPr>
          <p:nvPr>
            <p:ph type="title"/>
          </p:nvPr>
        </p:nvSpPr>
        <p:spPr>
          <a:xfrm>
            <a:off x="720000" y="619200"/>
            <a:ext cx="10728322" cy="780109"/>
          </a:xfrm>
        </p:spPr>
        <p:txBody>
          <a:bodyPr/>
          <a:lstStyle/>
          <a:p>
            <a:pPr algn="ctr"/>
            <a:r>
              <a:rPr lang="en-US" dirty="0"/>
              <a:t>The Prophet Marries Umm </a:t>
            </a:r>
            <a:r>
              <a:rPr lang="en-US" dirty="0" err="1"/>
              <a:t>Salamah</a:t>
            </a:r>
            <a:endParaRPr lang="en-US" dirty="0"/>
          </a:p>
        </p:txBody>
      </p:sp>
      <p:sp>
        <p:nvSpPr>
          <p:cNvPr id="3" name="Content Placeholder 2">
            <a:extLst>
              <a:ext uri="{FF2B5EF4-FFF2-40B4-BE49-F238E27FC236}">
                <a16:creationId xmlns:a16="http://schemas.microsoft.com/office/drawing/2014/main" id="{CDBE521D-1761-19F4-F928-2E10416702EB}"/>
              </a:ext>
            </a:extLst>
          </p:cNvPr>
          <p:cNvSpPr>
            <a:spLocks noGrp="1"/>
          </p:cNvSpPr>
          <p:nvPr>
            <p:ph idx="1"/>
          </p:nvPr>
        </p:nvSpPr>
        <p:spPr>
          <a:xfrm>
            <a:off x="720000" y="1399310"/>
            <a:ext cx="10728325" cy="4369666"/>
          </a:xfrm>
        </p:spPr>
        <p:txBody>
          <a:bodyPr/>
          <a:lstStyle/>
          <a:p>
            <a:pPr marL="0" indent="0" algn="ctr">
              <a:buNone/>
            </a:pPr>
            <a:r>
              <a:rPr lang="ar-SA" sz="2400" dirty="0"/>
              <a:t>الإمامُ الصّادقُ عليه السلام :</a:t>
            </a:r>
            <a:r>
              <a:rPr lang="ar-SA" sz="2400" b="1" dirty="0"/>
              <a:t> سَألَتْ اُمُّ سَلَمَةَ رسولَ اللَّه صلى اللَّه عليه </a:t>
            </a:r>
            <a:r>
              <a:rPr lang="ar-SA" sz="2400" b="1" dirty="0" err="1"/>
              <a:t>وآله</a:t>
            </a:r>
            <a:r>
              <a:rPr lang="ar-SA" sz="2400" b="1" dirty="0"/>
              <a:t> عن فَضلِ النساءِ في خِدمَةِ أزواجِهِنَّ ، فقال : أيُّما امرَأةٍ رَفَعَتْ مِن بَيتِ زَوجِها شيئاً مِن مَوضِعٍ إلى‏ مَوضِعٍ تُرِيدُ بهِ صَلاحاً إلَّا نَظَرَ اللَّهُ إلَيها ، ومَن نَظَرَ اللَّهُ إلَيهِ لَم يُعَذِّبْهُ</a:t>
            </a:r>
            <a:endParaRPr lang="en-US" sz="2400" b="1" dirty="0"/>
          </a:p>
          <a:p>
            <a:pPr marL="0" indent="0" algn="ctr">
              <a:buNone/>
            </a:pPr>
            <a:r>
              <a:rPr lang="en-CA" sz="2400" dirty="0"/>
              <a:t>Imam al-Sadiq  narrated that Umm </a:t>
            </a:r>
            <a:r>
              <a:rPr lang="en-CA" sz="2400" dirty="0" err="1"/>
              <a:t>Salamah</a:t>
            </a:r>
            <a:r>
              <a:rPr lang="en-CA" sz="2400" dirty="0"/>
              <a:t> asked the Prophet about the status of women when being of service to their husbands, so he replied, 'Any woman who so much as moves something from one place to another in her husband's house with the intention of improving it is regarded with mercy by Allah, and whoever Allah regards [with mercy] He does not punish.”</a:t>
            </a:r>
            <a:endParaRPr lang="en-US" sz="2400" dirty="0"/>
          </a:p>
        </p:txBody>
      </p:sp>
    </p:spTree>
    <p:extLst>
      <p:ext uri="{BB962C8B-B14F-4D97-AF65-F5344CB8AC3E}">
        <p14:creationId xmlns:p14="http://schemas.microsoft.com/office/powerpoint/2010/main" val="4058804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9039F-32B9-C7E5-13F2-14AEFAEE4C3E}"/>
              </a:ext>
            </a:extLst>
          </p:cNvPr>
          <p:cNvSpPr>
            <a:spLocks noGrp="1"/>
          </p:cNvSpPr>
          <p:nvPr>
            <p:ph type="title"/>
          </p:nvPr>
        </p:nvSpPr>
        <p:spPr>
          <a:xfrm>
            <a:off x="720000" y="619200"/>
            <a:ext cx="10728322" cy="807818"/>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DC77DAF4-44E1-6A25-5191-048EE7C89A30}"/>
              </a:ext>
            </a:extLst>
          </p:cNvPr>
          <p:cNvSpPr>
            <a:spLocks noGrp="1"/>
          </p:cNvSpPr>
          <p:nvPr>
            <p:ph idx="1"/>
          </p:nvPr>
        </p:nvSpPr>
        <p:spPr>
          <a:xfrm>
            <a:off x="720000" y="1427018"/>
            <a:ext cx="10728325" cy="4341957"/>
          </a:xfrm>
        </p:spPr>
        <p:txBody>
          <a:bodyPr/>
          <a:lstStyle/>
          <a:p>
            <a:r>
              <a:rPr lang="en-CA" sz="2400" dirty="0"/>
              <a:t>At the end of </a:t>
            </a:r>
            <a:r>
              <a:rPr lang="en-CA" sz="2400" dirty="0" err="1"/>
              <a:t>Uḥud</a:t>
            </a:r>
            <a:r>
              <a:rPr lang="en-CA" sz="2400" dirty="0"/>
              <a:t>, Abu Sufyan had challenged the Prophet to another battle at </a:t>
            </a:r>
            <a:r>
              <a:rPr lang="en-CA" sz="2400" dirty="0" err="1"/>
              <a:t>Badr</a:t>
            </a:r>
            <a:r>
              <a:rPr lang="en-CA" sz="2400" dirty="0"/>
              <a:t>:</a:t>
            </a:r>
          </a:p>
          <a:p>
            <a:pPr marL="0" indent="0" algn="ctr">
              <a:buNone/>
            </a:pPr>
            <a:r>
              <a:rPr lang="ar-SA" sz="2400" dirty="0"/>
              <a:t>ولما أراد أبو سفيان أن ينصرف يوم أحد نادى: موعد بيننا وبينكم بدر الصفراء رأس الحول نلتقي فيه فنقتتل!</a:t>
            </a:r>
            <a:endParaRPr lang="en-CA" sz="2400" dirty="0"/>
          </a:p>
          <a:p>
            <a:r>
              <a:rPr lang="en-CA" sz="2400" dirty="0" err="1"/>
              <a:t>Badr</a:t>
            </a:r>
            <a:r>
              <a:rPr lang="en-CA" sz="2400" dirty="0"/>
              <a:t> al-</a:t>
            </a:r>
            <a:r>
              <a:rPr lang="en-CA" sz="2400" dirty="0" err="1"/>
              <a:t>Ṣafrāʾ</a:t>
            </a:r>
            <a:r>
              <a:rPr lang="en-CA" sz="2400" dirty="0"/>
              <a:t> was a fair held annually for the first 8 days of </a:t>
            </a:r>
            <a:r>
              <a:rPr lang="en-CA" sz="2400" dirty="0" err="1"/>
              <a:t>Dhū</a:t>
            </a:r>
            <a:r>
              <a:rPr lang="en-CA" sz="2400" dirty="0"/>
              <a:t> al-</a:t>
            </a:r>
            <a:r>
              <a:rPr lang="en-CA" sz="2400" dirty="0" err="1"/>
              <a:t>Qaʿdah</a:t>
            </a:r>
            <a:endParaRPr lang="en-CA" sz="2400" dirty="0"/>
          </a:p>
          <a:p>
            <a:r>
              <a:rPr lang="en-CA" sz="2400" dirty="0"/>
              <a:t>When the time came, Abu Sufyan became apprehensive and decided not to go, but he wanted to save face and avoid giving the Muslims reason to gloat or gain strength by his forfeit. He uses the current drought as an excuse.</a:t>
            </a:r>
          </a:p>
          <a:p>
            <a:endParaRPr lang="en-US" dirty="0"/>
          </a:p>
        </p:txBody>
      </p:sp>
    </p:spTree>
    <p:extLst>
      <p:ext uri="{BB962C8B-B14F-4D97-AF65-F5344CB8AC3E}">
        <p14:creationId xmlns:p14="http://schemas.microsoft.com/office/powerpoint/2010/main" val="364992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C4E25-87D7-7307-99DC-190EF38FBAE4}"/>
              </a:ext>
            </a:extLst>
          </p:cNvPr>
          <p:cNvSpPr>
            <a:spLocks noGrp="1"/>
          </p:cNvSpPr>
          <p:nvPr>
            <p:ph type="title"/>
          </p:nvPr>
        </p:nvSpPr>
        <p:spPr>
          <a:xfrm>
            <a:off x="720000" y="619200"/>
            <a:ext cx="10728322" cy="780109"/>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AF7350AD-036B-4B1B-A761-A1D7DE663583}"/>
              </a:ext>
            </a:extLst>
          </p:cNvPr>
          <p:cNvSpPr>
            <a:spLocks noGrp="1"/>
          </p:cNvSpPr>
          <p:nvPr>
            <p:ph idx="1"/>
          </p:nvPr>
        </p:nvSpPr>
        <p:spPr>
          <a:xfrm>
            <a:off x="720000" y="1524000"/>
            <a:ext cx="10728325" cy="4244975"/>
          </a:xfrm>
        </p:spPr>
        <p:txBody>
          <a:bodyPr/>
          <a:lstStyle/>
          <a:p>
            <a:r>
              <a:rPr lang="en-CA" sz="2400" dirty="0"/>
              <a:t>Abu Sufyan and the chiefs of Makkah offered </a:t>
            </a:r>
            <a:r>
              <a:rPr lang="en-CA" sz="2400" dirty="0" err="1"/>
              <a:t>Nuʿaym</a:t>
            </a:r>
            <a:r>
              <a:rPr lang="en-CA" sz="2400" dirty="0"/>
              <a:t> ibn </a:t>
            </a:r>
            <a:r>
              <a:rPr lang="en-CA" sz="2400" dirty="0" err="1"/>
              <a:t>Masʿūd</a:t>
            </a:r>
            <a:r>
              <a:rPr lang="en-CA" sz="2400" dirty="0"/>
              <a:t> 10 goats and 10 camels to travel to Medina and spread rumors of the massive army </a:t>
            </a:r>
            <a:r>
              <a:rPr lang="en-CA" sz="2400" dirty="0" err="1"/>
              <a:t>Abū</a:t>
            </a:r>
            <a:r>
              <a:rPr lang="en-CA" sz="2400" dirty="0"/>
              <a:t> </a:t>
            </a:r>
            <a:r>
              <a:rPr lang="en-CA" sz="2400" dirty="0" err="1"/>
              <a:t>Sufyān</a:t>
            </a:r>
            <a:r>
              <a:rPr lang="en-CA" sz="2400" dirty="0"/>
              <a:t> had summoned for the battle.</a:t>
            </a:r>
          </a:p>
          <a:p>
            <a:r>
              <a:rPr lang="en-CA" sz="2400" dirty="0" err="1"/>
              <a:t>Nuʿaym</a:t>
            </a:r>
            <a:r>
              <a:rPr lang="en-CA" sz="2400" dirty="0"/>
              <a:t> spreads the rumors, and the Muslims’ morale wanes.</a:t>
            </a:r>
          </a:p>
          <a:p>
            <a:r>
              <a:rPr lang="en-CA" sz="2400" dirty="0"/>
              <a:t>The Prophet declares that he will go to </a:t>
            </a:r>
            <a:r>
              <a:rPr lang="en-CA" sz="2400" dirty="0" err="1"/>
              <a:t>Badr</a:t>
            </a:r>
            <a:r>
              <a:rPr lang="en-CA" sz="2400" dirty="0"/>
              <a:t> alone if he must. His words break the spell of the rumors and 1500 Muslims join him. They take their wares the the fair and make amazing profit while waiting for Abu Sufyan to show.</a:t>
            </a:r>
          </a:p>
          <a:p>
            <a:endParaRPr lang="en-CA" dirty="0"/>
          </a:p>
          <a:p>
            <a:endParaRPr lang="en-US" dirty="0"/>
          </a:p>
        </p:txBody>
      </p:sp>
    </p:spTree>
    <p:extLst>
      <p:ext uri="{BB962C8B-B14F-4D97-AF65-F5344CB8AC3E}">
        <p14:creationId xmlns:p14="http://schemas.microsoft.com/office/powerpoint/2010/main" val="2355878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6827-62F2-3D3C-DD5D-A051B5468BF5}"/>
              </a:ext>
            </a:extLst>
          </p:cNvPr>
          <p:cNvSpPr>
            <a:spLocks noGrp="1"/>
          </p:cNvSpPr>
          <p:nvPr>
            <p:ph type="title"/>
          </p:nvPr>
        </p:nvSpPr>
        <p:spPr>
          <a:xfrm>
            <a:off x="720000" y="619200"/>
            <a:ext cx="10728322" cy="807818"/>
          </a:xfrm>
        </p:spPr>
        <p:txBody>
          <a:bodyPr/>
          <a:lstStyle/>
          <a:p>
            <a:pPr algn="ctr"/>
            <a:r>
              <a:rPr lang="en-US" dirty="0"/>
              <a:t>The Second Battle of </a:t>
            </a:r>
            <a:r>
              <a:rPr lang="en-US" dirty="0" err="1"/>
              <a:t>Badr</a:t>
            </a:r>
            <a:endParaRPr lang="en-US" dirty="0"/>
          </a:p>
        </p:txBody>
      </p:sp>
      <p:sp>
        <p:nvSpPr>
          <p:cNvPr id="3" name="Content Placeholder 2">
            <a:extLst>
              <a:ext uri="{FF2B5EF4-FFF2-40B4-BE49-F238E27FC236}">
                <a16:creationId xmlns:a16="http://schemas.microsoft.com/office/drawing/2014/main" id="{3B826EFB-EEE0-F0F3-1F0D-ACFFA11818FF}"/>
              </a:ext>
            </a:extLst>
          </p:cNvPr>
          <p:cNvSpPr>
            <a:spLocks noGrp="1"/>
          </p:cNvSpPr>
          <p:nvPr>
            <p:ph idx="1"/>
          </p:nvPr>
        </p:nvSpPr>
        <p:spPr>
          <a:xfrm>
            <a:off x="720000" y="1427018"/>
            <a:ext cx="10728325" cy="4341957"/>
          </a:xfrm>
        </p:spPr>
        <p:txBody>
          <a:bodyPr/>
          <a:lstStyle/>
          <a:p>
            <a:r>
              <a:rPr lang="en-CA" sz="2400" dirty="0"/>
              <a:t>Abu Sufyan tells the Quraysh, they will march to </a:t>
            </a:r>
            <a:r>
              <a:rPr lang="en-CA" sz="2400" dirty="0" err="1"/>
              <a:t>Badr</a:t>
            </a:r>
            <a:r>
              <a:rPr lang="en-CA" sz="2400" dirty="0"/>
              <a:t>. If the Muslims are not there, they will leave immediately and complain that the Muslims were too scared to come. If they are there, they will complain that the drought has weakened them, so the fight is not fair.</a:t>
            </a:r>
          </a:p>
          <a:p>
            <a:r>
              <a:rPr lang="en-CA" sz="2400" dirty="0"/>
              <a:t>They barely leave Mecca when news reaches that the Muslims are at the fair. They turn around in disgrace</a:t>
            </a:r>
          </a:p>
          <a:p>
            <a:endParaRPr lang="en-CA" dirty="0"/>
          </a:p>
          <a:p>
            <a:endParaRPr lang="en-CA" dirty="0"/>
          </a:p>
          <a:p>
            <a:endParaRPr lang="en-US" dirty="0"/>
          </a:p>
        </p:txBody>
      </p:sp>
    </p:spTree>
    <p:extLst>
      <p:ext uri="{BB962C8B-B14F-4D97-AF65-F5344CB8AC3E}">
        <p14:creationId xmlns:p14="http://schemas.microsoft.com/office/powerpoint/2010/main" val="364067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FFF98-BE72-4A8A-D941-B022D696195A}"/>
              </a:ext>
            </a:extLst>
          </p:cNvPr>
          <p:cNvSpPr>
            <a:spLocks noGrp="1"/>
          </p:cNvSpPr>
          <p:nvPr>
            <p:ph type="title"/>
          </p:nvPr>
        </p:nvSpPr>
        <p:spPr>
          <a:xfrm>
            <a:off x="720000" y="619200"/>
            <a:ext cx="10728322" cy="683127"/>
          </a:xfrm>
        </p:spPr>
        <p:txBody>
          <a:bodyPr/>
          <a:lstStyle/>
          <a:p>
            <a:pPr algn="ctr"/>
            <a:r>
              <a:rPr lang="en-US" dirty="0"/>
              <a:t>The Prohibition of Alcohol</a:t>
            </a:r>
          </a:p>
        </p:txBody>
      </p:sp>
      <p:sp>
        <p:nvSpPr>
          <p:cNvPr id="3" name="Content Placeholder 2">
            <a:extLst>
              <a:ext uri="{FF2B5EF4-FFF2-40B4-BE49-F238E27FC236}">
                <a16:creationId xmlns:a16="http://schemas.microsoft.com/office/drawing/2014/main" id="{336C682F-03A1-E1B2-EBFD-F6168F9803FA}"/>
              </a:ext>
            </a:extLst>
          </p:cNvPr>
          <p:cNvSpPr>
            <a:spLocks noGrp="1"/>
          </p:cNvSpPr>
          <p:nvPr>
            <p:ph idx="1"/>
          </p:nvPr>
        </p:nvSpPr>
        <p:spPr>
          <a:xfrm>
            <a:off x="720000" y="1427018"/>
            <a:ext cx="10728325" cy="4341957"/>
          </a:xfrm>
        </p:spPr>
        <p:txBody>
          <a:bodyPr/>
          <a:lstStyle/>
          <a:p>
            <a:r>
              <a:rPr lang="en-US" sz="2400" b="1" dirty="0"/>
              <a:t>1. Prohibition of Alcohol:</a:t>
            </a:r>
          </a:p>
          <a:p>
            <a:r>
              <a:rPr lang="en-US" sz="2400" dirty="0"/>
              <a:t>Alcohol consumption was a common vice among Arabs especially during the pre-Islamic era. </a:t>
            </a:r>
          </a:p>
          <a:p>
            <a:r>
              <a:rPr lang="en-US" sz="2400" dirty="0"/>
              <a:t>Some narrations indicate that when Muslims were camped outside the fortress of Banu </a:t>
            </a:r>
            <a:r>
              <a:rPr lang="en-US" sz="2400" dirty="0" err="1"/>
              <a:t>Nadhir</a:t>
            </a:r>
            <a:r>
              <a:rPr lang="en-US" sz="2400" dirty="0"/>
              <a:t>, the verse announcing the formal ban on intoxicants was revealed.</a:t>
            </a:r>
          </a:p>
          <a:p>
            <a:r>
              <a:rPr lang="en-US" sz="2400" dirty="0"/>
              <a:t>God, in His infinite wisdom introduced the prohibition of intoxicants in stages:</a:t>
            </a:r>
          </a:p>
          <a:p>
            <a:endParaRPr lang="en-US" dirty="0"/>
          </a:p>
          <a:p>
            <a:endParaRPr lang="en-US" dirty="0"/>
          </a:p>
        </p:txBody>
      </p:sp>
    </p:spTree>
    <p:extLst>
      <p:ext uri="{BB962C8B-B14F-4D97-AF65-F5344CB8AC3E}">
        <p14:creationId xmlns:p14="http://schemas.microsoft.com/office/powerpoint/2010/main" val="1769812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D611-774E-1DF6-7379-517ED0D87B9A}"/>
              </a:ext>
            </a:extLst>
          </p:cNvPr>
          <p:cNvSpPr>
            <a:spLocks noGrp="1"/>
          </p:cNvSpPr>
          <p:nvPr>
            <p:ph type="title"/>
          </p:nvPr>
        </p:nvSpPr>
        <p:spPr>
          <a:xfrm>
            <a:off x="720000" y="619200"/>
            <a:ext cx="10728322" cy="780109"/>
          </a:xfrm>
        </p:spPr>
        <p:txBody>
          <a:bodyPr/>
          <a:lstStyle/>
          <a:p>
            <a:pPr algn="ctr"/>
            <a:r>
              <a:rPr lang="en-US" dirty="0"/>
              <a:t>The Prohibition of Alcohol</a:t>
            </a:r>
          </a:p>
        </p:txBody>
      </p:sp>
      <p:sp>
        <p:nvSpPr>
          <p:cNvPr id="3" name="Content Placeholder 2">
            <a:extLst>
              <a:ext uri="{FF2B5EF4-FFF2-40B4-BE49-F238E27FC236}">
                <a16:creationId xmlns:a16="http://schemas.microsoft.com/office/drawing/2014/main" id="{29D204F2-696A-AF97-06F7-277608386F30}"/>
              </a:ext>
            </a:extLst>
          </p:cNvPr>
          <p:cNvSpPr>
            <a:spLocks noGrp="1"/>
          </p:cNvSpPr>
          <p:nvPr>
            <p:ph idx="1"/>
          </p:nvPr>
        </p:nvSpPr>
        <p:spPr>
          <a:xfrm>
            <a:off x="720000" y="1399310"/>
            <a:ext cx="10728325" cy="4369666"/>
          </a:xfrm>
        </p:spPr>
        <p:txBody>
          <a:bodyPr/>
          <a:lstStyle/>
          <a:p>
            <a:pPr marL="0" indent="0">
              <a:buNone/>
            </a:pPr>
            <a:r>
              <a:rPr lang="en-US" sz="2400" dirty="0"/>
              <a:t>Stage 1: Makkah</a:t>
            </a:r>
          </a:p>
          <a:p>
            <a:pPr marL="0" indent="0" algn="ctr">
              <a:buNone/>
            </a:pPr>
            <a:r>
              <a:rPr lang="ar-SA" sz="2400" dirty="0"/>
              <a:t>وَمِن ثَمَرَٰتِ </a:t>
            </a:r>
            <a:r>
              <a:rPr lang="ar-SA" sz="2400" dirty="0" err="1"/>
              <a:t>ٱلنَّخِيلِ</a:t>
            </a:r>
            <a:r>
              <a:rPr lang="ar-SA" sz="2400" dirty="0"/>
              <a:t> </a:t>
            </a:r>
            <a:r>
              <a:rPr lang="ar-SA" sz="2400" dirty="0" err="1"/>
              <a:t>وَٱلْأَعْنَـٰبِ</a:t>
            </a:r>
            <a:r>
              <a:rPr lang="ar-SA" sz="2400" dirty="0"/>
              <a:t> تَتَّخِذُونَ مِنْهُ سَكَرًا وَرِزْقًا حَسَنًا إِنَّ </a:t>
            </a:r>
            <a:r>
              <a:rPr lang="ar-SA" sz="2400" dirty="0" err="1"/>
              <a:t>فِى</a:t>
            </a:r>
            <a:r>
              <a:rPr lang="ar-SA" sz="2400" dirty="0"/>
              <a:t> ذَٰلِكَ </a:t>
            </a:r>
            <a:r>
              <a:rPr lang="ar-SA" sz="2400" dirty="0" err="1"/>
              <a:t>لَـَٔايَةً</a:t>
            </a:r>
            <a:r>
              <a:rPr lang="ar-SA" sz="2400" dirty="0"/>
              <a:t> لِّقَوْمٍ يَعْقِلُونَ</a:t>
            </a:r>
            <a:endParaRPr lang="en-US" sz="2400" dirty="0"/>
          </a:p>
          <a:p>
            <a:pPr marL="0" indent="0" algn="ctr">
              <a:buNone/>
            </a:pPr>
            <a:r>
              <a:rPr lang="en-CA" sz="2400" dirty="0"/>
              <a:t>“And of the fruits of the palms and the grapes-- you obtain from them intoxication and goodly provision; most surely there is a sign in this for a people who ponder.” </a:t>
            </a:r>
          </a:p>
          <a:p>
            <a:pPr marL="0" indent="0" algn="ctr">
              <a:buNone/>
            </a:pPr>
            <a:r>
              <a:rPr lang="en-CA" sz="2400" dirty="0"/>
              <a:t>Quran 16:67</a:t>
            </a:r>
            <a:endParaRPr lang="en-US" sz="2400" dirty="0"/>
          </a:p>
        </p:txBody>
      </p:sp>
    </p:spTree>
    <p:extLst>
      <p:ext uri="{BB962C8B-B14F-4D97-AF65-F5344CB8AC3E}">
        <p14:creationId xmlns:p14="http://schemas.microsoft.com/office/powerpoint/2010/main" val="75692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A5BCD-20A7-D580-0F96-FE7D736C295B}"/>
              </a:ext>
            </a:extLst>
          </p:cNvPr>
          <p:cNvSpPr>
            <a:spLocks noGrp="1"/>
          </p:cNvSpPr>
          <p:nvPr>
            <p:ph type="title"/>
          </p:nvPr>
        </p:nvSpPr>
        <p:spPr>
          <a:xfrm>
            <a:off x="720000" y="619200"/>
            <a:ext cx="10728322" cy="710836"/>
          </a:xfrm>
        </p:spPr>
        <p:txBody>
          <a:bodyPr/>
          <a:lstStyle/>
          <a:p>
            <a:pPr algn="ctr"/>
            <a:r>
              <a:rPr lang="en-US" dirty="0"/>
              <a:t>The Prohibition of Alcohol</a:t>
            </a:r>
          </a:p>
        </p:txBody>
      </p:sp>
      <p:sp>
        <p:nvSpPr>
          <p:cNvPr id="3" name="Content Placeholder 2">
            <a:extLst>
              <a:ext uri="{FF2B5EF4-FFF2-40B4-BE49-F238E27FC236}">
                <a16:creationId xmlns:a16="http://schemas.microsoft.com/office/drawing/2014/main" id="{753C0FA2-29F5-ED40-A0EC-022A9464D395}"/>
              </a:ext>
            </a:extLst>
          </p:cNvPr>
          <p:cNvSpPr>
            <a:spLocks noGrp="1"/>
          </p:cNvSpPr>
          <p:nvPr>
            <p:ph idx="1"/>
          </p:nvPr>
        </p:nvSpPr>
        <p:spPr>
          <a:xfrm>
            <a:off x="720000" y="1330036"/>
            <a:ext cx="10728325" cy="4438939"/>
          </a:xfrm>
        </p:spPr>
        <p:txBody>
          <a:bodyPr>
            <a:normAutofit/>
          </a:bodyPr>
          <a:lstStyle/>
          <a:p>
            <a:r>
              <a:rPr lang="en-US" sz="2400" dirty="0"/>
              <a:t>Stage 2: Early Medina</a:t>
            </a:r>
          </a:p>
          <a:p>
            <a:pPr marL="0" indent="0" algn="ctr">
              <a:buNone/>
            </a:pPr>
            <a:r>
              <a:rPr lang="ar-SA" sz="2400" dirty="0" err="1"/>
              <a:t>يَسْـَٔلُونَكَ</a:t>
            </a:r>
            <a:r>
              <a:rPr lang="ar-SA" sz="2400" dirty="0"/>
              <a:t> عَنِ </a:t>
            </a:r>
            <a:r>
              <a:rPr lang="ar-SA" sz="2400" dirty="0" err="1"/>
              <a:t>ٱلْخَمْرِ</a:t>
            </a:r>
            <a:r>
              <a:rPr lang="ar-SA" sz="2400" dirty="0"/>
              <a:t> </a:t>
            </a:r>
            <a:r>
              <a:rPr lang="ar-SA" sz="2400" dirty="0" err="1"/>
              <a:t>وَٱلْمَيْسِرِ</a:t>
            </a:r>
            <a:r>
              <a:rPr lang="ar-SA" sz="2400" dirty="0"/>
              <a:t> قُلْ </a:t>
            </a:r>
            <a:r>
              <a:rPr lang="ar-SA" sz="2400" dirty="0" err="1"/>
              <a:t>فِيهِمَآ</a:t>
            </a:r>
            <a:r>
              <a:rPr lang="ar-SA" sz="2400" dirty="0"/>
              <a:t> إِثْمٌ كَبِيرٌ وَمَنَـٰفِعُ لِلنَّاسِ </a:t>
            </a:r>
            <a:r>
              <a:rPr lang="ar-SA" sz="2400" dirty="0" err="1"/>
              <a:t>وَإِثْمُهُمَآ</a:t>
            </a:r>
            <a:r>
              <a:rPr lang="ar-SA" sz="2400" dirty="0"/>
              <a:t> أَكْبَرُ مِن نَّفْعِهِمَا </a:t>
            </a:r>
            <a:r>
              <a:rPr lang="ar-SA" sz="2400" dirty="0" err="1"/>
              <a:t>وَيَسْـَٔلُونَكَ</a:t>
            </a:r>
            <a:r>
              <a:rPr lang="ar-SA" sz="2400" dirty="0"/>
              <a:t> مَاذَا يُنفِقُونَ قُلِ </a:t>
            </a:r>
            <a:r>
              <a:rPr lang="ar-SA" sz="2400" dirty="0" err="1"/>
              <a:t>ٱلْعَفْوَ</a:t>
            </a:r>
            <a:r>
              <a:rPr lang="ar-SA" sz="2400" dirty="0"/>
              <a:t> كَذَٰلِكَ يُبَيِّنُ </a:t>
            </a:r>
            <a:r>
              <a:rPr lang="ar-SA" sz="2400" dirty="0" err="1"/>
              <a:t>ٱللَّهُ</a:t>
            </a:r>
            <a:r>
              <a:rPr lang="ar-SA" sz="2400" dirty="0"/>
              <a:t> لَكُمُ </a:t>
            </a:r>
            <a:r>
              <a:rPr lang="ar-SA" sz="2400" dirty="0" err="1"/>
              <a:t>ٱلْـَٔايَـٰتِ</a:t>
            </a:r>
            <a:r>
              <a:rPr lang="ar-SA" sz="2400" dirty="0"/>
              <a:t> لَعَلَّكُمْ تَتَفَكَّرُونَ</a:t>
            </a:r>
            <a:endParaRPr lang="en-US" sz="2400" dirty="0"/>
          </a:p>
          <a:p>
            <a:pPr marL="0" indent="0" algn="ctr">
              <a:buNone/>
            </a:pPr>
            <a:r>
              <a:rPr lang="en-CA" sz="2400" dirty="0"/>
              <a:t>“They ask you about wine and gambling. Say, "In them is great sin and [yet, some] benefit for people. But their sin is greater than their benefit." And they ask you what they should spend. Say, "The excess [beyond needs]." Thus God makes clear to you the verses [of revelation] that you might give thought.”</a:t>
            </a:r>
          </a:p>
          <a:p>
            <a:pPr marL="0" indent="0" algn="ctr">
              <a:buNone/>
            </a:pPr>
            <a:r>
              <a:rPr lang="en-CA" sz="2400" dirty="0"/>
              <a:t>Quran 2:219</a:t>
            </a:r>
            <a:endParaRPr lang="en-US" sz="2400" dirty="0"/>
          </a:p>
        </p:txBody>
      </p:sp>
    </p:spTree>
    <p:extLst>
      <p:ext uri="{BB962C8B-B14F-4D97-AF65-F5344CB8AC3E}">
        <p14:creationId xmlns:p14="http://schemas.microsoft.com/office/powerpoint/2010/main" val="383295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9ACF5-B2F4-D7A1-62E2-97FBF9B30282}"/>
              </a:ext>
            </a:extLst>
          </p:cNvPr>
          <p:cNvSpPr>
            <a:spLocks noGrp="1"/>
          </p:cNvSpPr>
          <p:nvPr>
            <p:ph type="title"/>
          </p:nvPr>
        </p:nvSpPr>
        <p:spPr>
          <a:xfrm>
            <a:off x="720000" y="619200"/>
            <a:ext cx="10728322" cy="821673"/>
          </a:xfrm>
        </p:spPr>
        <p:txBody>
          <a:bodyPr/>
          <a:lstStyle/>
          <a:p>
            <a:pPr algn="ctr"/>
            <a:r>
              <a:rPr lang="en-US" dirty="0"/>
              <a:t>The Prohibition of Alcohol</a:t>
            </a:r>
          </a:p>
        </p:txBody>
      </p:sp>
      <p:sp>
        <p:nvSpPr>
          <p:cNvPr id="3" name="Content Placeholder 2">
            <a:extLst>
              <a:ext uri="{FF2B5EF4-FFF2-40B4-BE49-F238E27FC236}">
                <a16:creationId xmlns:a16="http://schemas.microsoft.com/office/drawing/2014/main" id="{342A293D-3AC3-82D5-6D3A-C7CCEE5640B4}"/>
              </a:ext>
            </a:extLst>
          </p:cNvPr>
          <p:cNvSpPr>
            <a:spLocks noGrp="1"/>
          </p:cNvSpPr>
          <p:nvPr>
            <p:ph idx="1"/>
          </p:nvPr>
        </p:nvSpPr>
        <p:spPr>
          <a:xfrm>
            <a:off x="720000" y="1440874"/>
            <a:ext cx="10728325" cy="4328102"/>
          </a:xfrm>
        </p:spPr>
        <p:txBody>
          <a:bodyPr>
            <a:normAutofit/>
          </a:bodyPr>
          <a:lstStyle/>
          <a:p>
            <a:r>
              <a:rPr lang="en-US" sz="2400" dirty="0"/>
              <a:t>Stage 3: In 3AH immediately after Uhud</a:t>
            </a:r>
          </a:p>
          <a:p>
            <a:pPr marL="0" indent="0" algn="ctr">
              <a:buNone/>
            </a:pPr>
            <a:r>
              <a:rPr lang="ar-SA" sz="2400" dirty="0" err="1"/>
              <a:t>يَـٰٓأَيُّهَا</a:t>
            </a:r>
            <a:r>
              <a:rPr lang="ar-SA" sz="2400" dirty="0"/>
              <a:t> </a:t>
            </a:r>
            <a:r>
              <a:rPr lang="ar-SA" sz="2400" dirty="0" err="1"/>
              <a:t>ٱلَّذِينَ</a:t>
            </a:r>
            <a:r>
              <a:rPr lang="ar-SA" sz="2400" dirty="0"/>
              <a:t> ءَامَنُوا۟ لَا تَقْرَبُوا۟ </a:t>
            </a:r>
            <a:r>
              <a:rPr lang="ar-SA" sz="2400" dirty="0" err="1"/>
              <a:t>ٱلصَّلَوٰةَ</a:t>
            </a:r>
            <a:r>
              <a:rPr lang="ar-SA" sz="2400" dirty="0"/>
              <a:t> وَأَنتُمْ سُكَـٰرَىٰ حَتَّىٰ تَعْلَمُوا۟ مَا تَقُولُونَ</a:t>
            </a:r>
            <a:endParaRPr lang="en-US" sz="2400" dirty="0"/>
          </a:p>
          <a:p>
            <a:pPr marL="0" indent="0" algn="ctr">
              <a:buNone/>
            </a:pPr>
            <a:r>
              <a:rPr lang="en-CA" sz="2400" dirty="0"/>
              <a:t>“O you who have believed, do not approach prayer while you are intoxicated until you know what you are saying…”</a:t>
            </a:r>
          </a:p>
          <a:p>
            <a:pPr marL="0" indent="0" algn="ctr">
              <a:buNone/>
            </a:pPr>
            <a:r>
              <a:rPr lang="en-CA" sz="2400" dirty="0"/>
              <a:t>Quran 4:43</a:t>
            </a:r>
            <a:endParaRPr lang="en-US" sz="2400" dirty="0"/>
          </a:p>
          <a:p>
            <a:endParaRPr lang="en-US" sz="2400" dirty="0"/>
          </a:p>
        </p:txBody>
      </p:sp>
    </p:spTree>
    <p:extLst>
      <p:ext uri="{BB962C8B-B14F-4D97-AF65-F5344CB8AC3E}">
        <p14:creationId xmlns:p14="http://schemas.microsoft.com/office/powerpoint/2010/main" val="23368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766B9-F440-8AC6-2977-A52380D2E7B7}"/>
              </a:ext>
            </a:extLst>
          </p:cNvPr>
          <p:cNvSpPr>
            <a:spLocks noGrp="1"/>
          </p:cNvSpPr>
          <p:nvPr>
            <p:ph type="title"/>
          </p:nvPr>
        </p:nvSpPr>
        <p:spPr>
          <a:xfrm>
            <a:off x="720000" y="619200"/>
            <a:ext cx="10728322" cy="766255"/>
          </a:xfrm>
        </p:spPr>
        <p:txBody>
          <a:bodyPr/>
          <a:lstStyle/>
          <a:p>
            <a:pPr algn="ctr"/>
            <a:r>
              <a:rPr lang="en-US" dirty="0"/>
              <a:t>The Prohibition of Alcohol</a:t>
            </a:r>
          </a:p>
        </p:txBody>
      </p:sp>
      <p:sp>
        <p:nvSpPr>
          <p:cNvPr id="3" name="Content Placeholder 2">
            <a:extLst>
              <a:ext uri="{FF2B5EF4-FFF2-40B4-BE49-F238E27FC236}">
                <a16:creationId xmlns:a16="http://schemas.microsoft.com/office/drawing/2014/main" id="{82F02A71-D17C-C977-2ED6-2037FD4CDF83}"/>
              </a:ext>
            </a:extLst>
          </p:cNvPr>
          <p:cNvSpPr>
            <a:spLocks noGrp="1"/>
          </p:cNvSpPr>
          <p:nvPr>
            <p:ph idx="1"/>
          </p:nvPr>
        </p:nvSpPr>
        <p:spPr>
          <a:xfrm>
            <a:off x="720000" y="1537856"/>
            <a:ext cx="10728325" cy="4231120"/>
          </a:xfrm>
        </p:spPr>
        <p:txBody>
          <a:bodyPr/>
          <a:lstStyle/>
          <a:p>
            <a:r>
              <a:rPr lang="en-US" sz="2400" dirty="0"/>
              <a:t>Stage 4: During the siege of Banu </a:t>
            </a:r>
            <a:r>
              <a:rPr lang="en-US" sz="2400" dirty="0" err="1"/>
              <a:t>Nadhir’s</a:t>
            </a:r>
            <a:r>
              <a:rPr lang="en-US" sz="2400" dirty="0"/>
              <a:t> fortress:</a:t>
            </a:r>
          </a:p>
          <a:p>
            <a:pPr marL="0" indent="0" algn="ctr">
              <a:buNone/>
            </a:pPr>
            <a:r>
              <a:rPr lang="ar-SA" sz="2400" dirty="0" err="1"/>
              <a:t>يَـٰٓأَيُّهَا</a:t>
            </a:r>
            <a:r>
              <a:rPr lang="ar-SA" sz="2400" dirty="0"/>
              <a:t> </a:t>
            </a:r>
            <a:r>
              <a:rPr lang="ar-SA" sz="2400" dirty="0" err="1"/>
              <a:t>ٱلَّذِينَ</a:t>
            </a:r>
            <a:r>
              <a:rPr lang="ar-SA" sz="2400" dirty="0"/>
              <a:t> </a:t>
            </a:r>
            <a:r>
              <a:rPr lang="ar-SA" sz="2400" dirty="0" err="1"/>
              <a:t>ءَامَنُوٓا</a:t>
            </a:r>
            <a:r>
              <a:rPr lang="ar-SA" sz="2400" dirty="0"/>
              <a:t>۟ إِنَّمَا </a:t>
            </a:r>
            <a:r>
              <a:rPr lang="ar-SA" sz="2400" dirty="0" err="1"/>
              <a:t>ٱلْخَمْرُ</a:t>
            </a:r>
            <a:r>
              <a:rPr lang="ar-SA" sz="2400" dirty="0"/>
              <a:t> </a:t>
            </a:r>
            <a:r>
              <a:rPr lang="ar-SA" sz="2400" dirty="0" err="1"/>
              <a:t>وَٱلْمَيْسِرُ</a:t>
            </a:r>
            <a:r>
              <a:rPr lang="ar-SA" sz="2400" dirty="0"/>
              <a:t> </a:t>
            </a:r>
            <a:r>
              <a:rPr lang="ar-SA" sz="2400" dirty="0" err="1"/>
              <a:t>وَٱلْأَنصَابُ</a:t>
            </a:r>
            <a:r>
              <a:rPr lang="ar-SA" sz="2400" dirty="0"/>
              <a:t> </a:t>
            </a:r>
            <a:r>
              <a:rPr lang="ar-SA" sz="2400" dirty="0" err="1"/>
              <a:t>وَٱلْأَزْلَـٰمُ</a:t>
            </a:r>
            <a:r>
              <a:rPr lang="ar-SA" sz="2400" dirty="0"/>
              <a:t> رِجْسٌ مِّنْ عَمَلِ </a:t>
            </a:r>
            <a:r>
              <a:rPr lang="ar-SA" sz="2400" dirty="0" err="1"/>
              <a:t>ٱلشَّيْطَـٰنِ</a:t>
            </a:r>
            <a:r>
              <a:rPr lang="ar-SA" sz="2400" dirty="0"/>
              <a:t> </a:t>
            </a:r>
            <a:r>
              <a:rPr lang="ar-SA" sz="2400" dirty="0" err="1"/>
              <a:t>فَٱجْتَنِبُوهُ</a:t>
            </a:r>
            <a:r>
              <a:rPr lang="ar-SA" sz="2400" dirty="0"/>
              <a:t> لَعَلَّكُمْ تُفْلِحُونَ</a:t>
            </a:r>
            <a:endParaRPr lang="en-US" sz="2400" dirty="0"/>
          </a:p>
          <a:p>
            <a:pPr marL="0" indent="0" algn="ctr">
              <a:buNone/>
            </a:pPr>
            <a:r>
              <a:rPr lang="en-CA" sz="2400" dirty="0"/>
              <a:t>“O you who have believed, indeed, intoxicants, gambling, [sacrificing on] stone alters [to other than God], and divining arrows are but defilement from the work of Satan, so avoid it that you may be successful.”</a:t>
            </a:r>
          </a:p>
          <a:p>
            <a:pPr marL="0" indent="0" algn="ctr">
              <a:buNone/>
            </a:pPr>
            <a:r>
              <a:rPr lang="en-CA" sz="2400" dirty="0"/>
              <a:t>Quran 5:90</a:t>
            </a:r>
            <a:endParaRPr lang="en-US" sz="2400" dirty="0"/>
          </a:p>
        </p:txBody>
      </p:sp>
    </p:spTree>
    <p:extLst>
      <p:ext uri="{BB962C8B-B14F-4D97-AF65-F5344CB8AC3E}">
        <p14:creationId xmlns:p14="http://schemas.microsoft.com/office/powerpoint/2010/main" val="3867850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31899-A93A-41AE-0C78-D0010CA69132}"/>
              </a:ext>
            </a:extLst>
          </p:cNvPr>
          <p:cNvSpPr>
            <a:spLocks noGrp="1"/>
          </p:cNvSpPr>
          <p:nvPr>
            <p:ph type="title"/>
          </p:nvPr>
        </p:nvSpPr>
        <p:spPr>
          <a:xfrm>
            <a:off x="720000" y="619200"/>
            <a:ext cx="10728322" cy="890945"/>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D712B3D3-CDBC-3872-0E30-1D2CE2942387}"/>
              </a:ext>
            </a:extLst>
          </p:cNvPr>
          <p:cNvSpPr>
            <a:spLocks noGrp="1"/>
          </p:cNvSpPr>
          <p:nvPr>
            <p:ph idx="1"/>
          </p:nvPr>
        </p:nvSpPr>
        <p:spPr>
          <a:xfrm>
            <a:off x="720000" y="1288474"/>
            <a:ext cx="10728325" cy="4480502"/>
          </a:xfrm>
        </p:spPr>
        <p:txBody>
          <a:bodyPr/>
          <a:lstStyle/>
          <a:p>
            <a:r>
              <a:rPr lang="en-US" sz="2400" dirty="0"/>
              <a:t>The Status of Fatima </a:t>
            </a:r>
            <a:r>
              <a:rPr lang="en-US" sz="2400" dirty="0" err="1"/>
              <a:t>Bint</a:t>
            </a:r>
            <a:r>
              <a:rPr lang="en-US" sz="2400" dirty="0"/>
              <a:t> </a:t>
            </a:r>
            <a:r>
              <a:rPr lang="en-US" sz="2400" dirty="0" err="1"/>
              <a:t>Asad</a:t>
            </a:r>
            <a:r>
              <a:rPr lang="en-US" sz="2400" dirty="0"/>
              <a:t>:</a:t>
            </a:r>
          </a:p>
          <a:p>
            <a:pPr marL="0" indent="0" algn="ctr">
              <a:buNone/>
            </a:pPr>
            <a:r>
              <a:rPr lang="ar-SA" sz="2400" dirty="0"/>
              <a:t>عَنْ أَبِي عَبْدِ الله (عَلَيْهِ السَّلام) قَالَ إِنَّ فَاطِمَةَ بِنْتَ أَسَدٍ أُمَّ أَمِيرِ الْمُؤْمِنِينَ كَانَتْ أَوَّلَ امْرَأَةٍ هَاجَرَتْ إِلَى رَسُولِ الله (صَلَّى اللهُ عَلَيْهِ </a:t>
            </a:r>
            <a:r>
              <a:rPr lang="ar-SA" sz="2400" dirty="0" err="1"/>
              <a:t>وَآلِه</a:t>
            </a:r>
            <a:r>
              <a:rPr lang="ar-SA" sz="2400" dirty="0"/>
              <a:t>) مِنْ مَكَّةَ إِلَى الْمَدِينَةِ عَلَى قَدَمَيْهَا وَكَانَتْ مِنْ أَبَرِّ النَّاسِ بِرَسُولِ الله (صَلَّى اللهُ عَلَيْهِ </a:t>
            </a:r>
            <a:r>
              <a:rPr lang="ar-SA" sz="2400" dirty="0" err="1"/>
              <a:t>وَآلِه</a:t>
            </a:r>
            <a:r>
              <a:rPr lang="ar-SA" sz="2400" dirty="0"/>
              <a:t>)</a:t>
            </a:r>
            <a:endParaRPr lang="en-US" sz="2400" dirty="0"/>
          </a:p>
          <a:p>
            <a:r>
              <a:rPr lang="en-US" sz="2400" dirty="0"/>
              <a:t>She was the first woman to emigrate to Medina on foot.</a:t>
            </a:r>
          </a:p>
          <a:p>
            <a:r>
              <a:rPr lang="en-US" sz="2400" dirty="0"/>
              <a:t>She was the most kind to the Prophet.</a:t>
            </a:r>
          </a:p>
        </p:txBody>
      </p:sp>
    </p:spTree>
    <p:extLst>
      <p:ext uri="{BB962C8B-B14F-4D97-AF65-F5344CB8AC3E}">
        <p14:creationId xmlns:p14="http://schemas.microsoft.com/office/powerpoint/2010/main" val="289018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A6220-A467-BEAE-7284-8EFBFC82F0A7}"/>
              </a:ext>
            </a:extLst>
          </p:cNvPr>
          <p:cNvSpPr>
            <a:spLocks noGrp="1"/>
          </p:cNvSpPr>
          <p:nvPr>
            <p:ph type="title"/>
          </p:nvPr>
        </p:nvSpPr>
        <p:spPr>
          <a:xfrm>
            <a:off x="720000" y="619200"/>
            <a:ext cx="10728322" cy="904800"/>
          </a:xfrm>
        </p:spPr>
        <p:txBody>
          <a:bodyPr/>
          <a:lstStyle/>
          <a:p>
            <a:pPr algn="ctr"/>
            <a:r>
              <a:rPr lang="en-US" dirty="0"/>
              <a:t>The Passing of Fatima </a:t>
            </a:r>
            <a:r>
              <a:rPr lang="en-US" dirty="0" err="1"/>
              <a:t>Bint</a:t>
            </a:r>
            <a:r>
              <a:rPr lang="en-US" dirty="0"/>
              <a:t> </a:t>
            </a:r>
            <a:r>
              <a:rPr lang="en-US" dirty="0" err="1"/>
              <a:t>Asad</a:t>
            </a:r>
            <a:endParaRPr lang="en-US" dirty="0"/>
          </a:p>
        </p:txBody>
      </p:sp>
      <p:sp>
        <p:nvSpPr>
          <p:cNvPr id="3" name="Content Placeholder 2">
            <a:extLst>
              <a:ext uri="{FF2B5EF4-FFF2-40B4-BE49-F238E27FC236}">
                <a16:creationId xmlns:a16="http://schemas.microsoft.com/office/drawing/2014/main" id="{F2C33050-B899-9A68-8D2A-70C25120310A}"/>
              </a:ext>
            </a:extLst>
          </p:cNvPr>
          <p:cNvSpPr>
            <a:spLocks noGrp="1"/>
          </p:cNvSpPr>
          <p:nvPr>
            <p:ph idx="1"/>
          </p:nvPr>
        </p:nvSpPr>
        <p:spPr>
          <a:xfrm>
            <a:off x="720000" y="1524000"/>
            <a:ext cx="10728325" cy="4244975"/>
          </a:xfrm>
        </p:spPr>
        <p:txBody>
          <a:bodyPr>
            <a:normAutofit/>
          </a:bodyPr>
          <a:lstStyle/>
          <a:p>
            <a:pPr marL="0" indent="0" algn="ctr">
              <a:buNone/>
            </a:pPr>
            <a:r>
              <a:rPr lang="ar-SA" sz="2400" dirty="0"/>
              <a:t>فَسَمِعَتْ رَسُولَ الله وَهُوَ يَقُولُ إِنَّ النَّاسَ يُحْشَرُونَ يَوْمَ الْقِيَامَةِ عُرَاةً كَمَا وُلِدُوا فَقَالَتْ </a:t>
            </a:r>
            <a:r>
              <a:rPr lang="ar-SA" sz="2400" dirty="0" err="1"/>
              <a:t>وَا</a:t>
            </a:r>
            <a:r>
              <a:rPr lang="ar-SA" sz="2400" dirty="0"/>
              <a:t> سَوْأَتَاهْ فَقَالَ لَهَا رَسُولُ الله (صَلَّى اللهُ عَلَيْهِ </a:t>
            </a:r>
            <a:r>
              <a:rPr lang="ar-SA" sz="2400" dirty="0" err="1"/>
              <a:t>وَآلِه</a:t>
            </a:r>
            <a:r>
              <a:rPr lang="ar-SA" sz="2400" dirty="0"/>
              <a:t>) فَإِنِّي أَسْأَلُ الله أَنْ يَبْعَثَكِ كَاسِيَةً وَسَمِعَتْهُ يَذْكُرُ ضَغْطَةَ الْقَبْرِ فَقَالَتْ </a:t>
            </a:r>
            <a:r>
              <a:rPr lang="ar-SA" sz="2400" dirty="0" err="1"/>
              <a:t>وَا</a:t>
            </a:r>
            <a:r>
              <a:rPr lang="ar-SA" sz="2400" dirty="0"/>
              <a:t> ضَعْفَاهْ فَقَالَ لَهَا رَسُولُ الله (صَلَّى اللهُ عَلَيْهِ </a:t>
            </a:r>
            <a:r>
              <a:rPr lang="ar-SA" sz="2400" dirty="0" err="1"/>
              <a:t>وَآلِه</a:t>
            </a:r>
            <a:r>
              <a:rPr lang="ar-SA" sz="2400" dirty="0"/>
              <a:t>) فَإِنِّي أَسْأَلُ الله أَنْ يَكْفِيَكِ ذَلِكِ</a:t>
            </a:r>
            <a:endParaRPr lang="en-US" sz="2400" dirty="0"/>
          </a:p>
          <a:p>
            <a:r>
              <a:rPr lang="en-US" sz="2400" dirty="0"/>
              <a:t>When the Prophet described the condition of people on the Day of Resurrection and the trials after death, she expressed great concern.</a:t>
            </a:r>
          </a:p>
          <a:p>
            <a:r>
              <a:rPr lang="en-US" sz="2400" dirty="0"/>
              <a:t>The Prophet prayed for her protection and safety.</a:t>
            </a:r>
          </a:p>
        </p:txBody>
      </p:sp>
    </p:spTree>
    <p:extLst>
      <p:ext uri="{BB962C8B-B14F-4D97-AF65-F5344CB8AC3E}">
        <p14:creationId xmlns:p14="http://schemas.microsoft.com/office/powerpoint/2010/main" val="387232374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16463</TotalTime>
  <Words>2064</Words>
  <Application>Microsoft Macintosh PowerPoint</Application>
  <PresentationFormat>Widescreen</PresentationFormat>
  <Paragraphs>111</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Avenir Next LT Pro</vt:lpstr>
      <vt:lpstr>Sagona Book</vt:lpstr>
      <vt:lpstr>The Hand Extrablack</vt:lpstr>
      <vt:lpstr>BlobVTI</vt:lpstr>
      <vt:lpstr>The Life of Prophet Muhammad</vt:lpstr>
      <vt:lpstr>Events at the End of the 4AH</vt:lpstr>
      <vt:lpstr>The Prohibition of Alcohol</vt:lpstr>
      <vt:lpstr>The Prohibition of Alcohol</vt:lpstr>
      <vt:lpstr>The Prohibition of Alcohol</vt:lpstr>
      <vt:lpstr>The Prohibition of Alcohol</vt:lpstr>
      <vt:lpstr>The Prohibition of Alcohol</vt:lpstr>
      <vt:lpstr>The Passing of Fatima Bint Asad</vt:lpstr>
      <vt:lpstr>The Passing of Fatima Bint Asad</vt:lpstr>
      <vt:lpstr>The Passing of Fatima Bint Asad</vt:lpstr>
      <vt:lpstr>The Passing of Fatima Bint Asad</vt:lpstr>
      <vt:lpstr>The Passing of Fatima Bint Asad</vt:lpstr>
      <vt:lpstr>The Passing of Fatima Bint Asad</vt:lpstr>
      <vt:lpstr>The Passing of Fatima Bint Asad</vt:lpstr>
      <vt:lpstr>The Birth of Imam Husayn</vt:lpstr>
      <vt:lpstr>The Birth of Imam Husayn</vt:lpstr>
      <vt:lpstr>The Prophet Marries Umm Salamah</vt:lpstr>
      <vt:lpstr>The Prophet Marries Umm Salamah</vt:lpstr>
      <vt:lpstr>The Prophet Marries Umm Salamah</vt:lpstr>
      <vt:lpstr>The Prophet Marries Umm Salamah</vt:lpstr>
      <vt:lpstr>The Prophet Marries Umm Salamah</vt:lpstr>
      <vt:lpstr>The Prophet Marries Umm Salamah</vt:lpstr>
      <vt:lpstr>The Prophet Marries Umm Salamah</vt:lpstr>
      <vt:lpstr>The Prophet Marries Umm Salamah</vt:lpstr>
      <vt:lpstr>The Second Battle of Badr</vt:lpstr>
      <vt:lpstr>The Second Battle of Badr</vt:lpstr>
      <vt:lpstr>The Second Battle of Badr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936</cp:revision>
  <dcterms:created xsi:type="dcterms:W3CDTF">2020-11-25T07:02:27Z</dcterms:created>
  <dcterms:modified xsi:type="dcterms:W3CDTF">2022-05-18T17:31:52Z</dcterms:modified>
</cp:coreProperties>
</file>