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80" r:id="rId3"/>
    <p:sldId id="281" r:id="rId4"/>
    <p:sldId id="282" r:id="rId5"/>
    <p:sldId id="283" r:id="rId6"/>
    <p:sldId id="284" r:id="rId7"/>
    <p:sldId id="285" r:id="rId8"/>
    <p:sldId id="286" r:id="rId9"/>
    <p:sldId id="287" r:id="rId10"/>
    <p:sldId id="288" r:id="rId11"/>
    <p:sldId id="289" r:id="rId12"/>
    <p:sldId id="290" r:id="rId13"/>
    <p:sldId id="291" r:id="rId14"/>
    <p:sldId id="292" r:id="rId15"/>
    <p:sldId id="293" r:id="rId16"/>
    <p:sldId id="294" r:id="rId17"/>
    <p:sldId id="295" r:id="rId18"/>
    <p:sldId id="296" r:id="rId19"/>
    <p:sldId id="297" r:id="rId20"/>
    <p:sldId id="298" r:id="rId21"/>
    <p:sldId id="299" r:id="rId22"/>
    <p:sldId id="300" r:id="rId23"/>
    <p:sldId id="301" r:id="rId24"/>
    <p:sldId id="302" r:id="rId25"/>
    <p:sldId id="303" r:id="rId26"/>
    <p:sldId id="304"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5714"/>
    <p:restoredTop sz="94757"/>
  </p:normalViewPr>
  <p:slideViewPr>
    <p:cSldViewPr snapToGrid="0" snapToObjects="1">
      <p:cViewPr varScale="1">
        <p:scale>
          <a:sx n="89" d="100"/>
          <a:sy n="89" d="100"/>
        </p:scale>
        <p:origin x="192" y="4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May 25,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May 25,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May 25,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May 25,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May 25,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May 25,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May 25, 2022</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May 25, 2022</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May 25, 2022</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May 25,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May 25,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May 25, 2022</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50</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121ED-2FA8-8135-455B-B8DE991F5B7B}"/>
              </a:ext>
            </a:extLst>
          </p:cNvPr>
          <p:cNvSpPr>
            <a:spLocks noGrp="1"/>
          </p:cNvSpPr>
          <p:nvPr>
            <p:ph type="title"/>
          </p:nvPr>
        </p:nvSpPr>
        <p:spPr>
          <a:xfrm>
            <a:off x="720000" y="619200"/>
            <a:ext cx="10728322" cy="807818"/>
          </a:xfrm>
        </p:spPr>
        <p:txBody>
          <a:bodyPr/>
          <a:lstStyle/>
          <a:p>
            <a:pPr algn="ctr"/>
            <a:r>
              <a:rPr lang="en-US" dirty="0"/>
              <a:t>The Prophet’s Wives</a:t>
            </a:r>
          </a:p>
        </p:txBody>
      </p:sp>
      <p:sp>
        <p:nvSpPr>
          <p:cNvPr id="3" name="Content Placeholder 2">
            <a:extLst>
              <a:ext uri="{FF2B5EF4-FFF2-40B4-BE49-F238E27FC236}">
                <a16:creationId xmlns:a16="http://schemas.microsoft.com/office/drawing/2014/main" id="{7DDB65C7-D11C-E88D-7C98-5FBF8BB9DEF8}"/>
              </a:ext>
            </a:extLst>
          </p:cNvPr>
          <p:cNvSpPr>
            <a:spLocks noGrp="1"/>
          </p:cNvSpPr>
          <p:nvPr>
            <p:ph idx="1"/>
          </p:nvPr>
        </p:nvSpPr>
        <p:spPr>
          <a:xfrm>
            <a:off x="720000" y="1427018"/>
            <a:ext cx="10728325" cy="4341957"/>
          </a:xfrm>
        </p:spPr>
        <p:txBody>
          <a:bodyPr/>
          <a:lstStyle/>
          <a:p>
            <a:r>
              <a:rPr lang="en-US" sz="2400" dirty="0"/>
              <a:t>3. To break cultural taboos like the prohibition of the divorcee wife of your adopted son as we see in the case of Zaynab </a:t>
            </a:r>
            <a:r>
              <a:rPr lang="en-US" sz="2400" dirty="0" err="1"/>
              <a:t>bint</a:t>
            </a:r>
            <a:r>
              <a:rPr lang="en-US" sz="2400" dirty="0"/>
              <a:t> </a:t>
            </a:r>
            <a:r>
              <a:rPr lang="en-US" sz="2400" dirty="0" err="1"/>
              <a:t>Jahash</a:t>
            </a:r>
            <a:r>
              <a:rPr lang="en-US" sz="2400" dirty="0"/>
              <a:t>. This marriage also removed the stigma associated with marrying someone who was married to a former slave.</a:t>
            </a:r>
          </a:p>
          <a:p>
            <a:r>
              <a:rPr lang="en-US" sz="2400" dirty="0"/>
              <a:t>4. To promote the spirit of interfaith; especially toward good Christians and Jews. The Prophet also used these marriages as invitations to Islam. Ex. Maria and </a:t>
            </a:r>
            <a:r>
              <a:rPr lang="en-US" sz="2400" dirty="0" err="1"/>
              <a:t>Safiyyah</a:t>
            </a:r>
            <a:r>
              <a:rPr lang="en-US" sz="2400" dirty="0"/>
              <a:t>.</a:t>
            </a:r>
          </a:p>
          <a:p>
            <a:endParaRPr lang="en-US" sz="2400" dirty="0"/>
          </a:p>
          <a:p>
            <a:endParaRPr lang="en-US" dirty="0"/>
          </a:p>
        </p:txBody>
      </p:sp>
    </p:spTree>
    <p:extLst>
      <p:ext uri="{BB962C8B-B14F-4D97-AF65-F5344CB8AC3E}">
        <p14:creationId xmlns:p14="http://schemas.microsoft.com/office/powerpoint/2010/main" val="14406253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E0F61-9E23-493E-6CA0-CA5390B3A4C5}"/>
              </a:ext>
            </a:extLst>
          </p:cNvPr>
          <p:cNvSpPr>
            <a:spLocks noGrp="1"/>
          </p:cNvSpPr>
          <p:nvPr>
            <p:ph type="title"/>
          </p:nvPr>
        </p:nvSpPr>
        <p:spPr>
          <a:xfrm>
            <a:off x="720000" y="619200"/>
            <a:ext cx="10728322" cy="803200"/>
          </a:xfrm>
        </p:spPr>
        <p:txBody>
          <a:bodyPr/>
          <a:lstStyle/>
          <a:p>
            <a:pPr algn="ctr"/>
            <a:r>
              <a:rPr lang="en-US" dirty="0"/>
              <a:t>The Prophet’s Wives</a:t>
            </a:r>
          </a:p>
        </p:txBody>
      </p:sp>
      <p:sp>
        <p:nvSpPr>
          <p:cNvPr id="3" name="Content Placeholder 2">
            <a:extLst>
              <a:ext uri="{FF2B5EF4-FFF2-40B4-BE49-F238E27FC236}">
                <a16:creationId xmlns:a16="http://schemas.microsoft.com/office/drawing/2014/main" id="{9554C699-BFDA-23ED-5E9E-39036611E6F4}"/>
              </a:ext>
            </a:extLst>
          </p:cNvPr>
          <p:cNvSpPr>
            <a:spLocks noGrp="1"/>
          </p:cNvSpPr>
          <p:nvPr>
            <p:ph idx="1"/>
          </p:nvPr>
        </p:nvSpPr>
        <p:spPr>
          <a:xfrm>
            <a:off x="720000" y="1422400"/>
            <a:ext cx="10728325" cy="4816400"/>
          </a:xfrm>
        </p:spPr>
        <p:txBody>
          <a:bodyPr>
            <a:normAutofit/>
          </a:bodyPr>
          <a:lstStyle/>
          <a:p>
            <a:r>
              <a:rPr lang="en-US" sz="2400" dirty="0"/>
              <a:t>5. To teach Muslim men to free their slave girls and marry them.</a:t>
            </a:r>
          </a:p>
          <a:p>
            <a:r>
              <a:rPr lang="en-US" sz="2400" dirty="0"/>
              <a:t>Story of </a:t>
            </a:r>
            <a:r>
              <a:rPr lang="en-CA" sz="2400" dirty="0" err="1"/>
              <a:t>Juwayriya</a:t>
            </a:r>
            <a:r>
              <a:rPr lang="en-CA" sz="2400" dirty="0"/>
              <a:t> bint al-Harith.</a:t>
            </a:r>
          </a:p>
          <a:p>
            <a:r>
              <a:rPr lang="en-CA" sz="2400" dirty="0"/>
              <a:t>Her tribe, the Banu </a:t>
            </a:r>
            <a:r>
              <a:rPr lang="en-CA" sz="2400" dirty="0" err="1"/>
              <a:t>Mustalaq</a:t>
            </a:r>
            <a:r>
              <a:rPr lang="en-CA" sz="2400" dirty="0"/>
              <a:t>, were defeated by the Prophet.</a:t>
            </a:r>
          </a:p>
          <a:p>
            <a:r>
              <a:rPr lang="en-CA" sz="2400" dirty="0"/>
              <a:t>At the first opportunity (after her capture) she went to the Prophet, and pleaded her case with him. She told him that she was the daughter of a chieftain and used to command and because of her unfortunate circumstance she found herself in this helpless position. From a throne made of gold she had fallen into dust. ......How could she possibly live the life as a slave? She pleaded with the Prophet, to take notice of the pitiful and desperate condition in which she found herself.</a:t>
            </a:r>
          </a:p>
          <a:p>
            <a:endParaRPr lang="en-CA" sz="2400" dirty="0"/>
          </a:p>
          <a:p>
            <a:endParaRPr lang="en-US" sz="2400" dirty="0"/>
          </a:p>
        </p:txBody>
      </p:sp>
    </p:spTree>
    <p:extLst>
      <p:ext uri="{BB962C8B-B14F-4D97-AF65-F5344CB8AC3E}">
        <p14:creationId xmlns:p14="http://schemas.microsoft.com/office/powerpoint/2010/main" val="34573801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AFF26A-07FB-4382-0A38-931DBD500D74}"/>
              </a:ext>
            </a:extLst>
          </p:cNvPr>
          <p:cNvSpPr>
            <a:spLocks noGrp="1"/>
          </p:cNvSpPr>
          <p:nvPr>
            <p:ph type="title"/>
          </p:nvPr>
        </p:nvSpPr>
        <p:spPr>
          <a:xfrm>
            <a:off x="720000" y="619200"/>
            <a:ext cx="10728322" cy="803200"/>
          </a:xfrm>
        </p:spPr>
        <p:txBody>
          <a:bodyPr/>
          <a:lstStyle/>
          <a:p>
            <a:pPr algn="ctr"/>
            <a:r>
              <a:rPr lang="en-US" dirty="0"/>
              <a:t>The Prophet’s Wives</a:t>
            </a:r>
          </a:p>
        </p:txBody>
      </p:sp>
      <p:sp>
        <p:nvSpPr>
          <p:cNvPr id="3" name="Content Placeholder 2">
            <a:extLst>
              <a:ext uri="{FF2B5EF4-FFF2-40B4-BE49-F238E27FC236}">
                <a16:creationId xmlns:a16="http://schemas.microsoft.com/office/drawing/2014/main" id="{FDA5473E-6584-AB90-B512-33F8343D0DE6}"/>
              </a:ext>
            </a:extLst>
          </p:cNvPr>
          <p:cNvSpPr>
            <a:spLocks noGrp="1"/>
          </p:cNvSpPr>
          <p:nvPr>
            <p:ph idx="1"/>
          </p:nvPr>
        </p:nvSpPr>
        <p:spPr>
          <a:xfrm>
            <a:off x="720000" y="1422400"/>
            <a:ext cx="10728325" cy="4346575"/>
          </a:xfrm>
        </p:spPr>
        <p:txBody>
          <a:bodyPr/>
          <a:lstStyle/>
          <a:p>
            <a:r>
              <a:rPr lang="en-CA" sz="2400" dirty="0"/>
              <a:t>The Prophet, was moved by her sorrowful plea and asked her if she would like to live as a free woman and be part of his household if he paid her ransom. She had never in her dreams expected this offer. Moved deeply by this unexpected elevation in her status, she exclaimed she would be more than happy to accept.</a:t>
            </a:r>
          </a:p>
          <a:p>
            <a:r>
              <a:rPr lang="en-CA" sz="2400" dirty="0"/>
              <a:t>Some time later her father and all the men of her tribe who had been freed also accepted Islam as their religion.</a:t>
            </a:r>
          </a:p>
          <a:p>
            <a:r>
              <a:rPr lang="en-CA" sz="2400" dirty="0"/>
              <a:t>100 hundred families were taken as captives but they were all freed as Muslims followed the example of the Prophet.</a:t>
            </a:r>
          </a:p>
          <a:p>
            <a:endParaRPr lang="en-US" dirty="0"/>
          </a:p>
        </p:txBody>
      </p:sp>
    </p:spTree>
    <p:extLst>
      <p:ext uri="{BB962C8B-B14F-4D97-AF65-F5344CB8AC3E}">
        <p14:creationId xmlns:p14="http://schemas.microsoft.com/office/powerpoint/2010/main" val="3035021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2C947-5A8B-23E4-88D2-1D627F821FB7}"/>
              </a:ext>
            </a:extLst>
          </p:cNvPr>
          <p:cNvSpPr>
            <a:spLocks noGrp="1"/>
          </p:cNvSpPr>
          <p:nvPr>
            <p:ph type="title"/>
          </p:nvPr>
        </p:nvSpPr>
        <p:spPr>
          <a:xfrm>
            <a:off x="720000" y="619200"/>
            <a:ext cx="10728322" cy="795263"/>
          </a:xfrm>
        </p:spPr>
        <p:txBody>
          <a:bodyPr/>
          <a:lstStyle/>
          <a:p>
            <a:pPr algn="ctr"/>
            <a:r>
              <a:rPr lang="en-US" dirty="0"/>
              <a:t>The Prophet’s Wives</a:t>
            </a:r>
          </a:p>
        </p:txBody>
      </p:sp>
      <p:sp>
        <p:nvSpPr>
          <p:cNvPr id="3" name="Content Placeholder 2">
            <a:extLst>
              <a:ext uri="{FF2B5EF4-FFF2-40B4-BE49-F238E27FC236}">
                <a16:creationId xmlns:a16="http://schemas.microsoft.com/office/drawing/2014/main" id="{DE1AB88C-40B2-F475-3473-8A4C613F3FA9}"/>
              </a:ext>
            </a:extLst>
          </p:cNvPr>
          <p:cNvSpPr>
            <a:spLocks noGrp="1"/>
          </p:cNvSpPr>
          <p:nvPr>
            <p:ph idx="1"/>
          </p:nvPr>
        </p:nvSpPr>
        <p:spPr>
          <a:xfrm>
            <a:off x="720000" y="1414464"/>
            <a:ext cx="10728325" cy="4354512"/>
          </a:xfrm>
        </p:spPr>
        <p:txBody>
          <a:bodyPr/>
          <a:lstStyle/>
          <a:p>
            <a:r>
              <a:rPr lang="en-US" sz="2400" dirty="0"/>
              <a:t>6. To demonstrate through his marriages how to deal with marital conflict:</a:t>
            </a:r>
          </a:p>
          <a:p>
            <a:pPr marL="0" indent="0" algn="ctr">
              <a:buNone/>
            </a:pPr>
            <a:r>
              <a:rPr lang="ar-SA" sz="2400" b="1" dirty="0"/>
              <a:t>مَن صَبَرَ عَلى‏ سُوءِ خُلُقِ امرَأتِهِ واحتَسَبَهُ ، أعطاهُ اللَّهُ تعالى‏ بكُلِّ يَومٍ ولَيلةٍ يَصبِرُ علَيها مِنَ الثَّوابِ ما أعطى‏ أيُّوبَ عليه السلام عَلى‏ بَلائهِ ، وكانَ علَيها مِنَ الوِزْرِ في كُلِّ يَومٍ ولَيلةٍ مِثلُ رَمْلٍ عالِجٍ .</a:t>
            </a:r>
            <a:endParaRPr lang="en-US" sz="2400" b="1" dirty="0"/>
          </a:p>
          <a:p>
            <a:pPr marL="0" indent="0" algn="ctr">
              <a:buNone/>
            </a:pPr>
            <a:r>
              <a:rPr lang="en-CA" sz="2400" dirty="0"/>
              <a:t>“Whoever patiently tolerates and puts up with his wife's bad character [for the sake of God], for every day and night of his endurance God will grant him the same reward as that granted to Prophet Job for enduring his afflictions, and for every day and night of her evildoing she will bear a burden as heavy as the sandhills.”-The Prophet</a:t>
            </a:r>
            <a:endParaRPr lang="en-US" sz="2400" dirty="0"/>
          </a:p>
        </p:txBody>
      </p:sp>
    </p:spTree>
    <p:extLst>
      <p:ext uri="{BB962C8B-B14F-4D97-AF65-F5344CB8AC3E}">
        <p14:creationId xmlns:p14="http://schemas.microsoft.com/office/powerpoint/2010/main" val="3685619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52EFB-8F75-03C2-C8F5-E7C42CFB3F53}"/>
              </a:ext>
            </a:extLst>
          </p:cNvPr>
          <p:cNvSpPr>
            <a:spLocks noGrp="1"/>
          </p:cNvSpPr>
          <p:nvPr>
            <p:ph type="title"/>
          </p:nvPr>
        </p:nvSpPr>
        <p:spPr>
          <a:xfrm>
            <a:off x="720000" y="619200"/>
            <a:ext cx="10728322" cy="709538"/>
          </a:xfrm>
        </p:spPr>
        <p:txBody>
          <a:bodyPr/>
          <a:lstStyle/>
          <a:p>
            <a:pPr algn="ctr"/>
            <a:r>
              <a:rPr lang="en-US" dirty="0"/>
              <a:t>The Prophet’s Wives</a:t>
            </a:r>
          </a:p>
        </p:txBody>
      </p:sp>
      <p:sp>
        <p:nvSpPr>
          <p:cNvPr id="3" name="Content Placeholder 2">
            <a:extLst>
              <a:ext uri="{FF2B5EF4-FFF2-40B4-BE49-F238E27FC236}">
                <a16:creationId xmlns:a16="http://schemas.microsoft.com/office/drawing/2014/main" id="{A0967FB3-BF00-FFCA-5888-59C6736198CA}"/>
              </a:ext>
            </a:extLst>
          </p:cNvPr>
          <p:cNvSpPr>
            <a:spLocks noGrp="1"/>
          </p:cNvSpPr>
          <p:nvPr>
            <p:ph idx="1"/>
          </p:nvPr>
        </p:nvSpPr>
        <p:spPr>
          <a:xfrm>
            <a:off x="720000" y="1485900"/>
            <a:ext cx="10728325" cy="4283075"/>
          </a:xfrm>
        </p:spPr>
        <p:txBody>
          <a:bodyPr>
            <a:normAutofit/>
          </a:bodyPr>
          <a:lstStyle/>
          <a:p>
            <a:pPr marL="0" indent="0" algn="ctr">
              <a:buNone/>
            </a:pPr>
            <a:r>
              <a:rPr lang="ar-SA" sz="2400" b="1" dirty="0"/>
              <a:t>مَن صَبَرَتْ عَلى‏ سُوءِ خُلُقِ زَوجِها أعطاها مِثلَ (ثَوابِ) آسِيَةَ بنتِ مُزاحِمٍ</a:t>
            </a:r>
            <a:endParaRPr lang="en-US" sz="2400" b="1" dirty="0"/>
          </a:p>
          <a:p>
            <a:pPr marL="0" indent="0" algn="ctr">
              <a:buNone/>
            </a:pPr>
            <a:endParaRPr lang="en-US" sz="2400" b="1" dirty="0"/>
          </a:p>
          <a:p>
            <a:pPr marL="0" indent="0" algn="ctr">
              <a:buNone/>
            </a:pPr>
            <a:r>
              <a:rPr lang="en-CA" sz="2400" dirty="0"/>
              <a:t>“She who patiently tolerates her husband's bad character will be rewarded equivalent to the reward granted to </a:t>
            </a:r>
            <a:r>
              <a:rPr lang="en-CA" sz="2400" dirty="0" err="1"/>
              <a:t>Asiya</a:t>
            </a:r>
            <a:r>
              <a:rPr lang="en-CA" sz="2400" dirty="0"/>
              <a:t> bint </a:t>
            </a:r>
            <a:r>
              <a:rPr lang="en-CA" sz="2400" dirty="0" err="1"/>
              <a:t>Muzahim</a:t>
            </a:r>
            <a:r>
              <a:rPr lang="en-CA" sz="2400" dirty="0"/>
              <a:t> [Pharaoh's wife].”- The Prophet</a:t>
            </a:r>
            <a:endParaRPr lang="en-US" sz="2400" dirty="0"/>
          </a:p>
        </p:txBody>
      </p:sp>
    </p:spTree>
    <p:extLst>
      <p:ext uri="{BB962C8B-B14F-4D97-AF65-F5344CB8AC3E}">
        <p14:creationId xmlns:p14="http://schemas.microsoft.com/office/powerpoint/2010/main" val="16860556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A7252-1795-3C39-42DA-50F066C7AD7E}"/>
              </a:ext>
            </a:extLst>
          </p:cNvPr>
          <p:cNvSpPr>
            <a:spLocks noGrp="1"/>
          </p:cNvSpPr>
          <p:nvPr>
            <p:ph type="title"/>
          </p:nvPr>
        </p:nvSpPr>
        <p:spPr>
          <a:xfrm>
            <a:off x="720000" y="619200"/>
            <a:ext cx="10728322" cy="752400"/>
          </a:xfrm>
        </p:spPr>
        <p:txBody>
          <a:bodyPr/>
          <a:lstStyle/>
          <a:p>
            <a:pPr algn="ctr"/>
            <a:r>
              <a:rPr lang="en-US" dirty="0"/>
              <a:t>The Prophet’s Wives</a:t>
            </a:r>
          </a:p>
        </p:txBody>
      </p:sp>
      <p:sp>
        <p:nvSpPr>
          <p:cNvPr id="3" name="Content Placeholder 2">
            <a:extLst>
              <a:ext uri="{FF2B5EF4-FFF2-40B4-BE49-F238E27FC236}">
                <a16:creationId xmlns:a16="http://schemas.microsoft.com/office/drawing/2014/main" id="{F2F2A8C9-955D-3713-CF3D-45522E7A18E7}"/>
              </a:ext>
            </a:extLst>
          </p:cNvPr>
          <p:cNvSpPr>
            <a:spLocks noGrp="1"/>
          </p:cNvSpPr>
          <p:nvPr>
            <p:ph idx="1"/>
          </p:nvPr>
        </p:nvSpPr>
        <p:spPr>
          <a:xfrm>
            <a:off x="720000" y="1371600"/>
            <a:ext cx="10728325" cy="5014913"/>
          </a:xfrm>
        </p:spPr>
        <p:txBody>
          <a:bodyPr>
            <a:normAutofit lnSpcReduction="10000"/>
          </a:bodyPr>
          <a:lstStyle/>
          <a:p>
            <a:r>
              <a:rPr lang="en-US" sz="2400" dirty="0"/>
              <a:t>7. To test the believers:</a:t>
            </a:r>
          </a:p>
          <a:p>
            <a:r>
              <a:rPr lang="en-US" sz="2400" dirty="0"/>
              <a:t>In Bukhari, in the book of tribulations there is a narration that highlights this:</a:t>
            </a:r>
          </a:p>
          <a:p>
            <a:pPr algn="ctr"/>
            <a:r>
              <a:rPr lang="ar-SA" sz="2400" dirty="0"/>
              <a:t>عَبْدُ اللَّهِ بْنُ زِيَادٍ الأَسَدِيُّ، قَالَ لَمَّا سَارَ طَلْحَةُ وَالزُّبَيْرُ وَعَائِشَةُ إِلَى الْبَصْرَةِ بَعَثَ عَلِيٌّ عَمَّارَ بْنَ يَاسِرٍ وَحَسَنَ بْنَ عَلِيٍّ، فَقَدِمَا عَلَيْنَا الْكُوفَةَ فَصَعِدَا الْمِنْبَرَ، فَكَانَ الْحَسَنُ بْنُ عَلِيٍّ فَوْقَ الْمِنْبَرِ فِي أَعْلاَهُ، وَقَامَ عَمَّارٌ أَسْفَلَ مِنَ الْحَسَنِ، فَاجْتَمَعْنَا إِلَيْهِ</a:t>
            </a:r>
            <a:endParaRPr lang="en-US" sz="2400" dirty="0"/>
          </a:p>
          <a:p>
            <a:pPr marL="0" indent="0" algn="ctr">
              <a:buNone/>
            </a:pPr>
            <a:r>
              <a:rPr lang="en-CA" sz="2400" dirty="0"/>
              <a:t>When Talha, Al-Zubair and `Aisha moved to Basra, `Ali sent `Ammar bin Yasir and Hasan bin `Ali who came to us at Kufa and ascended the pulpit. Al-Hasan bin `Ali was at the top of the pulpit and `Ammar was below Al-Hasan. We all gathered before him…</a:t>
            </a:r>
            <a:br>
              <a:rPr lang="ar-SA" sz="2400" dirty="0"/>
            </a:br>
            <a:endParaRPr lang="en-US" sz="2400" dirty="0"/>
          </a:p>
        </p:txBody>
      </p:sp>
    </p:spTree>
    <p:extLst>
      <p:ext uri="{BB962C8B-B14F-4D97-AF65-F5344CB8AC3E}">
        <p14:creationId xmlns:p14="http://schemas.microsoft.com/office/powerpoint/2010/main" val="31337991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AF680-D560-EDC8-9D4D-E3B61C5EC2F5}"/>
              </a:ext>
            </a:extLst>
          </p:cNvPr>
          <p:cNvSpPr>
            <a:spLocks noGrp="1"/>
          </p:cNvSpPr>
          <p:nvPr>
            <p:ph type="title"/>
          </p:nvPr>
        </p:nvSpPr>
        <p:spPr>
          <a:xfrm>
            <a:off x="720000" y="619200"/>
            <a:ext cx="10728322" cy="709538"/>
          </a:xfrm>
        </p:spPr>
        <p:txBody>
          <a:bodyPr/>
          <a:lstStyle/>
          <a:p>
            <a:pPr algn="ctr"/>
            <a:r>
              <a:rPr lang="en-US" dirty="0"/>
              <a:t>The Prophet’s Wives</a:t>
            </a:r>
          </a:p>
        </p:txBody>
      </p:sp>
      <p:sp>
        <p:nvSpPr>
          <p:cNvPr id="3" name="Content Placeholder 2">
            <a:extLst>
              <a:ext uri="{FF2B5EF4-FFF2-40B4-BE49-F238E27FC236}">
                <a16:creationId xmlns:a16="http://schemas.microsoft.com/office/drawing/2014/main" id="{0A78CFF8-27AB-AD25-7CD0-645BF7623B1F}"/>
              </a:ext>
            </a:extLst>
          </p:cNvPr>
          <p:cNvSpPr>
            <a:spLocks noGrp="1"/>
          </p:cNvSpPr>
          <p:nvPr>
            <p:ph idx="1"/>
          </p:nvPr>
        </p:nvSpPr>
        <p:spPr>
          <a:xfrm>
            <a:off x="720000" y="1500188"/>
            <a:ext cx="10728325" cy="4268787"/>
          </a:xfrm>
        </p:spPr>
        <p:txBody>
          <a:bodyPr>
            <a:normAutofit/>
          </a:bodyPr>
          <a:lstStyle/>
          <a:p>
            <a:pPr marL="0" indent="0" algn="ctr">
              <a:buNone/>
            </a:pPr>
            <a:r>
              <a:rPr lang="ar-SA" sz="2400" dirty="0"/>
              <a:t>فَسَمِعْتُ عَمَّارًا يَقُولُ إِنَّ عَائِشَةَ قَدْ سَارَتْ إِلَى الْبَصْرَةِ، وَوَاللَّهِ إِنَّهَا لَزَوْجَةُ نَبِيِّكُمْ صلى الله عليه وسلم فِي الدُّنْيَا وَالآخِرَةِ، وَلَكِنَّ اللَّهَ تَبَارَكَ وَتَعَالَى ابْتَلاَكُمْ، لِيَعْلَمَ إِيَّاهُ تُطِيعُونَ أَمْ هِيَ‏.</a:t>
            </a:r>
            <a:endParaRPr lang="en-US" sz="2400" dirty="0"/>
          </a:p>
          <a:p>
            <a:pPr marL="0" indent="0" algn="ctr">
              <a:buNone/>
            </a:pPr>
            <a:r>
              <a:rPr lang="en-CA" sz="2400" dirty="0"/>
              <a:t>I heard `Ammar saying, "`Aisha has moved to Al-</a:t>
            </a:r>
            <a:r>
              <a:rPr lang="en-CA" sz="2400" dirty="0" err="1"/>
              <a:t>Busra</a:t>
            </a:r>
            <a:r>
              <a:rPr lang="en-CA" sz="2400" dirty="0"/>
              <a:t>. By Allah! She is the wife of your Prophet in this world and in the Hereafter. But Allah has put you to test whether you obey Him (Allah) or her (`Aisha).</a:t>
            </a:r>
            <a:r>
              <a:rPr lang="ar-SA" sz="2400" dirty="0"/>
              <a:t>‏</a:t>
            </a:r>
            <a:endParaRPr lang="en-US" sz="2400" dirty="0"/>
          </a:p>
        </p:txBody>
      </p:sp>
    </p:spTree>
    <p:extLst>
      <p:ext uri="{BB962C8B-B14F-4D97-AF65-F5344CB8AC3E}">
        <p14:creationId xmlns:p14="http://schemas.microsoft.com/office/powerpoint/2010/main" val="38863833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26C2C-E458-C555-2578-7618EE830A10}"/>
              </a:ext>
            </a:extLst>
          </p:cNvPr>
          <p:cNvSpPr>
            <a:spLocks noGrp="1"/>
          </p:cNvSpPr>
          <p:nvPr>
            <p:ph type="title"/>
          </p:nvPr>
        </p:nvSpPr>
        <p:spPr>
          <a:xfrm>
            <a:off x="720000" y="619200"/>
            <a:ext cx="10728322" cy="738113"/>
          </a:xfrm>
        </p:spPr>
        <p:txBody>
          <a:bodyPr/>
          <a:lstStyle/>
          <a:p>
            <a:pPr algn="ctr"/>
            <a:r>
              <a:rPr lang="en-US" dirty="0"/>
              <a:t>The Prophet’s Wives</a:t>
            </a:r>
          </a:p>
        </p:txBody>
      </p:sp>
      <p:sp>
        <p:nvSpPr>
          <p:cNvPr id="3" name="Content Placeholder 2">
            <a:extLst>
              <a:ext uri="{FF2B5EF4-FFF2-40B4-BE49-F238E27FC236}">
                <a16:creationId xmlns:a16="http://schemas.microsoft.com/office/drawing/2014/main" id="{0BB8D1CE-A9FE-E231-093D-EA574B48CD7B}"/>
              </a:ext>
            </a:extLst>
          </p:cNvPr>
          <p:cNvSpPr>
            <a:spLocks noGrp="1"/>
          </p:cNvSpPr>
          <p:nvPr>
            <p:ph idx="1"/>
          </p:nvPr>
        </p:nvSpPr>
        <p:spPr>
          <a:xfrm>
            <a:off x="720000" y="1357314"/>
            <a:ext cx="10728325" cy="4411662"/>
          </a:xfrm>
        </p:spPr>
        <p:txBody>
          <a:bodyPr>
            <a:normAutofit/>
          </a:bodyPr>
          <a:lstStyle/>
          <a:p>
            <a:r>
              <a:rPr lang="en-US" sz="2400" dirty="0"/>
              <a:t>There is a disagreement over the number of the Prophet’s wives: according to Ibn Hisham in his al-Sira al-</a:t>
            </a:r>
            <a:r>
              <a:rPr lang="en-US" sz="2400" dirty="0" err="1"/>
              <a:t>nabawiyya</a:t>
            </a:r>
            <a:r>
              <a:rPr lang="en-US" sz="2400" dirty="0"/>
              <a:t>, the Prophet had thirteen wives:</a:t>
            </a:r>
          </a:p>
          <a:p>
            <a:r>
              <a:rPr lang="en-CA" sz="2400" dirty="0"/>
              <a:t>According to a hadith from Imam Al-Sadiq the Prophet had fifteen wives.  When the Prophet (s) passed away, all his wives were alive except Khadijah  and Zaynab bint </a:t>
            </a:r>
            <a:r>
              <a:rPr lang="en-CA" sz="2400" dirty="0" err="1"/>
              <a:t>Khuzaymah</a:t>
            </a:r>
            <a:r>
              <a:rPr lang="en-CA" sz="2400" dirty="0"/>
              <a:t>.</a:t>
            </a:r>
          </a:p>
          <a:p>
            <a:r>
              <a:rPr lang="en-CA" sz="2400" dirty="0"/>
              <a:t>Some of the wives of the Prophet include:</a:t>
            </a:r>
          </a:p>
          <a:p>
            <a:r>
              <a:rPr lang="en-CA" sz="2400" b="1" dirty="0"/>
              <a:t>1. Khadijah Bint Khuwaylid</a:t>
            </a:r>
            <a:endParaRPr lang="en-US" sz="2400" b="1" dirty="0"/>
          </a:p>
        </p:txBody>
      </p:sp>
    </p:spTree>
    <p:extLst>
      <p:ext uri="{BB962C8B-B14F-4D97-AF65-F5344CB8AC3E}">
        <p14:creationId xmlns:p14="http://schemas.microsoft.com/office/powerpoint/2010/main" val="41794043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2CFF5-555B-EEC0-604E-745C84DD0733}"/>
              </a:ext>
            </a:extLst>
          </p:cNvPr>
          <p:cNvSpPr>
            <a:spLocks noGrp="1"/>
          </p:cNvSpPr>
          <p:nvPr>
            <p:ph type="title"/>
          </p:nvPr>
        </p:nvSpPr>
        <p:spPr>
          <a:xfrm>
            <a:off x="720000" y="619200"/>
            <a:ext cx="10728322" cy="723825"/>
          </a:xfrm>
        </p:spPr>
        <p:txBody>
          <a:bodyPr/>
          <a:lstStyle/>
          <a:p>
            <a:pPr algn="ctr"/>
            <a:r>
              <a:rPr lang="en-US" dirty="0"/>
              <a:t>The Prophet’s Wives</a:t>
            </a:r>
          </a:p>
        </p:txBody>
      </p:sp>
      <p:sp>
        <p:nvSpPr>
          <p:cNvPr id="3" name="Content Placeholder 2">
            <a:extLst>
              <a:ext uri="{FF2B5EF4-FFF2-40B4-BE49-F238E27FC236}">
                <a16:creationId xmlns:a16="http://schemas.microsoft.com/office/drawing/2014/main" id="{A9AFEB44-4EFA-5CD3-0DDF-0C067E31DDF5}"/>
              </a:ext>
            </a:extLst>
          </p:cNvPr>
          <p:cNvSpPr>
            <a:spLocks noGrp="1"/>
          </p:cNvSpPr>
          <p:nvPr>
            <p:ph idx="1"/>
          </p:nvPr>
        </p:nvSpPr>
        <p:spPr>
          <a:xfrm>
            <a:off x="720000" y="1343026"/>
            <a:ext cx="10728325" cy="4425950"/>
          </a:xfrm>
        </p:spPr>
        <p:txBody>
          <a:bodyPr>
            <a:normAutofit/>
          </a:bodyPr>
          <a:lstStyle/>
          <a:p>
            <a:r>
              <a:rPr lang="en-US" sz="2400" b="1" dirty="0"/>
              <a:t>2. </a:t>
            </a:r>
            <a:r>
              <a:rPr lang="en-US" sz="2400" b="1" dirty="0" err="1"/>
              <a:t>Sawdah</a:t>
            </a:r>
            <a:r>
              <a:rPr lang="en-US" sz="2400" b="1" dirty="0"/>
              <a:t> </a:t>
            </a:r>
            <a:r>
              <a:rPr lang="en-US" sz="2400" b="1" dirty="0" err="1"/>
              <a:t>Bint</a:t>
            </a:r>
            <a:r>
              <a:rPr lang="en-US" sz="2400" b="1" dirty="0"/>
              <a:t> </a:t>
            </a:r>
            <a:r>
              <a:rPr lang="en-US" sz="2400" b="1" dirty="0" err="1"/>
              <a:t>Zam’ah</a:t>
            </a:r>
            <a:r>
              <a:rPr lang="en-US" sz="2400" b="1" dirty="0"/>
              <a:t> </a:t>
            </a:r>
            <a:r>
              <a:rPr lang="ar-SA" sz="2400" b="1" dirty="0"/>
              <a:t>سودة بنت زمعة بن </a:t>
            </a:r>
            <a:r>
              <a:rPr lang="ar-SA" sz="2400" b="1" dirty="0" err="1"/>
              <a:t>قیس</a:t>
            </a:r>
            <a:endParaRPr lang="en-US" sz="2400" b="1" dirty="0"/>
          </a:p>
          <a:p>
            <a:r>
              <a:rPr lang="en-CA" sz="2400" dirty="0"/>
              <a:t>She embraced Islam and pledged allegiance to the Prophet with her husband, </a:t>
            </a:r>
            <a:r>
              <a:rPr lang="en-CA" sz="2400" dirty="0" err="1"/>
              <a:t>Sakran</a:t>
            </a:r>
            <a:r>
              <a:rPr lang="en-CA" sz="2400" dirty="0"/>
              <a:t> b. 'Umar .</a:t>
            </a:r>
          </a:p>
          <a:p>
            <a:r>
              <a:rPr lang="en-CA" sz="2400" dirty="0"/>
              <a:t>They were among those who immigrated to </a:t>
            </a:r>
            <a:r>
              <a:rPr lang="en-CA" sz="2400" dirty="0" err="1"/>
              <a:t>Abysinnia</a:t>
            </a:r>
            <a:r>
              <a:rPr lang="en-CA" sz="2400" dirty="0"/>
              <a:t>. After the death of </a:t>
            </a:r>
            <a:r>
              <a:rPr lang="en-CA" sz="2400" dirty="0" err="1"/>
              <a:t>Sakran</a:t>
            </a:r>
            <a:r>
              <a:rPr lang="en-CA" sz="2400" dirty="0"/>
              <a:t>, she had no one to take care of her so the Prophet felt compassion for her, and married her </a:t>
            </a:r>
          </a:p>
          <a:p>
            <a:r>
              <a:rPr lang="en-CA" sz="2400" dirty="0"/>
              <a:t>Her marriage to him was before the marriage of Aisha.</a:t>
            </a:r>
          </a:p>
          <a:p>
            <a:r>
              <a:rPr lang="en-CA" sz="2400" dirty="0"/>
              <a:t>During the rule of Imam Ali the wives of the Prophet divided into two groups. Apparently she was on the side of Aisha and so supported her.</a:t>
            </a:r>
          </a:p>
        </p:txBody>
      </p:sp>
    </p:spTree>
    <p:extLst>
      <p:ext uri="{BB962C8B-B14F-4D97-AF65-F5344CB8AC3E}">
        <p14:creationId xmlns:p14="http://schemas.microsoft.com/office/powerpoint/2010/main" val="23140482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4B740-E59C-9C49-00A9-97D18CD4127B}"/>
              </a:ext>
            </a:extLst>
          </p:cNvPr>
          <p:cNvSpPr>
            <a:spLocks noGrp="1"/>
          </p:cNvSpPr>
          <p:nvPr>
            <p:ph type="title"/>
          </p:nvPr>
        </p:nvSpPr>
        <p:spPr>
          <a:xfrm>
            <a:off x="720000" y="619200"/>
            <a:ext cx="10728322" cy="780975"/>
          </a:xfrm>
        </p:spPr>
        <p:txBody>
          <a:bodyPr/>
          <a:lstStyle/>
          <a:p>
            <a:pPr algn="ctr"/>
            <a:r>
              <a:rPr lang="en-US" dirty="0"/>
              <a:t>The Prophet’s Wives</a:t>
            </a:r>
          </a:p>
        </p:txBody>
      </p:sp>
      <p:sp>
        <p:nvSpPr>
          <p:cNvPr id="3" name="Content Placeholder 2">
            <a:extLst>
              <a:ext uri="{FF2B5EF4-FFF2-40B4-BE49-F238E27FC236}">
                <a16:creationId xmlns:a16="http://schemas.microsoft.com/office/drawing/2014/main" id="{B219830C-B231-AE05-EA73-94A6738AFD7C}"/>
              </a:ext>
            </a:extLst>
          </p:cNvPr>
          <p:cNvSpPr>
            <a:spLocks noGrp="1"/>
          </p:cNvSpPr>
          <p:nvPr>
            <p:ph idx="1"/>
          </p:nvPr>
        </p:nvSpPr>
        <p:spPr>
          <a:xfrm>
            <a:off x="720000" y="1400176"/>
            <a:ext cx="10728325" cy="4368800"/>
          </a:xfrm>
        </p:spPr>
        <p:txBody>
          <a:bodyPr>
            <a:normAutofit/>
          </a:bodyPr>
          <a:lstStyle/>
          <a:p>
            <a:r>
              <a:rPr lang="en-US" sz="2400" b="1" dirty="0"/>
              <a:t>3. A’isha </a:t>
            </a:r>
            <a:r>
              <a:rPr lang="en-US" sz="2400" b="1" dirty="0" err="1"/>
              <a:t>bint</a:t>
            </a:r>
            <a:r>
              <a:rPr lang="en-US" sz="2400" b="1" dirty="0"/>
              <a:t> Abi Bakr: </a:t>
            </a:r>
            <a:r>
              <a:rPr lang="en-US" sz="2400" dirty="0"/>
              <a:t>was the third wife of Prophet Muhammad, who married him after the demise of Lady Khadija and after his marriage to </a:t>
            </a:r>
            <a:r>
              <a:rPr lang="en-US" sz="2400" dirty="0" err="1"/>
              <a:t>Sawdah</a:t>
            </a:r>
            <a:r>
              <a:rPr lang="en-US" sz="2400" dirty="0"/>
              <a:t>.</a:t>
            </a:r>
          </a:p>
          <a:p>
            <a:r>
              <a:rPr lang="en-US" sz="2400" b="1" dirty="0"/>
              <a:t>4 Hafsah </a:t>
            </a:r>
            <a:r>
              <a:rPr lang="en-US" sz="2400" b="1" dirty="0" err="1"/>
              <a:t>bint</a:t>
            </a:r>
            <a:r>
              <a:rPr lang="en-US" sz="2400" b="1" dirty="0"/>
              <a:t> Umar</a:t>
            </a:r>
            <a:r>
              <a:rPr lang="en-US" sz="2400" dirty="0"/>
              <a:t>: </a:t>
            </a:r>
            <a:r>
              <a:rPr lang="en-CA" sz="2400" dirty="0"/>
              <a:t>Before the </a:t>
            </a:r>
            <a:r>
              <a:rPr lang="en-CA" sz="2400" dirty="0" err="1"/>
              <a:t>hijrah</a:t>
            </a:r>
            <a:r>
              <a:rPr lang="en-CA" sz="2400" dirty="0"/>
              <a:t> of the Prophet to Medina she got married to </a:t>
            </a:r>
            <a:r>
              <a:rPr lang="en-CA" sz="2400" dirty="0" err="1"/>
              <a:t>Khunays</a:t>
            </a:r>
            <a:r>
              <a:rPr lang="en-CA" sz="2400" dirty="0"/>
              <a:t> b. </a:t>
            </a:r>
            <a:r>
              <a:rPr lang="en-CA" sz="2400" dirty="0" err="1"/>
              <a:t>Hudhafa</a:t>
            </a:r>
            <a:r>
              <a:rPr lang="en-CA" sz="2400" dirty="0"/>
              <a:t> al-</a:t>
            </a:r>
            <a:r>
              <a:rPr lang="en-CA" sz="2400" dirty="0" err="1"/>
              <a:t>Sahmi</a:t>
            </a:r>
            <a:r>
              <a:rPr lang="en-CA" sz="2400" dirty="0"/>
              <a:t>. Together with her husband then, they immigrated to Medina</a:t>
            </a:r>
            <a:r>
              <a:rPr lang="en-CA" sz="2400" baseline="30000" dirty="0"/>
              <a:t> </a:t>
            </a:r>
            <a:r>
              <a:rPr lang="en-CA" sz="2400" dirty="0"/>
              <a:t>. </a:t>
            </a:r>
            <a:r>
              <a:rPr lang="en-CA" sz="2400" dirty="0" err="1"/>
              <a:t>Khunays</a:t>
            </a:r>
            <a:r>
              <a:rPr lang="en-CA" sz="2400" dirty="0"/>
              <a:t>, though sick, attended the Battle of </a:t>
            </a:r>
            <a:r>
              <a:rPr lang="en-CA" sz="2400" dirty="0" err="1"/>
              <a:t>Badr</a:t>
            </a:r>
            <a:r>
              <a:rPr lang="en-CA" sz="2400" dirty="0"/>
              <a:t>, and died a short while after the battle. After the demise of her husband, she got married to the Prophet (s), two or three months before the Battle of Uhud.</a:t>
            </a:r>
            <a:endParaRPr lang="en-US" sz="2400" dirty="0"/>
          </a:p>
        </p:txBody>
      </p:sp>
    </p:spTree>
    <p:extLst>
      <p:ext uri="{BB962C8B-B14F-4D97-AF65-F5344CB8AC3E}">
        <p14:creationId xmlns:p14="http://schemas.microsoft.com/office/powerpoint/2010/main" val="7389456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9039F-32B9-C7E5-13F2-14AEFAEE4C3E}"/>
              </a:ext>
            </a:extLst>
          </p:cNvPr>
          <p:cNvSpPr>
            <a:spLocks noGrp="1"/>
          </p:cNvSpPr>
          <p:nvPr>
            <p:ph type="title"/>
          </p:nvPr>
        </p:nvSpPr>
        <p:spPr>
          <a:xfrm>
            <a:off x="720000" y="619200"/>
            <a:ext cx="10728322" cy="807818"/>
          </a:xfrm>
        </p:spPr>
        <p:txBody>
          <a:bodyPr/>
          <a:lstStyle/>
          <a:p>
            <a:pPr algn="ctr"/>
            <a:r>
              <a:rPr lang="en-US" dirty="0"/>
              <a:t>The Second Battle of </a:t>
            </a:r>
            <a:r>
              <a:rPr lang="en-US" dirty="0" err="1"/>
              <a:t>Badr</a:t>
            </a:r>
            <a:endParaRPr lang="en-US" dirty="0"/>
          </a:p>
        </p:txBody>
      </p:sp>
      <p:sp>
        <p:nvSpPr>
          <p:cNvPr id="3" name="Content Placeholder 2">
            <a:extLst>
              <a:ext uri="{FF2B5EF4-FFF2-40B4-BE49-F238E27FC236}">
                <a16:creationId xmlns:a16="http://schemas.microsoft.com/office/drawing/2014/main" id="{DC77DAF4-44E1-6A25-5191-048EE7C89A30}"/>
              </a:ext>
            </a:extLst>
          </p:cNvPr>
          <p:cNvSpPr>
            <a:spLocks noGrp="1"/>
          </p:cNvSpPr>
          <p:nvPr>
            <p:ph idx="1"/>
          </p:nvPr>
        </p:nvSpPr>
        <p:spPr>
          <a:xfrm>
            <a:off x="720000" y="1427018"/>
            <a:ext cx="10728325" cy="4341957"/>
          </a:xfrm>
        </p:spPr>
        <p:txBody>
          <a:bodyPr/>
          <a:lstStyle/>
          <a:p>
            <a:r>
              <a:rPr lang="en-CA" sz="2400" dirty="0"/>
              <a:t>At the end of </a:t>
            </a:r>
            <a:r>
              <a:rPr lang="en-CA" sz="2400" dirty="0" err="1"/>
              <a:t>Uḥud</a:t>
            </a:r>
            <a:r>
              <a:rPr lang="en-CA" sz="2400" dirty="0"/>
              <a:t>, Abu Sufyan had challenged the Prophet to another battle at </a:t>
            </a:r>
            <a:r>
              <a:rPr lang="en-CA" sz="2400" dirty="0" err="1"/>
              <a:t>Badr</a:t>
            </a:r>
            <a:r>
              <a:rPr lang="en-CA" sz="2400" dirty="0"/>
              <a:t>:</a:t>
            </a:r>
          </a:p>
          <a:p>
            <a:pPr marL="0" indent="0" algn="ctr">
              <a:buNone/>
            </a:pPr>
            <a:r>
              <a:rPr lang="ar-SA" sz="2400" dirty="0"/>
              <a:t>ولما أراد أبو سفيان أن ينصرف يوم أحد نادى: موعد بيننا وبينكم بدر الصفراء رأس الحول نلتقي فيه فنقتتل!</a:t>
            </a:r>
            <a:endParaRPr lang="en-CA" sz="2400" dirty="0"/>
          </a:p>
          <a:p>
            <a:r>
              <a:rPr lang="en-CA" sz="2400" dirty="0" err="1"/>
              <a:t>Badr</a:t>
            </a:r>
            <a:r>
              <a:rPr lang="en-CA" sz="2400" dirty="0"/>
              <a:t> al-</a:t>
            </a:r>
            <a:r>
              <a:rPr lang="en-CA" sz="2400" dirty="0" err="1"/>
              <a:t>Ṣafrāʾ</a:t>
            </a:r>
            <a:r>
              <a:rPr lang="en-CA" sz="2400" dirty="0"/>
              <a:t> was a fair held annually for the first 8 days of </a:t>
            </a:r>
            <a:r>
              <a:rPr lang="en-CA" sz="2400" dirty="0" err="1"/>
              <a:t>Dhū</a:t>
            </a:r>
            <a:r>
              <a:rPr lang="en-CA" sz="2400" dirty="0"/>
              <a:t> al-</a:t>
            </a:r>
            <a:r>
              <a:rPr lang="en-CA" sz="2400" dirty="0" err="1"/>
              <a:t>Qaʿdah</a:t>
            </a:r>
            <a:endParaRPr lang="en-CA" sz="2400" dirty="0"/>
          </a:p>
          <a:p>
            <a:r>
              <a:rPr lang="en-CA" sz="2400" dirty="0"/>
              <a:t>When the time came, Abu Sufyan became apprehensive and decided not to go, but he wanted to save face and avoid giving the Muslims reason to gloat or gain strength by his forfeit. He uses the current drought as an excuse.</a:t>
            </a:r>
          </a:p>
          <a:p>
            <a:endParaRPr lang="en-US" dirty="0"/>
          </a:p>
        </p:txBody>
      </p:sp>
    </p:spTree>
    <p:extLst>
      <p:ext uri="{BB962C8B-B14F-4D97-AF65-F5344CB8AC3E}">
        <p14:creationId xmlns:p14="http://schemas.microsoft.com/office/powerpoint/2010/main" val="3649929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AA428-C420-4888-E872-CF488D001BEA}"/>
              </a:ext>
            </a:extLst>
          </p:cNvPr>
          <p:cNvSpPr>
            <a:spLocks noGrp="1"/>
          </p:cNvSpPr>
          <p:nvPr>
            <p:ph type="title"/>
          </p:nvPr>
        </p:nvSpPr>
        <p:spPr>
          <a:xfrm>
            <a:off x="720000" y="619200"/>
            <a:ext cx="10728322" cy="766688"/>
          </a:xfrm>
        </p:spPr>
        <p:txBody>
          <a:bodyPr/>
          <a:lstStyle/>
          <a:p>
            <a:pPr algn="ctr"/>
            <a:r>
              <a:rPr lang="en-US" dirty="0"/>
              <a:t>The Prophet’s Wives</a:t>
            </a:r>
          </a:p>
        </p:txBody>
      </p:sp>
      <p:sp>
        <p:nvSpPr>
          <p:cNvPr id="3" name="Content Placeholder 2">
            <a:extLst>
              <a:ext uri="{FF2B5EF4-FFF2-40B4-BE49-F238E27FC236}">
                <a16:creationId xmlns:a16="http://schemas.microsoft.com/office/drawing/2014/main" id="{986169F0-E1ED-891A-A248-32840FE59657}"/>
              </a:ext>
            </a:extLst>
          </p:cNvPr>
          <p:cNvSpPr>
            <a:spLocks noGrp="1"/>
          </p:cNvSpPr>
          <p:nvPr>
            <p:ph idx="1"/>
          </p:nvPr>
        </p:nvSpPr>
        <p:spPr>
          <a:xfrm>
            <a:off x="720000" y="1585914"/>
            <a:ext cx="10728325" cy="4183062"/>
          </a:xfrm>
        </p:spPr>
        <p:txBody>
          <a:bodyPr>
            <a:normAutofit/>
          </a:bodyPr>
          <a:lstStyle/>
          <a:p>
            <a:r>
              <a:rPr lang="en-US" sz="2400" b="1" dirty="0"/>
              <a:t>5. Zaynab </a:t>
            </a:r>
            <a:r>
              <a:rPr lang="en-US" sz="2400" b="1" dirty="0" err="1"/>
              <a:t>Bint</a:t>
            </a:r>
            <a:r>
              <a:rPr lang="en-US" sz="2400" b="1" dirty="0"/>
              <a:t> </a:t>
            </a:r>
            <a:r>
              <a:rPr lang="en-US" sz="2400" b="1" dirty="0" err="1"/>
              <a:t>Khuzaymah</a:t>
            </a:r>
            <a:r>
              <a:rPr lang="en-US" sz="2400" b="1" dirty="0"/>
              <a:t>: </a:t>
            </a:r>
            <a:r>
              <a:rPr lang="en-US" sz="2400" dirty="0"/>
              <a:t>a descendant of 'Abd </a:t>
            </a:r>
            <a:r>
              <a:rPr lang="en-US" sz="2400" dirty="0" err="1"/>
              <a:t>Manaf</a:t>
            </a:r>
            <a:r>
              <a:rPr lang="en-US" sz="2400" dirty="0"/>
              <a:t>, known in the Age of Ignorance as Umm al-</a:t>
            </a:r>
            <a:r>
              <a:rPr lang="en-US" sz="2400" dirty="0" err="1"/>
              <a:t>Masākīn</a:t>
            </a:r>
            <a:r>
              <a:rPr lang="en-US" sz="2400" dirty="0"/>
              <a:t>. After divorcing </a:t>
            </a:r>
            <a:r>
              <a:rPr lang="en-US" sz="2400" dirty="0" err="1"/>
              <a:t>Tufayl</a:t>
            </a:r>
            <a:r>
              <a:rPr lang="en-US" sz="2400" dirty="0"/>
              <a:t> b. Harith, she married his brother '</a:t>
            </a:r>
            <a:r>
              <a:rPr lang="en-US" sz="2400" dirty="0" err="1"/>
              <a:t>Ubayda</a:t>
            </a:r>
            <a:r>
              <a:rPr lang="en-US" sz="2400" dirty="0"/>
              <a:t> b. Harith. When </a:t>
            </a:r>
            <a:r>
              <a:rPr lang="en-US" sz="2400" dirty="0" err="1"/>
              <a:t>Ubayda</a:t>
            </a:r>
            <a:r>
              <a:rPr lang="en-US" sz="2400" dirty="0"/>
              <a:t> was martyred in the Battle of </a:t>
            </a:r>
            <a:r>
              <a:rPr lang="en-US" sz="2400" dirty="0" err="1"/>
              <a:t>Badr</a:t>
            </a:r>
            <a:r>
              <a:rPr lang="en-US" sz="2400" dirty="0"/>
              <a:t>, she married the Prophet , but this marriage did not last long and she died at the age of 30. The holy prophet (s) buried him in al-</a:t>
            </a:r>
            <a:r>
              <a:rPr lang="en-US" sz="2400" dirty="0" err="1"/>
              <a:t>Baqi</a:t>
            </a:r>
            <a:r>
              <a:rPr lang="en-US" sz="2400" dirty="0"/>
              <a:t>' cemetery.</a:t>
            </a:r>
          </a:p>
          <a:p>
            <a:r>
              <a:rPr lang="en-US" sz="2400" b="1" dirty="0"/>
              <a:t>6. Umm </a:t>
            </a:r>
            <a:r>
              <a:rPr lang="en-US" sz="2400" b="1" dirty="0" err="1"/>
              <a:t>Salamah</a:t>
            </a:r>
            <a:endParaRPr lang="en-US" sz="2400" b="1" dirty="0"/>
          </a:p>
        </p:txBody>
      </p:sp>
    </p:spTree>
    <p:extLst>
      <p:ext uri="{BB962C8B-B14F-4D97-AF65-F5344CB8AC3E}">
        <p14:creationId xmlns:p14="http://schemas.microsoft.com/office/powerpoint/2010/main" val="9632798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8F017-ED75-D30B-5FEA-B3EB67B8F787}"/>
              </a:ext>
            </a:extLst>
          </p:cNvPr>
          <p:cNvSpPr>
            <a:spLocks noGrp="1"/>
          </p:cNvSpPr>
          <p:nvPr>
            <p:ph type="title"/>
          </p:nvPr>
        </p:nvSpPr>
        <p:spPr>
          <a:xfrm>
            <a:off x="720000" y="619200"/>
            <a:ext cx="10728322" cy="709538"/>
          </a:xfrm>
        </p:spPr>
        <p:txBody>
          <a:bodyPr/>
          <a:lstStyle/>
          <a:p>
            <a:pPr algn="ctr"/>
            <a:r>
              <a:rPr lang="en-US" dirty="0"/>
              <a:t>The Prophet’s Wives</a:t>
            </a:r>
          </a:p>
        </p:txBody>
      </p:sp>
      <p:sp>
        <p:nvSpPr>
          <p:cNvPr id="3" name="Content Placeholder 2">
            <a:extLst>
              <a:ext uri="{FF2B5EF4-FFF2-40B4-BE49-F238E27FC236}">
                <a16:creationId xmlns:a16="http://schemas.microsoft.com/office/drawing/2014/main" id="{660AC9CA-9F64-2FC6-761E-0F2D1BE3F131}"/>
              </a:ext>
            </a:extLst>
          </p:cNvPr>
          <p:cNvSpPr>
            <a:spLocks noGrp="1"/>
          </p:cNvSpPr>
          <p:nvPr>
            <p:ph idx="1"/>
          </p:nvPr>
        </p:nvSpPr>
        <p:spPr>
          <a:xfrm>
            <a:off x="720000" y="1457326"/>
            <a:ext cx="10728325" cy="4311650"/>
          </a:xfrm>
        </p:spPr>
        <p:txBody>
          <a:bodyPr/>
          <a:lstStyle/>
          <a:p>
            <a:r>
              <a:rPr lang="en-US" sz="2400" b="1" dirty="0"/>
              <a:t>7. Zaynab </a:t>
            </a:r>
            <a:r>
              <a:rPr lang="en-US" sz="2400" b="1" dirty="0" err="1"/>
              <a:t>Bint</a:t>
            </a:r>
            <a:r>
              <a:rPr lang="en-US" sz="2400" b="1" dirty="0"/>
              <a:t> </a:t>
            </a:r>
            <a:r>
              <a:rPr lang="en-US" sz="2400" b="1" dirty="0" err="1"/>
              <a:t>Jahash</a:t>
            </a:r>
            <a:r>
              <a:rPr lang="en-US" sz="2400" b="1" dirty="0"/>
              <a:t>: </a:t>
            </a:r>
            <a:r>
              <a:rPr lang="en-CA" sz="2400" dirty="0"/>
              <a:t>First, she married Zayd ibn Haritha the Prophet's  adopted son, but soon they separated. Then the Prophet (s) married her to break the tradition of the pre-Islamic era which considered the adopted children as the biological ones.</a:t>
            </a:r>
          </a:p>
          <a:p>
            <a:r>
              <a:rPr lang="en-CA" sz="2400" dirty="0"/>
              <a:t>She was so generous that after her demise no money had left from her wealth. She passed away in 20AH in Medina and was buried in Al-</a:t>
            </a:r>
            <a:r>
              <a:rPr lang="en-CA" sz="2400" dirty="0" err="1"/>
              <a:t>Baqi</a:t>
            </a:r>
            <a:r>
              <a:rPr lang="en-CA" sz="2400" dirty="0"/>
              <a:t>’ </a:t>
            </a:r>
            <a:r>
              <a:rPr lang="en-CA" sz="2400" dirty="0" err="1"/>
              <a:t>cemetary</a:t>
            </a:r>
            <a:r>
              <a:rPr lang="en-CA" sz="2400" dirty="0"/>
              <a:t>.</a:t>
            </a:r>
          </a:p>
          <a:p>
            <a:endParaRPr lang="en-US" b="1" dirty="0"/>
          </a:p>
        </p:txBody>
      </p:sp>
    </p:spTree>
    <p:extLst>
      <p:ext uri="{BB962C8B-B14F-4D97-AF65-F5344CB8AC3E}">
        <p14:creationId xmlns:p14="http://schemas.microsoft.com/office/powerpoint/2010/main" val="39505665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547C4-D1F5-B1CF-BFF5-154A25616204}"/>
              </a:ext>
            </a:extLst>
          </p:cNvPr>
          <p:cNvSpPr>
            <a:spLocks noGrp="1"/>
          </p:cNvSpPr>
          <p:nvPr>
            <p:ph type="title"/>
          </p:nvPr>
        </p:nvSpPr>
        <p:spPr>
          <a:xfrm>
            <a:off x="720000" y="619200"/>
            <a:ext cx="10728322" cy="723825"/>
          </a:xfrm>
        </p:spPr>
        <p:txBody>
          <a:bodyPr/>
          <a:lstStyle/>
          <a:p>
            <a:pPr algn="ctr"/>
            <a:r>
              <a:rPr lang="en-US" dirty="0"/>
              <a:t>The Prophet’s Wives</a:t>
            </a:r>
          </a:p>
        </p:txBody>
      </p:sp>
      <p:sp>
        <p:nvSpPr>
          <p:cNvPr id="3" name="Content Placeholder 2">
            <a:extLst>
              <a:ext uri="{FF2B5EF4-FFF2-40B4-BE49-F238E27FC236}">
                <a16:creationId xmlns:a16="http://schemas.microsoft.com/office/drawing/2014/main" id="{5E97D27C-DD77-BBC8-1B37-D7A5DF1BB6CD}"/>
              </a:ext>
            </a:extLst>
          </p:cNvPr>
          <p:cNvSpPr>
            <a:spLocks noGrp="1"/>
          </p:cNvSpPr>
          <p:nvPr>
            <p:ph idx="1"/>
          </p:nvPr>
        </p:nvSpPr>
        <p:spPr>
          <a:xfrm>
            <a:off x="720000" y="1343026"/>
            <a:ext cx="10728325" cy="4425950"/>
          </a:xfrm>
        </p:spPr>
        <p:txBody>
          <a:bodyPr/>
          <a:lstStyle/>
          <a:p>
            <a:r>
              <a:rPr lang="en-US" sz="2400" b="1" dirty="0"/>
              <a:t>8. </a:t>
            </a:r>
            <a:r>
              <a:rPr lang="en-CA" sz="2400" b="1" dirty="0" err="1"/>
              <a:t>Juwayriyya</a:t>
            </a:r>
            <a:r>
              <a:rPr lang="en-CA" sz="2400" b="1" dirty="0"/>
              <a:t> </a:t>
            </a:r>
            <a:r>
              <a:rPr lang="en-CA" sz="2400" b="1" dirty="0" err="1"/>
              <a:t>bt.</a:t>
            </a:r>
            <a:r>
              <a:rPr lang="en-CA" sz="2400" b="1" dirty="0"/>
              <a:t> al-Harith:  </a:t>
            </a:r>
            <a:r>
              <a:rPr lang="en-CA" sz="2400" dirty="0"/>
              <a:t>After her husband was killed in the Battle of Bani </a:t>
            </a:r>
            <a:r>
              <a:rPr lang="en-CA" sz="2400" dirty="0" err="1"/>
              <a:t>Mustalaq</a:t>
            </a:r>
            <a:r>
              <a:rPr lang="en-CA" sz="2400" dirty="0"/>
              <a:t> by Muslims, she was captured and became a slave woman. </a:t>
            </a:r>
          </a:p>
          <a:p>
            <a:r>
              <a:rPr lang="en-CA" sz="2400" dirty="0"/>
              <a:t>She asked the Prophet to help her gain her freedom; so the Prophet bought her and freed her. Then, the Prophet proposed to her and she got married to him in 5AH.</a:t>
            </a:r>
            <a:endParaRPr lang="en-CA" sz="2400" b="1" dirty="0"/>
          </a:p>
          <a:p>
            <a:endParaRPr lang="en-US" dirty="0"/>
          </a:p>
        </p:txBody>
      </p:sp>
    </p:spTree>
    <p:extLst>
      <p:ext uri="{BB962C8B-B14F-4D97-AF65-F5344CB8AC3E}">
        <p14:creationId xmlns:p14="http://schemas.microsoft.com/office/powerpoint/2010/main" val="41482886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6BEEC-67EF-43CF-39CC-862B3D8ECB46}"/>
              </a:ext>
            </a:extLst>
          </p:cNvPr>
          <p:cNvSpPr>
            <a:spLocks noGrp="1"/>
          </p:cNvSpPr>
          <p:nvPr>
            <p:ph type="title"/>
          </p:nvPr>
        </p:nvSpPr>
        <p:spPr>
          <a:xfrm>
            <a:off x="720000" y="619200"/>
            <a:ext cx="10728322" cy="766688"/>
          </a:xfrm>
        </p:spPr>
        <p:txBody>
          <a:bodyPr/>
          <a:lstStyle/>
          <a:p>
            <a:pPr algn="ctr"/>
            <a:r>
              <a:rPr lang="en-US" dirty="0"/>
              <a:t>The Prophet’s Wives</a:t>
            </a:r>
          </a:p>
        </p:txBody>
      </p:sp>
      <p:sp>
        <p:nvSpPr>
          <p:cNvPr id="3" name="Content Placeholder 2">
            <a:extLst>
              <a:ext uri="{FF2B5EF4-FFF2-40B4-BE49-F238E27FC236}">
                <a16:creationId xmlns:a16="http://schemas.microsoft.com/office/drawing/2014/main" id="{57EF0283-2564-6C3B-B003-0128BA559F4A}"/>
              </a:ext>
            </a:extLst>
          </p:cNvPr>
          <p:cNvSpPr>
            <a:spLocks noGrp="1"/>
          </p:cNvSpPr>
          <p:nvPr>
            <p:ph idx="1"/>
          </p:nvPr>
        </p:nvSpPr>
        <p:spPr>
          <a:xfrm>
            <a:off x="720000" y="1385888"/>
            <a:ext cx="10728325" cy="4383087"/>
          </a:xfrm>
        </p:spPr>
        <p:txBody>
          <a:bodyPr>
            <a:normAutofit/>
          </a:bodyPr>
          <a:lstStyle/>
          <a:p>
            <a:r>
              <a:rPr lang="en-CA" sz="2400" b="1" dirty="0"/>
              <a:t>9. Umm Habiba: </a:t>
            </a:r>
            <a:r>
              <a:rPr lang="en-CA" sz="2400" dirty="0"/>
              <a:t>She was first the wife of '</a:t>
            </a:r>
            <a:r>
              <a:rPr lang="en-CA" sz="2400" dirty="0" err="1"/>
              <a:t>Ubayd</a:t>
            </a:r>
            <a:r>
              <a:rPr lang="en-CA" sz="2400" dirty="0"/>
              <a:t> Allah b. </a:t>
            </a:r>
            <a:r>
              <a:rPr lang="en-CA" sz="2400" dirty="0" err="1"/>
              <a:t>Jahsh</a:t>
            </a:r>
            <a:r>
              <a:rPr lang="en-CA" sz="2400" dirty="0"/>
              <a:t> al-</a:t>
            </a:r>
            <a:r>
              <a:rPr lang="en-CA" sz="2400" dirty="0" err="1"/>
              <a:t>Asadi</a:t>
            </a:r>
            <a:r>
              <a:rPr lang="en-CA" sz="2400" dirty="0"/>
              <a:t> and had a daughter from him whose name was Habiba and her name Umm Habiba originates from here.</a:t>
            </a:r>
            <a:endParaRPr lang="en-CA" sz="2400" baseline="30000" dirty="0"/>
          </a:p>
          <a:p>
            <a:r>
              <a:rPr lang="en-CA" sz="2400" dirty="0"/>
              <a:t>She was among the women who moved together with her husband upon the immigration of Muslims to Abyssinia. </a:t>
            </a:r>
          </a:p>
          <a:p>
            <a:r>
              <a:rPr lang="en-CA" sz="2400" dirty="0"/>
              <a:t>After the death of '</a:t>
            </a:r>
            <a:r>
              <a:rPr lang="en-CA" sz="2400" dirty="0" err="1"/>
              <a:t>Ubayd</a:t>
            </a:r>
            <a:r>
              <a:rPr lang="en-CA" sz="2400" dirty="0"/>
              <a:t> Allah in Ethiopia, the Prophet sent 'Amr b. </a:t>
            </a:r>
            <a:r>
              <a:rPr lang="en-CA" sz="2400" dirty="0" err="1"/>
              <a:t>Umayya</a:t>
            </a:r>
            <a:r>
              <a:rPr lang="en-CA" sz="2400" dirty="0"/>
              <a:t> to </a:t>
            </a:r>
            <a:r>
              <a:rPr lang="en-CA" sz="2400" dirty="0" err="1"/>
              <a:t>Najashi</a:t>
            </a:r>
            <a:r>
              <a:rPr lang="en-CA" sz="2400" dirty="0"/>
              <a:t> and mandated him to ask Umm Habiba to marry the Prophet  by proxy and bring her together with other Muslims to Medina.</a:t>
            </a:r>
            <a:endParaRPr lang="en-US" sz="2400" dirty="0"/>
          </a:p>
        </p:txBody>
      </p:sp>
    </p:spTree>
    <p:extLst>
      <p:ext uri="{BB962C8B-B14F-4D97-AF65-F5344CB8AC3E}">
        <p14:creationId xmlns:p14="http://schemas.microsoft.com/office/powerpoint/2010/main" val="18392345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072AC-D8D6-820A-0200-132ECEDD31FD}"/>
              </a:ext>
            </a:extLst>
          </p:cNvPr>
          <p:cNvSpPr>
            <a:spLocks noGrp="1"/>
          </p:cNvSpPr>
          <p:nvPr>
            <p:ph type="title"/>
          </p:nvPr>
        </p:nvSpPr>
        <p:spPr>
          <a:xfrm>
            <a:off x="720000" y="619200"/>
            <a:ext cx="10728322" cy="752400"/>
          </a:xfrm>
        </p:spPr>
        <p:txBody>
          <a:bodyPr/>
          <a:lstStyle/>
          <a:p>
            <a:pPr algn="ctr"/>
            <a:r>
              <a:rPr lang="en-US" dirty="0"/>
              <a:t>The Prophet’s Wives</a:t>
            </a:r>
          </a:p>
        </p:txBody>
      </p:sp>
      <p:sp>
        <p:nvSpPr>
          <p:cNvPr id="3" name="Content Placeholder 2">
            <a:extLst>
              <a:ext uri="{FF2B5EF4-FFF2-40B4-BE49-F238E27FC236}">
                <a16:creationId xmlns:a16="http://schemas.microsoft.com/office/drawing/2014/main" id="{2B3A1028-2F08-899F-6B13-50C672608E87}"/>
              </a:ext>
            </a:extLst>
          </p:cNvPr>
          <p:cNvSpPr>
            <a:spLocks noGrp="1"/>
          </p:cNvSpPr>
          <p:nvPr>
            <p:ph idx="1"/>
          </p:nvPr>
        </p:nvSpPr>
        <p:spPr>
          <a:xfrm>
            <a:off x="720000" y="1371600"/>
            <a:ext cx="10728325" cy="4397375"/>
          </a:xfrm>
        </p:spPr>
        <p:txBody>
          <a:bodyPr>
            <a:normAutofit/>
          </a:bodyPr>
          <a:lstStyle/>
          <a:p>
            <a:r>
              <a:rPr lang="en-US" sz="2400" b="1" dirty="0"/>
              <a:t>10. </a:t>
            </a:r>
            <a:r>
              <a:rPr lang="en-US" sz="2400" b="1" dirty="0" err="1"/>
              <a:t>Mariya</a:t>
            </a:r>
            <a:r>
              <a:rPr lang="en-US" sz="2400" b="1" dirty="0"/>
              <a:t> the Coptic: </a:t>
            </a:r>
            <a:r>
              <a:rPr lang="en-CA" sz="2400" dirty="0"/>
              <a:t>She was a bondwoman sent to the Prophet, along with other gifts, by al-</a:t>
            </a:r>
            <a:r>
              <a:rPr lang="en-CA" sz="2400" dirty="0" err="1"/>
              <a:t>Muqawqis</a:t>
            </a:r>
            <a:r>
              <a:rPr lang="en-CA" sz="2400" dirty="0"/>
              <a:t>, the ruler of Egypt and Alexandria of the time, in response to the Prophet's letter. </a:t>
            </a:r>
          </a:p>
          <a:p>
            <a:r>
              <a:rPr lang="en-CA" sz="2400" dirty="0"/>
              <a:t>Among the Prophet's  wives, in addition to Khadijah, Maria was the only one who gave birth to a child, called Ibrahim.</a:t>
            </a:r>
          </a:p>
          <a:p>
            <a:r>
              <a:rPr lang="en-US" sz="2400" dirty="0" err="1"/>
              <a:t>Mariya</a:t>
            </a:r>
            <a:r>
              <a:rPr lang="en-US" sz="2400" dirty="0"/>
              <a:t> was a pious, righteous and a beneficent lady, and was specially favored by the Prophet. Historiographers and biographers have appreciated her piety. The Prophet is quoted as saying to Muslims: "When you conquer Egypt, treat them kindly, because I am their son in law."</a:t>
            </a:r>
          </a:p>
        </p:txBody>
      </p:sp>
    </p:spTree>
    <p:extLst>
      <p:ext uri="{BB962C8B-B14F-4D97-AF65-F5344CB8AC3E}">
        <p14:creationId xmlns:p14="http://schemas.microsoft.com/office/powerpoint/2010/main" val="24615241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BEB29-2A25-3D2E-4555-13D0903811D4}"/>
              </a:ext>
            </a:extLst>
          </p:cNvPr>
          <p:cNvSpPr>
            <a:spLocks noGrp="1"/>
          </p:cNvSpPr>
          <p:nvPr>
            <p:ph type="title"/>
          </p:nvPr>
        </p:nvSpPr>
        <p:spPr>
          <a:xfrm>
            <a:off x="720000" y="619200"/>
            <a:ext cx="10728322" cy="766688"/>
          </a:xfrm>
        </p:spPr>
        <p:txBody>
          <a:bodyPr/>
          <a:lstStyle/>
          <a:p>
            <a:pPr algn="ctr"/>
            <a:r>
              <a:rPr lang="en-US" dirty="0"/>
              <a:t>The Prophet’s Wives</a:t>
            </a:r>
          </a:p>
        </p:txBody>
      </p:sp>
      <p:sp>
        <p:nvSpPr>
          <p:cNvPr id="3" name="Content Placeholder 2">
            <a:extLst>
              <a:ext uri="{FF2B5EF4-FFF2-40B4-BE49-F238E27FC236}">
                <a16:creationId xmlns:a16="http://schemas.microsoft.com/office/drawing/2014/main" id="{BC7B1120-4EA7-74A2-6293-0F4E63882C34}"/>
              </a:ext>
            </a:extLst>
          </p:cNvPr>
          <p:cNvSpPr>
            <a:spLocks noGrp="1"/>
          </p:cNvSpPr>
          <p:nvPr>
            <p:ph idx="1"/>
          </p:nvPr>
        </p:nvSpPr>
        <p:spPr>
          <a:xfrm>
            <a:off x="720000" y="1385888"/>
            <a:ext cx="10728325" cy="5043487"/>
          </a:xfrm>
        </p:spPr>
        <p:txBody>
          <a:bodyPr>
            <a:noAutofit/>
          </a:bodyPr>
          <a:lstStyle/>
          <a:p>
            <a:r>
              <a:rPr lang="en-US" sz="2400" b="1" dirty="0"/>
              <a:t>11. </a:t>
            </a:r>
            <a:r>
              <a:rPr lang="en-US" sz="2400" b="1" dirty="0" err="1"/>
              <a:t>Safiyyah</a:t>
            </a:r>
            <a:r>
              <a:rPr lang="en-US" sz="2400" b="1" dirty="0"/>
              <a:t> </a:t>
            </a:r>
            <a:r>
              <a:rPr lang="en-US" sz="2400" b="1" dirty="0" err="1"/>
              <a:t>Bint</a:t>
            </a:r>
            <a:r>
              <a:rPr lang="en-US" sz="2400" b="1" dirty="0"/>
              <a:t> </a:t>
            </a:r>
            <a:r>
              <a:rPr lang="en-US" sz="2400" b="1" dirty="0" err="1"/>
              <a:t>Huyayy</a:t>
            </a:r>
            <a:r>
              <a:rPr lang="en-US" sz="2400" b="1" dirty="0"/>
              <a:t>: </a:t>
            </a:r>
            <a:r>
              <a:rPr lang="en-CA" sz="2400" dirty="0"/>
              <a:t>was the only non-Arab wife of the Prophet. Before Islam, </a:t>
            </a:r>
            <a:r>
              <a:rPr lang="en-CA" sz="2400" dirty="0" err="1"/>
              <a:t>Safiyya</a:t>
            </a:r>
            <a:r>
              <a:rPr lang="en-CA" sz="2400" dirty="0"/>
              <a:t> married twice; she was captured by Muslims in the Battle of Khaybar after her husband was killed, and then the Prophet married her.</a:t>
            </a:r>
          </a:p>
          <a:p>
            <a:r>
              <a:rPr lang="en-US" sz="2400" dirty="0"/>
              <a:t>She was often bullied by other wives. For example, it is reported that one day </a:t>
            </a:r>
            <a:r>
              <a:rPr lang="en-US" sz="2400" dirty="0" err="1"/>
              <a:t>Safiyyah</a:t>
            </a:r>
            <a:r>
              <a:rPr lang="en-US" sz="2400" dirty="0"/>
              <a:t> was crying. The Prophet asked her about the reason, and she said: "Two of your wives offended me with their talks; they say we are superior to </a:t>
            </a:r>
            <a:r>
              <a:rPr lang="en-US" sz="2400" dirty="0" err="1"/>
              <a:t>Safiyyah</a:t>
            </a:r>
            <a:r>
              <a:rPr lang="en-US" sz="2400" dirty="0"/>
              <a:t> because we are the Prophet's relatives and his wives". The Prophet replied: "Why did you not tell them that your father is Aaron, your uncle is Moses and your husband is Muhammad?"</a:t>
            </a:r>
          </a:p>
        </p:txBody>
      </p:sp>
    </p:spTree>
    <p:extLst>
      <p:ext uri="{BB962C8B-B14F-4D97-AF65-F5344CB8AC3E}">
        <p14:creationId xmlns:p14="http://schemas.microsoft.com/office/powerpoint/2010/main" val="15013096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F4D19-122D-AB84-AA55-3E76AC88D7A0}"/>
              </a:ext>
            </a:extLst>
          </p:cNvPr>
          <p:cNvSpPr>
            <a:spLocks noGrp="1"/>
          </p:cNvSpPr>
          <p:nvPr>
            <p:ph type="title"/>
          </p:nvPr>
        </p:nvSpPr>
        <p:spPr>
          <a:xfrm>
            <a:off x="720000" y="619200"/>
            <a:ext cx="10728322" cy="695250"/>
          </a:xfrm>
        </p:spPr>
        <p:txBody>
          <a:bodyPr/>
          <a:lstStyle/>
          <a:p>
            <a:pPr algn="ctr"/>
            <a:r>
              <a:rPr lang="en-US" dirty="0"/>
              <a:t>The Prophet’s Wives</a:t>
            </a:r>
          </a:p>
        </p:txBody>
      </p:sp>
      <p:sp>
        <p:nvSpPr>
          <p:cNvPr id="3" name="Content Placeholder 2">
            <a:extLst>
              <a:ext uri="{FF2B5EF4-FFF2-40B4-BE49-F238E27FC236}">
                <a16:creationId xmlns:a16="http://schemas.microsoft.com/office/drawing/2014/main" id="{C4DD349D-18D3-6A50-0ABD-7F0294DCB534}"/>
              </a:ext>
            </a:extLst>
          </p:cNvPr>
          <p:cNvSpPr>
            <a:spLocks noGrp="1"/>
          </p:cNvSpPr>
          <p:nvPr>
            <p:ph idx="1"/>
          </p:nvPr>
        </p:nvSpPr>
        <p:spPr>
          <a:xfrm>
            <a:off x="720000" y="1414464"/>
            <a:ext cx="10728325" cy="4354512"/>
          </a:xfrm>
        </p:spPr>
        <p:txBody>
          <a:bodyPr/>
          <a:lstStyle/>
          <a:p>
            <a:r>
              <a:rPr lang="en-US" sz="2400" b="1" dirty="0"/>
              <a:t>12. </a:t>
            </a:r>
            <a:r>
              <a:rPr lang="en-CA" sz="2400" b="1" dirty="0" err="1"/>
              <a:t>Maymuna</a:t>
            </a:r>
            <a:r>
              <a:rPr lang="en-CA" sz="2400" b="1" dirty="0"/>
              <a:t> </a:t>
            </a:r>
            <a:r>
              <a:rPr lang="en-CA" sz="2400" b="1" dirty="0" err="1"/>
              <a:t>bt.</a:t>
            </a:r>
            <a:r>
              <a:rPr lang="en-CA" sz="2400" b="1" dirty="0"/>
              <a:t> al-Harith: </a:t>
            </a:r>
            <a:r>
              <a:rPr lang="en-CA" sz="2400" dirty="0"/>
              <a:t> She was the last wife he married. She gifted herself to the Prophet. Surat Al-</a:t>
            </a:r>
            <a:r>
              <a:rPr lang="en-CA" sz="2400" dirty="0" err="1"/>
              <a:t>Ahzab</a:t>
            </a:r>
            <a:r>
              <a:rPr lang="en-CA" sz="2400" dirty="0"/>
              <a:t> verse 50 was revealed about her. After the demise of the Prophet, she was among the supporters of Imam Ali.</a:t>
            </a:r>
          </a:p>
          <a:p>
            <a:pPr marL="0" indent="0" algn="ctr">
              <a:buNone/>
            </a:pPr>
            <a:r>
              <a:rPr lang="ar-SA" sz="2400" dirty="0" err="1"/>
              <a:t>وَٱمْرَأَةً</a:t>
            </a:r>
            <a:r>
              <a:rPr lang="ar-SA" sz="2400" dirty="0"/>
              <a:t> مُّؤْمِنَةً إِن وَهَبَتْ نَفْسَهَا </a:t>
            </a:r>
            <a:r>
              <a:rPr lang="ar-SA" sz="2400" dirty="0" err="1"/>
              <a:t>لِلنَّبِىِّ</a:t>
            </a:r>
            <a:r>
              <a:rPr lang="ar-SA" sz="2400" dirty="0"/>
              <a:t> إِنْ أَرَادَ </a:t>
            </a:r>
            <a:r>
              <a:rPr lang="ar-SA" sz="2400" dirty="0" err="1"/>
              <a:t>ٱلنَّبِىُّ</a:t>
            </a:r>
            <a:r>
              <a:rPr lang="ar-SA" sz="2400" dirty="0"/>
              <a:t> أَن </a:t>
            </a:r>
            <a:r>
              <a:rPr lang="ar-SA" sz="2400" dirty="0" err="1"/>
              <a:t>يَسْتَنكِحَهَا</a:t>
            </a:r>
            <a:r>
              <a:rPr lang="ar-SA" sz="2400" dirty="0"/>
              <a:t> خَالِصَةً لَّكَ مِن دُونِ </a:t>
            </a:r>
            <a:r>
              <a:rPr lang="ar-SA" sz="2400" dirty="0" err="1"/>
              <a:t>ٱلْمُؤْمِنِينَ</a:t>
            </a:r>
            <a:endParaRPr lang="en-US" sz="2400" dirty="0"/>
          </a:p>
          <a:p>
            <a:pPr marL="0" indent="0" algn="ctr">
              <a:buNone/>
            </a:pPr>
            <a:r>
              <a:rPr lang="en-CA" sz="2400" dirty="0"/>
              <a:t>“…and a believing woman if she gives herself to the Prophet [and] if the Prophet wishes to marry her, [this is] only for you, excluding the [other] believers.” Quran 33:50</a:t>
            </a:r>
            <a:endParaRPr lang="en-CA" sz="2400" b="1" dirty="0"/>
          </a:p>
          <a:p>
            <a:endParaRPr lang="en-US" dirty="0"/>
          </a:p>
        </p:txBody>
      </p:sp>
    </p:spTree>
    <p:extLst>
      <p:ext uri="{BB962C8B-B14F-4D97-AF65-F5344CB8AC3E}">
        <p14:creationId xmlns:p14="http://schemas.microsoft.com/office/powerpoint/2010/main" val="1469053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C4E25-87D7-7307-99DC-190EF38FBAE4}"/>
              </a:ext>
            </a:extLst>
          </p:cNvPr>
          <p:cNvSpPr>
            <a:spLocks noGrp="1"/>
          </p:cNvSpPr>
          <p:nvPr>
            <p:ph type="title"/>
          </p:nvPr>
        </p:nvSpPr>
        <p:spPr>
          <a:xfrm>
            <a:off x="720000" y="619200"/>
            <a:ext cx="10728322" cy="780109"/>
          </a:xfrm>
        </p:spPr>
        <p:txBody>
          <a:bodyPr/>
          <a:lstStyle/>
          <a:p>
            <a:pPr algn="ctr"/>
            <a:r>
              <a:rPr lang="en-US" dirty="0"/>
              <a:t>The Second Battle of </a:t>
            </a:r>
            <a:r>
              <a:rPr lang="en-US" dirty="0" err="1"/>
              <a:t>Badr</a:t>
            </a:r>
            <a:endParaRPr lang="en-US" dirty="0"/>
          </a:p>
        </p:txBody>
      </p:sp>
      <p:sp>
        <p:nvSpPr>
          <p:cNvPr id="3" name="Content Placeholder 2">
            <a:extLst>
              <a:ext uri="{FF2B5EF4-FFF2-40B4-BE49-F238E27FC236}">
                <a16:creationId xmlns:a16="http://schemas.microsoft.com/office/drawing/2014/main" id="{AF7350AD-036B-4B1B-A761-A1D7DE663583}"/>
              </a:ext>
            </a:extLst>
          </p:cNvPr>
          <p:cNvSpPr>
            <a:spLocks noGrp="1"/>
          </p:cNvSpPr>
          <p:nvPr>
            <p:ph idx="1"/>
          </p:nvPr>
        </p:nvSpPr>
        <p:spPr>
          <a:xfrm>
            <a:off x="720000" y="1524000"/>
            <a:ext cx="10728325" cy="4244975"/>
          </a:xfrm>
        </p:spPr>
        <p:txBody>
          <a:bodyPr/>
          <a:lstStyle/>
          <a:p>
            <a:r>
              <a:rPr lang="en-CA" sz="2400" dirty="0"/>
              <a:t>Abu Sufyan and the chiefs of Makkah offered </a:t>
            </a:r>
            <a:r>
              <a:rPr lang="en-CA" sz="2400" dirty="0" err="1"/>
              <a:t>Nuʿaym</a:t>
            </a:r>
            <a:r>
              <a:rPr lang="en-CA" sz="2400" dirty="0"/>
              <a:t> ibn </a:t>
            </a:r>
            <a:r>
              <a:rPr lang="en-CA" sz="2400" dirty="0" err="1"/>
              <a:t>Masʿūd</a:t>
            </a:r>
            <a:r>
              <a:rPr lang="en-CA" sz="2400" dirty="0"/>
              <a:t> 10 goats and 10 camels to travel to Medina and spread rumors of the massive army </a:t>
            </a:r>
            <a:r>
              <a:rPr lang="en-CA" sz="2400" dirty="0" err="1"/>
              <a:t>Abū</a:t>
            </a:r>
            <a:r>
              <a:rPr lang="en-CA" sz="2400" dirty="0"/>
              <a:t> </a:t>
            </a:r>
            <a:r>
              <a:rPr lang="en-CA" sz="2400" dirty="0" err="1"/>
              <a:t>Sufyān</a:t>
            </a:r>
            <a:r>
              <a:rPr lang="en-CA" sz="2400" dirty="0"/>
              <a:t> had summoned for the battle.</a:t>
            </a:r>
          </a:p>
          <a:p>
            <a:r>
              <a:rPr lang="en-CA" sz="2400" dirty="0" err="1"/>
              <a:t>Nuʿaym</a:t>
            </a:r>
            <a:r>
              <a:rPr lang="en-CA" sz="2400" dirty="0"/>
              <a:t> spreads the rumors, and the Muslims’ morale wanes.</a:t>
            </a:r>
          </a:p>
          <a:p>
            <a:r>
              <a:rPr lang="en-CA" sz="2400" dirty="0"/>
              <a:t>The Prophet declares that he will go to </a:t>
            </a:r>
            <a:r>
              <a:rPr lang="en-CA" sz="2400" dirty="0" err="1"/>
              <a:t>Badr</a:t>
            </a:r>
            <a:r>
              <a:rPr lang="en-CA" sz="2400" dirty="0"/>
              <a:t> alone if he must. His words break the spell of the rumors and 1500 Muslims join him. They take their wares the the fair and make amazing profit while waiting for Abu Sufyan to show.</a:t>
            </a:r>
          </a:p>
          <a:p>
            <a:endParaRPr lang="en-CA" dirty="0"/>
          </a:p>
          <a:p>
            <a:endParaRPr lang="en-US" dirty="0"/>
          </a:p>
        </p:txBody>
      </p:sp>
    </p:spTree>
    <p:extLst>
      <p:ext uri="{BB962C8B-B14F-4D97-AF65-F5344CB8AC3E}">
        <p14:creationId xmlns:p14="http://schemas.microsoft.com/office/powerpoint/2010/main" val="2355878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16827-62F2-3D3C-DD5D-A051B5468BF5}"/>
              </a:ext>
            </a:extLst>
          </p:cNvPr>
          <p:cNvSpPr>
            <a:spLocks noGrp="1"/>
          </p:cNvSpPr>
          <p:nvPr>
            <p:ph type="title"/>
          </p:nvPr>
        </p:nvSpPr>
        <p:spPr>
          <a:xfrm>
            <a:off x="720000" y="619200"/>
            <a:ext cx="10728322" cy="807818"/>
          </a:xfrm>
        </p:spPr>
        <p:txBody>
          <a:bodyPr/>
          <a:lstStyle/>
          <a:p>
            <a:pPr algn="ctr"/>
            <a:r>
              <a:rPr lang="en-US" dirty="0"/>
              <a:t>The Second Battle of </a:t>
            </a:r>
            <a:r>
              <a:rPr lang="en-US" dirty="0" err="1"/>
              <a:t>Badr</a:t>
            </a:r>
            <a:endParaRPr lang="en-US" dirty="0"/>
          </a:p>
        </p:txBody>
      </p:sp>
      <p:sp>
        <p:nvSpPr>
          <p:cNvPr id="3" name="Content Placeholder 2">
            <a:extLst>
              <a:ext uri="{FF2B5EF4-FFF2-40B4-BE49-F238E27FC236}">
                <a16:creationId xmlns:a16="http://schemas.microsoft.com/office/drawing/2014/main" id="{3B826EFB-EEE0-F0F3-1F0D-ACFFA11818FF}"/>
              </a:ext>
            </a:extLst>
          </p:cNvPr>
          <p:cNvSpPr>
            <a:spLocks noGrp="1"/>
          </p:cNvSpPr>
          <p:nvPr>
            <p:ph idx="1"/>
          </p:nvPr>
        </p:nvSpPr>
        <p:spPr>
          <a:xfrm>
            <a:off x="720000" y="1427018"/>
            <a:ext cx="10728325" cy="4341957"/>
          </a:xfrm>
        </p:spPr>
        <p:txBody>
          <a:bodyPr/>
          <a:lstStyle/>
          <a:p>
            <a:r>
              <a:rPr lang="en-CA" sz="2400" dirty="0"/>
              <a:t>Abu Sufyan tells the Quraysh, they will march to </a:t>
            </a:r>
            <a:r>
              <a:rPr lang="en-CA" sz="2400" dirty="0" err="1"/>
              <a:t>Badr</a:t>
            </a:r>
            <a:r>
              <a:rPr lang="en-CA" sz="2400" dirty="0"/>
              <a:t>. If the Muslims are not there, they will leave immediately and complain that the Muslims were too scared to come. If they are there, they will complain that the drought has weakened them, so the fight is not fair.</a:t>
            </a:r>
          </a:p>
          <a:p>
            <a:r>
              <a:rPr lang="en-CA" sz="2400" dirty="0"/>
              <a:t>They barely leave Makkah when news reaches that the Muslims are at the fair. They turn around in disgrace</a:t>
            </a:r>
          </a:p>
          <a:p>
            <a:endParaRPr lang="en-CA" dirty="0"/>
          </a:p>
          <a:p>
            <a:endParaRPr lang="en-CA" dirty="0"/>
          </a:p>
          <a:p>
            <a:endParaRPr lang="en-US" dirty="0"/>
          </a:p>
        </p:txBody>
      </p:sp>
    </p:spTree>
    <p:extLst>
      <p:ext uri="{BB962C8B-B14F-4D97-AF65-F5344CB8AC3E}">
        <p14:creationId xmlns:p14="http://schemas.microsoft.com/office/powerpoint/2010/main" val="3640670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F4082-24C8-ADC5-1077-54175BA40089}"/>
              </a:ext>
            </a:extLst>
          </p:cNvPr>
          <p:cNvSpPr>
            <a:spLocks noGrp="1"/>
          </p:cNvSpPr>
          <p:nvPr>
            <p:ph type="title"/>
          </p:nvPr>
        </p:nvSpPr>
        <p:spPr>
          <a:xfrm>
            <a:off x="720000" y="619200"/>
            <a:ext cx="10728322" cy="807818"/>
          </a:xfrm>
        </p:spPr>
        <p:txBody>
          <a:bodyPr/>
          <a:lstStyle/>
          <a:p>
            <a:pPr algn="ctr"/>
            <a:r>
              <a:rPr lang="en-US" dirty="0"/>
              <a:t>The Prophet’s Wives</a:t>
            </a:r>
          </a:p>
        </p:txBody>
      </p:sp>
      <p:sp>
        <p:nvSpPr>
          <p:cNvPr id="3" name="Content Placeholder 2">
            <a:extLst>
              <a:ext uri="{FF2B5EF4-FFF2-40B4-BE49-F238E27FC236}">
                <a16:creationId xmlns:a16="http://schemas.microsoft.com/office/drawing/2014/main" id="{9C6B846B-D88D-E06D-EA6A-24C73B082DBB}"/>
              </a:ext>
            </a:extLst>
          </p:cNvPr>
          <p:cNvSpPr>
            <a:spLocks noGrp="1"/>
          </p:cNvSpPr>
          <p:nvPr>
            <p:ph idx="1"/>
          </p:nvPr>
        </p:nvSpPr>
        <p:spPr>
          <a:xfrm>
            <a:off x="720000" y="1427018"/>
            <a:ext cx="10728325" cy="4341957"/>
          </a:xfrm>
        </p:spPr>
        <p:txBody>
          <a:bodyPr/>
          <a:lstStyle/>
          <a:p>
            <a:r>
              <a:rPr lang="en-US" sz="2400" dirty="0"/>
              <a:t>One of the main criticisms of orientalists against the Prophet of Islam is his polygamous lifestyle.</a:t>
            </a:r>
          </a:p>
          <a:p>
            <a:r>
              <a:rPr lang="en-US" sz="2400" dirty="0"/>
              <a:t>Some have argued that this is proof that he was a womanizer and not a true messenger of God.</a:t>
            </a:r>
          </a:p>
          <a:p>
            <a:r>
              <a:rPr lang="en-US" sz="2400" dirty="0"/>
              <a:t>Were these marriages based on personal desire?</a:t>
            </a:r>
          </a:p>
          <a:p>
            <a:r>
              <a:rPr lang="en-US" sz="2400" dirty="0"/>
              <a:t>Muslims argue that they were not based on personal desire for the following reasons:</a:t>
            </a:r>
          </a:p>
          <a:p>
            <a:endParaRPr lang="en-US" sz="2400" dirty="0"/>
          </a:p>
          <a:p>
            <a:endParaRPr lang="en-US" dirty="0"/>
          </a:p>
        </p:txBody>
      </p:sp>
    </p:spTree>
    <p:extLst>
      <p:ext uri="{BB962C8B-B14F-4D97-AF65-F5344CB8AC3E}">
        <p14:creationId xmlns:p14="http://schemas.microsoft.com/office/powerpoint/2010/main" val="1481026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0DEC3-1428-E9DC-7C55-9D43A78503D9}"/>
              </a:ext>
            </a:extLst>
          </p:cNvPr>
          <p:cNvSpPr>
            <a:spLocks noGrp="1"/>
          </p:cNvSpPr>
          <p:nvPr>
            <p:ph type="title"/>
          </p:nvPr>
        </p:nvSpPr>
        <p:spPr>
          <a:xfrm>
            <a:off x="720000" y="619200"/>
            <a:ext cx="10728322" cy="835527"/>
          </a:xfrm>
        </p:spPr>
        <p:txBody>
          <a:bodyPr/>
          <a:lstStyle/>
          <a:p>
            <a:pPr algn="ctr"/>
            <a:r>
              <a:rPr lang="en-US" dirty="0"/>
              <a:t>The Prophet’s Wives</a:t>
            </a:r>
          </a:p>
        </p:txBody>
      </p:sp>
      <p:sp>
        <p:nvSpPr>
          <p:cNvPr id="3" name="Content Placeholder 2">
            <a:extLst>
              <a:ext uri="{FF2B5EF4-FFF2-40B4-BE49-F238E27FC236}">
                <a16:creationId xmlns:a16="http://schemas.microsoft.com/office/drawing/2014/main" id="{36AF32D0-E490-5E76-6E92-C1A1C9A3DE51}"/>
              </a:ext>
            </a:extLst>
          </p:cNvPr>
          <p:cNvSpPr>
            <a:spLocks noGrp="1"/>
          </p:cNvSpPr>
          <p:nvPr>
            <p:ph idx="1"/>
          </p:nvPr>
        </p:nvSpPr>
        <p:spPr>
          <a:xfrm>
            <a:off x="720000" y="1454728"/>
            <a:ext cx="10728325" cy="4314248"/>
          </a:xfrm>
        </p:spPr>
        <p:txBody>
          <a:bodyPr>
            <a:normAutofit/>
          </a:bodyPr>
          <a:lstStyle/>
          <a:p>
            <a:r>
              <a:rPr lang="en-US" sz="2400" dirty="0"/>
              <a:t>1. In Arabia, it was common for men of status and power to marry young virgins. In the case of the Prophet, the majority of his wives were previously married. </a:t>
            </a:r>
          </a:p>
          <a:p>
            <a:r>
              <a:rPr lang="en-US" sz="2400" dirty="0"/>
              <a:t>2. The Prophet entered into these marriages in his 50’s. The Prophet lived monogamously with Khadijah for 25 years. If he was interested in physical desires, we would have seen this pattern of behavior earlier in his life.</a:t>
            </a:r>
          </a:p>
          <a:p>
            <a:r>
              <a:rPr lang="en-US" sz="2400" dirty="0"/>
              <a:t>3. When the </a:t>
            </a:r>
            <a:r>
              <a:rPr lang="en-US" sz="2400" dirty="0" err="1"/>
              <a:t>Makkans</a:t>
            </a:r>
            <a:r>
              <a:rPr lang="en-US" sz="2400" dirty="0"/>
              <a:t> offered him the most beautiful women to abandon his mission, he refused.</a:t>
            </a:r>
          </a:p>
          <a:p>
            <a:endParaRPr lang="en-US" sz="2400" dirty="0"/>
          </a:p>
          <a:p>
            <a:endParaRPr lang="en-US" sz="2400" dirty="0"/>
          </a:p>
        </p:txBody>
      </p:sp>
    </p:spTree>
    <p:extLst>
      <p:ext uri="{BB962C8B-B14F-4D97-AF65-F5344CB8AC3E}">
        <p14:creationId xmlns:p14="http://schemas.microsoft.com/office/powerpoint/2010/main" val="33523314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E9BD3-B8F9-9A59-F04A-06BC12A2E162}"/>
              </a:ext>
            </a:extLst>
          </p:cNvPr>
          <p:cNvSpPr>
            <a:spLocks noGrp="1"/>
          </p:cNvSpPr>
          <p:nvPr>
            <p:ph type="title"/>
          </p:nvPr>
        </p:nvSpPr>
        <p:spPr>
          <a:xfrm>
            <a:off x="720000" y="619200"/>
            <a:ext cx="10728322" cy="752400"/>
          </a:xfrm>
        </p:spPr>
        <p:txBody>
          <a:bodyPr/>
          <a:lstStyle/>
          <a:p>
            <a:pPr algn="ctr"/>
            <a:r>
              <a:rPr lang="en-US" dirty="0"/>
              <a:t>The Prophet’s Wives</a:t>
            </a:r>
          </a:p>
        </p:txBody>
      </p:sp>
      <p:sp>
        <p:nvSpPr>
          <p:cNvPr id="3" name="Content Placeholder 2">
            <a:extLst>
              <a:ext uri="{FF2B5EF4-FFF2-40B4-BE49-F238E27FC236}">
                <a16:creationId xmlns:a16="http://schemas.microsoft.com/office/drawing/2014/main" id="{B38A5B81-1CC7-85B1-5179-34DADC7FF271}"/>
              </a:ext>
            </a:extLst>
          </p:cNvPr>
          <p:cNvSpPr>
            <a:spLocks noGrp="1"/>
          </p:cNvSpPr>
          <p:nvPr>
            <p:ph idx="1"/>
          </p:nvPr>
        </p:nvSpPr>
        <p:spPr>
          <a:xfrm>
            <a:off x="720000" y="1482436"/>
            <a:ext cx="10728325" cy="4756364"/>
          </a:xfrm>
        </p:spPr>
        <p:txBody>
          <a:bodyPr>
            <a:normAutofit fontScale="92500" lnSpcReduction="10000"/>
          </a:bodyPr>
          <a:lstStyle/>
          <a:p>
            <a:r>
              <a:rPr lang="en-US" sz="2400" dirty="0"/>
              <a:t>4. Per God’s command, the Prophet gave all his wives the option of leaving if they were not content with his life of spirituality and simplicity:</a:t>
            </a:r>
            <a:endParaRPr lang="en-US" dirty="0"/>
          </a:p>
          <a:p>
            <a:pPr marL="0" indent="0" algn="ctr">
              <a:buNone/>
            </a:pPr>
            <a:r>
              <a:rPr lang="ar-SA" sz="2400" dirty="0" err="1"/>
              <a:t>يَـٰٓأَيُّهَا</a:t>
            </a:r>
            <a:r>
              <a:rPr lang="ar-SA" sz="2400" dirty="0"/>
              <a:t> </a:t>
            </a:r>
            <a:r>
              <a:rPr lang="ar-SA" sz="2400" dirty="0" err="1"/>
              <a:t>ٱلنَّبِىُّ</a:t>
            </a:r>
            <a:r>
              <a:rPr lang="ar-SA" sz="2400" dirty="0"/>
              <a:t> قُل لِّأَزْوَٰجِكَ إِن كُنتُنَّ تُرِدْنَ </a:t>
            </a:r>
            <a:r>
              <a:rPr lang="ar-SA" sz="2400" dirty="0" err="1"/>
              <a:t>ٱلْحَيَوٰةَ</a:t>
            </a:r>
            <a:r>
              <a:rPr lang="ar-SA" sz="2400" dirty="0"/>
              <a:t> </a:t>
            </a:r>
            <a:r>
              <a:rPr lang="ar-SA" sz="2400" dirty="0" err="1"/>
              <a:t>ٱلدُّنْيَا</a:t>
            </a:r>
            <a:r>
              <a:rPr lang="ar-SA" sz="2400" dirty="0"/>
              <a:t> وَزِينَتَهَا فَتَعَالَيْنَ أُمَتِّعْكُنَّ وَأُسَرِّحْكُنَّ سَرَاحًا جَمِيلًا وَإِن كُنتُنَّ تُرِدْنَ </a:t>
            </a:r>
            <a:r>
              <a:rPr lang="ar-SA" sz="2400" dirty="0" err="1"/>
              <a:t>ٱللَّهَ</a:t>
            </a:r>
            <a:r>
              <a:rPr lang="ar-SA" sz="2400" dirty="0"/>
              <a:t> </a:t>
            </a:r>
            <a:r>
              <a:rPr lang="ar-SA" sz="2400" dirty="0" err="1"/>
              <a:t>وَرَسُولَهُۥ</a:t>
            </a:r>
            <a:r>
              <a:rPr lang="ar-SA" sz="2400" dirty="0"/>
              <a:t> </a:t>
            </a:r>
            <a:r>
              <a:rPr lang="ar-SA" sz="2400" dirty="0" err="1"/>
              <a:t>وَٱلدَّارَ</a:t>
            </a:r>
            <a:r>
              <a:rPr lang="ar-SA" sz="2400" dirty="0"/>
              <a:t> </a:t>
            </a:r>
            <a:r>
              <a:rPr lang="ar-SA" sz="2400" dirty="0" err="1"/>
              <a:t>ٱلْـَٔاخِرَةَ</a:t>
            </a:r>
            <a:r>
              <a:rPr lang="ar-SA" sz="2400" dirty="0"/>
              <a:t> فَإِنَّ </a:t>
            </a:r>
            <a:r>
              <a:rPr lang="ar-SA" sz="2400" dirty="0" err="1"/>
              <a:t>ٱللَّهَ</a:t>
            </a:r>
            <a:r>
              <a:rPr lang="ar-SA" sz="2400" dirty="0"/>
              <a:t> أَعَدَّ </a:t>
            </a:r>
            <a:r>
              <a:rPr lang="ar-SA" sz="2400" dirty="0" err="1"/>
              <a:t>لِلْمُحْسِنَـٰتِ</a:t>
            </a:r>
            <a:r>
              <a:rPr lang="ar-SA" sz="2400" dirty="0"/>
              <a:t> مِنكُنَّ أَجْرًا عَظِيمًا</a:t>
            </a:r>
            <a:endParaRPr lang="en-US" sz="2400" dirty="0"/>
          </a:p>
          <a:p>
            <a:pPr algn="ctr"/>
            <a:r>
              <a:rPr lang="en-CA" sz="2400" dirty="0"/>
              <a:t>O Prophet, say to your wives, "If you should desire the worldly life and its adornment, then come, I will provide for you and give you a gracious release.  But if you should desire Allah and His Messenger and the home of the Hereafter - then indeed, Allah has prepared for the doers of good among you a great reward.” Quran 33:28-29</a:t>
            </a:r>
          </a:p>
          <a:p>
            <a:br>
              <a:rPr lang="en-CA" sz="2400" dirty="0"/>
            </a:br>
            <a:endParaRPr lang="en-US" sz="2400" dirty="0"/>
          </a:p>
        </p:txBody>
      </p:sp>
    </p:spTree>
    <p:extLst>
      <p:ext uri="{BB962C8B-B14F-4D97-AF65-F5344CB8AC3E}">
        <p14:creationId xmlns:p14="http://schemas.microsoft.com/office/powerpoint/2010/main" val="1876580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3FCD5-B955-B1BC-8903-E24CFD919B57}"/>
              </a:ext>
            </a:extLst>
          </p:cNvPr>
          <p:cNvSpPr>
            <a:spLocks noGrp="1"/>
          </p:cNvSpPr>
          <p:nvPr>
            <p:ph type="title"/>
          </p:nvPr>
        </p:nvSpPr>
        <p:spPr>
          <a:xfrm>
            <a:off x="720000" y="619200"/>
            <a:ext cx="10728322" cy="738545"/>
          </a:xfrm>
        </p:spPr>
        <p:txBody>
          <a:bodyPr/>
          <a:lstStyle/>
          <a:p>
            <a:pPr algn="ctr"/>
            <a:r>
              <a:rPr lang="en-US" dirty="0"/>
              <a:t>The Prophet’s Wives</a:t>
            </a:r>
          </a:p>
        </p:txBody>
      </p:sp>
      <p:sp>
        <p:nvSpPr>
          <p:cNvPr id="3" name="Content Placeholder 2">
            <a:extLst>
              <a:ext uri="{FF2B5EF4-FFF2-40B4-BE49-F238E27FC236}">
                <a16:creationId xmlns:a16="http://schemas.microsoft.com/office/drawing/2014/main" id="{C1462648-FF18-5233-D9A7-4C3BDEB30743}"/>
              </a:ext>
            </a:extLst>
          </p:cNvPr>
          <p:cNvSpPr>
            <a:spLocks noGrp="1"/>
          </p:cNvSpPr>
          <p:nvPr>
            <p:ph idx="1"/>
          </p:nvPr>
        </p:nvSpPr>
        <p:spPr>
          <a:xfrm>
            <a:off x="720000" y="1551710"/>
            <a:ext cx="10728325" cy="4217266"/>
          </a:xfrm>
        </p:spPr>
        <p:txBody>
          <a:bodyPr/>
          <a:lstStyle/>
          <a:p>
            <a:r>
              <a:rPr lang="en-US" sz="2400" dirty="0"/>
              <a:t>5. These marriages never distracted him from his mission and nor was he ever criticized for having so many wives. Had these marriages been based on personal desire, it would have been scrutinized and criticized by his opponents; especially the hypocrites.</a:t>
            </a:r>
          </a:p>
          <a:p>
            <a:r>
              <a:rPr lang="en-US" sz="2400" dirty="0"/>
              <a:t>6. Some of the marriages were not consummated. If the Prophet was a man of desire, all of his marriages would have been consummated.</a:t>
            </a:r>
          </a:p>
          <a:p>
            <a:endParaRPr lang="en-US" dirty="0"/>
          </a:p>
          <a:p>
            <a:endParaRPr lang="en-US" dirty="0"/>
          </a:p>
        </p:txBody>
      </p:sp>
    </p:spTree>
    <p:extLst>
      <p:ext uri="{BB962C8B-B14F-4D97-AF65-F5344CB8AC3E}">
        <p14:creationId xmlns:p14="http://schemas.microsoft.com/office/powerpoint/2010/main" val="28107987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127D5-6B73-9AD5-BCEB-17FF69848958}"/>
              </a:ext>
            </a:extLst>
          </p:cNvPr>
          <p:cNvSpPr>
            <a:spLocks noGrp="1"/>
          </p:cNvSpPr>
          <p:nvPr>
            <p:ph type="title"/>
          </p:nvPr>
        </p:nvSpPr>
        <p:spPr>
          <a:xfrm>
            <a:off x="720000" y="619200"/>
            <a:ext cx="10728322" cy="752400"/>
          </a:xfrm>
        </p:spPr>
        <p:txBody>
          <a:bodyPr/>
          <a:lstStyle/>
          <a:p>
            <a:pPr algn="ctr"/>
            <a:r>
              <a:rPr lang="en-US" dirty="0"/>
              <a:t>The Prophet’s Wives</a:t>
            </a:r>
          </a:p>
        </p:txBody>
      </p:sp>
      <p:sp>
        <p:nvSpPr>
          <p:cNvPr id="3" name="Content Placeholder 2">
            <a:extLst>
              <a:ext uri="{FF2B5EF4-FFF2-40B4-BE49-F238E27FC236}">
                <a16:creationId xmlns:a16="http://schemas.microsoft.com/office/drawing/2014/main" id="{B87B1E54-FE84-DF94-5F81-42423EDEEC5F}"/>
              </a:ext>
            </a:extLst>
          </p:cNvPr>
          <p:cNvSpPr>
            <a:spLocks noGrp="1"/>
          </p:cNvSpPr>
          <p:nvPr>
            <p:ph idx="1"/>
          </p:nvPr>
        </p:nvSpPr>
        <p:spPr>
          <a:xfrm>
            <a:off x="720000" y="1524000"/>
            <a:ext cx="10728325" cy="4244975"/>
          </a:xfrm>
        </p:spPr>
        <p:txBody>
          <a:bodyPr/>
          <a:lstStyle/>
          <a:p>
            <a:r>
              <a:rPr lang="en-US" sz="2400" b="1" dirty="0"/>
              <a:t>Some motivations behind the Prophet’s multiple marriages:</a:t>
            </a:r>
          </a:p>
          <a:p>
            <a:r>
              <a:rPr lang="en-US" sz="2400" dirty="0"/>
              <a:t>1. To protect Muslim women who were vulnerable to persecution by their pagan families. Some of these women were either widows or they migrated to Medina and had no male protector. If no companions came forward to marry them, the Prophet would take on that responsibility. </a:t>
            </a:r>
          </a:p>
          <a:p>
            <a:r>
              <a:rPr lang="en-US" sz="2400" dirty="0"/>
              <a:t>2. To neutralize any animosity a tribe had toward Islam and to potentially create an ally for Islam.</a:t>
            </a:r>
          </a:p>
        </p:txBody>
      </p:sp>
    </p:spTree>
    <p:extLst>
      <p:ext uri="{BB962C8B-B14F-4D97-AF65-F5344CB8AC3E}">
        <p14:creationId xmlns:p14="http://schemas.microsoft.com/office/powerpoint/2010/main" val="1503806448"/>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16629</TotalTime>
  <Words>2465</Words>
  <Application>Microsoft Macintosh PowerPoint</Application>
  <PresentationFormat>Widescreen</PresentationFormat>
  <Paragraphs>102</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Avenir Next LT Pro</vt:lpstr>
      <vt:lpstr>Sagona Book</vt:lpstr>
      <vt:lpstr>The Hand Extrablack</vt:lpstr>
      <vt:lpstr>BlobVTI</vt:lpstr>
      <vt:lpstr>The Life of Prophet Muhammad</vt:lpstr>
      <vt:lpstr>The Second Battle of Badr</vt:lpstr>
      <vt:lpstr>The Second Battle of Badr</vt:lpstr>
      <vt:lpstr>The Second Battle of Badr</vt:lpstr>
      <vt:lpstr>The Prophet’s Wives</vt:lpstr>
      <vt:lpstr>The Prophet’s Wives</vt:lpstr>
      <vt:lpstr>The Prophet’s Wives</vt:lpstr>
      <vt:lpstr>The Prophet’s Wives</vt:lpstr>
      <vt:lpstr>The Prophet’s Wives</vt:lpstr>
      <vt:lpstr>The Prophet’s Wives</vt:lpstr>
      <vt:lpstr>The Prophet’s Wives</vt:lpstr>
      <vt:lpstr>The Prophet’s Wives</vt:lpstr>
      <vt:lpstr>The Prophet’s Wives</vt:lpstr>
      <vt:lpstr>The Prophet’s Wives</vt:lpstr>
      <vt:lpstr>The Prophet’s Wives</vt:lpstr>
      <vt:lpstr>The Prophet’s Wives</vt:lpstr>
      <vt:lpstr>The Prophet’s Wives</vt:lpstr>
      <vt:lpstr>The Prophet’s Wives</vt:lpstr>
      <vt:lpstr>The Prophet’s Wives</vt:lpstr>
      <vt:lpstr>The Prophet’s Wives</vt:lpstr>
      <vt:lpstr>The Prophet’s Wives</vt:lpstr>
      <vt:lpstr>The Prophet’s Wives</vt:lpstr>
      <vt:lpstr>The Prophet’s Wives</vt:lpstr>
      <vt:lpstr>The Prophet’s Wives</vt:lpstr>
      <vt:lpstr>The Prophet’s Wives</vt:lpstr>
      <vt:lpstr>The Prophet’s Wives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957</cp:revision>
  <dcterms:created xsi:type="dcterms:W3CDTF">2020-11-25T07:02:27Z</dcterms:created>
  <dcterms:modified xsi:type="dcterms:W3CDTF">2022-05-25T18:32:12Z</dcterms:modified>
</cp:coreProperties>
</file>