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61" r:id="rId5"/>
    <p:sldId id="259" r:id="rId6"/>
    <p:sldId id="260" r:id="rId7"/>
    <p:sldId id="262" r:id="rId8"/>
    <p:sldId id="263" r:id="rId9"/>
    <p:sldId id="264" r:id="rId10"/>
    <p:sldId id="265" r:id="rId11"/>
    <p:sldId id="266" r:id="rId12"/>
    <p:sldId id="270" r:id="rId13"/>
    <p:sldId id="267" r:id="rId14"/>
    <p:sldId id="268" r:id="rId15"/>
    <p:sldId id="271" r:id="rId16"/>
    <p:sldId id="272" r:id="rId17"/>
    <p:sldId id="269"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733"/>
  </p:normalViewPr>
  <p:slideViewPr>
    <p:cSldViewPr snapToGrid="0" snapToObjects="1">
      <p:cViewPr varScale="1">
        <p:scale>
          <a:sx n="93" d="100"/>
          <a:sy n="93" d="100"/>
        </p:scale>
        <p:origin x="216" y="4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June 8,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June 8,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June 8,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June 8,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June 8,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June 8,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June 8,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June 8,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June 8,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June 8,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June 8,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June 8,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51</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EA2CA-9211-75DE-80EC-40C37DCFB08A}"/>
              </a:ext>
            </a:extLst>
          </p:cNvPr>
          <p:cNvSpPr>
            <a:spLocks noGrp="1"/>
          </p:cNvSpPr>
          <p:nvPr>
            <p:ph type="title"/>
          </p:nvPr>
        </p:nvSpPr>
        <p:spPr>
          <a:xfrm>
            <a:off x="720000" y="619200"/>
            <a:ext cx="10728322" cy="738545"/>
          </a:xfrm>
        </p:spPr>
        <p:txBody>
          <a:bodyPr/>
          <a:lstStyle/>
          <a:p>
            <a:pPr algn="ctr"/>
            <a:r>
              <a:rPr lang="en-US" dirty="0"/>
              <a:t>A’isha</a:t>
            </a:r>
          </a:p>
        </p:txBody>
      </p:sp>
      <p:sp>
        <p:nvSpPr>
          <p:cNvPr id="3" name="Content Placeholder 2">
            <a:extLst>
              <a:ext uri="{FF2B5EF4-FFF2-40B4-BE49-F238E27FC236}">
                <a16:creationId xmlns:a16="http://schemas.microsoft.com/office/drawing/2014/main" id="{A85638CB-2A9E-908F-00DD-E2DA745BE2CE}"/>
              </a:ext>
            </a:extLst>
          </p:cNvPr>
          <p:cNvSpPr>
            <a:spLocks noGrp="1"/>
          </p:cNvSpPr>
          <p:nvPr>
            <p:ph idx="1"/>
          </p:nvPr>
        </p:nvSpPr>
        <p:spPr>
          <a:xfrm>
            <a:off x="720000" y="1357746"/>
            <a:ext cx="10728325" cy="4411230"/>
          </a:xfrm>
        </p:spPr>
        <p:txBody>
          <a:bodyPr/>
          <a:lstStyle/>
          <a:p>
            <a:r>
              <a:rPr lang="en-US" dirty="0"/>
              <a:t>Can we follow A’isha as an authority figure after the death of the Prophet?</a:t>
            </a:r>
          </a:p>
          <a:p>
            <a:r>
              <a:rPr lang="en-US" dirty="0"/>
              <a:t>Shia scholars do not consider her a high-ranking believer nor is she a reliable narrator due to what the Quran has said about her:</a:t>
            </a:r>
          </a:p>
          <a:p>
            <a:pPr marL="0" indent="0" algn="ctr">
              <a:buNone/>
            </a:pPr>
            <a:r>
              <a:rPr lang="ar-SA" sz="2400" dirty="0"/>
              <a:t>وَإِذْ أَسَرَّ </a:t>
            </a:r>
            <a:r>
              <a:rPr lang="ar-SA" sz="2400" dirty="0" err="1"/>
              <a:t>ٱلنَّبِىُّ</a:t>
            </a:r>
            <a:r>
              <a:rPr lang="ar-SA" sz="2400" dirty="0"/>
              <a:t> إِلَىٰ بَعْضِ </a:t>
            </a:r>
            <a:r>
              <a:rPr lang="ar-SA" sz="2400" dirty="0" err="1"/>
              <a:t>أَزْوَٰجِهِۦ</a:t>
            </a:r>
            <a:r>
              <a:rPr lang="ar-SA" sz="2400" dirty="0"/>
              <a:t> حَدِيثًا فَلَمَّا نَبَّأَتْ </a:t>
            </a:r>
            <a:r>
              <a:rPr lang="ar-SA" sz="2400" dirty="0" err="1"/>
              <a:t>بِهِۦ</a:t>
            </a:r>
            <a:r>
              <a:rPr lang="ar-SA" sz="2400" dirty="0"/>
              <a:t> وَأَظْهَرَهُ </a:t>
            </a:r>
            <a:r>
              <a:rPr lang="ar-SA" sz="2400" dirty="0" err="1"/>
              <a:t>ٱللَّهُ</a:t>
            </a:r>
            <a:r>
              <a:rPr lang="ar-SA" sz="2400" dirty="0"/>
              <a:t> عَلَيْهِ عَرَّفَ </a:t>
            </a:r>
            <a:r>
              <a:rPr lang="ar-SA" sz="2400" dirty="0" err="1"/>
              <a:t>بَعْضَهُۥ</a:t>
            </a:r>
            <a:r>
              <a:rPr lang="ar-SA" sz="2400" dirty="0"/>
              <a:t> وَأَعْرَضَ </a:t>
            </a:r>
            <a:r>
              <a:rPr lang="ar-SA" sz="2400" dirty="0" err="1"/>
              <a:t>عَنۢ</a:t>
            </a:r>
            <a:r>
              <a:rPr lang="ar-SA" sz="2400" dirty="0"/>
              <a:t> بَعْضٍ فَلَمَّا نَبَّأَهَا </a:t>
            </a:r>
            <a:r>
              <a:rPr lang="ar-SA" sz="2400" dirty="0" err="1"/>
              <a:t>بِهِۦ</a:t>
            </a:r>
            <a:r>
              <a:rPr lang="ar-SA" sz="2400" dirty="0"/>
              <a:t> قَالَتْ مَنْ </a:t>
            </a:r>
            <a:r>
              <a:rPr lang="ar-SA" sz="2400" dirty="0" err="1"/>
              <a:t>أَنۢبَأَكَ</a:t>
            </a:r>
            <a:r>
              <a:rPr lang="ar-SA" sz="2400" dirty="0"/>
              <a:t> هَـٰذَا قَالَ </a:t>
            </a:r>
            <a:r>
              <a:rPr lang="ar-SA" sz="2400" dirty="0" err="1"/>
              <a:t>نَبَّأَنِىَ</a:t>
            </a:r>
            <a:r>
              <a:rPr lang="ar-SA" sz="2400" dirty="0"/>
              <a:t> </a:t>
            </a:r>
            <a:r>
              <a:rPr lang="ar-SA" sz="2400" dirty="0" err="1"/>
              <a:t>ٱلْعَلِيمُ</a:t>
            </a:r>
            <a:r>
              <a:rPr lang="ar-SA" sz="2400" dirty="0"/>
              <a:t> </a:t>
            </a:r>
            <a:r>
              <a:rPr lang="ar-SA" sz="2400" dirty="0" err="1"/>
              <a:t>ٱلْخَبِيرُ</a:t>
            </a:r>
            <a:endParaRPr lang="en-US" sz="2400" dirty="0"/>
          </a:p>
          <a:p>
            <a:pPr marL="0" indent="0" algn="ctr">
              <a:buNone/>
            </a:pPr>
            <a:r>
              <a:rPr lang="en-CA" dirty="0"/>
              <a:t>“And [remember] when the Prophet confided to one of his wives a statement; and when she informed [another] of it and Allah showed it to him, he made known part of it and ignored a part. And when he informed her about it, she said, "Who told you this?" He said, "I was informed by the Knowing, the Acquainted.” Quran 66:3</a:t>
            </a:r>
            <a:endParaRPr lang="en-US" sz="2400" dirty="0"/>
          </a:p>
          <a:p>
            <a:endParaRPr lang="en-US" dirty="0"/>
          </a:p>
        </p:txBody>
      </p:sp>
    </p:spTree>
    <p:extLst>
      <p:ext uri="{BB962C8B-B14F-4D97-AF65-F5344CB8AC3E}">
        <p14:creationId xmlns:p14="http://schemas.microsoft.com/office/powerpoint/2010/main" val="2420641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816D-2BA0-E40C-6D3D-BAFAD83DCC8F}"/>
              </a:ext>
            </a:extLst>
          </p:cNvPr>
          <p:cNvSpPr>
            <a:spLocks noGrp="1"/>
          </p:cNvSpPr>
          <p:nvPr>
            <p:ph type="title"/>
          </p:nvPr>
        </p:nvSpPr>
        <p:spPr>
          <a:xfrm>
            <a:off x="720000" y="619200"/>
            <a:ext cx="10728322" cy="835527"/>
          </a:xfrm>
        </p:spPr>
        <p:txBody>
          <a:bodyPr/>
          <a:lstStyle/>
          <a:p>
            <a:pPr algn="ctr"/>
            <a:r>
              <a:rPr lang="en-US" dirty="0"/>
              <a:t>A’isha</a:t>
            </a:r>
          </a:p>
        </p:txBody>
      </p:sp>
      <p:sp>
        <p:nvSpPr>
          <p:cNvPr id="3" name="Content Placeholder 2">
            <a:extLst>
              <a:ext uri="{FF2B5EF4-FFF2-40B4-BE49-F238E27FC236}">
                <a16:creationId xmlns:a16="http://schemas.microsoft.com/office/drawing/2014/main" id="{5DA47DFE-6C16-DDAD-2027-9A6C0CB51CF3}"/>
              </a:ext>
            </a:extLst>
          </p:cNvPr>
          <p:cNvSpPr>
            <a:spLocks noGrp="1"/>
          </p:cNvSpPr>
          <p:nvPr>
            <p:ph idx="1"/>
          </p:nvPr>
        </p:nvSpPr>
        <p:spPr>
          <a:xfrm>
            <a:off x="720000" y="1454728"/>
            <a:ext cx="10728325" cy="4784072"/>
          </a:xfrm>
        </p:spPr>
        <p:txBody>
          <a:bodyPr>
            <a:normAutofit/>
          </a:bodyPr>
          <a:lstStyle/>
          <a:p>
            <a:pPr marL="0" indent="0" algn="ctr">
              <a:buNone/>
            </a:pPr>
            <a:r>
              <a:rPr lang="ar-SA" sz="2400" dirty="0"/>
              <a:t>إِن </a:t>
            </a:r>
            <a:r>
              <a:rPr lang="ar-SA" sz="2400" dirty="0" err="1"/>
              <a:t>تَتُوبَآ</a:t>
            </a:r>
            <a:r>
              <a:rPr lang="ar-SA" sz="2400" dirty="0"/>
              <a:t> إِلَى </a:t>
            </a:r>
            <a:r>
              <a:rPr lang="ar-SA" sz="2400" dirty="0" err="1"/>
              <a:t>ٱللَّهِ</a:t>
            </a:r>
            <a:r>
              <a:rPr lang="ar-SA" sz="2400" dirty="0"/>
              <a:t> فَقَدْ صَغَتْ قُلُوبُكُمَا وَإِن تَظَـٰهَرَا عَلَيْهِ فَإِنَّ </a:t>
            </a:r>
            <a:r>
              <a:rPr lang="ar-SA" sz="2400" dirty="0" err="1"/>
              <a:t>ٱللَّهَ</a:t>
            </a:r>
            <a:r>
              <a:rPr lang="ar-SA" sz="2400" dirty="0"/>
              <a:t> هُوَ </a:t>
            </a:r>
            <a:r>
              <a:rPr lang="ar-SA" sz="2400" dirty="0" err="1"/>
              <a:t>مَوْلَىٰهُ</a:t>
            </a:r>
            <a:r>
              <a:rPr lang="ar-SA" sz="2400" dirty="0"/>
              <a:t> وَجِبْرِيلُ وَصَـٰلِحُ </a:t>
            </a:r>
            <a:r>
              <a:rPr lang="ar-SA" sz="2400" dirty="0" err="1"/>
              <a:t>ٱلْمُؤْمِنِينَ</a:t>
            </a:r>
            <a:r>
              <a:rPr lang="ar-SA" sz="2400" dirty="0"/>
              <a:t> </a:t>
            </a:r>
            <a:r>
              <a:rPr lang="ar-SA" sz="2400" dirty="0" err="1"/>
              <a:t>وَٱلْمَلَـٰٓئِكَةُ</a:t>
            </a:r>
            <a:r>
              <a:rPr lang="ar-SA" sz="2400" dirty="0"/>
              <a:t> بَعْدَ ذَٰلِكَ ظَهِيرٌ</a:t>
            </a:r>
            <a:endParaRPr lang="en-US" sz="2400" dirty="0"/>
          </a:p>
          <a:p>
            <a:pPr marL="0" indent="0" algn="ctr">
              <a:buNone/>
            </a:pPr>
            <a:r>
              <a:rPr lang="en-CA" sz="2400" dirty="0"/>
              <a:t>“If you two [wives] repent to God , [it is best], for your hearts have deviated. But if you cooperate against him - then indeed God is his protector, and Gabriel and the righteous of the believers and the angels, moreover, are [his] backers.” Quran 66:4</a:t>
            </a:r>
          </a:p>
          <a:p>
            <a:r>
              <a:rPr lang="en-CA" sz="2400" dirty="0"/>
              <a:t>Note that Allah did not say that your actions deviated, rather, He says their hearts deviated. </a:t>
            </a:r>
          </a:p>
          <a:p>
            <a:r>
              <a:rPr lang="en-CA" sz="2400" dirty="0"/>
              <a:t>Can someone be high ranking believer if God says your heart has deviated from the truth?</a:t>
            </a:r>
            <a:endParaRPr lang="en-US" sz="2400" dirty="0"/>
          </a:p>
        </p:txBody>
      </p:sp>
    </p:spTree>
    <p:extLst>
      <p:ext uri="{BB962C8B-B14F-4D97-AF65-F5344CB8AC3E}">
        <p14:creationId xmlns:p14="http://schemas.microsoft.com/office/powerpoint/2010/main" val="3475111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74E7C-1B6B-6036-7E42-4AA735BF8D39}"/>
              </a:ext>
            </a:extLst>
          </p:cNvPr>
          <p:cNvSpPr>
            <a:spLocks noGrp="1"/>
          </p:cNvSpPr>
          <p:nvPr>
            <p:ph type="title"/>
          </p:nvPr>
        </p:nvSpPr>
        <p:spPr>
          <a:xfrm>
            <a:off x="720000" y="619200"/>
            <a:ext cx="10728322" cy="724691"/>
          </a:xfrm>
        </p:spPr>
        <p:txBody>
          <a:bodyPr/>
          <a:lstStyle/>
          <a:p>
            <a:pPr algn="ctr"/>
            <a:r>
              <a:rPr lang="en-US" dirty="0"/>
              <a:t>A’isha</a:t>
            </a:r>
          </a:p>
        </p:txBody>
      </p:sp>
      <p:sp>
        <p:nvSpPr>
          <p:cNvPr id="3" name="Content Placeholder 2">
            <a:extLst>
              <a:ext uri="{FF2B5EF4-FFF2-40B4-BE49-F238E27FC236}">
                <a16:creationId xmlns:a16="http://schemas.microsoft.com/office/drawing/2014/main" id="{C4372A10-F794-6799-D5BE-4149A1942587}"/>
              </a:ext>
            </a:extLst>
          </p:cNvPr>
          <p:cNvSpPr>
            <a:spLocks noGrp="1"/>
          </p:cNvSpPr>
          <p:nvPr>
            <p:ph idx="1"/>
          </p:nvPr>
        </p:nvSpPr>
        <p:spPr>
          <a:xfrm>
            <a:off x="720000" y="1343892"/>
            <a:ext cx="10728325" cy="4425084"/>
          </a:xfrm>
        </p:spPr>
        <p:txBody>
          <a:bodyPr>
            <a:normAutofit/>
          </a:bodyPr>
          <a:lstStyle/>
          <a:p>
            <a:pPr marL="0" indent="0" algn="ctr">
              <a:buNone/>
            </a:pPr>
            <a:r>
              <a:rPr lang="ar-SA" sz="2400" dirty="0"/>
              <a:t> أَرَدْتُ أَنْ أَسْأَلَ عُمَرَ فَقُلْتُ يَا أَمِيرَ الْمُؤْمِنِينَ مَنِ الْمَرْأَتَانِ اللَّتَانِ تَظَاهَرَتَا عَلَى رَسُولِ اللَّهِ صلى الله عليه وسلم فَمَا أَتْمَمْتُ كَلاَمِي حَتَّى قَالَ عَائِشَةُ وَحَفْصَةُ‏.</a:t>
            </a:r>
            <a:endParaRPr lang="en-US" sz="2400" dirty="0"/>
          </a:p>
          <a:p>
            <a:pPr marL="0" indent="0" algn="ctr">
              <a:buNone/>
            </a:pPr>
            <a:r>
              <a:rPr lang="ar-SA" dirty="0"/>
              <a:t>‏</a:t>
            </a:r>
            <a:endParaRPr lang="en-US" dirty="0"/>
          </a:p>
          <a:p>
            <a:pPr marL="0" indent="0" algn="ctr">
              <a:buNone/>
            </a:pPr>
            <a:r>
              <a:rPr lang="en-CA" sz="2400" dirty="0"/>
              <a:t>Ibn Abbas narrates: I intended to ask `Umar so I said, "Who were those two ladies who tried to back each other against the Prophet?" I hardly finished my speech when he said, They were `Aisha and Hafsa.”</a:t>
            </a:r>
          </a:p>
          <a:p>
            <a:pPr marL="0" indent="0" algn="ctr">
              <a:buNone/>
            </a:pPr>
            <a:endParaRPr lang="en-CA" dirty="0"/>
          </a:p>
          <a:p>
            <a:pPr marL="0" indent="0" algn="ctr">
              <a:buNone/>
            </a:pPr>
            <a:endParaRPr lang="en-CA" dirty="0"/>
          </a:p>
          <a:p>
            <a:pPr marL="0" indent="0">
              <a:buNone/>
            </a:pPr>
            <a:r>
              <a:rPr lang="en-CA" dirty="0"/>
              <a:t>Source: Sahih Bukhari</a:t>
            </a:r>
            <a:endParaRPr lang="en-US" dirty="0"/>
          </a:p>
        </p:txBody>
      </p:sp>
    </p:spTree>
    <p:extLst>
      <p:ext uri="{BB962C8B-B14F-4D97-AF65-F5344CB8AC3E}">
        <p14:creationId xmlns:p14="http://schemas.microsoft.com/office/powerpoint/2010/main" val="23660621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ACC14-3402-447E-5C15-9DFED2D50032}"/>
              </a:ext>
            </a:extLst>
          </p:cNvPr>
          <p:cNvSpPr>
            <a:spLocks noGrp="1"/>
          </p:cNvSpPr>
          <p:nvPr>
            <p:ph type="title"/>
          </p:nvPr>
        </p:nvSpPr>
        <p:spPr>
          <a:xfrm>
            <a:off x="720000" y="619200"/>
            <a:ext cx="10728322" cy="752400"/>
          </a:xfrm>
        </p:spPr>
        <p:txBody>
          <a:bodyPr/>
          <a:lstStyle/>
          <a:p>
            <a:pPr algn="ctr"/>
            <a:r>
              <a:rPr lang="en-US" dirty="0"/>
              <a:t>A’isha</a:t>
            </a:r>
          </a:p>
        </p:txBody>
      </p:sp>
      <p:sp>
        <p:nvSpPr>
          <p:cNvPr id="3" name="Content Placeholder 2">
            <a:extLst>
              <a:ext uri="{FF2B5EF4-FFF2-40B4-BE49-F238E27FC236}">
                <a16:creationId xmlns:a16="http://schemas.microsoft.com/office/drawing/2014/main" id="{5626C3DD-2C9D-BFA8-B09F-1349B88BC90A}"/>
              </a:ext>
            </a:extLst>
          </p:cNvPr>
          <p:cNvSpPr>
            <a:spLocks noGrp="1"/>
          </p:cNvSpPr>
          <p:nvPr>
            <p:ph idx="1"/>
          </p:nvPr>
        </p:nvSpPr>
        <p:spPr>
          <a:xfrm>
            <a:off x="720000" y="1468582"/>
            <a:ext cx="10728325" cy="4300393"/>
          </a:xfrm>
        </p:spPr>
        <p:txBody>
          <a:bodyPr>
            <a:normAutofit/>
          </a:bodyPr>
          <a:lstStyle/>
          <a:p>
            <a:r>
              <a:rPr lang="en-US" sz="2400" dirty="0"/>
              <a:t>This is the only instance in the Quran will God uses such strong language where He creates an arena and highlights that you are standing in opposition to God, Gabriel, all angels and righteous believers.</a:t>
            </a:r>
          </a:p>
          <a:p>
            <a:endParaRPr lang="en-US" sz="2400" dirty="0"/>
          </a:p>
        </p:txBody>
      </p:sp>
    </p:spTree>
    <p:extLst>
      <p:ext uri="{BB962C8B-B14F-4D97-AF65-F5344CB8AC3E}">
        <p14:creationId xmlns:p14="http://schemas.microsoft.com/office/powerpoint/2010/main" val="943928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853CB-1DAF-5A7D-16FA-14E469079DA3}"/>
              </a:ext>
            </a:extLst>
          </p:cNvPr>
          <p:cNvSpPr>
            <a:spLocks noGrp="1"/>
          </p:cNvSpPr>
          <p:nvPr>
            <p:ph type="title"/>
          </p:nvPr>
        </p:nvSpPr>
        <p:spPr>
          <a:xfrm>
            <a:off x="720000" y="619200"/>
            <a:ext cx="10728322" cy="793964"/>
          </a:xfrm>
        </p:spPr>
        <p:txBody>
          <a:bodyPr/>
          <a:lstStyle/>
          <a:p>
            <a:pPr algn="ctr"/>
            <a:r>
              <a:rPr lang="en-US" dirty="0"/>
              <a:t>A’isha</a:t>
            </a:r>
          </a:p>
        </p:txBody>
      </p:sp>
      <p:sp>
        <p:nvSpPr>
          <p:cNvPr id="3" name="Content Placeholder 2">
            <a:extLst>
              <a:ext uri="{FF2B5EF4-FFF2-40B4-BE49-F238E27FC236}">
                <a16:creationId xmlns:a16="http://schemas.microsoft.com/office/drawing/2014/main" id="{F9C67EC6-2820-6AE4-C2BD-6F96D4F59A73}"/>
              </a:ext>
            </a:extLst>
          </p:cNvPr>
          <p:cNvSpPr>
            <a:spLocks noGrp="1"/>
          </p:cNvSpPr>
          <p:nvPr>
            <p:ph idx="1"/>
          </p:nvPr>
        </p:nvSpPr>
        <p:spPr>
          <a:xfrm>
            <a:off x="609600" y="1413164"/>
            <a:ext cx="10838725" cy="4355811"/>
          </a:xfrm>
        </p:spPr>
        <p:txBody>
          <a:bodyPr>
            <a:normAutofit/>
          </a:bodyPr>
          <a:lstStyle/>
          <a:p>
            <a:pPr marL="0" indent="0" algn="ctr">
              <a:buNone/>
            </a:pPr>
            <a:r>
              <a:rPr lang="ar-SA" sz="2400" dirty="0"/>
              <a:t>عَسَىٰ </a:t>
            </a:r>
            <a:r>
              <a:rPr lang="ar-SA" sz="2400" dirty="0" err="1"/>
              <a:t>رَبُّهُۥٓ</a:t>
            </a:r>
            <a:r>
              <a:rPr lang="ar-SA" sz="2400" dirty="0"/>
              <a:t> إِن طَلَّقَكُنَّ أَن </a:t>
            </a:r>
            <a:r>
              <a:rPr lang="ar-SA" sz="2400" dirty="0" err="1"/>
              <a:t>يُبْدِلَهُۥٓ</a:t>
            </a:r>
            <a:r>
              <a:rPr lang="ar-SA" sz="2400" dirty="0"/>
              <a:t> أَزْوَٰجًا خَيْرًا مِّنكُنَّ </a:t>
            </a:r>
            <a:r>
              <a:rPr lang="ar-SA" sz="2400" dirty="0" err="1"/>
              <a:t>مُسْلِمَـٰتٍ</a:t>
            </a:r>
            <a:r>
              <a:rPr lang="ar-SA" sz="2400" dirty="0"/>
              <a:t> </a:t>
            </a:r>
            <a:r>
              <a:rPr lang="ar-SA" sz="2400" dirty="0" err="1"/>
              <a:t>مُّؤْمِنَـٰتٍ</a:t>
            </a:r>
            <a:r>
              <a:rPr lang="ar-SA" sz="2400" dirty="0"/>
              <a:t> قَـٰنِتَـٰتٍ </a:t>
            </a:r>
            <a:r>
              <a:rPr lang="ar-SA" sz="2400" dirty="0" err="1"/>
              <a:t>تَـٰٓئِبَـٰتٍ</a:t>
            </a:r>
            <a:r>
              <a:rPr lang="ar-SA" sz="2400" dirty="0"/>
              <a:t> عَـٰبِدَٰتٍ </a:t>
            </a:r>
            <a:r>
              <a:rPr lang="ar-SA" sz="2400" dirty="0" err="1"/>
              <a:t>سَـٰٓئِحَـٰتٍ</a:t>
            </a:r>
            <a:r>
              <a:rPr lang="ar-SA" sz="2400" dirty="0"/>
              <a:t> ثَيِّبَـٰتٍ وَأَبْكَارًا</a:t>
            </a:r>
            <a:endParaRPr lang="en-US" sz="2400" dirty="0"/>
          </a:p>
          <a:p>
            <a:pPr marL="0" indent="0" algn="ctr">
              <a:buNone/>
            </a:pPr>
            <a:endParaRPr lang="en-US" sz="2400" dirty="0"/>
          </a:p>
          <a:p>
            <a:pPr marL="0" indent="0" algn="ctr">
              <a:buNone/>
            </a:pPr>
            <a:r>
              <a:rPr lang="en-CA" sz="2400" dirty="0"/>
              <a:t>“Perhaps his Lord, if he divorced you [all], would substitute for him wives better than you - submitting [to Allah], believing, devoutly obedient, repentant, worshipping, and fasters - [ones] previously married and virgins.” Quran 66:5</a:t>
            </a:r>
            <a:endParaRPr lang="en-US" sz="2400" dirty="0"/>
          </a:p>
        </p:txBody>
      </p:sp>
    </p:spTree>
    <p:extLst>
      <p:ext uri="{BB962C8B-B14F-4D97-AF65-F5344CB8AC3E}">
        <p14:creationId xmlns:p14="http://schemas.microsoft.com/office/powerpoint/2010/main" val="1050077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374C4-C39E-5A94-FFD1-4048EFC7E078}"/>
              </a:ext>
            </a:extLst>
          </p:cNvPr>
          <p:cNvSpPr>
            <a:spLocks noGrp="1"/>
          </p:cNvSpPr>
          <p:nvPr>
            <p:ph type="title"/>
          </p:nvPr>
        </p:nvSpPr>
        <p:spPr>
          <a:xfrm>
            <a:off x="720000" y="619200"/>
            <a:ext cx="10728322" cy="724691"/>
          </a:xfrm>
        </p:spPr>
        <p:txBody>
          <a:bodyPr/>
          <a:lstStyle/>
          <a:p>
            <a:pPr algn="ctr"/>
            <a:r>
              <a:rPr lang="en-US" dirty="0"/>
              <a:t>A’isha</a:t>
            </a:r>
          </a:p>
        </p:txBody>
      </p:sp>
      <p:sp>
        <p:nvSpPr>
          <p:cNvPr id="3" name="Content Placeholder 2">
            <a:extLst>
              <a:ext uri="{FF2B5EF4-FFF2-40B4-BE49-F238E27FC236}">
                <a16:creationId xmlns:a16="http://schemas.microsoft.com/office/drawing/2014/main" id="{AC2A1466-3B35-677F-DB71-46DF3953E6A9}"/>
              </a:ext>
            </a:extLst>
          </p:cNvPr>
          <p:cNvSpPr>
            <a:spLocks noGrp="1"/>
          </p:cNvSpPr>
          <p:nvPr>
            <p:ph idx="1"/>
          </p:nvPr>
        </p:nvSpPr>
        <p:spPr>
          <a:xfrm>
            <a:off x="720000" y="1343892"/>
            <a:ext cx="10728325" cy="4425084"/>
          </a:xfrm>
        </p:spPr>
        <p:txBody>
          <a:bodyPr>
            <a:normAutofit lnSpcReduction="10000"/>
          </a:bodyPr>
          <a:lstStyle/>
          <a:p>
            <a:pPr marL="0" indent="0" algn="ctr">
              <a:buNone/>
            </a:pPr>
            <a:r>
              <a:rPr lang="ar-SA" sz="2400" dirty="0"/>
              <a:t>فَلَمَّا صَلَّيْتُ الصُّبْحَ شَدَدْتُ عَلَىَّ ثِيَابِي ثُمَّ انْطَلَقْتُ حَتَّى دَخَلْتُ عَلَى حَفْصَةَ فَإِذَا هِيَ تَبْكِي فَقُلْتُ أَطَلَّقَكُنَّ رَسُولُ اللَّهِ صلى الله عليه وسلم قَالَتْ لاَ أَدْرِي هُوَ ذَا مُعْتَزِلٌ فِي هَذِهِ الْمَشْرُبَةِ</a:t>
            </a:r>
            <a:endParaRPr lang="en-US" sz="2400" dirty="0"/>
          </a:p>
          <a:p>
            <a:pPr marL="0" indent="0" algn="ctr">
              <a:buNone/>
            </a:pPr>
            <a:r>
              <a:rPr lang="en-US" sz="2400" dirty="0"/>
              <a:t>Umar reports: </a:t>
            </a:r>
            <a:r>
              <a:rPr lang="en-CA" sz="2400" dirty="0"/>
              <a:t>After we prayed </a:t>
            </a:r>
            <a:r>
              <a:rPr lang="en-CA" sz="2400" dirty="0" err="1"/>
              <a:t>Subh</a:t>
            </a:r>
            <a:r>
              <a:rPr lang="en-CA" sz="2400" dirty="0"/>
              <a:t>, I put on my clothes, then went to visit Hafsah. There I found her crying. I said: “Has the Messenger of Allah divorced (all of you)?” She said: “I do not know. He has secluded himself in the upper room.’”</a:t>
            </a:r>
          </a:p>
          <a:p>
            <a:pPr marL="0" indent="0" algn="ctr">
              <a:buNone/>
            </a:pPr>
            <a:endParaRPr lang="en-CA" dirty="0"/>
          </a:p>
          <a:p>
            <a:pPr marL="0" indent="0" algn="ctr">
              <a:buNone/>
            </a:pPr>
            <a:endParaRPr lang="en-CA" dirty="0"/>
          </a:p>
          <a:p>
            <a:pPr marL="0" indent="0" algn="ctr">
              <a:buNone/>
            </a:pPr>
            <a:endParaRPr lang="en-CA" dirty="0"/>
          </a:p>
          <a:p>
            <a:pPr marL="0" indent="0">
              <a:buNone/>
            </a:pPr>
            <a:r>
              <a:rPr lang="en-CA" dirty="0"/>
              <a:t>Source: </a:t>
            </a:r>
            <a:r>
              <a:rPr lang="en-CA" dirty="0" err="1"/>
              <a:t>Tirmidhi</a:t>
            </a:r>
            <a:endParaRPr lang="en-US" dirty="0"/>
          </a:p>
        </p:txBody>
      </p:sp>
    </p:spTree>
    <p:extLst>
      <p:ext uri="{BB962C8B-B14F-4D97-AF65-F5344CB8AC3E}">
        <p14:creationId xmlns:p14="http://schemas.microsoft.com/office/powerpoint/2010/main" val="13346442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5394C-4034-5DFF-3BDF-BA689374CB52}"/>
              </a:ext>
            </a:extLst>
          </p:cNvPr>
          <p:cNvSpPr>
            <a:spLocks noGrp="1"/>
          </p:cNvSpPr>
          <p:nvPr>
            <p:ph type="title"/>
          </p:nvPr>
        </p:nvSpPr>
        <p:spPr>
          <a:xfrm>
            <a:off x="720000" y="619200"/>
            <a:ext cx="10728322" cy="710836"/>
          </a:xfrm>
        </p:spPr>
        <p:txBody>
          <a:bodyPr/>
          <a:lstStyle/>
          <a:p>
            <a:pPr algn="ctr"/>
            <a:r>
              <a:rPr lang="en-US" dirty="0"/>
              <a:t>A’isha</a:t>
            </a:r>
          </a:p>
        </p:txBody>
      </p:sp>
      <p:sp>
        <p:nvSpPr>
          <p:cNvPr id="3" name="Content Placeholder 2">
            <a:extLst>
              <a:ext uri="{FF2B5EF4-FFF2-40B4-BE49-F238E27FC236}">
                <a16:creationId xmlns:a16="http://schemas.microsoft.com/office/drawing/2014/main" id="{CBBB1D41-0451-FF3B-368B-F1037BB6792C}"/>
              </a:ext>
            </a:extLst>
          </p:cNvPr>
          <p:cNvSpPr>
            <a:spLocks noGrp="1"/>
          </p:cNvSpPr>
          <p:nvPr>
            <p:ph idx="1"/>
          </p:nvPr>
        </p:nvSpPr>
        <p:spPr>
          <a:xfrm>
            <a:off x="720000" y="1454728"/>
            <a:ext cx="10728325" cy="4314248"/>
          </a:xfrm>
        </p:spPr>
        <p:txBody>
          <a:bodyPr>
            <a:normAutofit/>
          </a:bodyPr>
          <a:lstStyle/>
          <a:p>
            <a:r>
              <a:rPr lang="en-US" sz="2400" dirty="0"/>
              <a:t>Is crying necessarily a sign of true repentance?</a:t>
            </a:r>
          </a:p>
          <a:p>
            <a:r>
              <a:rPr lang="en-US" sz="2400" dirty="0"/>
              <a:t>People sometimes cry because of social pressure, worry that people may talk badly about them or fear of possible divorce.</a:t>
            </a:r>
          </a:p>
          <a:p>
            <a:r>
              <a:rPr lang="en-US" sz="2400" dirty="0"/>
              <a:t>Thus, what is certain is that they committed a major sin and what is doubtful is their repentance.</a:t>
            </a:r>
          </a:p>
          <a:p>
            <a:r>
              <a:rPr lang="en-US" sz="2400" dirty="0"/>
              <a:t>Ex. Rules of praying behind an Imam in congregational prayer</a:t>
            </a:r>
          </a:p>
        </p:txBody>
      </p:sp>
    </p:spTree>
    <p:extLst>
      <p:ext uri="{BB962C8B-B14F-4D97-AF65-F5344CB8AC3E}">
        <p14:creationId xmlns:p14="http://schemas.microsoft.com/office/powerpoint/2010/main" val="38378603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26F6F-CE08-6ABE-9A8D-14F8ABB16418}"/>
              </a:ext>
            </a:extLst>
          </p:cNvPr>
          <p:cNvSpPr>
            <a:spLocks noGrp="1"/>
          </p:cNvSpPr>
          <p:nvPr>
            <p:ph type="title"/>
          </p:nvPr>
        </p:nvSpPr>
        <p:spPr>
          <a:xfrm>
            <a:off x="720000" y="619200"/>
            <a:ext cx="10728322" cy="683127"/>
          </a:xfrm>
        </p:spPr>
        <p:txBody>
          <a:bodyPr/>
          <a:lstStyle/>
          <a:p>
            <a:pPr algn="ctr"/>
            <a:r>
              <a:rPr lang="en-US" dirty="0"/>
              <a:t>A’isha</a:t>
            </a:r>
          </a:p>
        </p:txBody>
      </p:sp>
      <p:sp>
        <p:nvSpPr>
          <p:cNvPr id="3" name="Content Placeholder 2">
            <a:extLst>
              <a:ext uri="{FF2B5EF4-FFF2-40B4-BE49-F238E27FC236}">
                <a16:creationId xmlns:a16="http://schemas.microsoft.com/office/drawing/2014/main" id="{C07FF052-9858-C77E-E6FD-43813A5B5991}"/>
              </a:ext>
            </a:extLst>
          </p:cNvPr>
          <p:cNvSpPr>
            <a:spLocks noGrp="1"/>
          </p:cNvSpPr>
          <p:nvPr>
            <p:ph idx="1"/>
          </p:nvPr>
        </p:nvSpPr>
        <p:spPr>
          <a:xfrm>
            <a:off x="720000" y="1454728"/>
            <a:ext cx="10728325" cy="4314248"/>
          </a:xfrm>
        </p:spPr>
        <p:txBody>
          <a:bodyPr>
            <a:normAutofit/>
          </a:bodyPr>
          <a:lstStyle/>
          <a:p>
            <a:r>
              <a:rPr lang="en-US" sz="2400" dirty="0"/>
              <a:t>The Quran does not tell us that they repented.</a:t>
            </a:r>
          </a:p>
          <a:p>
            <a:r>
              <a:rPr lang="en-US" sz="2400" dirty="0"/>
              <a:t>If a person commits a sin and Allah exposes them, if that person repents, doesn’t Allah’s justice dictate that he absolves them publicly?</a:t>
            </a:r>
          </a:p>
          <a:p>
            <a:r>
              <a:rPr lang="en-US" sz="2400" dirty="0"/>
              <a:t>Why would Allah publicly condemn them and not make their </a:t>
            </a:r>
            <a:r>
              <a:rPr lang="en-US" sz="2400" dirty="0" err="1"/>
              <a:t>repentence</a:t>
            </a:r>
            <a:r>
              <a:rPr lang="en-US" sz="2400" dirty="0"/>
              <a:t> public to salvage their reputation?</a:t>
            </a:r>
          </a:p>
        </p:txBody>
      </p:sp>
    </p:spTree>
    <p:extLst>
      <p:ext uri="{BB962C8B-B14F-4D97-AF65-F5344CB8AC3E}">
        <p14:creationId xmlns:p14="http://schemas.microsoft.com/office/powerpoint/2010/main" val="3632184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4710E-F649-D3C6-DEA8-7BE53F5EBBD9}"/>
              </a:ext>
            </a:extLst>
          </p:cNvPr>
          <p:cNvSpPr>
            <a:spLocks noGrp="1"/>
          </p:cNvSpPr>
          <p:nvPr>
            <p:ph type="title"/>
          </p:nvPr>
        </p:nvSpPr>
        <p:spPr>
          <a:xfrm>
            <a:off x="720000" y="619200"/>
            <a:ext cx="10728322" cy="613855"/>
          </a:xfrm>
        </p:spPr>
        <p:txBody>
          <a:bodyPr/>
          <a:lstStyle/>
          <a:p>
            <a:pPr algn="ctr"/>
            <a:r>
              <a:rPr lang="en-US" dirty="0"/>
              <a:t>A’isha</a:t>
            </a:r>
          </a:p>
        </p:txBody>
      </p:sp>
      <p:sp>
        <p:nvSpPr>
          <p:cNvPr id="3" name="Content Placeholder 2">
            <a:extLst>
              <a:ext uri="{FF2B5EF4-FFF2-40B4-BE49-F238E27FC236}">
                <a16:creationId xmlns:a16="http://schemas.microsoft.com/office/drawing/2014/main" id="{780F99C0-681F-2FBF-1D66-C65236C1B95A}"/>
              </a:ext>
            </a:extLst>
          </p:cNvPr>
          <p:cNvSpPr>
            <a:spLocks noGrp="1"/>
          </p:cNvSpPr>
          <p:nvPr>
            <p:ph idx="1"/>
          </p:nvPr>
        </p:nvSpPr>
        <p:spPr>
          <a:xfrm>
            <a:off x="720000" y="1399310"/>
            <a:ext cx="10728325" cy="4369666"/>
          </a:xfrm>
        </p:spPr>
        <p:txBody>
          <a:bodyPr>
            <a:normAutofit/>
          </a:bodyPr>
          <a:lstStyle/>
          <a:p>
            <a:r>
              <a:rPr lang="en-US" sz="2400" dirty="0"/>
              <a:t>Some have argued that the proof of their repentance is the Verse of Purification.</a:t>
            </a:r>
          </a:p>
          <a:p>
            <a:r>
              <a:rPr lang="en-US" sz="2400" dirty="0"/>
              <a:t>Even if as hypothetically assume that the wives are included, this verse was revealed before Surat Al-</a:t>
            </a:r>
            <a:r>
              <a:rPr lang="en-US" sz="2400" dirty="0" err="1"/>
              <a:t>Tahreem</a:t>
            </a:r>
            <a:r>
              <a:rPr lang="en-US" sz="2400" dirty="0"/>
              <a:t>.</a:t>
            </a:r>
          </a:p>
          <a:p>
            <a:r>
              <a:rPr lang="en-US" sz="2400" dirty="0"/>
              <a:t>Thus, the Verse of Purification cannot be used to exonerate them because it was revealed before the crime.</a:t>
            </a:r>
          </a:p>
        </p:txBody>
      </p:sp>
    </p:spTree>
    <p:extLst>
      <p:ext uri="{BB962C8B-B14F-4D97-AF65-F5344CB8AC3E}">
        <p14:creationId xmlns:p14="http://schemas.microsoft.com/office/powerpoint/2010/main" val="5710448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F7A48-2408-D869-DD31-23303A2BD968}"/>
              </a:ext>
            </a:extLst>
          </p:cNvPr>
          <p:cNvSpPr>
            <a:spLocks noGrp="1"/>
          </p:cNvSpPr>
          <p:nvPr>
            <p:ph type="title"/>
          </p:nvPr>
        </p:nvSpPr>
        <p:spPr>
          <a:xfrm>
            <a:off x="720000" y="619200"/>
            <a:ext cx="10728322" cy="683127"/>
          </a:xfrm>
        </p:spPr>
        <p:txBody>
          <a:bodyPr/>
          <a:lstStyle/>
          <a:p>
            <a:pPr algn="ctr"/>
            <a:r>
              <a:rPr lang="en-US" dirty="0"/>
              <a:t>A’isha</a:t>
            </a:r>
          </a:p>
        </p:txBody>
      </p:sp>
      <p:sp>
        <p:nvSpPr>
          <p:cNvPr id="3" name="Content Placeholder 2">
            <a:extLst>
              <a:ext uri="{FF2B5EF4-FFF2-40B4-BE49-F238E27FC236}">
                <a16:creationId xmlns:a16="http://schemas.microsoft.com/office/drawing/2014/main" id="{8E685C30-0CF8-D067-F954-63E0EC212B31}"/>
              </a:ext>
            </a:extLst>
          </p:cNvPr>
          <p:cNvSpPr>
            <a:spLocks noGrp="1"/>
          </p:cNvSpPr>
          <p:nvPr>
            <p:ph idx="1"/>
          </p:nvPr>
        </p:nvSpPr>
        <p:spPr>
          <a:xfrm>
            <a:off x="720000" y="1440874"/>
            <a:ext cx="10728325" cy="4328102"/>
          </a:xfrm>
        </p:spPr>
        <p:txBody>
          <a:bodyPr/>
          <a:lstStyle/>
          <a:p>
            <a:r>
              <a:rPr lang="en-US" sz="2400" dirty="0"/>
              <a:t>Others have argued that they did repent because the Quran has conferred upon them the title “The Mothers of the Believers”.</a:t>
            </a:r>
          </a:p>
          <a:p>
            <a:pPr marL="0" indent="0" algn="ctr">
              <a:buNone/>
            </a:pPr>
            <a:r>
              <a:rPr lang="ar-SA" sz="2400" dirty="0" err="1"/>
              <a:t>ٱلنَّبِىُّ</a:t>
            </a:r>
            <a:r>
              <a:rPr lang="ar-SA" sz="2400" dirty="0"/>
              <a:t> أَوْلَىٰ </a:t>
            </a:r>
            <a:r>
              <a:rPr lang="ar-SA" sz="2400" dirty="0" err="1"/>
              <a:t>بِٱلْمُؤْمِنِينَ</a:t>
            </a:r>
            <a:r>
              <a:rPr lang="ar-SA" sz="2400" dirty="0"/>
              <a:t> مِنْ أَنفُسِهِمْ </a:t>
            </a:r>
            <a:r>
              <a:rPr lang="ar-SA" sz="2400" dirty="0" err="1"/>
              <a:t>وَأَزْوَٰجُهُۥٓ</a:t>
            </a:r>
            <a:r>
              <a:rPr lang="ar-SA" sz="2400" dirty="0"/>
              <a:t> أُمَّهَـٰتُهُمْ</a:t>
            </a:r>
            <a:endParaRPr lang="en-US" sz="2400" dirty="0"/>
          </a:p>
          <a:p>
            <a:pPr marL="0" indent="0" algn="ctr">
              <a:buNone/>
            </a:pPr>
            <a:r>
              <a:rPr lang="en-CA" sz="2400" dirty="0"/>
              <a:t>“The Prophet is more worthy of the believers than themselves, and his wives are [in the position of] their mothers…” Quran 33:6</a:t>
            </a:r>
            <a:endParaRPr lang="en-US" sz="2400" dirty="0"/>
          </a:p>
          <a:p>
            <a:pPr marL="0" indent="0" algn="ctr">
              <a:buNone/>
            </a:pPr>
            <a:endParaRPr lang="en-US" sz="2400" dirty="0"/>
          </a:p>
        </p:txBody>
      </p:sp>
    </p:spTree>
    <p:extLst>
      <p:ext uri="{BB962C8B-B14F-4D97-AF65-F5344CB8AC3E}">
        <p14:creationId xmlns:p14="http://schemas.microsoft.com/office/powerpoint/2010/main" val="4246261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32D0C-232F-E22F-FE9F-65394C4EFD40}"/>
              </a:ext>
            </a:extLst>
          </p:cNvPr>
          <p:cNvSpPr>
            <a:spLocks noGrp="1"/>
          </p:cNvSpPr>
          <p:nvPr>
            <p:ph type="title"/>
          </p:nvPr>
        </p:nvSpPr>
        <p:spPr>
          <a:xfrm>
            <a:off x="720000" y="619200"/>
            <a:ext cx="10728322" cy="793964"/>
          </a:xfrm>
        </p:spPr>
        <p:txBody>
          <a:bodyPr/>
          <a:lstStyle/>
          <a:p>
            <a:pPr algn="ctr"/>
            <a:r>
              <a:rPr lang="en-US" dirty="0"/>
              <a:t>A’isha</a:t>
            </a:r>
          </a:p>
        </p:txBody>
      </p:sp>
      <p:sp>
        <p:nvSpPr>
          <p:cNvPr id="3" name="Content Placeholder 2">
            <a:extLst>
              <a:ext uri="{FF2B5EF4-FFF2-40B4-BE49-F238E27FC236}">
                <a16:creationId xmlns:a16="http://schemas.microsoft.com/office/drawing/2014/main" id="{5B32C535-A21C-26AA-1686-1FE2068B688E}"/>
              </a:ext>
            </a:extLst>
          </p:cNvPr>
          <p:cNvSpPr>
            <a:spLocks noGrp="1"/>
          </p:cNvSpPr>
          <p:nvPr>
            <p:ph idx="1"/>
          </p:nvPr>
        </p:nvSpPr>
        <p:spPr>
          <a:xfrm>
            <a:off x="720000" y="1413164"/>
            <a:ext cx="10728325" cy="4825636"/>
          </a:xfrm>
        </p:spPr>
        <p:txBody>
          <a:bodyPr/>
          <a:lstStyle/>
          <a:p>
            <a:r>
              <a:rPr lang="en-CA" sz="2400" dirty="0" err="1"/>
              <a:t>Aʾisha</a:t>
            </a:r>
            <a:r>
              <a:rPr lang="en-CA" sz="2400" dirty="0"/>
              <a:t> bint Abu Bakr </a:t>
            </a:r>
            <a:r>
              <a:rPr lang="ar-SA" sz="2400" dirty="0"/>
              <a:t>عائشة بنت ابي </a:t>
            </a:r>
            <a:r>
              <a:rPr lang="ar-SA" sz="2400" dirty="0" err="1"/>
              <a:t>بکر</a:t>
            </a:r>
            <a:r>
              <a:rPr lang="ar-SA" sz="2400" dirty="0"/>
              <a:t>, </a:t>
            </a:r>
            <a:r>
              <a:rPr lang="en-US" sz="2400" dirty="0"/>
              <a:t> </a:t>
            </a:r>
            <a:r>
              <a:rPr lang="en-CA" sz="2400" dirty="0"/>
              <a:t>was the third wife of the Prophet who married him after the demise of Lady Khadijah and after his marriage to </a:t>
            </a:r>
            <a:r>
              <a:rPr lang="en-CA" sz="2400" dirty="0" err="1"/>
              <a:t>Sawdah</a:t>
            </a:r>
            <a:r>
              <a:rPr lang="en-CA" sz="2400" dirty="0"/>
              <a:t>.</a:t>
            </a:r>
          </a:p>
          <a:p>
            <a:r>
              <a:rPr lang="en-CA" sz="2400" dirty="0"/>
              <a:t>There is disagreement about her age at the time of marriage. Her age at the time of marriage and consummation is reported between six to eighteen.</a:t>
            </a:r>
          </a:p>
          <a:p>
            <a:r>
              <a:rPr lang="en-CA" sz="2400" dirty="0"/>
              <a:t>According to popular historical sources, A’isha was around six or seven years old at the time of her marriage to the Prophet .The consummation of their marriage took place a few years later after the migration to Medina when A’isha was nine years old</a:t>
            </a:r>
            <a:endParaRPr lang="en-US" sz="2400" dirty="0"/>
          </a:p>
        </p:txBody>
      </p:sp>
    </p:spTree>
    <p:extLst>
      <p:ext uri="{BB962C8B-B14F-4D97-AF65-F5344CB8AC3E}">
        <p14:creationId xmlns:p14="http://schemas.microsoft.com/office/powerpoint/2010/main" val="3906077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A30DB-CBC9-44FC-DB3F-0B2042063BB0}"/>
              </a:ext>
            </a:extLst>
          </p:cNvPr>
          <p:cNvSpPr>
            <a:spLocks noGrp="1"/>
          </p:cNvSpPr>
          <p:nvPr>
            <p:ph type="title"/>
          </p:nvPr>
        </p:nvSpPr>
        <p:spPr>
          <a:xfrm>
            <a:off x="720000" y="619200"/>
            <a:ext cx="10728322" cy="710836"/>
          </a:xfrm>
        </p:spPr>
        <p:txBody>
          <a:bodyPr/>
          <a:lstStyle/>
          <a:p>
            <a:pPr algn="ctr"/>
            <a:r>
              <a:rPr lang="en-US" dirty="0"/>
              <a:t>A’isha</a:t>
            </a:r>
          </a:p>
        </p:txBody>
      </p:sp>
      <p:sp>
        <p:nvSpPr>
          <p:cNvPr id="3" name="Content Placeholder 2">
            <a:extLst>
              <a:ext uri="{FF2B5EF4-FFF2-40B4-BE49-F238E27FC236}">
                <a16:creationId xmlns:a16="http://schemas.microsoft.com/office/drawing/2014/main" id="{DBB30B53-C808-3793-E182-4513B27278B1}"/>
              </a:ext>
            </a:extLst>
          </p:cNvPr>
          <p:cNvSpPr>
            <a:spLocks noGrp="1"/>
          </p:cNvSpPr>
          <p:nvPr>
            <p:ph idx="1"/>
          </p:nvPr>
        </p:nvSpPr>
        <p:spPr>
          <a:xfrm>
            <a:off x="720000" y="1551710"/>
            <a:ext cx="10728325" cy="4217266"/>
          </a:xfrm>
        </p:spPr>
        <p:txBody>
          <a:bodyPr>
            <a:normAutofit/>
          </a:bodyPr>
          <a:lstStyle/>
          <a:p>
            <a:pPr marL="0" indent="0" algn="ctr">
              <a:buNone/>
            </a:pPr>
            <a:r>
              <a:rPr lang="ar-SA" sz="2400" dirty="0"/>
              <a:t> وَمَا كَانَ لَكُمْ أَن تُؤْذُوا۟ رَسُولَ </a:t>
            </a:r>
            <a:r>
              <a:rPr lang="ar-SA" sz="2400" dirty="0" err="1"/>
              <a:t>ٱللَّهِ</a:t>
            </a:r>
            <a:r>
              <a:rPr lang="ar-SA" sz="2400" dirty="0"/>
              <a:t> </a:t>
            </a:r>
            <a:r>
              <a:rPr lang="ar-SA" sz="2400" dirty="0" err="1"/>
              <a:t>وَلَآ</a:t>
            </a:r>
            <a:r>
              <a:rPr lang="ar-SA" sz="2400" dirty="0"/>
              <a:t> أَن </a:t>
            </a:r>
            <a:r>
              <a:rPr lang="ar-SA" sz="2400" dirty="0" err="1"/>
              <a:t>تَنكِحُوٓا</a:t>
            </a:r>
            <a:r>
              <a:rPr lang="ar-SA" sz="2400" dirty="0"/>
              <a:t>۟ </a:t>
            </a:r>
            <a:r>
              <a:rPr lang="ar-SA" sz="2400" dirty="0" err="1"/>
              <a:t>أَزْوَٰجَهُۥ</a:t>
            </a:r>
            <a:r>
              <a:rPr lang="ar-SA" sz="2400" dirty="0"/>
              <a:t> </a:t>
            </a:r>
            <a:r>
              <a:rPr lang="ar-SA" sz="2400" dirty="0" err="1"/>
              <a:t>مِنۢ</a:t>
            </a:r>
            <a:r>
              <a:rPr lang="ar-SA" sz="2400" dirty="0"/>
              <a:t> </a:t>
            </a:r>
            <a:r>
              <a:rPr lang="ar-SA" sz="2400" dirty="0" err="1"/>
              <a:t>بَعْدِهِۦٓ</a:t>
            </a:r>
            <a:r>
              <a:rPr lang="ar-SA" sz="2400" dirty="0"/>
              <a:t> أَبَدًا إِنَّ ذَٰلِكُمْ كَانَ عِندَ </a:t>
            </a:r>
            <a:r>
              <a:rPr lang="ar-SA" sz="2400" dirty="0" err="1"/>
              <a:t>ٱللَّهِ</a:t>
            </a:r>
            <a:r>
              <a:rPr lang="ar-SA" sz="2400" dirty="0"/>
              <a:t> عَظِيمًا</a:t>
            </a:r>
            <a:endParaRPr lang="en-US" sz="2400" dirty="0"/>
          </a:p>
          <a:p>
            <a:pPr marL="0" indent="0" algn="ctr">
              <a:buNone/>
            </a:pPr>
            <a:r>
              <a:rPr lang="en-CA" sz="2400" dirty="0"/>
              <a:t>“ And it is not [lawful] for you to harm the Messenger of Allah or to marry his wives after him, ever. Indeed, that would be in the sight of Allah an enormity.” Quran 33:53</a:t>
            </a:r>
            <a:endParaRPr lang="en-US" sz="2400" dirty="0"/>
          </a:p>
        </p:txBody>
      </p:sp>
    </p:spTree>
    <p:extLst>
      <p:ext uri="{BB962C8B-B14F-4D97-AF65-F5344CB8AC3E}">
        <p14:creationId xmlns:p14="http://schemas.microsoft.com/office/powerpoint/2010/main" val="10027250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D602C-971A-8775-B673-FE319D059588}"/>
              </a:ext>
            </a:extLst>
          </p:cNvPr>
          <p:cNvSpPr>
            <a:spLocks noGrp="1"/>
          </p:cNvSpPr>
          <p:nvPr>
            <p:ph type="title"/>
          </p:nvPr>
        </p:nvSpPr>
        <p:spPr>
          <a:xfrm>
            <a:off x="720000" y="619200"/>
            <a:ext cx="10728322" cy="863236"/>
          </a:xfrm>
        </p:spPr>
        <p:txBody>
          <a:bodyPr/>
          <a:lstStyle/>
          <a:p>
            <a:pPr algn="ctr"/>
            <a:r>
              <a:rPr lang="en-US" dirty="0"/>
              <a:t>A’isha</a:t>
            </a:r>
          </a:p>
        </p:txBody>
      </p:sp>
      <p:sp>
        <p:nvSpPr>
          <p:cNvPr id="3" name="Content Placeholder 2">
            <a:extLst>
              <a:ext uri="{FF2B5EF4-FFF2-40B4-BE49-F238E27FC236}">
                <a16:creationId xmlns:a16="http://schemas.microsoft.com/office/drawing/2014/main" id="{29DE5613-9763-C7D2-3127-1C92851A3972}"/>
              </a:ext>
            </a:extLst>
          </p:cNvPr>
          <p:cNvSpPr>
            <a:spLocks noGrp="1"/>
          </p:cNvSpPr>
          <p:nvPr>
            <p:ph idx="1"/>
          </p:nvPr>
        </p:nvSpPr>
        <p:spPr>
          <a:xfrm>
            <a:off x="720000" y="1482436"/>
            <a:ext cx="10728325" cy="4286539"/>
          </a:xfrm>
        </p:spPr>
        <p:txBody>
          <a:bodyPr>
            <a:normAutofit lnSpcReduction="10000"/>
          </a:bodyPr>
          <a:lstStyle/>
          <a:p>
            <a:pPr marL="0" indent="0" algn="ctr">
              <a:buNone/>
            </a:pPr>
            <a:r>
              <a:rPr lang="ar-SA" sz="2400" dirty="0"/>
              <a:t>عَنِ ابْنِ عَبَّاسٍ رَضِيَ اللهُ عَنْهُ قَالَ: قَالَ رَجُلٌ مِنْ أَصْحَابِ النَّبِيِّ (صَلَّى اللهُ عَلَيْهِ وَسَلَّمَ): لَوْ قَدْ مَاتَ رَسُولُ اللهِ (صَلَّى اللهُ عَلَيْهِ وَسَلَّمَ) لَتَزَوَّجْتُ عَائِشَةَ أَوْ أُمَّ سَلَمَةَ. فَأَنْزَلَ اللهُ (عَزَّ وَجَلَّ): (وَمَا كَانَ لَكُمْ أَنْ تُؤْذُوا رَسُولَ اللهِ وَلَا أَنْ تَنْكِحُوا أَزْوَاجَهُ مِنْ بَعْدِهِ أَبَدًا إِنَّ ذَلِكُمْ كَانَ عِنْدَ اللهِ عَظِيمًا)</a:t>
            </a:r>
            <a:endParaRPr lang="en-US" sz="2400" dirty="0"/>
          </a:p>
          <a:p>
            <a:r>
              <a:rPr lang="en-US" dirty="0"/>
              <a:t>This narration indicates that one of the companions expressed interested in marrying Aisha after the Prophet dies! </a:t>
            </a:r>
          </a:p>
          <a:p>
            <a:r>
              <a:rPr lang="en-US" dirty="0"/>
              <a:t>Thus, the title ”Mothers of the Believers” was a jurisprudential issue that honored the Prophet and not necessarily the wives themselves.</a:t>
            </a:r>
          </a:p>
          <a:p>
            <a:r>
              <a:rPr lang="en-US" dirty="0"/>
              <a:t>Ex. Bani Hashim is an honorific title to honor Hashim. It doesn’t mean that all of Bani Hashim are pious.</a:t>
            </a:r>
          </a:p>
          <a:p>
            <a:pPr marL="0" indent="0">
              <a:buNone/>
            </a:pPr>
            <a:r>
              <a:rPr lang="en-US" dirty="0"/>
              <a:t>Source: </a:t>
            </a:r>
            <a:r>
              <a:rPr lang="en-US" dirty="0" err="1"/>
              <a:t>Sunan</a:t>
            </a:r>
            <a:r>
              <a:rPr lang="en-US" dirty="0"/>
              <a:t> Al-</a:t>
            </a:r>
            <a:r>
              <a:rPr lang="en-US" dirty="0" err="1"/>
              <a:t>Bayhaqi</a:t>
            </a:r>
            <a:endParaRPr lang="en-US" dirty="0"/>
          </a:p>
        </p:txBody>
      </p:sp>
    </p:spTree>
    <p:extLst>
      <p:ext uri="{BB962C8B-B14F-4D97-AF65-F5344CB8AC3E}">
        <p14:creationId xmlns:p14="http://schemas.microsoft.com/office/powerpoint/2010/main" val="21997856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09C37-2351-41B1-805F-903925563C2C}"/>
              </a:ext>
            </a:extLst>
          </p:cNvPr>
          <p:cNvSpPr>
            <a:spLocks noGrp="1"/>
          </p:cNvSpPr>
          <p:nvPr>
            <p:ph type="title"/>
          </p:nvPr>
        </p:nvSpPr>
        <p:spPr>
          <a:xfrm>
            <a:off x="720000" y="619200"/>
            <a:ext cx="10728322" cy="724691"/>
          </a:xfrm>
        </p:spPr>
        <p:txBody>
          <a:bodyPr/>
          <a:lstStyle/>
          <a:p>
            <a:pPr algn="ctr"/>
            <a:r>
              <a:rPr lang="en-US" dirty="0"/>
              <a:t>A’isha</a:t>
            </a:r>
          </a:p>
        </p:txBody>
      </p:sp>
      <p:sp>
        <p:nvSpPr>
          <p:cNvPr id="3" name="Content Placeholder 2">
            <a:extLst>
              <a:ext uri="{FF2B5EF4-FFF2-40B4-BE49-F238E27FC236}">
                <a16:creationId xmlns:a16="http://schemas.microsoft.com/office/drawing/2014/main" id="{7F68D3EE-29B8-3AB9-4A8F-00B5696FD7AA}"/>
              </a:ext>
            </a:extLst>
          </p:cNvPr>
          <p:cNvSpPr>
            <a:spLocks noGrp="1"/>
          </p:cNvSpPr>
          <p:nvPr>
            <p:ph idx="1"/>
          </p:nvPr>
        </p:nvSpPr>
        <p:spPr>
          <a:xfrm>
            <a:off x="720000" y="1343892"/>
            <a:ext cx="10728325" cy="4425084"/>
          </a:xfrm>
        </p:spPr>
        <p:txBody>
          <a:bodyPr/>
          <a:lstStyle/>
          <a:p>
            <a:pPr marL="0" indent="0" algn="ctr">
              <a:buNone/>
            </a:pPr>
            <a:r>
              <a:rPr lang="ar-SA" sz="2400" dirty="0" err="1"/>
              <a:t>يَـٰنِسَآءَ</a:t>
            </a:r>
            <a:r>
              <a:rPr lang="ar-SA" sz="2400" dirty="0"/>
              <a:t> </a:t>
            </a:r>
            <a:r>
              <a:rPr lang="ar-SA" sz="2400" dirty="0" err="1"/>
              <a:t>ٱلنَّبِىِّ</a:t>
            </a:r>
            <a:r>
              <a:rPr lang="ar-SA" sz="2400" dirty="0"/>
              <a:t> مَن يَأْتِ مِنكُنَّ </a:t>
            </a:r>
            <a:r>
              <a:rPr lang="ar-SA" sz="2400" dirty="0" err="1"/>
              <a:t>بِفَـٰحِشَةٍ</a:t>
            </a:r>
            <a:r>
              <a:rPr lang="ar-SA" sz="2400" dirty="0"/>
              <a:t> مُّبَيِّنَةٍ يُضَـٰعَفْ لَهَا </a:t>
            </a:r>
            <a:r>
              <a:rPr lang="ar-SA" sz="2400" dirty="0" err="1"/>
              <a:t>ٱلْعَذَابُ</a:t>
            </a:r>
            <a:r>
              <a:rPr lang="ar-SA" sz="2400" dirty="0"/>
              <a:t> ضِعْفَيْنِ وَكَانَ ذَٰلِكَ عَلَى </a:t>
            </a:r>
            <a:r>
              <a:rPr lang="ar-SA" sz="2400" dirty="0" err="1"/>
              <a:t>ٱللَّهِ</a:t>
            </a:r>
            <a:r>
              <a:rPr lang="ar-SA" sz="2400" dirty="0"/>
              <a:t> يَسِيرًا</a:t>
            </a:r>
            <a:endParaRPr lang="en-US" sz="2400" dirty="0"/>
          </a:p>
          <a:p>
            <a:pPr marL="0" indent="0" algn="ctr">
              <a:buNone/>
            </a:pPr>
            <a:r>
              <a:rPr lang="en-CA" sz="2400" dirty="0"/>
              <a:t>O wives of the Prophet, whoever of you should commit a clear immorality - for her the punishment would be doubled two fold, and ever is that, for Allah , easy.</a:t>
            </a:r>
          </a:p>
          <a:p>
            <a:pPr marL="0" indent="0" algn="ctr">
              <a:buNone/>
            </a:pPr>
            <a:r>
              <a:rPr lang="ar-SA" sz="2400" dirty="0"/>
              <a:t>وَمَن يَقْنُتْ مِنكُنَّ لِلَّهِ </a:t>
            </a:r>
            <a:r>
              <a:rPr lang="ar-SA" sz="2400" dirty="0" err="1"/>
              <a:t>وَرَسُولِهِۦ</a:t>
            </a:r>
            <a:r>
              <a:rPr lang="ar-SA" sz="2400" dirty="0"/>
              <a:t> وَتَعْمَلْ صَـٰلِحًا </a:t>
            </a:r>
            <a:r>
              <a:rPr lang="ar-SA" sz="2400" dirty="0" err="1"/>
              <a:t>نُّؤْتِهَآ</a:t>
            </a:r>
            <a:r>
              <a:rPr lang="ar-SA" sz="2400" dirty="0"/>
              <a:t> أَجْرَهَا مَرَّتَيْنِ وَأَعْتَدْنَا لَهَا رِزْقًا كَرِيمًا</a:t>
            </a:r>
            <a:endParaRPr lang="en-US" sz="2400" dirty="0"/>
          </a:p>
          <a:p>
            <a:pPr marL="0" indent="0" algn="ctr">
              <a:buNone/>
            </a:pPr>
            <a:r>
              <a:rPr lang="en-CA" sz="2400" dirty="0"/>
              <a:t>“And whoever of you devoutly obeys Allah and His Messenger and does righteousness - We will give her her reward twice; and We have prepared for her a noble provision.</a:t>
            </a:r>
            <a:r>
              <a:rPr lang="en-US" sz="2400" dirty="0"/>
              <a:t>” Quran 33:30-31</a:t>
            </a:r>
          </a:p>
        </p:txBody>
      </p:sp>
    </p:spTree>
    <p:extLst>
      <p:ext uri="{BB962C8B-B14F-4D97-AF65-F5344CB8AC3E}">
        <p14:creationId xmlns:p14="http://schemas.microsoft.com/office/powerpoint/2010/main" val="2260146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663D5-2062-6B2D-8FF1-7513BDADD67F}"/>
              </a:ext>
            </a:extLst>
          </p:cNvPr>
          <p:cNvSpPr>
            <a:spLocks noGrp="1"/>
          </p:cNvSpPr>
          <p:nvPr>
            <p:ph type="title"/>
          </p:nvPr>
        </p:nvSpPr>
        <p:spPr>
          <a:xfrm>
            <a:off x="720000" y="619200"/>
            <a:ext cx="10728322" cy="793964"/>
          </a:xfrm>
        </p:spPr>
        <p:txBody>
          <a:bodyPr/>
          <a:lstStyle/>
          <a:p>
            <a:pPr algn="ctr"/>
            <a:r>
              <a:rPr lang="en-US" dirty="0"/>
              <a:t>A’isha</a:t>
            </a:r>
          </a:p>
        </p:txBody>
      </p:sp>
      <p:sp>
        <p:nvSpPr>
          <p:cNvPr id="3" name="Content Placeholder 2">
            <a:extLst>
              <a:ext uri="{FF2B5EF4-FFF2-40B4-BE49-F238E27FC236}">
                <a16:creationId xmlns:a16="http://schemas.microsoft.com/office/drawing/2014/main" id="{BDC5565B-F447-3989-8000-BD3E5D94BC8C}"/>
              </a:ext>
            </a:extLst>
          </p:cNvPr>
          <p:cNvSpPr>
            <a:spLocks noGrp="1"/>
          </p:cNvSpPr>
          <p:nvPr>
            <p:ph idx="1"/>
          </p:nvPr>
        </p:nvSpPr>
        <p:spPr>
          <a:xfrm>
            <a:off x="720000" y="1413164"/>
            <a:ext cx="10728325" cy="4355811"/>
          </a:xfrm>
        </p:spPr>
        <p:txBody>
          <a:bodyPr/>
          <a:lstStyle/>
          <a:p>
            <a:r>
              <a:rPr lang="en-US" sz="2400" dirty="0"/>
              <a:t>Bukhari reports:</a:t>
            </a:r>
          </a:p>
          <a:p>
            <a:pPr marL="0" indent="0" algn="ctr">
              <a:buNone/>
            </a:pPr>
            <a:r>
              <a:rPr lang="ar-SA" sz="2400" dirty="0"/>
              <a:t>حَدَّثَنَا مُعَلَّى بْنُ أَسَدٍ، حَدَّثَنَا وُهَيْبٌ، عَنْ هِشَامِ بْنِ عُرْوَةَ، عَنْ أَبِيهِ، عَنْ عَائِشَةَ، أَنَّ النَّبِيَّ صلى الله عليه وسلم تَزَوَّجَهَا وَهْىَ بِنْتُ سِتِّ سِنِينَ، وَبَنَى بِهَا وَهْىَ بِنْتُ تِسْعِ سِنِينَ‏.‏ قَالَ هِشَامٌ وَأُنْبِئْتُ أَنَّهَا كَانَتْ عِنْدَهُ تِسْعَ سِنِينَ‏.‏</a:t>
            </a:r>
            <a:endParaRPr lang="en-US" sz="2400" dirty="0"/>
          </a:p>
          <a:p>
            <a:pPr marL="0" indent="0" algn="ctr">
              <a:buNone/>
            </a:pPr>
            <a:r>
              <a:rPr lang="en-CA" sz="2400" dirty="0"/>
              <a:t>Aisha narrates that the Prophet married her when she was six years old and he consummated his marriage when she was nine years old. Hisham said: I have been informed that `Aisha remained with the Prophet for nine years (i.e. till his death)</a:t>
            </a:r>
            <a:endParaRPr lang="en-US" sz="2400" dirty="0"/>
          </a:p>
        </p:txBody>
      </p:sp>
    </p:spTree>
    <p:extLst>
      <p:ext uri="{BB962C8B-B14F-4D97-AF65-F5344CB8AC3E}">
        <p14:creationId xmlns:p14="http://schemas.microsoft.com/office/powerpoint/2010/main" val="802388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B6203-B052-D962-03BD-E970D4FCEC4C}"/>
              </a:ext>
            </a:extLst>
          </p:cNvPr>
          <p:cNvSpPr>
            <a:spLocks noGrp="1"/>
          </p:cNvSpPr>
          <p:nvPr>
            <p:ph type="title"/>
          </p:nvPr>
        </p:nvSpPr>
        <p:spPr>
          <a:xfrm>
            <a:off x="720000" y="619200"/>
            <a:ext cx="10728322" cy="821673"/>
          </a:xfrm>
        </p:spPr>
        <p:txBody>
          <a:bodyPr/>
          <a:lstStyle/>
          <a:p>
            <a:pPr algn="ctr"/>
            <a:r>
              <a:rPr lang="en-US" dirty="0"/>
              <a:t>A’isha</a:t>
            </a:r>
          </a:p>
        </p:txBody>
      </p:sp>
      <p:sp>
        <p:nvSpPr>
          <p:cNvPr id="3" name="Content Placeholder 2">
            <a:extLst>
              <a:ext uri="{FF2B5EF4-FFF2-40B4-BE49-F238E27FC236}">
                <a16:creationId xmlns:a16="http://schemas.microsoft.com/office/drawing/2014/main" id="{98D1A754-86E8-D86B-CA81-BB3355DF3154}"/>
              </a:ext>
            </a:extLst>
          </p:cNvPr>
          <p:cNvSpPr>
            <a:spLocks noGrp="1"/>
          </p:cNvSpPr>
          <p:nvPr>
            <p:ph idx="1"/>
          </p:nvPr>
        </p:nvSpPr>
        <p:spPr>
          <a:xfrm>
            <a:off x="720000" y="1440874"/>
            <a:ext cx="10728325" cy="4328102"/>
          </a:xfrm>
        </p:spPr>
        <p:txBody>
          <a:bodyPr>
            <a:normAutofit lnSpcReduction="10000"/>
          </a:bodyPr>
          <a:lstStyle/>
          <a:p>
            <a:pPr marL="0" indent="0" algn="ctr">
              <a:buNone/>
            </a:pPr>
            <a:r>
              <a:rPr lang="ar-SA" sz="2400" dirty="0"/>
              <a:t>عَنْ عُرْوَةَ، عَنْ عَائِشَةَ، رضى الله عنها، قَالَتْ فَلَمَّا قَدِمْنَا الْمَدِينَةَ جَاءَنِي نِسْوَةٌ وَأَنَا أَلْعَبُ عَلَى أُرْجُوحَةٍ وَأَنَا </a:t>
            </a:r>
            <a:r>
              <a:rPr lang="ar-SA" sz="2400" dirty="0" err="1"/>
              <a:t>مُجَمَّمَةٌ</a:t>
            </a:r>
            <a:r>
              <a:rPr lang="ar-SA" sz="2400" dirty="0"/>
              <a:t> فَذَهَبْنَ بِي فَهَيَّأْنَنِي وَصَنَّعْنَنِي ثُمَّ أَتَيْنَ بِي رَسُولَ اللَّهِ صلى الله عليه وسلم فَبَنَى بِي وَأَنَا ابْنَةُ تِسْعِ سِنِينَ ‏.</a:t>
            </a:r>
            <a:endParaRPr lang="en-US" sz="2400" dirty="0"/>
          </a:p>
          <a:p>
            <a:pPr marL="0" indent="0" algn="ctr">
              <a:buNone/>
            </a:pPr>
            <a:endParaRPr lang="en-CA" dirty="0"/>
          </a:p>
          <a:p>
            <a:pPr marL="0" indent="0" algn="ctr">
              <a:buNone/>
            </a:pPr>
            <a:r>
              <a:rPr lang="en-CA" sz="2400" dirty="0"/>
              <a:t>“When we came to Medina, the women came to me when I was playing on the swing, and my hair were up to my ears. They brought me, prepared me, and decorated me. Then they brought me to the Messenger of </a:t>
            </a:r>
            <a:r>
              <a:rPr lang="en-US" sz="2400" dirty="0"/>
              <a:t>God </a:t>
            </a:r>
            <a:r>
              <a:rPr lang="en-CA" sz="2400" dirty="0"/>
              <a:t>and he took up cohabitation with me, when I was nine.</a:t>
            </a:r>
            <a:r>
              <a:rPr lang="ar-SA" sz="2400" dirty="0"/>
              <a:t>‏</a:t>
            </a:r>
            <a:r>
              <a:rPr lang="en-US" sz="2400" dirty="0"/>
              <a:t>”</a:t>
            </a:r>
          </a:p>
          <a:p>
            <a:pPr marL="0" indent="0" algn="ctr">
              <a:buNone/>
            </a:pPr>
            <a:endParaRPr lang="en-US" sz="2400" dirty="0"/>
          </a:p>
          <a:p>
            <a:pPr marL="0" indent="0">
              <a:buNone/>
            </a:pPr>
            <a:r>
              <a:rPr lang="en-US" sz="2400" dirty="0"/>
              <a:t>Source: </a:t>
            </a:r>
            <a:r>
              <a:rPr lang="en-US" sz="2400" dirty="0" err="1"/>
              <a:t>Sunan</a:t>
            </a:r>
            <a:r>
              <a:rPr lang="en-US" sz="2400" dirty="0"/>
              <a:t> Abi Dawud</a:t>
            </a:r>
          </a:p>
        </p:txBody>
      </p:sp>
    </p:spTree>
    <p:extLst>
      <p:ext uri="{BB962C8B-B14F-4D97-AF65-F5344CB8AC3E}">
        <p14:creationId xmlns:p14="http://schemas.microsoft.com/office/powerpoint/2010/main" val="225314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A40B8-401B-880F-79FA-6858505971C6}"/>
              </a:ext>
            </a:extLst>
          </p:cNvPr>
          <p:cNvSpPr>
            <a:spLocks noGrp="1"/>
          </p:cNvSpPr>
          <p:nvPr>
            <p:ph type="title"/>
          </p:nvPr>
        </p:nvSpPr>
        <p:spPr>
          <a:xfrm>
            <a:off x="720000" y="619200"/>
            <a:ext cx="10728322" cy="683127"/>
          </a:xfrm>
        </p:spPr>
        <p:txBody>
          <a:bodyPr/>
          <a:lstStyle/>
          <a:p>
            <a:pPr algn="ctr"/>
            <a:r>
              <a:rPr lang="en-US" dirty="0"/>
              <a:t>A’isha</a:t>
            </a:r>
          </a:p>
        </p:txBody>
      </p:sp>
      <p:sp>
        <p:nvSpPr>
          <p:cNvPr id="3" name="Content Placeholder 2">
            <a:extLst>
              <a:ext uri="{FF2B5EF4-FFF2-40B4-BE49-F238E27FC236}">
                <a16:creationId xmlns:a16="http://schemas.microsoft.com/office/drawing/2014/main" id="{BAF6B9A2-40E7-5205-36CA-F3963155A8C3}"/>
              </a:ext>
            </a:extLst>
          </p:cNvPr>
          <p:cNvSpPr>
            <a:spLocks noGrp="1"/>
          </p:cNvSpPr>
          <p:nvPr>
            <p:ph idx="1"/>
          </p:nvPr>
        </p:nvSpPr>
        <p:spPr>
          <a:xfrm>
            <a:off x="720000" y="1302328"/>
            <a:ext cx="10728325" cy="4466648"/>
          </a:xfrm>
        </p:spPr>
        <p:txBody>
          <a:bodyPr>
            <a:normAutofit/>
          </a:bodyPr>
          <a:lstStyle/>
          <a:p>
            <a:r>
              <a:rPr lang="en-US" sz="2400" dirty="0"/>
              <a:t>Counter argument of some Shia scholars:</a:t>
            </a:r>
          </a:p>
          <a:p>
            <a:r>
              <a:rPr lang="en-US" sz="2400" dirty="0"/>
              <a:t>1. Ibn </a:t>
            </a:r>
            <a:r>
              <a:rPr lang="en-US" sz="2400" dirty="0" err="1"/>
              <a:t>Ishaaq</a:t>
            </a:r>
            <a:r>
              <a:rPr lang="en-US" sz="2400" dirty="0"/>
              <a:t> counts A’isha was one of the early converts to Islam. According to him, she was the 18 or 19</a:t>
            </a:r>
            <a:r>
              <a:rPr lang="en-US" sz="2400" baseline="30000" dirty="0"/>
              <a:t>th</a:t>
            </a:r>
            <a:r>
              <a:rPr lang="en-US" sz="2400" dirty="0"/>
              <a:t> person to join Islam. When did these early converts join Islam? Presumably in the 2</a:t>
            </a:r>
            <a:r>
              <a:rPr lang="en-US" sz="2400" baseline="30000" dirty="0"/>
              <a:t>nd</a:t>
            </a:r>
            <a:r>
              <a:rPr lang="en-US" sz="2400" dirty="0"/>
              <a:t> or 3</a:t>
            </a:r>
            <a:r>
              <a:rPr lang="en-US" sz="2400" baseline="30000" dirty="0"/>
              <a:t>rd</a:t>
            </a:r>
            <a:r>
              <a:rPr lang="en-US" sz="2400" dirty="0"/>
              <a:t> year after the </a:t>
            </a:r>
            <a:r>
              <a:rPr lang="en-US" sz="2400" dirty="0" err="1"/>
              <a:t>bi’thah</a:t>
            </a:r>
            <a:r>
              <a:rPr lang="en-US" sz="2400" dirty="0"/>
              <a:t>. If we assume that she was 6 years old when she converted, she would have been in her late teens at the time of the </a:t>
            </a:r>
            <a:r>
              <a:rPr lang="en-US" sz="2400" dirty="0" err="1"/>
              <a:t>hijrah</a:t>
            </a:r>
            <a:r>
              <a:rPr lang="en-US" sz="2400" dirty="0"/>
              <a:t>.</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577001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5D426-931F-957C-6D93-759644F979DE}"/>
              </a:ext>
            </a:extLst>
          </p:cNvPr>
          <p:cNvSpPr>
            <a:spLocks noGrp="1"/>
          </p:cNvSpPr>
          <p:nvPr>
            <p:ph type="title"/>
          </p:nvPr>
        </p:nvSpPr>
        <p:spPr>
          <a:xfrm>
            <a:off x="720000" y="619200"/>
            <a:ext cx="10728322" cy="655418"/>
          </a:xfrm>
        </p:spPr>
        <p:txBody>
          <a:bodyPr/>
          <a:lstStyle/>
          <a:p>
            <a:pPr algn="ctr"/>
            <a:r>
              <a:rPr lang="en-US" dirty="0"/>
              <a:t>A’isha</a:t>
            </a:r>
          </a:p>
        </p:txBody>
      </p:sp>
      <p:sp>
        <p:nvSpPr>
          <p:cNvPr id="3" name="Content Placeholder 2">
            <a:extLst>
              <a:ext uri="{FF2B5EF4-FFF2-40B4-BE49-F238E27FC236}">
                <a16:creationId xmlns:a16="http://schemas.microsoft.com/office/drawing/2014/main" id="{518C63FD-CECC-1732-5E72-0F239B9E4BC4}"/>
              </a:ext>
            </a:extLst>
          </p:cNvPr>
          <p:cNvSpPr>
            <a:spLocks noGrp="1"/>
          </p:cNvSpPr>
          <p:nvPr>
            <p:ph idx="1"/>
          </p:nvPr>
        </p:nvSpPr>
        <p:spPr>
          <a:xfrm>
            <a:off x="720000" y="1399310"/>
            <a:ext cx="10728325" cy="4369666"/>
          </a:xfrm>
        </p:spPr>
        <p:txBody>
          <a:bodyPr/>
          <a:lstStyle/>
          <a:p>
            <a:r>
              <a:rPr lang="en-US" sz="2400" dirty="0"/>
              <a:t>2. Many Sunni historians, like Ibn </a:t>
            </a:r>
            <a:r>
              <a:rPr lang="en-US" sz="2400" dirty="0" err="1"/>
              <a:t>Asakir</a:t>
            </a:r>
            <a:r>
              <a:rPr lang="en-US" sz="2400" dirty="0"/>
              <a:t> and others, assert that A’isha had an older sister named Asma’ who was born 27 years before </a:t>
            </a:r>
            <a:r>
              <a:rPr lang="en-US" sz="2400" dirty="0" err="1"/>
              <a:t>hijrah</a:t>
            </a:r>
            <a:r>
              <a:rPr lang="en-US" sz="2400" dirty="0"/>
              <a:t>. These historians tell us that Asma’ was 10 years older than A’isha.  This means that A’isha must have been around 17 at the time of </a:t>
            </a:r>
            <a:r>
              <a:rPr lang="en-US" sz="2400" dirty="0" err="1"/>
              <a:t>hijrah</a:t>
            </a:r>
            <a:r>
              <a:rPr lang="en-US" sz="2400" dirty="0"/>
              <a:t>.</a:t>
            </a:r>
          </a:p>
          <a:p>
            <a:r>
              <a:rPr lang="en-US" sz="2400" dirty="0"/>
              <a:t>3. Tabari asserts that all of Abu Bakr’s children were born during the pre-Islamic era.</a:t>
            </a:r>
          </a:p>
          <a:p>
            <a:endParaRPr lang="en-US" dirty="0"/>
          </a:p>
        </p:txBody>
      </p:sp>
    </p:spTree>
    <p:extLst>
      <p:ext uri="{BB962C8B-B14F-4D97-AF65-F5344CB8AC3E}">
        <p14:creationId xmlns:p14="http://schemas.microsoft.com/office/powerpoint/2010/main" val="2467469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191BF-A5C3-8B5E-D4EC-623B5D9BDB47}"/>
              </a:ext>
            </a:extLst>
          </p:cNvPr>
          <p:cNvSpPr>
            <a:spLocks noGrp="1"/>
          </p:cNvSpPr>
          <p:nvPr>
            <p:ph type="title"/>
          </p:nvPr>
        </p:nvSpPr>
        <p:spPr>
          <a:xfrm>
            <a:off x="720000" y="619200"/>
            <a:ext cx="10728322" cy="752400"/>
          </a:xfrm>
        </p:spPr>
        <p:txBody>
          <a:bodyPr/>
          <a:lstStyle/>
          <a:p>
            <a:pPr algn="ctr"/>
            <a:r>
              <a:rPr lang="en-US" dirty="0"/>
              <a:t>A’isha</a:t>
            </a:r>
          </a:p>
        </p:txBody>
      </p:sp>
      <p:sp>
        <p:nvSpPr>
          <p:cNvPr id="3" name="Content Placeholder 2">
            <a:extLst>
              <a:ext uri="{FF2B5EF4-FFF2-40B4-BE49-F238E27FC236}">
                <a16:creationId xmlns:a16="http://schemas.microsoft.com/office/drawing/2014/main" id="{EDB2D6B5-B188-906E-951B-FEEA3B8A4471}"/>
              </a:ext>
            </a:extLst>
          </p:cNvPr>
          <p:cNvSpPr>
            <a:spLocks noGrp="1"/>
          </p:cNvSpPr>
          <p:nvPr>
            <p:ph idx="1"/>
          </p:nvPr>
        </p:nvSpPr>
        <p:spPr>
          <a:xfrm>
            <a:off x="720000" y="1371600"/>
            <a:ext cx="10728325" cy="4397375"/>
          </a:xfrm>
        </p:spPr>
        <p:txBody>
          <a:bodyPr>
            <a:normAutofit/>
          </a:bodyPr>
          <a:lstStyle/>
          <a:p>
            <a:r>
              <a:rPr lang="en-US" sz="2400" dirty="0"/>
              <a:t>A’isha was undoubtedly the most influential wife of the Prophet.</a:t>
            </a:r>
          </a:p>
          <a:p>
            <a:r>
              <a:rPr lang="en-US" sz="2400" dirty="0"/>
              <a:t>She was the daughter of the first Caliph and naturally wielded tremendous political and religious influence in the early history of Islam.</a:t>
            </a:r>
          </a:p>
          <a:p>
            <a:r>
              <a:rPr lang="en-US" sz="2400" dirty="0"/>
              <a:t>She is the most revered and beloved wife of the Prophet in the Sunni tradition.</a:t>
            </a:r>
          </a:p>
          <a:p>
            <a:r>
              <a:rPr lang="en-US" sz="2400" dirty="0"/>
              <a:t>The Shia tradition considers Khadijah to be the most noble, followed by other wives like Umm </a:t>
            </a:r>
            <a:r>
              <a:rPr lang="en-US" sz="2400" dirty="0" err="1"/>
              <a:t>Salamah</a:t>
            </a:r>
            <a:r>
              <a:rPr lang="en-US" sz="2400" dirty="0"/>
              <a:t>, Maria etc.</a:t>
            </a:r>
          </a:p>
        </p:txBody>
      </p:sp>
    </p:spTree>
    <p:extLst>
      <p:ext uri="{BB962C8B-B14F-4D97-AF65-F5344CB8AC3E}">
        <p14:creationId xmlns:p14="http://schemas.microsoft.com/office/powerpoint/2010/main" val="2982955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E80DA-8176-A509-9DFC-AFF16F064D9C}"/>
              </a:ext>
            </a:extLst>
          </p:cNvPr>
          <p:cNvSpPr>
            <a:spLocks noGrp="1"/>
          </p:cNvSpPr>
          <p:nvPr>
            <p:ph type="title"/>
          </p:nvPr>
        </p:nvSpPr>
        <p:spPr>
          <a:xfrm>
            <a:off x="720000" y="619200"/>
            <a:ext cx="10728322" cy="807818"/>
          </a:xfrm>
        </p:spPr>
        <p:txBody>
          <a:bodyPr/>
          <a:lstStyle/>
          <a:p>
            <a:pPr algn="ctr"/>
            <a:r>
              <a:rPr lang="en-US" dirty="0"/>
              <a:t>A’isha</a:t>
            </a:r>
          </a:p>
        </p:txBody>
      </p:sp>
      <p:sp>
        <p:nvSpPr>
          <p:cNvPr id="3" name="Content Placeholder 2">
            <a:extLst>
              <a:ext uri="{FF2B5EF4-FFF2-40B4-BE49-F238E27FC236}">
                <a16:creationId xmlns:a16="http://schemas.microsoft.com/office/drawing/2014/main" id="{C3BBA0CC-B816-E2AE-C738-7E7BC4EB2D93}"/>
              </a:ext>
            </a:extLst>
          </p:cNvPr>
          <p:cNvSpPr>
            <a:spLocks noGrp="1"/>
          </p:cNvSpPr>
          <p:nvPr>
            <p:ph idx="1"/>
          </p:nvPr>
        </p:nvSpPr>
        <p:spPr>
          <a:xfrm>
            <a:off x="720000" y="1427018"/>
            <a:ext cx="10728325" cy="4341957"/>
          </a:xfrm>
        </p:spPr>
        <p:txBody>
          <a:bodyPr>
            <a:normAutofit fontScale="92500" lnSpcReduction="10000"/>
          </a:bodyPr>
          <a:lstStyle/>
          <a:p>
            <a:r>
              <a:rPr lang="en-CA" sz="2400" dirty="0"/>
              <a:t>During the period of the caliphate of Abu Bakr and Umar, Aisha did not directly interfere in political matters despite being the wife of the Prophet. </a:t>
            </a:r>
          </a:p>
          <a:p>
            <a:r>
              <a:rPr lang="en-CA" sz="2400" dirty="0"/>
              <a:t>Aisha played an important role in making Abu Bakr accede to the caliphate, and on the last days of the Prophet's life, strove to pave the ground for her father's caliphate.</a:t>
            </a:r>
          </a:p>
          <a:p>
            <a:r>
              <a:rPr lang="en-CA" sz="2400" dirty="0"/>
              <a:t>Likewise, she narrated traditions from the Prophet mentioning Abu Bakr and Umar's virtues to help establish and legitimize their caliphate.</a:t>
            </a:r>
          </a:p>
          <a:p>
            <a:r>
              <a:rPr lang="en-US" sz="2400" dirty="0"/>
              <a:t>She was a staunch critic of Uthman and called for his death. </a:t>
            </a:r>
          </a:p>
          <a:p>
            <a:r>
              <a:rPr lang="en-US" sz="2400" dirty="0"/>
              <a:t>She mobilized a military campaign against Imam Ali in the Battle of the Camel.</a:t>
            </a:r>
          </a:p>
          <a:p>
            <a:r>
              <a:rPr lang="en-US" sz="2400" dirty="0"/>
              <a:t>She did not permit Imam Hassan to be buried beside his grandfather.</a:t>
            </a:r>
          </a:p>
          <a:p>
            <a:endParaRPr lang="en-US" sz="2400" dirty="0"/>
          </a:p>
        </p:txBody>
      </p:sp>
    </p:spTree>
    <p:extLst>
      <p:ext uri="{BB962C8B-B14F-4D97-AF65-F5344CB8AC3E}">
        <p14:creationId xmlns:p14="http://schemas.microsoft.com/office/powerpoint/2010/main" val="1158579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D2C37-6E41-B8BB-D281-8B3D031461F2}"/>
              </a:ext>
            </a:extLst>
          </p:cNvPr>
          <p:cNvSpPr>
            <a:spLocks noGrp="1"/>
          </p:cNvSpPr>
          <p:nvPr>
            <p:ph type="title"/>
          </p:nvPr>
        </p:nvSpPr>
        <p:spPr>
          <a:xfrm>
            <a:off x="720000" y="619200"/>
            <a:ext cx="10728322" cy="807818"/>
          </a:xfrm>
        </p:spPr>
        <p:txBody>
          <a:bodyPr/>
          <a:lstStyle/>
          <a:p>
            <a:pPr algn="ctr"/>
            <a:r>
              <a:rPr lang="en-US" dirty="0"/>
              <a:t>A’isha</a:t>
            </a:r>
          </a:p>
        </p:txBody>
      </p:sp>
      <p:sp>
        <p:nvSpPr>
          <p:cNvPr id="3" name="Content Placeholder 2">
            <a:extLst>
              <a:ext uri="{FF2B5EF4-FFF2-40B4-BE49-F238E27FC236}">
                <a16:creationId xmlns:a16="http://schemas.microsoft.com/office/drawing/2014/main" id="{2DF148AF-A3E3-D35C-344F-86523F300995}"/>
              </a:ext>
            </a:extLst>
          </p:cNvPr>
          <p:cNvSpPr>
            <a:spLocks noGrp="1"/>
          </p:cNvSpPr>
          <p:nvPr>
            <p:ph idx="1"/>
          </p:nvPr>
        </p:nvSpPr>
        <p:spPr>
          <a:xfrm>
            <a:off x="720000" y="1427018"/>
            <a:ext cx="10728325" cy="4341957"/>
          </a:xfrm>
        </p:spPr>
        <p:txBody>
          <a:bodyPr>
            <a:normAutofit/>
          </a:bodyPr>
          <a:lstStyle/>
          <a:p>
            <a:r>
              <a:rPr lang="en-CA" sz="2400" dirty="0"/>
              <a:t>Aisha was among the narrators of the words and the life of the Prophet (s). The number of traditions related to her exceeds 2210 with 360 mentioned in Sahih Bukhari and Muslim</a:t>
            </a:r>
          </a:p>
          <a:p>
            <a:r>
              <a:rPr lang="en-CA" sz="2400" dirty="0"/>
              <a:t>In the Sunni tradition, she is regarded as a reliable source for the Sunnah and is a source of emulation for Sunni Muslims.</a:t>
            </a:r>
          </a:p>
          <a:p>
            <a:r>
              <a:rPr lang="en-CA" sz="2400" dirty="0"/>
              <a:t>She has had the greatest impact on Sunni hadith, particularly in the field of Islamic law.</a:t>
            </a:r>
            <a:endParaRPr lang="en-US" sz="2400" dirty="0"/>
          </a:p>
        </p:txBody>
      </p:sp>
    </p:spTree>
    <p:extLst>
      <p:ext uri="{BB962C8B-B14F-4D97-AF65-F5344CB8AC3E}">
        <p14:creationId xmlns:p14="http://schemas.microsoft.com/office/powerpoint/2010/main" val="792360863"/>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16804</TotalTime>
  <Words>1846</Words>
  <Application>Microsoft Macintosh PowerPoint</Application>
  <PresentationFormat>Widescreen</PresentationFormat>
  <Paragraphs>101</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Avenir Next LT Pro</vt:lpstr>
      <vt:lpstr>Sagona Book</vt:lpstr>
      <vt:lpstr>The Hand Extrablack</vt:lpstr>
      <vt:lpstr>BlobVTI</vt:lpstr>
      <vt:lpstr>The Life of Prophet Muhammad</vt:lpstr>
      <vt:lpstr>A’isha</vt:lpstr>
      <vt:lpstr>A’isha</vt:lpstr>
      <vt:lpstr>A’isha</vt:lpstr>
      <vt:lpstr>A’isha</vt:lpstr>
      <vt:lpstr>A’isha</vt:lpstr>
      <vt:lpstr>A’isha</vt:lpstr>
      <vt:lpstr>A’isha</vt:lpstr>
      <vt:lpstr>A’isha</vt:lpstr>
      <vt:lpstr>A’isha</vt:lpstr>
      <vt:lpstr>A’isha</vt:lpstr>
      <vt:lpstr>A’isha</vt:lpstr>
      <vt:lpstr>A’isha</vt:lpstr>
      <vt:lpstr>A’isha</vt:lpstr>
      <vt:lpstr>A’isha</vt:lpstr>
      <vt:lpstr>A’isha</vt:lpstr>
      <vt:lpstr>A’isha</vt:lpstr>
      <vt:lpstr>A’isha</vt:lpstr>
      <vt:lpstr>A’isha</vt:lpstr>
      <vt:lpstr>A’isha</vt:lpstr>
      <vt:lpstr>A’isha</vt:lpstr>
      <vt:lpstr>A’isha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980</cp:revision>
  <dcterms:created xsi:type="dcterms:W3CDTF">2020-11-25T07:02:27Z</dcterms:created>
  <dcterms:modified xsi:type="dcterms:W3CDTF">2022-06-09T01:59:28Z</dcterms:modified>
</cp:coreProperties>
</file>