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153"/>
    <p:restoredTop sz="94708"/>
  </p:normalViewPr>
  <p:slideViewPr>
    <p:cSldViewPr snapToGrid="0" snapToObjects="1">
      <p:cViewPr varScale="1">
        <p:scale>
          <a:sx n="87" d="100"/>
          <a:sy n="87" d="100"/>
        </p:scale>
        <p:origin x="224"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August 24,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August 24,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August 24,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August 24,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August 24,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August 24,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August 24,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August 24,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August 24,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August 24,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August 24,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August 24,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t>Lesson 56</a:t>
            </a:r>
            <a:endParaRPr lang="en-US" dirty="0"/>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45CDA-9DEE-DE72-8E6E-DE344A5519B3}"/>
              </a:ext>
            </a:extLst>
          </p:cNvPr>
          <p:cNvSpPr>
            <a:spLocks noGrp="1"/>
          </p:cNvSpPr>
          <p:nvPr>
            <p:ph type="title"/>
          </p:nvPr>
        </p:nvSpPr>
        <p:spPr>
          <a:xfrm>
            <a:off x="720000" y="619200"/>
            <a:ext cx="10728322" cy="73854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9BB42D11-3953-BE1C-EAA2-CD02F29BBFFC}"/>
              </a:ext>
            </a:extLst>
          </p:cNvPr>
          <p:cNvSpPr>
            <a:spLocks noGrp="1"/>
          </p:cNvSpPr>
          <p:nvPr>
            <p:ph idx="1"/>
          </p:nvPr>
        </p:nvSpPr>
        <p:spPr>
          <a:xfrm>
            <a:off x="720000" y="1357746"/>
            <a:ext cx="10728325" cy="4411230"/>
          </a:xfrm>
        </p:spPr>
        <p:txBody>
          <a:bodyPr>
            <a:normAutofit/>
          </a:bodyPr>
          <a:lstStyle/>
          <a:p>
            <a:r>
              <a:rPr lang="en-US" sz="2400" b="1" dirty="0"/>
              <a:t>6. Other uses of “</a:t>
            </a:r>
            <a:r>
              <a:rPr lang="en-US" sz="2400" b="1" dirty="0" err="1"/>
              <a:t>Ahlul</a:t>
            </a:r>
            <a:r>
              <a:rPr lang="en-US" sz="2400" b="1" dirty="0"/>
              <a:t> Bayt” in the Quran includes wives</a:t>
            </a:r>
          </a:p>
          <a:p>
            <a:r>
              <a:rPr lang="en-US" sz="2400" dirty="0"/>
              <a:t>Some scholars like Ibn </a:t>
            </a:r>
            <a:r>
              <a:rPr lang="en-US" sz="2400" dirty="0" err="1"/>
              <a:t>Taymiyyah</a:t>
            </a:r>
            <a:r>
              <a:rPr lang="en-US" sz="2400" dirty="0"/>
              <a:t> </a:t>
            </a:r>
            <a:r>
              <a:rPr lang="en-CA" sz="2400" dirty="0"/>
              <a:t>have attacked the notion that the Ahl al-Bayt is a specific term referencing the Holy Five. They reference several verses of the Quran wherein the word “ahl” is used to subsume the wives such as the following:</a:t>
            </a:r>
          </a:p>
          <a:p>
            <a:endParaRPr lang="en-US" sz="2400" dirty="0"/>
          </a:p>
        </p:txBody>
      </p:sp>
    </p:spTree>
    <p:extLst>
      <p:ext uri="{BB962C8B-B14F-4D97-AF65-F5344CB8AC3E}">
        <p14:creationId xmlns:p14="http://schemas.microsoft.com/office/powerpoint/2010/main" val="3416263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ED0BE-B4B7-903F-2477-4F3B27289BAC}"/>
              </a:ext>
            </a:extLst>
          </p:cNvPr>
          <p:cNvSpPr>
            <a:spLocks noGrp="1"/>
          </p:cNvSpPr>
          <p:nvPr>
            <p:ph type="title"/>
          </p:nvPr>
        </p:nvSpPr>
        <p:spPr>
          <a:xfrm>
            <a:off x="720000" y="619200"/>
            <a:ext cx="10728322" cy="69698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EFFF9CF9-AE8D-F60D-9560-453CAE6402A0}"/>
              </a:ext>
            </a:extLst>
          </p:cNvPr>
          <p:cNvSpPr>
            <a:spLocks noGrp="1"/>
          </p:cNvSpPr>
          <p:nvPr>
            <p:ph idx="1"/>
          </p:nvPr>
        </p:nvSpPr>
        <p:spPr>
          <a:xfrm>
            <a:off x="720000" y="1468582"/>
            <a:ext cx="10728325" cy="4300393"/>
          </a:xfrm>
        </p:spPr>
        <p:txBody>
          <a:bodyPr/>
          <a:lstStyle/>
          <a:p>
            <a:pPr algn="ctr" rtl="1"/>
            <a:r>
              <a:rPr lang="ar-SA" sz="2400" dirty="0"/>
              <a:t>فَلَمَّا قَضَىٰ مُوسَى </a:t>
            </a:r>
            <a:r>
              <a:rPr lang="ar-SA" sz="2400" dirty="0" err="1"/>
              <a:t>ٱلْأَجَلَ</a:t>
            </a:r>
            <a:r>
              <a:rPr lang="ar-SA" sz="2400" dirty="0"/>
              <a:t> وَسَارَ </a:t>
            </a:r>
            <a:r>
              <a:rPr lang="ar-SA" sz="2400" dirty="0" err="1"/>
              <a:t>بِأَهْلِهِۦٓ</a:t>
            </a:r>
            <a:r>
              <a:rPr lang="ar-SA" sz="2400" dirty="0"/>
              <a:t> ءَانَسَ مِن جَانِبِ </a:t>
            </a:r>
            <a:r>
              <a:rPr lang="ar-SA" sz="2400" dirty="0" err="1"/>
              <a:t>ٱلطُّورِ</a:t>
            </a:r>
            <a:r>
              <a:rPr lang="ar-SA" sz="2400" dirty="0"/>
              <a:t> نَارًا قَالَ لِأَهْلِهِ </a:t>
            </a:r>
            <a:r>
              <a:rPr lang="ar-SA" sz="2400" dirty="0" err="1"/>
              <a:t>ٱمْكُثُوٓاْ</a:t>
            </a:r>
            <a:r>
              <a:rPr lang="ar-SA" sz="2400" dirty="0"/>
              <a:t> </a:t>
            </a:r>
            <a:r>
              <a:rPr lang="ar-SA" sz="2400" dirty="0" err="1"/>
              <a:t>إِنِّىٓ</a:t>
            </a:r>
            <a:r>
              <a:rPr lang="ar-SA" sz="2400" dirty="0"/>
              <a:t> ءَانَسْتُ نَارًا </a:t>
            </a:r>
            <a:r>
              <a:rPr lang="ar-SA" sz="2400" dirty="0" err="1"/>
              <a:t>لَّعَلِّىٓ</a:t>
            </a:r>
            <a:r>
              <a:rPr lang="ar-SA" sz="2400" dirty="0"/>
              <a:t> ءَاتِيكُم مِّنْهَا بِخَبَرٍ أَوْ </a:t>
            </a:r>
            <a:r>
              <a:rPr lang="ar-SA" sz="2400" dirty="0" err="1"/>
              <a:t>جَذْوَةٍۢ</a:t>
            </a:r>
            <a:r>
              <a:rPr lang="ar-SA" sz="2400" dirty="0"/>
              <a:t> مِّنَ </a:t>
            </a:r>
            <a:r>
              <a:rPr lang="ar-SA" sz="2400" dirty="0" err="1"/>
              <a:t>ٱلنَّارِ</a:t>
            </a:r>
            <a:r>
              <a:rPr lang="ar-SA" sz="2400" dirty="0"/>
              <a:t> لَعَلَّكُمْ تَصْطَلُونَ</a:t>
            </a:r>
            <a:endParaRPr lang="en-US" sz="2400" dirty="0"/>
          </a:p>
          <a:p>
            <a:pPr marL="0" indent="0" algn="ctr" rtl="1">
              <a:buNone/>
            </a:pPr>
            <a:r>
              <a:rPr lang="en-CA" dirty="0"/>
              <a:t>“And when Musa had fulfilled his term and was wandering with his family [in the desert], he perceived a fire on the slope of Mount Sinai; [and so] he said to his family: “Wait here. Behold, I perceive a fire [far away]; perhaps I may bring you from there some tiding, or [at least] a burning brand from the fire, so that you might warm yourselves. (Quran 28:29)</a:t>
            </a:r>
            <a:endParaRPr lang="ar-SA" sz="2400" dirty="0"/>
          </a:p>
          <a:p>
            <a:br>
              <a:rPr lang="ar-SA" dirty="0"/>
            </a:br>
            <a:endParaRPr lang="en-US" dirty="0"/>
          </a:p>
        </p:txBody>
      </p:sp>
    </p:spTree>
    <p:extLst>
      <p:ext uri="{BB962C8B-B14F-4D97-AF65-F5344CB8AC3E}">
        <p14:creationId xmlns:p14="http://schemas.microsoft.com/office/powerpoint/2010/main" val="1568162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F2185-C778-9C0D-6C3B-B16B300C7FA5}"/>
              </a:ext>
            </a:extLst>
          </p:cNvPr>
          <p:cNvSpPr>
            <a:spLocks noGrp="1"/>
          </p:cNvSpPr>
          <p:nvPr>
            <p:ph type="title"/>
          </p:nvPr>
        </p:nvSpPr>
        <p:spPr>
          <a:xfrm>
            <a:off x="720000" y="619200"/>
            <a:ext cx="10728322" cy="724691"/>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980AC86F-677E-7F46-FACD-C1815657049D}"/>
              </a:ext>
            </a:extLst>
          </p:cNvPr>
          <p:cNvSpPr>
            <a:spLocks noGrp="1"/>
          </p:cNvSpPr>
          <p:nvPr>
            <p:ph idx="1"/>
          </p:nvPr>
        </p:nvSpPr>
        <p:spPr>
          <a:xfrm>
            <a:off x="720000" y="1440874"/>
            <a:ext cx="10728325" cy="4959926"/>
          </a:xfrm>
        </p:spPr>
        <p:txBody>
          <a:bodyPr>
            <a:normAutofit/>
          </a:bodyPr>
          <a:lstStyle/>
          <a:p>
            <a:pPr marL="0" indent="0" algn="ctr" rtl="1">
              <a:buNone/>
            </a:pPr>
            <a:r>
              <a:rPr lang="ar-SA" dirty="0"/>
              <a:t>وَاسْتَبَقَا الْبَابَ وَقَدَّتْ قَمِيصَهُ مِن دُبُرٍ وَأَلْفَيَا سَيِّدَهَا لَدَى الْبَابِ </a:t>
            </a:r>
            <a:r>
              <a:rPr lang="ar-SA" dirty="0" err="1"/>
              <a:t>ۚ</a:t>
            </a:r>
            <a:r>
              <a:rPr lang="ar-SA" dirty="0"/>
              <a:t> قَالَتْ مَا جَزَاءُ مَنْ أَرَادَ بِأَهْلِكَ سُوءًا إِلَّا أَن يُسْجَنَ أَوْ عَذَابٌ أَلِيمٌ</a:t>
            </a:r>
          </a:p>
          <a:p>
            <a:pPr marL="0" indent="0" algn="ctr">
              <a:buNone/>
            </a:pPr>
            <a:r>
              <a:rPr lang="en-CA" dirty="0"/>
              <a:t>“And they (Yusuf and </a:t>
            </a:r>
            <a:r>
              <a:rPr lang="en-CA" dirty="0" err="1"/>
              <a:t>Zulaykha</a:t>
            </a:r>
            <a:r>
              <a:rPr lang="en-CA" dirty="0"/>
              <a:t>) raced with one another to the door, and she tore his shirt from behind, and they met her lord and master at the door. She said: What shall be the reward of one who wishes evil to your family (ahl), save prison or a painful doom? </a:t>
            </a:r>
          </a:p>
          <a:p>
            <a:pPr marL="0" indent="0" algn="ctr">
              <a:buNone/>
            </a:pPr>
            <a:r>
              <a:rPr lang="en-CA" dirty="0"/>
              <a:t>(Quran 12:25)</a:t>
            </a:r>
          </a:p>
          <a:p>
            <a:pPr marL="0" indent="0" algn="ctr">
              <a:buNone/>
            </a:pPr>
            <a:endParaRPr lang="en-CA" dirty="0"/>
          </a:p>
          <a:p>
            <a:pPr marL="0" indent="0" algn="ctr" rtl="1">
              <a:buNone/>
            </a:pPr>
            <a:r>
              <a:rPr lang="ar-SA" dirty="0"/>
              <a:t>فَأَنجَيْنَاهُ وَأَهْلَهُ إِلَّا امْرَأَتَهُ كَانَتْ مِنَ الْغَابِرِينَ</a:t>
            </a:r>
          </a:p>
          <a:p>
            <a:pPr marL="0" indent="0" algn="ctr">
              <a:buNone/>
            </a:pPr>
            <a:r>
              <a:rPr lang="en-CA" dirty="0"/>
              <a:t>“Thus we saved him (</a:t>
            </a:r>
            <a:r>
              <a:rPr lang="en-CA" dirty="0" err="1"/>
              <a:t>Luṭ</a:t>
            </a:r>
            <a:r>
              <a:rPr lang="en-CA" dirty="0"/>
              <a:t>) and his family (ahl) except his wife, who was among those who stayed behind.</a:t>
            </a:r>
            <a:r>
              <a:rPr lang="en-US" dirty="0"/>
              <a:t> (Quran 7:83)</a:t>
            </a:r>
          </a:p>
        </p:txBody>
      </p:sp>
    </p:spTree>
    <p:extLst>
      <p:ext uri="{BB962C8B-B14F-4D97-AF65-F5344CB8AC3E}">
        <p14:creationId xmlns:p14="http://schemas.microsoft.com/office/powerpoint/2010/main" val="389300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9C9E-6E28-092E-719F-8240E63857EE}"/>
              </a:ext>
            </a:extLst>
          </p:cNvPr>
          <p:cNvSpPr>
            <a:spLocks noGrp="1"/>
          </p:cNvSpPr>
          <p:nvPr>
            <p:ph type="title"/>
          </p:nvPr>
        </p:nvSpPr>
        <p:spPr>
          <a:xfrm>
            <a:off x="720000" y="619200"/>
            <a:ext cx="10728322" cy="780109"/>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BA7DDA5B-F6D9-60D6-93AC-96E1A5C79811}"/>
              </a:ext>
            </a:extLst>
          </p:cNvPr>
          <p:cNvSpPr>
            <a:spLocks noGrp="1"/>
          </p:cNvSpPr>
          <p:nvPr>
            <p:ph idx="1"/>
          </p:nvPr>
        </p:nvSpPr>
        <p:spPr>
          <a:xfrm>
            <a:off x="720000" y="1399310"/>
            <a:ext cx="10728325" cy="4369666"/>
          </a:xfrm>
        </p:spPr>
        <p:txBody>
          <a:bodyPr/>
          <a:lstStyle/>
          <a:p>
            <a:pPr marL="0" indent="0" algn="ctr" rtl="1">
              <a:buNone/>
            </a:pPr>
            <a:r>
              <a:rPr lang="ar-SA" sz="2400" dirty="0"/>
              <a:t>‏</a:t>
            </a:r>
            <a:r>
              <a:rPr lang="ar-SA" sz="2400" dirty="0" err="1"/>
              <a:t>قَالُوٓا</a:t>
            </a:r>
            <a:r>
              <a:rPr lang="ar-SA" sz="2400" dirty="0"/>
              <a:t>۟ أَتَعْجَبِينَ مِنْ أَمْرِ </a:t>
            </a:r>
            <a:r>
              <a:rPr lang="ar-SA" sz="2400" dirty="0" err="1"/>
              <a:t>ٱللَّهِ</a:t>
            </a:r>
            <a:r>
              <a:rPr lang="ar-SA" sz="2400" dirty="0"/>
              <a:t> </a:t>
            </a:r>
            <a:r>
              <a:rPr lang="ar-SA" sz="2400" dirty="0" err="1"/>
              <a:t>ۖ</a:t>
            </a:r>
            <a:r>
              <a:rPr lang="ar-SA" sz="2400" dirty="0"/>
              <a:t> رَحْمَتُ </a:t>
            </a:r>
            <a:r>
              <a:rPr lang="ar-SA" sz="2400" dirty="0" err="1"/>
              <a:t>ٱللَّهِ</a:t>
            </a:r>
            <a:r>
              <a:rPr lang="ar-SA" sz="2400" dirty="0"/>
              <a:t> </a:t>
            </a:r>
            <a:r>
              <a:rPr lang="ar-SA" sz="2400" dirty="0" err="1"/>
              <a:t>وَبَرَكَتُهُۥ</a:t>
            </a:r>
            <a:r>
              <a:rPr lang="ar-SA" sz="2400" dirty="0"/>
              <a:t> عَلَيْكُمْ أَهْلَ </a:t>
            </a:r>
            <a:r>
              <a:rPr lang="ar-SA" sz="2400" dirty="0" err="1"/>
              <a:t>ٱلْبَيْتِ</a:t>
            </a:r>
            <a:r>
              <a:rPr lang="ar-SA" sz="2400" dirty="0"/>
              <a:t> </a:t>
            </a:r>
            <a:r>
              <a:rPr lang="ar-SA" sz="2400" dirty="0" err="1"/>
              <a:t>ۚ</a:t>
            </a:r>
            <a:r>
              <a:rPr lang="ar-SA" sz="2400" dirty="0"/>
              <a:t> </a:t>
            </a:r>
            <a:r>
              <a:rPr lang="ar-SA" sz="2400" dirty="0" err="1"/>
              <a:t>إِنَّهُۥ</a:t>
            </a:r>
            <a:r>
              <a:rPr lang="ar-SA" sz="2400" dirty="0"/>
              <a:t> </a:t>
            </a:r>
            <a:r>
              <a:rPr lang="ar-SA" sz="2400" dirty="0" err="1"/>
              <a:t>حَمِيدٌۭ</a:t>
            </a:r>
            <a:r>
              <a:rPr lang="ar-SA" sz="2400" dirty="0"/>
              <a:t> </a:t>
            </a:r>
            <a:r>
              <a:rPr lang="ar-SA" sz="2400" dirty="0" err="1"/>
              <a:t>مَّجِيدٌۭ</a:t>
            </a:r>
            <a:r>
              <a:rPr lang="ar-SA" sz="2400" dirty="0"/>
              <a:t> ‎</a:t>
            </a:r>
          </a:p>
          <a:p>
            <a:pPr marL="0" indent="0" algn="ctr">
              <a:buNone/>
            </a:pPr>
            <a:r>
              <a:rPr lang="en-CA" sz="2400" dirty="0"/>
              <a:t>“They (the angels) said: Do you (Sarah) wonder at the commandment of Allah? May the mercy of God and His blessings be upon you, O people of the house (ahl al-</a:t>
            </a:r>
            <a:r>
              <a:rPr lang="en-CA" sz="2400" dirty="0" err="1"/>
              <a:t>bayt</a:t>
            </a:r>
            <a:r>
              <a:rPr lang="en-CA" sz="2400" dirty="0"/>
              <a:t>)! He is Owner of Praise, Owner of Glory (Quran 11:73)</a:t>
            </a:r>
            <a:br>
              <a:rPr lang="ar-SA" sz="2400" dirty="0"/>
            </a:br>
            <a:endParaRPr lang="en-US" sz="2400" dirty="0"/>
          </a:p>
        </p:txBody>
      </p:sp>
    </p:spTree>
    <p:extLst>
      <p:ext uri="{BB962C8B-B14F-4D97-AF65-F5344CB8AC3E}">
        <p14:creationId xmlns:p14="http://schemas.microsoft.com/office/powerpoint/2010/main" val="3109840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8AFB-E9AA-6328-CF07-2313D0409234}"/>
              </a:ext>
            </a:extLst>
          </p:cNvPr>
          <p:cNvSpPr>
            <a:spLocks noGrp="1"/>
          </p:cNvSpPr>
          <p:nvPr>
            <p:ph type="title"/>
          </p:nvPr>
        </p:nvSpPr>
        <p:spPr>
          <a:xfrm>
            <a:off x="720000" y="619200"/>
            <a:ext cx="10728322" cy="73854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A76B5638-E7E6-31D7-E4E3-3D565E1AF1B1}"/>
              </a:ext>
            </a:extLst>
          </p:cNvPr>
          <p:cNvSpPr>
            <a:spLocks noGrp="1"/>
          </p:cNvSpPr>
          <p:nvPr>
            <p:ph idx="1"/>
          </p:nvPr>
        </p:nvSpPr>
        <p:spPr>
          <a:xfrm>
            <a:off x="720000" y="1482436"/>
            <a:ext cx="10728325" cy="4286539"/>
          </a:xfrm>
        </p:spPr>
        <p:txBody>
          <a:bodyPr>
            <a:normAutofit/>
          </a:bodyPr>
          <a:lstStyle/>
          <a:p>
            <a:r>
              <a:rPr lang="en-US" sz="2400" b="1" dirty="0"/>
              <a:t>Response:</a:t>
            </a:r>
          </a:p>
          <a:p>
            <a:r>
              <a:rPr lang="en-CA" sz="2400" dirty="0"/>
              <a:t>The word “ahl” is extremely general and non-specific; therefore, utilizing verses where wives are construed as being part of one’s “ahl” is quite imprecise, especially when the expression being referenced in the verse of purification is “Ahl al-Bayt” and not “ahl.” This is notwithstanding the fact that there are other verses where the word “ahl” is used and the wife is obviously not included, such as the following:</a:t>
            </a:r>
            <a:endParaRPr lang="en-US" sz="2400" b="1" dirty="0"/>
          </a:p>
        </p:txBody>
      </p:sp>
    </p:spTree>
    <p:extLst>
      <p:ext uri="{BB962C8B-B14F-4D97-AF65-F5344CB8AC3E}">
        <p14:creationId xmlns:p14="http://schemas.microsoft.com/office/powerpoint/2010/main" val="3774412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A86B4-3A6D-C3C3-D83D-9422D853DC0F}"/>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6339E146-7516-B1AA-432F-19F8704A87B6}"/>
              </a:ext>
            </a:extLst>
          </p:cNvPr>
          <p:cNvSpPr>
            <a:spLocks noGrp="1"/>
          </p:cNvSpPr>
          <p:nvPr>
            <p:ph idx="1"/>
          </p:nvPr>
        </p:nvSpPr>
        <p:spPr>
          <a:xfrm>
            <a:off x="720000" y="1371600"/>
            <a:ext cx="10728325" cy="4397375"/>
          </a:xfrm>
        </p:spPr>
        <p:txBody>
          <a:bodyPr/>
          <a:lstStyle/>
          <a:p>
            <a:pPr marL="0" indent="0" algn="ctr" rtl="1">
              <a:buNone/>
            </a:pPr>
            <a:r>
              <a:rPr lang="ar-SA" sz="2400" dirty="0"/>
              <a:t>‏وَإِنْ خِفْتُمْ شِقَاقَ بَيْنِهِمَا </a:t>
            </a:r>
            <a:r>
              <a:rPr lang="ar-SA" sz="2400" dirty="0" err="1"/>
              <a:t>فَٱبْعَثُوا</a:t>
            </a:r>
            <a:r>
              <a:rPr lang="ar-SA" sz="2400" dirty="0"/>
              <a:t>۟ </a:t>
            </a:r>
            <a:r>
              <a:rPr lang="ar-SA" sz="2400" dirty="0" err="1"/>
              <a:t>حَكَمًۭا</a:t>
            </a:r>
            <a:r>
              <a:rPr lang="ar-SA" sz="2400" dirty="0"/>
              <a:t> مِّنْ </a:t>
            </a:r>
            <a:r>
              <a:rPr lang="ar-SA" sz="2400" dirty="0" err="1"/>
              <a:t>أَهْلِهِۦ</a:t>
            </a:r>
            <a:r>
              <a:rPr lang="ar-SA" sz="2400" dirty="0"/>
              <a:t> </a:t>
            </a:r>
            <a:r>
              <a:rPr lang="ar-SA" sz="2400" dirty="0" err="1"/>
              <a:t>وَحَكَمًۭا</a:t>
            </a:r>
            <a:r>
              <a:rPr lang="ar-SA" sz="2400" dirty="0"/>
              <a:t> مِّنْ </a:t>
            </a:r>
            <a:r>
              <a:rPr lang="ar-SA" sz="2400" dirty="0" err="1"/>
              <a:t>أَهْلِهَآ</a:t>
            </a:r>
            <a:r>
              <a:rPr lang="ar-SA" sz="2400" dirty="0"/>
              <a:t> إِن </a:t>
            </a:r>
            <a:r>
              <a:rPr lang="ar-SA" sz="2400" dirty="0" err="1"/>
              <a:t>يُرِيدَآ</a:t>
            </a:r>
            <a:r>
              <a:rPr lang="ar-SA" sz="2400" dirty="0"/>
              <a:t> </a:t>
            </a:r>
            <a:r>
              <a:rPr lang="ar-SA" sz="2400" dirty="0" err="1"/>
              <a:t>إِصْلَحًۭا</a:t>
            </a:r>
            <a:r>
              <a:rPr lang="ar-SA" sz="2400" dirty="0"/>
              <a:t> يُوَفِّقِ </a:t>
            </a:r>
            <a:r>
              <a:rPr lang="ar-SA" sz="2400" dirty="0" err="1"/>
              <a:t>ٱللَّهُ</a:t>
            </a:r>
            <a:r>
              <a:rPr lang="ar-SA" sz="2400" dirty="0"/>
              <a:t> </a:t>
            </a:r>
            <a:r>
              <a:rPr lang="ar-SA" sz="2400" dirty="0" err="1"/>
              <a:t>بَيْنَهُمَآ</a:t>
            </a:r>
            <a:r>
              <a:rPr lang="ar-SA" sz="2400" dirty="0"/>
              <a:t> </a:t>
            </a:r>
            <a:r>
              <a:rPr lang="ar-SA" sz="2400" dirty="0" err="1"/>
              <a:t>ۗ</a:t>
            </a:r>
            <a:r>
              <a:rPr lang="ar-SA" sz="2400" dirty="0"/>
              <a:t> إِنَّ </a:t>
            </a:r>
            <a:r>
              <a:rPr lang="ar-SA" sz="2400" dirty="0" err="1"/>
              <a:t>ٱللَّهَ</a:t>
            </a:r>
            <a:r>
              <a:rPr lang="ar-SA" sz="2400" dirty="0"/>
              <a:t> كَانَ عَلِيمًا </a:t>
            </a:r>
            <a:r>
              <a:rPr lang="ar-SA" sz="2400" dirty="0" err="1"/>
              <a:t>خَبِيرًۭا</a:t>
            </a:r>
            <a:endParaRPr lang="en-US" sz="2400" dirty="0"/>
          </a:p>
          <a:p>
            <a:pPr marL="0" indent="0" algn="ctr" rtl="1">
              <a:buNone/>
            </a:pPr>
            <a:endParaRPr lang="ar-SA" sz="2400" dirty="0"/>
          </a:p>
          <a:p>
            <a:pPr marL="0" indent="0" algn="ctr">
              <a:buNone/>
            </a:pPr>
            <a:r>
              <a:rPr lang="en-CA" sz="2400" dirty="0"/>
              <a:t>“If you anticipate a split between them, appoint a mediator from his family (</a:t>
            </a:r>
            <a:r>
              <a:rPr lang="en-CA" sz="2400" dirty="0" err="1"/>
              <a:t>ahlihī</a:t>
            </a:r>
            <a:r>
              <a:rPr lang="en-CA" sz="2400" dirty="0"/>
              <a:t>) and another from hers (</a:t>
            </a:r>
            <a:r>
              <a:rPr lang="en-CA" sz="2400" dirty="0" err="1"/>
              <a:t>ahlihā</a:t>
            </a:r>
            <a:r>
              <a:rPr lang="en-CA" sz="2400" dirty="0"/>
              <a:t>). If they desire reconciliation, Allah will restore harmony between them. Surely Allah is All-Knowing, All-Aware.” (Quran 4:35)</a:t>
            </a:r>
            <a:br>
              <a:rPr lang="ar-SA" sz="2400" dirty="0"/>
            </a:br>
            <a:endParaRPr lang="en-US" sz="2400" dirty="0"/>
          </a:p>
        </p:txBody>
      </p:sp>
    </p:spTree>
    <p:extLst>
      <p:ext uri="{BB962C8B-B14F-4D97-AF65-F5344CB8AC3E}">
        <p14:creationId xmlns:p14="http://schemas.microsoft.com/office/powerpoint/2010/main" val="1194335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D04AD-C3DF-0519-928B-0228174D9E8F}"/>
              </a:ext>
            </a:extLst>
          </p:cNvPr>
          <p:cNvSpPr>
            <a:spLocks noGrp="1"/>
          </p:cNvSpPr>
          <p:nvPr>
            <p:ph type="title"/>
          </p:nvPr>
        </p:nvSpPr>
        <p:spPr>
          <a:xfrm>
            <a:off x="720000" y="619200"/>
            <a:ext cx="10728322" cy="82614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3B526FF5-92A5-98D9-C18B-7E7086D67A80}"/>
              </a:ext>
            </a:extLst>
          </p:cNvPr>
          <p:cNvSpPr>
            <a:spLocks noGrp="1"/>
          </p:cNvSpPr>
          <p:nvPr>
            <p:ph idx="1"/>
          </p:nvPr>
        </p:nvSpPr>
        <p:spPr>
          <a:xfrm>
            <a:off x="720000" y="1445342"/>
            <a:ext cx="10728325" cy="4323633"/>
          </a:xfrm>
        </p:spPr>
        <p:txBody>
          <a:bodyPr>
            <a:normAutofit/>
          </a:bodyPr>
          <a:lstStyle/>
          <a:p>
            <a:r>
              <a:rPr lang="en-CA" sz="2400" dirty="0"/>
              <a:t>When one examines Surat </a:t>
            </a:r>
            <a:r>
              <a:rPr lang="en-CA" sz="2400" dirty="0" err="1"/>
              <a:t>Hudverse</a:t>
            </a:r>
            <a:r>
              <a:rPr lang="en-CA" sz="2400" dirty="0"/>
              <a:t> 73, the context is clear that the angels had specifically arrived at the house of Ibrahim to give him and his wife the glad tidings of their progeny </a:t>
            </a:r>
            <a:r>
              <a:rPr lang="en-CA" sz="2400" dirty="0" err="1"/>
              <a:t>Ishaq</a:t>
            </a:r>
            <a:r>
              <a:rPr lang="en-CA" sz="2400" dirty="0"/>
              <a:t> and </a:t>
            </a:r>
            <a:r>
              <a:rPr lang="en-CA" sz="2400" dirty="0" err="1"/>
              <a:t>Ya’qub</a:t>
            </a:r>
            <a:r>
              <a:rPr lang="en-CA" sz="2400" dirty="0"/>
              <a:t>. Therefore, the use of the definite article as in “al-Bayt” is a reference to the dwelling wherein Ibrahim and Sarah were residing. Another possibility of course is that “al-Bayt” here refers to Abrahamic relationship (al-</a:t>
            </a:r>
            <a:r>
              <a:rPr lang="en-CA" sz="2400" dirty="0" err="1"/>
              <a:t>nasab</a:t>
            </a:r>
            <a:r>
              <a:rPr lang="en-CA" sz="2400" dirty="0"/>
              <a:t>), whereby Sarah is included given that she was both the mother of a Prophet, the cousin of Ibrahim, and a believer in his message.</a:t>
            </a:r>
            <a:endParaRPr lang="en-US" sz="2400" dirty="0"/>
          </a:p>
        </p:txBody>
      </p:sp>
    </p:spTree>
    <p:extLst>
      <p:ext uri="{BB962C8B-B14F-4D97-AF65-F5344CB8AC3E}">
        <p14:creationId xmlns:p14="http://schemas.microsoft.com/office/powerpoint/2010/main" val="3617025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35D26-770B-E815-9D7C-115C7548A168}"/>
              </a:ext>
            </a:extLst>
          </p:cNvPr>
          <p:cNvSpPr>
            <a:spLocks noGrp="1"/>
          </p:cNvSpPr>
          <p:nvPr>
            <p:ph type="title"/>
          </p:nvPr>
        </p:nvSpPr>
        <p:spPr>
          <a:xfrm>
            <a:off x="720000" y="619200"/>
            <a:ext cx="10728322" cy="81139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5BA157E0-2068-CB8B-6395-96E463D89790}"/>
              </a:ext>
            </a:extLst>
          </p:cNvPr>
          <p:cNvSpPr>
            <a:spLocks noGrp="1"/>
          </p:cNvSpPr>
          <p:nvPr>
            <p:ph idx="1"/>
          </p:nvPr>
        </p:nvSpPr>
        <p:spPr>
          <a:xfrm>
            <a:off x="720000" y="1430594"/>
            <a:ext cx="10728325" cy="4338381"/>
          </a:xfrm>
        </p:spPr>
        <p:txBody>
          <a:bodyPr>
            <a:normAutofit/>
          </a:bodyPr>
          <a:lstStyle/>
          <a:p>
            <a:r>
              <a:rPr lang="en-CA" sz="2400" dirty="0"/>
              <a:t>With the verse of purification, the matter is entirely different because there are clear contextual clues to exclude the wives (such as the prior use of “al-</a:t>
            </a:r>
            <a:r>
              <a:rPr lang="en-CA" sz="2400" dirty="0" err="1"/>
              <a:t>buyūt</a:t>
            </a:r>
            <a:r>
              <a:rPr lang="en-CA" sz="2400" dirty="0"/>
              <a:t>” before and after the mention of “Ahl al-Bayt,” the change in the style of address, the change in pronouns both before and after the address to the wives, the </a:t>
            </a:r>
            <a:r>
              <a:rPr lang="en-CA" sz="2400" dirty="0" err="1"/>
              <a:t>ahadith</a:t>
            </a:r>
            <a:r>
              <a:rPr lang="en-CA" sz="2400" dirty="0"/>
              <a:t> that we previously mentioned, etc.</a:t>
            </a:r>
            <a:endParaRPr lang="en-US" sz="2400" dirty="0"/>
          </a:p>
        </p:txBody>
      </p:sp>
    </p:spTree>
    <p:extLst>
      <p:ext uri="{BB962C8B-B14F-4D97-AF65-F5344CB8AC3E}">
        <p14:creationId xmlns:p14="http://schemas.microsoft.com/office/powerpoint/2010/main" val="2338805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0D9CE-89C4-B22C-CA8D-EAC89ED524C7}"/>
              </a:ext>
            </a:extLst>
          </p:cNvPr>
          <p:cNvSpPr>
            <a:spLocks noGrp="1"/>
          </p:cNvSpPr>
          <p:nvPr>
            <p:ph type="title"/>
          </p:nvPr>
        </p:nvSpPr>
        <p:spPr>
          <a:xfrm>
            <a:off x="720000" y="619200"/>
            <a:ext cx="10728322" cy="722903"/>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7912256D-71F6-AFBD-69B6-E12D22494ADB}"/>
              </a:ext>
            </a:extLst>
          </p:cNvPr>
          <p:cNvSpPr>
            <a:spLocks noGrp="1"/>
          </p:cNvSpPr>
          <p:nvPr>
            <p:ph idx="1"/>
          </p:nvPr>
        </p:nvSpPr>
        <p:spPr>
          <a:xfrm>
            <a:off x="720000" y="1342104"/>
            <a:ext cx="10728325" cy="4426872"/>
          </a:xfrm>
        </p:spPr>
        <p:txBody>
          <a:bodyPr>
            <a:normAutofit/>
          </a:bodyPr>
          <a:lstStyle/>
          <a:p>
            <a:r>
              <a:rPr lang="en-US" sz="2400" dirty="0"/>
              <a:t>7. </a:t>
            </a:r>
            <a:r>
              <a:rPr lang="en-CA" sz="2400" b="1" dirty="0"/>
              <a:t>How does the Verse of Purification subsume the other Imams if it is restricted to the Holy Five only?</a:t>
            </a:r>
          </a:p>
          <a:p>
            <a:r>
              <a:rPr lang="en-CA" sz="2400" dirty="0"/>
              <a:t>The final contention we would like to address is what several Sunnis often attack the Shia for; specifically, they postulate the following: suppose we accept your interpretation that the Verse of Purification is specific to only the Holy Five. Then how come you Shia will go and include the other 9 Imams from the lineage of Imam </a:t>
            </a:r>
            <a:r>
              <a:rPr lang="en-CA" sz="2400" dirty="0" err="1"/>
              <a:t>Ḥusayn</a:t>
            </a:r>
            <a:r>
              <a:rPr lang="en-CA" sz="2400" dirty="0"/>
              <a:t> ?</a:t>
            </a:r>
            <a:endParaRPr lang="en-US" sz="2400" dirty="0"/>
          </a:p>
        </p:txBody>
      </p:sp>
    </p:spTree>
    <p:extLst>
      <p:ext uri="{BB962C8B-B14F-4D97-AF65-F5344CB8AC3E}">
        <p14:creationId xmlns:p14="http://schemas.microsoft.com/office/powerpoint/2010/main" val="657959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03F60-4157-F7FF-77F3-E691B9221404}"/>
              </a:ext>
            </a:extLst>
          </p:cNvPr>
          <p:cNvSpPr>
            <a:spLocks noGrp="1"/>
          </p:cNvSpPr>
          <p:nvPr>
            <p:ph type="title"/>
          </p:nvPr>
        </p:nvSpPr>
        <p:spPr>
          <a:xfrm>
            <a:off x="720000" y="619200"/>
            <a:ext cx="10728322" cy="73765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9A468E97-C609-999A-A1AA-A6AF96755929}"/>
              </a:ext>
            </a:extLst>
          </p:cNvPr>
          <p:cNvSpPr>
            <a:spLocks noGrp="1"/>
          </p:cNvSpPr>
          <p:nvPr>
            <p:ph idx="1"/>
          </p:nvPr>
        </p:nvSpPr>
        <p:spPr>
          <a:xfrm>
            <a:off x="720000" y="1356852"/>
            <a:ext cx="10728325" cy="4763729"/>
          </a:xfrm>
        </p:spPr>
        <p:txBody>
          <a:bodyPr>
            <a:normAutofit/>
          </a:bodyPr>
          <a:lstStyle/>
          <a:p>
            <a:r>
              <a:rPr lang="en-US" sz="2400" b="1" dirty="0"/>
              <a:t>Response: </a:t>
            </a:r>
          </a:p>
          <a:p>
            <a:r>
              <a:rPr lang="en-CA" sz="2400" dirty="0"/>
              <a:t>By restricting the meaning of Ahl al-Bayt to the Holy Five, the Prophet only sought to exclude those who were present at his time among the relatives and wives; however, if any of the other Imams of his Purified Progeny had been present at that time he would no doubt have included them as well.</a:t>
            </a:r>
          </a:p>
          <a:p>
            <a:r>
              <a:rPr lang="en-CA" sz="2400" dirty="0"/>
              <a:t>In fact, the term Ahl al-Bayt subsumes those who shall come from his line just as it subsumes those who were present at his time; just as the word ummah subsumes those who existed at the Prophet’s time and the succeeding generations</a:t>
            </a:r>
            <a:endParaRPr lang="en-US" sz="2400" dirty="0"/>
          </a:p>
        </p:txBody>
      </p:sp>
    </p:spTree>
    <p:extLst>
      <p:ext uri="{BB962C8B-B14F-4D97-AF65-F5344CB8AC3E}">
        <p14:creationId xmlns:p14="http://schemas.microsoft.com/office/powerpoint/2010/main" val="2789055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352A6-5C71-4D3C-CD98-F3ABC21E7B41}"/>
              </a:ext>
            </a:extLst>
          </p:cNvPr>
          <p:cNvSpPr>
            <a:spLocks noGrp="1"/>
          </p:cNvSpPr>
          <p:nvPr>
            <p:ph type="title"/>
          </p:nvPr>
        </p:nvSpPr>
        <p:spPr>
          <a:xfrm>
            <a:off x="720000" y="619200"/>
            <a:ext cx="10728322" cy="669273"/>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A1D60E6-2464-7002-6A26-F83C7E375092}"/>
              </a:ext>
            </a:extLst>
          </p:cNvPr>
          <p:cNvSpPr>
            <a:spLocks noGrp="1"/>
          </p:cNvSpPr>
          <p:nvPr>
            <p:ph idx="1"/>
          </p:nvPr>
        </p:nvSpPr>
        <p:spPr>
          <a:xfrm>
            <a:off x="720000" y="1288474"/>
            <a:ext cx="10728325" cy="4480502"/>
          </a:xfrm>
        </p:spPr>
        <p:txBody>
          <a:bodyPr>
            <a:normAutofit/>
          </a:bodyPr>
          <a:lstStyle/>
          <a:p>
            <a:r>
              <a:rPr lang="en-US" sz="2400" b="1" dirty="0"/>
              <a:t>4. </a:t>
            </a:r>
            <a:r>
              <a:rPr lang="en-CA" sz="2400" b="1" dirty="0"/>
              <a:t>The Prophet refused to let Umm </a:t>
            </a:r>
            <a:r>
              <a:rPr lang="en-CA" sz="2400" b="1" dirty="0" err="1"/>
              <a:t>Salamah</a:t>
            </a:r>
            <a:r>
              <a:rPr lang="en-CA" sz="2400" b="1" dirty="0"/>
              <a:t> (and his other wives) enter under the cloak with the Ahl al-Bayt not because they were excluded; rather it was because they were already included by default, so putting them under the cloak would have been like asking God for something that had already been granted (</a:t>
            </a:r>
            <a:r>
              <a:rPr lang="en-CA" sz="2400" b="1" dirty="0" err="1"/>
              <a:t>taḥṣīl</a:t>
            </a:r>
            <a:r>
              <a:rPr lang="en-CA" sz="2400" b="1" dirty="0"/>
              <a:t> al-</a:t>
            </a:r>
            <a:r>
              <a:rPr lang="en-CA" sz="2400" b="1" dirty="0" err="1"/>
              <a:t>ḥāṣil</a:t>
            </a:r>
            <a:r>
              <a:rPr lang="en-CA" sz="2400" b="1" dirty="0"/>
              <a:t>) which goes against the etiquettes of supplication to God.</a:t>
            </a:r>
            <a:endParaRPr lang="en-US" sz="2400" b="1" dirty="0"/>
          </a:p>
        </p:txBody>
      </p:sp>
    </p:spTree>
    <p:extLst>
      <p:ext uri="{BB962C8B-B14F-4D97-AF65-F5344CB8AC3E}">
        <p14:creationId xmlns:p14="http://schemas.microsoft.com/office/powerpoint/2010/main" val="1089484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9387B-4427-2330-498F-8CED7DBE5DA5}"/>
              </a:ext>
            </a:extLst>
          </p:cNvPr>
          <p:cNvSpPr>
            <a:spLocks noGrp="1"/>
          </p:cNvSpPr>
          <p:nvPr>
            <p:ph type="title"/>
          </p:nvPr>
        </p:nvSpPr>
        <p:spPr>
          <a:xfrm>
            <a:off x="720000" y="619200"/>
            <a:ext cx="10728322" cy="722903"/>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2F85AF9C-4C41-08AF-29CF-33B9C431172F}"/>
              </a:ext>
            </a:extLst>
          </p:cNvPr>
          <p:cNvSpPr>
            <a:spLocks noGrp="1"/>
          </p:cNvSpPr>
          <p:nvPr>
            <p:ph idx="1"/>
          </p:nvPr>
        </p:nvSpPr>
        <p:spPr>
          <a:xfrm>
            <a:off x="720000" y="1504335"/>
            <a:ext cx="10728325" cy="4852219"/>
          </a:xfrm>
        </p:spPr>
        <p:txBody>
          <a:bodyPr>
            <a:normAutofit lnSpcReduction="10000"/>
          </a:bodyPr>
          <a:lstStyle/>
          <a:p>
            <a:r>
              <a:rPr lang="en-CA" sz="2400" dirty="0"/>
              <a:t>Ahl al-Bayt were not limited to only the Holy Five that existed at the time of the Prophet. This is established by the famous Sunni narration:</a:t>
            </a:r>
          </a:p>
          <a:p>
            <a:pPr algn="ctr" rtl="1"/>
            <a:r>
              <a:rPr lang="ar-SA" sz="2400" dirty="0"/>
              <a:t>عن علي ، قال : قال رسول الله (ص) : النجوم أمان لأهل السماء ، إذا ذهبت النجوم ذهب أهل السماء ، وأهل بيتي أمان لأهل الأرض ، فإذا ذهب أهل بيتي ذهب أهل الأرض</a:t>
            </a:r>
            <a:endParaRPr lang="en-US" sz="2400" dirty="0"/>
          </a:p>
          <a:p>
            <a:pPr marL="0" indent="0" algn="ctr" rtl="1">
              <a:buNone/>
            </a:pPr>
            <a:r>
              <a:rPr lang="en-CA" sz="2400" dirty="0"/>
              <a:t>On the authority of Ali who said: “The Prophet said, “The stars are a sanctuary for the people of Heaven; when the stars shall disappear, the people of Heaven shall disappear; and my Ahl al-Bayt are a sanctuary for the people of the Earth, so when my Ahl al-Bayt disappear the people of Earth shall disappear.” (</a:t>
            </a:r>
            <a:r>
              <a:rPr lang="en-CA" sz="2400" dirty="0" err="1"/>
              <a:t>Musnad</a:t>
            </a:r>
            <a:r>
              <a:rPr lang="en-CA" sz="2400" dirty="0"/>
              <a:t> Ahmad)</a:t>
            </a:r>
            <a:endParaRPr lang="ar-SA" sz="2400" dirty="0"/>
          </a:p>
          <a:p>
            <a:br>
              <a:rPr lang="ar-SA" dirty="0"/>
            </a:br>
            <a:endParaRPr lang="en-US" dirty="0"/>
          </a:p>
        </p:txBody>
      </p:sp>
    </p:spTree>
    <p:extLst>
      <p:ext uri="{BB962C8B-B14F-4D97-AF65-F5344CB8AC3E}">
        <p14:creationId xmlns:p14="http://schemas.microsoft.com/office/powerpoint/2010/main" val="10888873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05468-01A9-011C-92B4-BD40B711A4A8}"/>
              </a:ext>
            </a:extLst>
          </p:cNvPr>
          <p:cNvSpPr>
            <a:spLocks noGrp="1"/>
          </p:cNvSpPr>
          <p:nvPr>
            <p:ph type="title"/>
          </p:nvPr>
        </p:nvSpPr>
        <p:spPr>
          <a:xfrm>
            <a:off x="720000" y="619200"/>
            <a:ext cx="10728322" cy="693406"/>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B38AC2B7-338F-AD23-3D56-91D08337A5CC}"/>
              </a:ext>
            </a:extLst>
          </p:cNvPr>
          <p:cNvSpPr>
            <a:spLocks noGrp="1"/>
          </p:cNvSpPr>
          <p:nvPr>
            <p:ph idx="1"/>
          </p:nvPr>
        </p:nvSpPr>
        <p:spPr>
          <a:xfrm>
            <a:off x="720000" y="1474840"/>
            <a:ext cx="10728325" cy="4925960"/>
          </a:xfrm>
        </p:spPr>
        <p:txBody>
          <a:bodyPr/>
          <a:lstStyle/>
          <a:p>
            <a:r>
              <a:rPr lang="en-CA" dirty="0"/>
              <a:t>The members of the Ahl al-Bayt are specifically the children of Fatima and cannot come from any other relatives of the Prophet. There are many narrations that can be used to prove this from Sunnis sources:</a:t>
            </a:r>
          </a:p>
          <a:p>
            <a:pPr marL="0" indent="0" algn="ctr" rtl="1">
              <a:buNone/>
            </a:pPr>
            <a:r>
              <a:rPr lang="ar-SA" dirty="0"/>
              <a:t>عن علي عن النبي (ص) يقول: المَهديُّ منَّا أَهلَ البيتِ، يصلحُهُ اللَّهُ في ليلةٍ</a:t>
            </a:r>
            <a:endParaRPr lang="en-US" dirty="0"/>
          </a:p>
          <a:p>
            <a:pPr marL="0" indent="0" algn="ctr" rtl="1">
              <a:buNone/>
            </a:pPr>
            <a:r>
              <a:rPr lang="en-CA" dirty="0"/>
              <a:t>“On the authority of Ali that the Prophet said: “The Mahdi is from us the Ahl al-Bayt; God will rectify him (i.e. his affair) in a single night.</a:t>
            </a:r>
            <a:endParaRPr lang="ar-SA" dirty="0"/>
          </a:p>
          <a:p>
            <a:pPr marL="0" indent="0" algn="ctr">
              <a:buNone/>
            </a:pPr>
            <a:r>
              <a:rPr lang="ar-SA" dirty="0"/>
              <a:t>عن ‏ ‏أم سلمة ‏ ‏قالت : ‏سمعت رسول الله ‏ (ص) ‏ ‏يقول ‏: ‏المهدي من ‏عترتي ‏ ‏من ولد ‏ ‏فاطمة</a:t>
            </a:r>
            <a:endParaRPr lang="en-US" dirty="0"/>
          </a:p>
          <a:p>
            <a:pPr marL="0" indent="0" algn="ctr">
              <a:buNone/>
            </a:pPr>
            <a:r>
              <a:rPr lang="en-CA" dirty="0"/>
              <a:t>“On the authority of Umm </a:t>
            </a:r>
            <a:r>
              <a:rPr lang="en-CA" dirty="0" err="1"/>
              <a:t>Salamah</a:t>
            </a:r>
            <a:r>
              <a:rPr lang="en-CA" dirty="0"/>
              <a:t> that she said: “I heard the Messenger of God say: The Mahdi is from my progeny—from the children of Fatima.</a:t>
            </a:r>
            <a:endParaRPr lang="en-US" dirty="0"/>
          </a:p>
        </p:txBody>
      </p:sp>
    </p:spTree>
    <p:extLst>
      <p:ext uri="{BB962C8B-B14F-4D97-AF65-F5344CB8AC3E}">
        <p14:creationId xmlns:p14="http://schemas.microsoft.com/office/powerpoint/2010/main" val="498637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A4F36-2D2A-684E-EDFE-B59183058821}"/>
              </a:ext>
            </a:extLst>
          </p:cNvPr>
          <p:cNvSpPr>
            <a:spLocks noGrp="1"/>
          </p:cNvSpPr>
          <p:nvPr>
            <p:ph type="title"/>
          </p:nvPr>
        </p:nvSpPr>
        <p:spPr>
          <a:xfrm>
            <a:off x="720000" y="619200"/>
            <a:ext cx="10728322" cy="82614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95EF2AF9-9AEA-B9EF-6D1C-F8B7B737C6D8}"/>
              </a:ext>
            </a:extLst>
          </p:cNvPr>
          <p:cNvSpPr>
            <a:spLocks noGrp="1"/>
          </p:cNvSpPr>
          <p:nvPr>
            <p:ph idx="1"/>
          </p:nvPr>
        </p:nvSpPr>
        <p:spPr>
          <a:xfrm>
            <a:off x="720000" y="1445342"/>
            <a:ext cx="10728325" cy="4323633"/>
          </a:xfrm>
        </p:spPr>
        <p:txBody>
          <a:bodyPr/>
          <a:lstStyle/>
          <a:p>
            <a:r>
              <a:rPr lang="en-CA" dirty="0"/>
              <a:t>Putting these 2 hadith together, we can specifically derive that the children of Fatima are the Ahl al-Bayt.  Nonetheless, the question remains regarding how one may exclude the other relatives of the Prophet. </a:t>
            </a:r>
          </a:p>
          <a:p>
            <a:r>
              <a:rPr lang="en-CA" dirty="0"/>
              <a:t>To substantiate this portion, we return to the import of the verse of purification, which as we discussed earlier affirms the purity and impeccability of the Holy Five. We can also garner the same conclusion from analyzing the Hadith of </a:t>
            </a:r>
            <a:r>
              <a:rPr lang="en-CA" dirty="0" err="1"/>
              <a:t>Thaqalayn</a:t>
            </a:r>
            <a:r>
              <a:rPr lang="en-CA" dirty="0"/>
              <a:t>, whereby the Prophet states that we should hold onto his Ahl al-Bayt and that they will never separate from the Quran. Again, if this does not affirm infallibility, it at least affirms that the Ahl al-Bayt of the Prophet are the highest paragons of piety and practical application of Prophetic guidance.</a:t>
            </a:r>
            <a:endParaRPr lang="en-US" dirty="0"/>
          </a:p>
        </p:txBody>
      </p:sp>
    </p:spTree>
    <p:extLst>
      <p:ext uri="{BB962C8B-B14F-4D97-AF65-F5344CB8AC3E}">
        <p14:creationId xmlns:p14="http://schemas.microsoft.com/office/powerpoint/2010/main" val="3206874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3577D-0C48-445A-C31F-6FACADC8855F}"/>
              </a:ext>
            </a:extLst>
          </p:cNvPr>
          <p:cNvSpPr>
            <a:spLocks noGrp="1"/>
          </p:cNvSpPr>
          <p:nvPr>
            <p:ph type="title"/>
          </p:nvPr>
        </p:nvSpPr>
        <p:spPr>
          <a:xfrm>
            <a:off x="720000" y="619200"/>
            <a:ext cx="10728322" cy="693406"/>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6B65C16-B12B-3B48-5E82-F89207334163}"/>
              </a:ext>
            </a:extLst>
          </p:cNvPr>
          <p:cNvSpPr>
            <a:spLocks noGrp="1"/>
          </p:cNvSpPr>
          <p:nvPr>
            <p:ph idx="1"/>
          </p:nvPr>
        </p:nvSpPr>
        <p:spPr>
          <a:xfrm>
            <a:off x="720000" y="1548582"/>
            <a:ext cx="10728325" cy="4220394"/>
          </a:xfrm>
        </p:spPr>
        <p:txBody>
          <a:bodyPr/>
          <a:lstStyle/>
          <a:p>
            <a:r>
              <a:rPr lang="en-CA" dirty="0"/>
              <a:t>The next set of </a:t>
            </a:r>
            <a:r>
              <a:rPr lang="en-CA" dirty="0" err="1"/>
              <a:t>mutawātir</a:t>
            </a:r>
            <a:r>
              <a:rPr lang="en-CA" dirty="0"/>
              <a:t> </a:t>
            </a:r>
            <a:r>
              <a:rPr lang="en-CA" dirty="0" err="1"/>
              <a:t>riwāyāt</a:t>
            </a:r>
            <a:r>
              <a:rPr lang="en-CA" dirty="0"/>
              <a:t> in the books of Ahl al-Sunnah that we will analyze are those which affirm the presence of Twelve </a:t>
            </a:r>
            <a:r>
              <a:rPr lang="en-CA" dirty="0" err="1"/>
              <a:t>Khalīfahs</a:t>
            </a:r>
            <a:r>
              <a:rPr lang="en-CA" dirty="0"/>
              <a:t> after the Holy Prophet. There are two hadith at this juncture that we will present:</a:t>
            </a:r>
          </a:p>
          <a:p>
            <a:pPr algn="ctr" rtl="1"/>
            <a:r>
              <a:rPr lang="ar-SA" dirty="0"/>
              <a:t>عَنْ جَابِرِ بْنِ سَمُرَةَ قَالَ دَخَلْتُ مَعَ أَبِي عَلَى النَّبِيِّ صَلَّى اللَّهُ عَلَيْهِ وَسَلَّمَ ، فَسَمِعْتُهُ يَقُول إِنَّ هَذَا الْأَمْرَ لَا يَنْقَضِي حَتَّى يَمْضِيَ فِيهِمْ اثْنَا عَشَرَ خَلِيفَةً . قَالَ : ثُمَّ تَكَلَّمَ بِكَلَامٍ خَفِيَ عَلَيَّ . قَالَ : فَقُلْتُ لِأَبِي : مَا قَالَ ؟ قَالَ : كُلُّهُمْ مِنْ قُرَيْشٍ </a:t>
            </a:r>
          </a:p>
          <a:p>
            <a:pPr marL="0" indent="0" algn="ctr">
              <a:buNone/>
            </a:pPr>
            <a:r>
              <a:rPr lang="en-CA" dirty="0"/>
              <a:t>“</a:t>
            </a:r>
            <a:r>
              <a:rPr lang="en-CA" dirty="0" err="1"/>
              <a:t>Jābir</a:t>
            </a:r>
            <a:r>
              <a:rPr lang="en-CA" dirty="0"/>
              <a:t> ibn </a:t>
            </a:r>
            <a:r>
              <a:rPr lang="en-CA" dirty="0" err="1"/>
              <a:t>Samurah</a:t>
            </a:r>
            <a:r>
              <a:rPr lang="en-CA" dirty="0"/>
              <a:t> narrates saying, “I entered with my father upon the Holy Prophet (</a:t>
            </a:r>
            <a:r>
              <a:rPr lang="en-CA" dirty="0" err="1"/>
              <a:t>sawa</a:t>
            </a:r>
            <a:r>
              <a:rPr lang="en-CA" dirty="0"/>
              <a:t>) and heard him saying, “This affair will not cease until twelve caliphs have passed over you; then he spoke in a suppressed voice that I could not hear. I asked my father what he said and he answered, “All of them are from Quraysh.</a:t>
            </a:r>
            <a:br>
              <a:rPr lang="ar-SA" dirty="0"/>
            </a:br>
            <a:endParaRPr lang="en-US" dirty="0"/>
          </a:p>
        </p:txBody>
      </p:sp>
    </p:spTree>
    <p:extLst>
      <p:ext uri="{BB962C8B-B14F-4D97-AF65-F5344CB8AC3E}">
        <p14:creationId xmlns:p14="http://schemas.microsoft.com/office/powerpoint/2010/main" val="841553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57CAA-0B58-4CA8-C8B2-C29F41587531}"/>
              </a:ext>
            </a:extLst>
          </p:cNvPr>
          <p:cNvSpPr>
            <a:spLocks noGrp="1"/>
          </p:cNvSpPr>
          <p:nvPr>
            <p:ph type="title"/>
          </p:nvPr>
        </p:nvSpPr>
        <p:spPr>
          <a:xfrm>
            <a:off x="720000" y="619200"/>
            <a:ext cx="10728322" cy="7081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5E7623AA-F284-E98A-F4F6-046A73D355BB}"/>
              </a:ext>
            </a:extLst>
          </p:cNvPr>
          <p:cNvSpPr>
            <a:spLocks noGrp="1"/>
          </p:cNvSpPr>
          <p:nvPr>
            <p:ph idx="1"/>
          </p:nvPr>
        </p:nvSpPr>
        <p:spPr>
          <a:xfrm>
            <a:off x="720000" y="1504336"/>
            <a:ext cx="10728325" cy="4264640"/>
          </a:xfrm>
        </p:spPr>
        <p:txBody>
          <a:bodyPr/>
          <a:lstStyle/>
          <a:p>
            <a:pPr algn="ctr" rtl="1"/>
            <a:r>
              <a:rPr lang="ar-SA" dirty="0"/>
              <a:t>عن عرباض بن سارية أن النبي قال: فإنَّه مَن يَعِشْ منكم فسيَرَى اختِلافًا كثيرًا، فعليكم بسُنَّتي وسُنَّةِ الخُلَفاءِ الرَّاشِدينَ المَهْدِيِّينَ، عَضُّوا عليها بالنَّواجِذِ، وإيَّاكم ومُحدَثاتِ الأُمورِ؛ فإنَّ كُلَّ بِدعةٍ ضَلالةٌ</a:t>
            </a:r>
          </a:p>
          <a:p>
            <a:pPr marL="0" indent="0" algn="ctr">
              <a:buNone/>
            </a:pPr>
            <a:r>
              <a:rPr lang="en-CA" dirty="0"/>
              <a:t>”</a:t>
            </a:r>
            <a:r>
              <a:rPr lang="en-CA" dirty="0" err="1"/>
              <a:t>Irbāḍ</a:t>
            </a:r>
            <a:r>
              <a:rPr lang="en-CA" dirty="0"/>
              <a:t> (ibn </a:t>
            </a:r>
            <a:r>
              <a:rPr lang="en-CA" dirty="0" err="1"/>
              <a:t>Sāriyah</a:t>
            </a:r>
            <a:r>
              <a:rPr lang="en-CA" dirty="0"/>
              <a:t>) states that the Holy Prophet had said: “Whoever lives after you all will see a great deal of divergence; therefore, hold onto my Sunnah and the Sunnah of the righteous and guided </a:t>
            </a:r>
            <a:r>
              <a:rPr lang="en-CA" dirty="0" err="1"/>
              <a:t>Khalīfahs</a:t>
            </a:r>
            <a:r>
              <a:rPr lang="en-CA" dirty="0"/>
              <a:t> and hold onto them by your molars. And beware newly founded (religious) affairs, for every innovation is deviation.</a:t>
            </a:r>
            <a:br>
              <a:rPr lang="ar-SA" dirty="0"/>
            </a:br>
            <a:endParaRPr lang="en-US" dirty="0"/>
          </a:p>
        </p:txBody>
      </p:sp>
    </p:spTree>
    <p:extLst>
      <p:ext uri="{BB962C8B-B14F-4D97-AF65-F5344CB8AC3E}">
        <p14:creationId xmlns:p14="http://schemas.microsoft.com/office/powerpoint/2010/main" val="31381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D852-C6D1-2EFE-7DA3-5969BD54AEE4}"/>
              </a:ext>
            </a:extLst>
          </p:cNvPr>
          <p:cNvSpPr>
            <a:spLocks noGrp="1"/>
          </p:cNvSpPr>
          <p:nvPr>
            <p:ph type="title"/>
          </p:nvPr>
        </p:nvSpPr>
        <p:spPr>
          <a:xfrm>
            <a:off x="720000" y="619200"/>
            <a:ext cx="10728322" cy="79664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25F7B114-EA2C-D27D-FDA9-27063E6B6365}"/>
              </a:ext>
            </a:extLst>
          </p:cNvPr>
          <p:cNvSpPr>
            <a:spLocks noGrp="1"/>
          </p:cNvSpPr>
          <p:nvPr>
            <p:ph idx="1"/>
          </p:nvPr>
        </p:nvSpPr>
        <p:spPr>
          <a:xfrm>
            <a:off x="720000" y="1533832"/>
            <a:ext cx="10728325" cy="4235143"/>
          </a:xfrm>
        </p:spPr>
        <p:txBody>
          <a:bodyPr/>
          <a:lstStyle/>
          <a:p>
            <a:r>
              <a:rPr lang="en-CA" dirty="0"/>
              <a:t>Therefore, from the wordings of these two hadith we derive a few key characteristics:</a:t>
            </a:r>
          </a:p>
          <a:p>
            <a:r>
              <a:rPr lang="en-CA" dirty="0"/>
              <a:t>1. There will be Twelve </a:t>
            </a:r>
            <a:r>
              <a:rPr lang="en-CA" dirty="0" err="1"/>
              <a:t>Khalīfahs</a:t>
            </a:r>
            <a:r>
              <a:rPr lang="en-CA" dirty="0"/>
              <a:t> after the Prophet </a:t>
            </a:r>
          </a:p>
          <a:p>
            <a:r>
              <a:rPr lang="en-CA" dirty="0"/>
              <a:t> 2. All of them will come from Quraysh</a:t>
            </a:r>
          </a:p>
          <a:p>
            <a:r>
              <a:rPr lang="en-CA" dirty="0"/>
              <a:t>3. They give Islam honor, are righteous, and are well-guided</a:t>
            </a:r>
          </a:p>
          <a:p>
            <a:r>
              <a:rPr lang="en-CA" dirty="0"/>
              <a:t>4. They have a Sunnah which the Prophet commands us to uphold</a:t>
            </a:r>
          </a:p>
          <a:p>
            <a:r>
              <a:rPr lang="en-CA" dirty="0"/>
              <a:t>5. These </a:t>
            </a:r>
            <a:r>
              <a:rPr lang="en-CA" dirty="0" err="1"/>
              <a:t>Khalīfahs</a:t>
            </a:r>
            <a:r>
              <a:rPr lang="en-CA" dirty="0"/>
              <a:t> will not cease to hold reign as long as the religion is upright</a:t>
            </a:r>
          </a:p>
          <a:p>
            <a:endParaRPr lang="en-US" dirty="0"/>
          </a:p>
        </p:txBody>
      </p:sp>
    </p:spTree>
    <p:extLst>
      <p:ext uri="{BB962C8B-B14F-4D97-AF65-F5344CB8AC3E}">
        <p14:creationId xmlns:p14="http://schemas.microsoft.com/office/powerpoint/2010/main" val="3511292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90BAD-CE71-3547-2855-1C00BBD924F6}"/>
              </a:ext>
            </a:extLst>
          </p:cNvPr>
          <p:cNvSpPr>
            <a:spLocks noGrp="1"/>
          </p:cNvSpPr>
          <p:nvPr>
            <p:ph type="title"/>
          </p:nvPr>
        </p:nvSpPr>
        <p:spPr>
          <a:xfrm>
            <a:off x="720000" y="619200"/>
            <a:ext cx="10728322" cy="767148"/>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14989286-0A6F-885B-BCC2-11791E6410E6}"/>
              </a:ext>
            </a:extLst>
          </p:cNvPr>
          <p:cNvSpPr>
            <a:spLocks noGrp="1"/>
          </p:cNvSpPr>
          <p:nvPr>
            <p:ph idx="1"/>
          </p:nvPr>
        </p:nvSpPr>
        <p:spPr>
          <a:xfrm>
            <a:off x="720000" y="1386348"/>
            <a:ext cx="10728325" cy="4382627"/>
          </a:xfrm>
        </p:spPr>
        <p:txBody>
          <a:bodyPr>
            <a:normAutofit/>
          </a:bodyPr>
          <a:lstStyle/>
          <a:p>
            <a:r>
              <a:rPr lang="en-CA" sz="2400" dirty="0"/>
              <a:t>Therefore, through combining these narrations, we can propose that the first three </a:t>
            </a:r>
            <a:r>
              <a:rPr lang="en-CA" sz="2400" dirty="0" err="1"/>
              <a:t>Khalīfahs</a:t>
            </a:r>
            <a:r>
              <a:rPr lang="en-CA" sz="2400" dirty="0"/>
              <a:t> of the Prophet are Imam Ali, Imam </a:t>
            </a:r>
            <a:r>
              <a:rPr lang="en-CA" sz="2400" dirty="0" err="1"/>
              <a:t>Ḥasan</a:t>
            </a:r>
            <a:r>
              <a:rPr lang="en-CA" sz="2400" dirty="0"/>
              <a:t>, and Imam </a:t>
            </a:r>
            <a:r>
              <a:rPr lang="en-CA" sz="2400" dirty="0" err="1"/>
              <a:t>Ḥusayn</a:t>
            </a:r>
            <a:r>
              <a:rPr lang="en-CA" sz="2400" dirty="0"/>
              <a:t> . We also receive corroboration from the Sunni sources that the Mahdi is the last of the Twelve </a:t>
            </a:r>
            <a:r>
              <a:rPr lang="en-CA" sz="2400" dirty="0" err="1"/>
              <a:t>Khalīfahs</a:t>
            </a:r>
            <a:r>
              <a:rPr lang="en-CA" sz="2400" dirty="0"/>
              <a:t>.</a:t>
            </a:r>
          </a:p>
          <a:p>
            <a:r>
              <a:rPr lang="en-CA" sz="2400" dirty="0"/>
              <a:t>At this point, the Sunni books do not give us any further corroboration; but we now have standard models (al-</a:t>
            </a:r>
            <a:r>
              <a:rPr lang="en-CA" sz="2400" dirty="0" err="1"/>
              <a:t>maṣādīq</a:t>
            </a:r>
            <a:r>
              <a:rPr lang="en-CA" sz="2400" dirty="0"/>
              <a:t>) of how these </a:t>
            </a:r>
            <a:r>
              <a:rPr lang="en-CA" sz="2400" dirty="0" err="1"/>
              <a:t>khalīfahs</a:t>
            </a:r>
            <a:r>
              <a:rPr lang="en-CA" sz="2400" dirty="0"/>
              <a:t> are: they are the foremost Muslim paragons in both knowledge and action.</a:t>
            </a:r>
            <a:endParaRPr lang="en-US" sz="2400" dirty="0"/>
          </a:p>
        </p:txBody>
      </p:sp>
    </p:spTree>
    <p:extLst>
      <p:ext uri="{BB962C8B-B14F-4D97-AF65-F5344CB8AC3E}">
        <p14:creationId xmlns:p14="http://schemas.microsoft.com/office/powerpoint/2010/main" val="3747852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C6649-3D2C-E7B9-F0B3-17D3990E1439}"/>
              </a:ext>
            </a:extLst>
          </p:cNvPr>
          <p:cNvSpPr>
            <a:spLocks noGrp="1"/>
          </p:cNvSpPr>
          <p:nvPr>
            <p:ph type="title"/>
          </p:nvPr>
        </p:nvSpPr>
        <p:spPr>
          <a:xfrm>
            <a:off x="720000" y="619200"/>
            <a:ext cx="10728322" cy="870387"/>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9C1D26B4-EB11-652F-CEB1-2F93A98A47CA}"/>
              </a:ext>
            </a:extLst>
          </p:cNvPr>
          <p:cNvSpPr>
            <a:spLocks noGrp="1"/>
          </p:cNvSpPr>
          <p:nvPr>
            <p:ph idx="1"/>
          </p:nvPr>
        </p:nvSpPr>
        <p:spPr>
          <a:xfrm>
            <a:off x="720000" y="1489588"/>
            <a:ext cx="10728325" cy="4616244"/>
          </a:xfrm>
        </p:spPr>
        <p:txBody>
          <a:bodyPr/>
          <a:lstStyle/>
          <a:p>
            <a:r>
              <a:rPr lang="en-CA" dirty="0"/>
              <a:t>At this point, we now refer to the books of </a:t>
            </a:r>
            <a:r>
              <a:rPr lang="en-CA" dirty="0" err="1"/>
              <a:t>tarajim</a:t>
            </a:r>
            <a:r>
              <a:rPr lang="en-CA" dirty="0"/>
              <a:t> (history and biography) of the Sunnis regarding the 4</a:t>
            </a:r>
            <a:r>
              <a:rPr lang="en-CA" baseline="30000" dirty="0"/>
              <a:t>th</a:t>
            </a:r>
            <a:r>
              <a:rPr lang="en-CA" dirty="0"/>
              <a:t> to 11</a:t>
            </a:r>
            <a:r>
              <a:rPr lang="en-CA" baseline="30000" dirty="0"/>
              <a:t>th</a:t>
            </a:r>
            <a:r>
              <a:rPr lang="en-CA" dirty="0"/>
              <a:t> Shia Imams.</a:t>
            </a:r>
          </a:p>
          <a:p>
            <a:r>
              <a:rPr lang="en-CA" dirty="0"/>
              <a:t>The reason for why this is a strong </a:t>
            </a:r>
            <a:r>
              <a:rPr lang="en-CA" dirty="0" err="1"/>
              <a:t>qarīnah</a:t>
            </a:r>
            <a:r>
              <a:rPr lang="en-CA" dirty="0"/>
              <a:t> is because they would have no reason to forge lies about the status of our Imams; in fact, they would likely underestimate who they really were because their allegiances were instead to the Umayyads and Abbasids and many of these biographers despised the Shia.</a:t>
            </a:r>
          </a:p>
          <a:p>
            <a:r>
              <a:rPr lang="en-CA" dirty="0"/>
              <a:t> When we go through the writings of the Sunni biographers al-</a:t>
            </a:r>
            <a:r>
              <a:rPr lang="en-CA" dirty="0" err="1"/>
              <a:t>Dhahabī</a:t>
            </a:r>
            <a:r>
              <a:rPr lang="en-CA" dirty="0"/>
              <a:t>, al-</a:t>
            </a:r>
            <a:r>
              <a:rPr lang="en-CA" dirty="0" err="1"/>
              <a:t>Nawawī</a:t>
            </a:r>
            <a:r>
              <a:rPr lang="en-CA" dirty="0"/>
              <a:t>, al-, Ibn </a:t>
            </a:r>
            <a:r>
              <a:rPr lang="en-CA" dirty="0" err="1"/>
              <a:t>Ḥajar</a:t>
            </a:r>
            <a:r>
              <a:rPr lang="en-CA" dirty="0"/>
              <a:t>, and </a:t>
            </a:r>
            <a:r>
              <a:rPr lang="en-CA" dirty="0" err="1"/>
              <a:t>Shihāb</a:t>
            </a:r>
            <a:r>
              <a:rPr lang="en-CA" dirty="0"/>
              <a:t> al-</a:t>
            </a:r>
            <a:r>
              <a:rPr lang="en-CA" dirty="0" err="1"/>
              <a:t>Dīn</a:t>
            </a:r>
            <a:r>
              <a:rPr lang="en-CA" dirty="0"/>
              <a:t> al-</a:t>
            </a:r>
            <a:r>
              <a:rPr lang="en-CA" dirty="0" err="1"/>
              <a:t>Ḥanbalī</a:t>
            </a:r>
            <a:r>
              <a:rPr lang="en-CA" dirty="0"/>
              <a:t>, we garner that each of our Imams were considered by the admissions of these biographers as impeccable paragons of </a:t>
            </a:r>
            <a:r>
              <a:rPr lang="en-CA" dirty="0" err="1"/>
              <a:t>taqwa</a:t>
            </a:r>
            <a:r>
              <a:rPr lang="en-CA" dirty="0"/>
              <a:t> knowledge, and leadership.</a:t>
            </a:r>
            <a:endParaRPr lang="en-US" dirty="0"/>
          </a:p>
        </p:txBody>
      </p:sp>
    </p:spTree>
    <p:extLst>
      <p:ext uri="{BB962C8B-B14F-4D97-AF65-F5344CB8AC3E}">
        <p14:creationId xmlns:p14="http://schemas.microsoft.com/office/powerpoint/2010/main" val="2240550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A0072-5DC0-8B88-01C8-0A071F0B9CE8}"/>
              </a:ext>
            </a:extLst>
          </p:cNvPr>
          <p:cNvSpPr>
            <a:spLocks noGrp="1"/>
          </p:cNvSpPr>
          <p:nvPr>
            <p:ph type="title"/>
          </p:nvPr>
        </p:nvSpPr>
        <p:spPr>
          <a:xfrm>
            <a:off x="720000" y="619200"/>
            <a:ext cx="10728322" cy="737652"/>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29E0EA4-AACD-B9AA-EC9A-380E18843F3F}"/>
              </a:ext>
            </a:extLst>
          </p:cNvPr>
          <p:cNvSpPr>
            <a:spLocks noGrp="1"/>
          </p:cNvSpPr>
          <p:nvPr>
            <p:ph idx="1"/>
          </p:nvPr>
        </p:nvSpPr>
        <p:spPr>
          <a:xfrm>
            <a:off x="720000" y="1474840"/>
            <a:ext cx="10728325" cy="4294136"/>
          </a:xfrm>
        </p:spPr>
        <p:txBody>
          <a:bodyPr>
            <a:normAutofit/>
          </a:bodyPr>
          <a:lstStyle/>
          <a:p>
            <a:r>
              <a:rPr lang="en-CA" sz="2400" dirty="0"/>
              <a:t>Of course, this still does not substantiate that the 4</a:t>
            </a:r>
            <a:r>
              <a:rPr lang="en-CA" sz="2400" baseline="30000" dirty="0"/>
              <a:t>th</a:t>
            </a:r>
            <a:r>
              <a:rPr lang="en-CA" sz="2400" dirty="0"/>
              <a:t>-11</a:t>
            </a:r>
            <a:r>
              <a:rPr lang="en-CA" sz="2400" baseline="30000" dirty="0"/>
              <a:t>th</a:t>
            </a:r>
            <a:r>
              <a:rPr lang="en-CA" sz="2400" dirty="0"/>
              <a:t> Shia Imams are the ones meant by the Prophet; they could just be paragons of righteousness. However at this point, we can present an ‘</a:t>
            </a:r>
            <a:r>
              <a:rPr lang="en-CA" sz="2400" dirty="0" err="1"/>
              <a:t>aqlī</a:t>
            </a:r>
            <a:r>
              <a:rPr lang="en-CA" sz="2400" dirty="0"/>
              <a:t> </a:t>
            </a:r>
            <a:r>
              <a:rPr lang="en-CA" sz="2400" dirty="0" err="1"/>
              <a:t>dalīl</a:t>
            </a:r>
            <a:r>
              <a:rPr lang="en-CA" sz="2400" dirty="0"/>
              <a:t>: these Imams have a set of peculiar characteristics that we have established:</a:t>
            </a:r>
            <a:endParaRPr lang="en-US" sz="2400" dirty="0"/>
          </a:p>
        </p:txBody>
      </p:sp>
    </p:spTree>
    <p:extLst>
      <p:ext uri="{BB962C8B-B14F-4D97-AF65-F5344CB8AC3E}">
        <p14:creationId xmlns:p14="http://schemas.microsoft.com/office/powerpoint/2010/main" val="12032617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DC2EA-694D-0056-733A-35A996BCE8FB}"/>
              </a:ext>
            </a:extLst>
          </p:cNvPr>
          <p:cNvSpPr>
            <a:spLocks noGrp="1"/>
          </p:cNvSpPr>
          <p:nvPr>
            <p:ph type="title"/>
          </p:nvPr>
        </p:nvSpPr>
        <p:spPr>
          <a:xfrm>
            <a:off x="720000" y="619200"/>
            <a:ext cx="10728322" cy="7081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687F3F4A-3102-1AB1-DFB7-81104B501126}"/>
              </a:ext>
            </a:extLst>
          </p:cNvPr>
          <p:cNvSpPr>
            <a:spLocks noGrp="1"/>
          </p:cNvSpPr>
          <p:nvPr>
            <p:ph idx="1"/>
          </p:nvPr>
        </p:nvSpPr>
        <p:spPr>
          <a:xfrm>
            <a:off x="720000" y="1445342"/>
            <a:ext cx="10728325" cy="4793458"/>
          </a:xfrm>
        </p:spPr>
        <p:txBody>
          <a:bodyPr>
            <a:normAutofit/>
          </a:bodyPr>
          <a:lstStyle/>
          <a:p>
            <a:r>
              <a:rPr lang="en-CA" sz="2400" dirty="0"/>
              <a:t>1. A string of at least 11 personalities in continuous uninterrupted generations.</a:t>
            </a:r>
          </a:p>
          <a:p>
            <a:r>
              <a:rPr lang="en-CA" sz="2400" dirty="0"/>
              <a:t>2. 10 of them are of the sons of ‘Ali and Fatima and 9 of them are of the sons of </a:t>
            </a:r>
            <a:r>
              <a:rPr lang="en-CA" sz="2400" dirty="0" err="1"/>
              <a:t>Ḥusayn</a:t>
            </a:r>
            <a:r>
              <a:rPr lang="en-CA" sz="2400" dirty="0"/>
              <a:t>.</a:t>
            </a:r>
          </a:p>
          <a:p>
            <a:r>
              <a:rPr lang="en-CA" sz="2400" dirty="0"/>
              <a:t>3. They are accepted by both Sunnis and Shias as paragons of knowledge, </a:t>
            </a:r>
            <a:r>
              <a:rPr lang="en-CA" sz="2400" dirty="0" err="1"/>
              <a:t>taqwa</a:t>
            </a:r>
            <a:r>
              <a:rPr lang="en-CA" sz="2400" dirty="0"/>
              <a:t>, and leadership. If you go to Zayd ibn ‘</a:t>
            </a:r>
            <a:r>
              <a:rPr lang="en-CA" sz="2400" dirty="0" err="1"/>
              <a:t>Alī</a:t>
            </a:r>
            <a:r>
              <a:rPr lang="en-CA" sz="2400" dirty="0"/>
              <a:t>, you stop at 5. If you go to </a:t>
            </a:r>
            <a:r>
              <a:rPr lang="en-CA" sz="2400" dirty="0" err="1"/>
              <a:t>Ismā’īl</a:t>
            </a:r>
            <a:r>
              <a:rPr lang="en-CA" sz="2400" dirty="0"/>
              <a:t> ibn </a:t>
            </a:r>
            <a:r>
              <a:rPr lang="en-CA" sz="2400" dirty="0" err="1"/>
              <a:t>Ja’far</a:t>
            </a:r>
            <a:r>
              <a:rPr lang="en-CA" sz="2400" dirty="0"/>
              <a:t>, you stop at 7 because their subsequent generations were not recognized as paragons.</a:t>
            </a:r>
          </a:p>
          <a:p>
            <a:r>
              <a:rPr lang="en-CA" sz="2400" dirty="0"/>
              <a:t>4. Their reign continued for 250 years in succession, and the Shia belief is that the Twelfth in this chain was born and is currently in occultation</a:t>
            </a:r>
          </a:p>
          <a:p>
            <a:endParaRPr lang="en-US" dirty="0"/>
          </a:p>
        </p:txBody>
      </p:sp>
    </p:spTree>
    <p:extLst>
      <p:ext uri="{BB962C8B-B14F-4D97-AF65-F5344CB8AC3E}">
        <p14:creationId xmlns:p14="http://schemas.microsoft.com/office/powerpoint/2010/main" val="1386624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2E823-B801-A0D3-3426-66C33BBB7734}"/>
              </a:ext>
            </a:extLst>
          </p:cNvPr>
          <p:cNvSpPr>
            <a:spLocks noGrp="1"/>
          </p:cNvSpPr>
          <p:nvPr>
            <p:ph type="title"/>
          </p:nvPr>
        </p:nvSpPr>
        <p:spPr>
          <a:xfrm>
            <a:off x="720000" y="619200"/>
            <a:ext cx="10728322" cy="683127"/>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6C2AF3B7-B794-2EFA-5907-15CDA797554B}"/>
              </a:ext>
            </a:extLst>
          </p:cNvPr>
          <p:cNvSpPr>
            <a:spLocks noGrp="1"/>
          </p:cNvSpPr>
          <p:nvPr>
            <p:ph idx="1"/>
          </p:nvPr>
        </p:nvSpPr>
        <p:spPr>
          <a:xfrm>
            <a:off x="720000" y="1496292"/>
            <a:ext cx="10728325" cy="4272684"/>
          </a:xfrm>
        </p:spPr>
        <p:txBody>
          <a:bodyPr>
            <a:normAutofit/>
          </a:bodyPr>
          <a:lstStyle/>
          <a:p>
            <a:r>
              <a:rPr lang="en-US" sz="2400" b="1" dirty="0"/>
              <a:t>Response: </a:t>
            </a:r>
          </a:p>
          <a:p>
            <a:r>
              <a:rPr lang="en-CA" sz="2400" dirty="0"/>
              <a:t>1. As per many hadith, the verse of purification was revealed as a response to the Prophet’s supplication for the Holy Five; if there was even a shred of evidence that the cause of revelation for this verse was an event other than the Hadith of the Cloak, this contention may have a leg to stand on.</a:t>
            </a:r>
            <a:endParaRPr lang="en-US" sz="2400" b="1" dirty="0"/>
          </a:p>
        </p:txBody>
      </p:sp>
    </p:spTree>
    <p:extLst>
      <p:ext uri="{BB962C8B-B14F-4D97-AF65-F5344CB8AC3E}">
        <p14:creationId xmlns:p14="http://schemas.microsoft.com/office/powerpoint/2010/main" val="1219156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8C130-1E0D-9B51-2A26-0E634610EBC7}"/>
              </a:ext>
            </a:extLst>
          </p:cNvPr>
          <p:cNvSpPr>
            <a:spLocks noGrp="1"/>
          </p:cNvSpPr>
          <p:nvPr>
            <p:ph type="title"/>
          </p:nvPr>
        </p:nvSpPr>
        <p:spPr>
          <a:xfrm>
            <a:off x="720000" y="619200"/>
            <a:ext cx="10728322" cy="73854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2964C5A-64DC-998A-C39C-0D05A6E92B07}"/>
              </a:ext>
            </a:extLst>
          </p:cNvPr>
          <p:cNvSpPr>
            <a:spLocks noGrp="1"/>
          </p:cNvSpPr>
          <p:nvPr>
            <p:ph idx="1"/>
          </p:nvPr>
        </p:nvSpPr>
        <p:spPr>
          <a:xfrm>
            <a:off x="720000" y="1454728"/>
            <a:ext cx="10728325" cy="4314248"/>
          </a:xfrm>
        </p:spPr>
        <p:txBody>
          <a:bodyPr>
            <a:normAutofit/>
          </a:bodyPr>
          <a:lstStyle/>
          <a:p>
            <a:r>
              <a:rPr lang="en-US" sz="2400" dirty="0"/>
              <a:t>2. </a:t>
            </a:r>
            <a:r>
              <a:rPr lang="en-CA" sz="2400" dirty="0"/>
              <a:t>Why would Umm </a:t>
            </a:r>
            <a:r>
              <a:rPr lang="en-CA" sz="2400" dirty="0" err="1"/>
              <a:t>Salamah</a:t>
            </a:r>
            <a:r>
              <a:rPr lang="en-CA" sz="2400" dirty="0"/>
              <a:t> ask if she was part of the Ahl al-Bayt if this was already a foregone conclusion? In fact, Umm </a:t>
            </a:r>
            <a:r>
              <a:rPr lang="en-CA" sz="2400" dirty="0" err="1"/>
              <a:t>Salamah’s</a:t>
            </a:r>
            <a:r>
              <a:rPr lang="en-CA" sz="2400" dirty="0"/>
              <a:t> inquiry about her inclusion proves that the term “Ahl al-Bayt” was not already understood to subsume her; otherwise, her even asking this question becomes futile. Furthermore, if the wives were already included in the term “Ahl al-Bayt,” then why didn’t the Prophet say that in the hadith? Instead, the Holy Prophet  in nearly all the narrations stated that she was righteous without affirming her inclusion.</a:t>
            </a:r>
            <a:endParaRPr lang="en-US" sz="2400" dirty="0"/>
          </a:p>
        </p:txBody>
      </p:sp>
    </p:spTree>
    <p:extLst>
      <p:ext uri="{BB962C8B-B14F-4D97-AF65-F5344CB8AC3E}">
        <p14:creationId xmlns:p14="http://schemas.microsoft.com/office/powerpoint/2010/main" val="1744760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717DE-0B10-C2E6-60CD-7E60E4233AAA}"/>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49FE3531-9416-1A59-0EDD-1D6806BF96FD}"/>
              </a:ext>
            </a:extLst>
          </p:cNvPr>
          <p:cNvSpPr>
            <a:spLocks noGrp="1"/>
          </p:cNvSpPr>
          <p:nvPr>
            <p:ph idx="1"/>
          </p:nvPr>
        </p:nvSpPr>
        <p:spPr>
          <a:xfrm>
            <a:off x="720000" y="1482436"/>
            <a:ext cx="10728325" cy="4286539"/>
          </a:xfrm>
        </p:spPr>
        <p:txBody>
          <a:bodyPr>
            <a:normAutofit/>
          </a:bodyPr>
          <a:lstStyle/>
          <a:p>
            <a:r>
              <a:rPr lang="en-US" sz="2400" dirty="0"/>
              <a:t>3. </a:t>
            </a:r>
            <a:r>
              <a:rPr lang="en-CA" sz="2400" dirty="0"/>
              <a:t>Asking God for something that has already been granted is not vain or futile (</a:t>
            </a:r>
            <a:r>
              <a:rPr lang="en-CA" sz="2400" dirty="0" err="1"/>
              <a:t>taḥṣīl</a:t>
            </a:r>
            <a:r>
              <a:rPr lang="en-CA" sz="2400" dirty="0"/>
              <a:t> al-</a:t>
            </a:r>
            <a:r>
              <a:rPr lang="en-CA" sz="2400" dirty="0" err="1"/>
              <a:t>ḥāṣil</a:t>
            </a:r>
            <a:r>
              <a:rPr lang="en-CA" sz="2400" dirty="0"/>
              <a:t>); otherwise, the Prophet’s recitation of Surat Al-</a:t>
            </a:r>
            <a:r>
              <a:rPr lang="en-CA" sz="2400" dirty="0" err="1"/>
              <a:t>Fatiha</a:t>
            </a:r>
            <a:r>
              <a:rPr lang="en-CA" sz="2400" dirty="0"/>
              <a:t> wherein one beseeches God to “guide us to The Straight Path” should also become meaningless, given he is the foremost on God’s guidance! Therefore, the Holy Prophet’s supplication for the Holy Five is merely to request continued Divine Providence upon them (al-</a:t>
            </a:r>
            <a:r>
              <a:rPr lang="en-CA" sz="2400" dirty="0" err="1"/>
              <a:t>istimrāriyyah</a:t>
            </a:r>
            <a:r>
              <a:rPr lang="en-CA" sz="2400" dirty="0"/>
              <a:t>) and there is nothing futile about it.</a:t>
            </a:r>
            <a:endParaRPr lang="en-US" sz="2400" dirty="0"/>
          </a:p>
        </p:txBody>
      </p:sp>
    </p:spTree>
    <p:extLst>
      <p:ext uri="{BB962C8B-B14F-4D97-AF65-F5344CB8AC3E}">
        <p14:creationId xmlns:p14="http://schemas.microsoft.com/office/powerpoint/2010/main" val="3076473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88CB6-4185-C31D-D444-6B4B1D77A9CC}"/>
              </a:ext>
            </a:extLst>
          </p:cNvPr>
          <p:cNvSpPr>
            <a:spLocks noGrp="1"/>
          </p:cNvSpPr>
          <p:nvPr>
            <p:ph type="title"/>
          </p:nvPr>
        </p:nvSpPr>
        <p:spPr>
          <a:xfrm>
            <a:off x="720000" y="619200"/>
            <a:ext cx="10728322" cy="641564"/>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C4FE6E9F-A82B-2811-35F9-960CACB11AA1}"/>
              </a:ext>
            </a:extLst>
          </p:cNvPr>
          <p:cNvSpPr>
            <a:spLocks noGrp="1"/>
          </p:cNvSpPr>
          <p:nvPr>
            <p:ph idx="1"/>
          </p:nvPr>
        </p:nvSpPr>
        <p:spPr>
          <a:xfrm>
            <a:off x="720000" y="1371600"/>
            <a:ext cx="10728325" cy="4397375"/>
          </a:xfrm>
        </p:spPr>
        <p:txBody>
          <a:bodyPr/>
          <a:lstStyle/>
          <a:p>
            <a:r>
              <a:rPr lang="en-US" sz="2400" b="1" dirty="0"/>
              <a:t>5. </a:t>
            </a:r>
            <a:r>
              <a:rPr lang="en-CA" sz="2400" b="1" dirty="0"/>
              <a:t>The Actions of the Wives Have No Bearing on the Prophetic Household</a:t>
            </a:r>
          </a:p>
          <a:p>
            <a:r>
              <a:rPr lang="en-CA" sz="2400" dirty="0"/>
              <a:t>This camp counterargues that the actions of the wives of the Prophet should not have any bearing on the purification of the Holy Five; they state that every person is responsible for his/her own deeds and quote the verses in the Quran which clearly state that “no person shall bear the sins of another. Therefore, they state, God rebuking the wives to preserve the integrity of the Ahl al-Bayt is not logical because the Ahl al-Bayt are not affected by sins of the wives. </a:t>
            </a:r>
            <a:endParaRPr lang="en-US" sz="2400" b="1" dirty="0"/>
          </a:p>
        </p:txBody>
      </p:sp>
    </p:spTree>
    <p:extLst>
      <p:ext uri="{BB962C8B-B14F-4D97-AF65-F5344CB8AC3E}">
        <p14:creationId xmlns:p14="http://schemas.microsoft.com/office/powerpoint/2010/main" val="1435367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3F0C-6100-6E6E-A4AA-967933ACD230}"/>
              </a:ext>
            </a:extLst>
          </p:cNvPr>
          <p:cNvSpPr>
            <a:spLocks noGrp="1"/>
          </p:cNvSpPr>
          <p:nvPr>
            <p:ph type="title"/>
          </p:nvPr>
        </p:nvSpPr>
        <p:spPr>
          <a:xfrm>
            <a:off x="720000" y="619200"/>
            <a:ext cx="10728322" cy="752400"/>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4CC92A68-60DF-4B86-256E-9C2919F25438}"/>
              </a:ext>
            </a:extLst>
          </p:cNvPr>
          <p:cNvSpPr>
            <a:spLocks noGrp="1"/>
          </p:cNvSpPr>
          <p:nvPr>
            <p:ph idx="1"/>
          </p:nvPr>
        </p:nvSpPr>
        <p:spPr>
          <a:xfrm>
            <a:off x="720000" y="1496292"/>
            <a:ext cx="10728325" cy="4742508"/>
          </a:xfrm>
        </p:spPr>
        <p:txBody>
          <a:bodyPr>
            <a:normAutofit/>
          </a:bodyPr>
          <a:lstStyle/>
          <a:p>
            <a:r>
              <a:rPr lang="en-US" sz="2400" b="1" dirty="0"/>
              <a:t>Response: </a:t>
            </a:r>
          </a:p>
          <a:p>
            <a:r>
              <a:rPr lang="en-CA" sz="2400" dirty="0"/>
              <a:t>It is nearly unanimous among Muslim scholars that the Holy Prophet is included in the address of “Ahl al-Bayt” in the verse of purification. How is the purity of the Prophet affected by the compliance of his wives to God’s commands, except in the indirect sense of preserving his reputation?</a:t>
            </a:r>
          </a:p>
          <a:p>
            <a:r>
              <a:rPr lang="en-CA" sz="2400" dirty="0"/>
              <a:t>In fact, the goal is to clear the Ahl al-Bayt from the aspersions of that superficial and hypocritical society that surrounded them, whereby the deeds of the Prophet’s wives would have an impact on how they are socially perceived as their relations by marriage.</a:t>
            </a:r>
            <a:endParaRPr lang="en-US" sz="2400" dirty="0"/>
          </a:p>
        </p:txBody>
      </p:sp>
    </p:spTree>
    <p:extLst>
      <p:ext uri="{BB962C8B-B14F-4D97-AF65-F5344CB8AC3E}">
        <p14:creationId xmlns:p14="http://schemas.microsoft.com/office/powerpoint/2010/main" val="1069775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180E-5937-8DA1-86D8-CB2741D12930}"/>
              </a:ext>
            </a:extLst>
          </p:cNvPr>
          <p:cNvSpPr>
            <a:spLocks noGrp="1"/>
          </p:cNvSpPr>
          <p:nvPr>
            <p:ph type="title"/>
          </p:nvPr>
        </p:nvSpPr>
        <p:spPr>
          <a:xfrm>
            <a:off x="720000" y="619200"/>
            <a:ext cx="10728322" cy="766255"/>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E4606EB7-4649-3038-DAB9-D555B4ED176E}"/>
              </a:ext>
            </a:extLst>
          </p:cNvPr>
          <p:cNvSpPr>
            <a:spLocks noGrp="1"/>
          </p:cNvSpPr>
          <p:nvPr>
            <p:ph idx="1"/>
          </p:nvPr>
        </p:nvSpPr>
        <p:spPr>
          <a:xfrm>
            <a:off x="720000" y="1537856"/>
            <a:ext cx="10728325" cy="4700944"/>
          </a:xfrm>
        </p:spPr>
        <p:txBody>
          <a:bodyPr>
            <a:normAutofit/>
          </a:bodyPr>
          <a:lstStyle/>
          <a:p>
            <a:r>
              <a:rPr lang="en-CA" sz="2400" dirty="0"/>
              <a:t>In order to close this door upon them, God rebuked the wives of the Prophet only to elucidate that the possible misdeeds that they commit shall never reflect upon the Ahl al-Bayt; by ordaining these commandments, God thus completely dismantled the means by which diseased hearts could possibly disparage the Prophet’s family.</a:t>
            </a:r>
          </a:p>
          <a:p>
            <a:r>
              <a:rPr lang="en-CA" sz="2400" dirty="0"/>
              <a:t>This is precisely the reason why the wives are given double the reward for their obedience: once for their own piety and yet again for reflecting a spirit of piety onto the Holy Five; likewise, their punishment is doubled: once for their own transgression and yet again for disparaging the perceived image of the Prophetic household.</a:t>
            </a:r>
            <a:endParaRPr lang="en-US" sz="2400" dirty="0"/>
          </a:p>
        </p:txBody>
      </p:sp>
    </p:spTree>
    <p:extLst>
      <p:ext uri="{BB962C8B-B14F-4D97-AF65-F5344CB8AC3E}">
        <p14:creationId xmlns:p14="http://schemas.microsoft.com/office/powerpoint/2010/main" val="572383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A98F6-465F-5056-4F69-E384C8339DBC}"/>
              </a:ext>
            </a:extLst>
          </p:cNvPr>
          <p:cNvSpPr>
            <a:spLocks noGrp="1"/>
          </p:cNvSpPr>
          <p:nvPr>
            <p:ph type="title"/>
          </p:nvPr>
        </p:nvSpPr>
        <p:spPr>
          <a:xfrm>
            <a:off x="720000" y="619200"/>
            <a:ext cx="10728322" cy="780109"/>
          </a:xfrm>
        </p:spPr>
        <p:txBody>
          <a:bodyPr/>
          <a:lstStyle/>
          <a:p>
            <a:pPr algn="ctr"/>
            <a:r>
              <a:rPr lang="en-US" dirty="0"/>
              <a:t>Examining Arguments Against the Shia Interpretation</a:t>
            </a:r>
          </a:p>
        </p:txBody>
      </p:sp>
      <p:sp>
        <p:nvSpPr>
          <p:cNvPr id="3" name="Content Placeholder 2">
            <a:extLst>
              <a:ext uri="{FF2B5EF4-FFF2-40B4-BE49-F238E27FC236}">
                <a16:creationId xmlns:a16="http://schemas.microsoft.com/office/drawing/2014/main" id="{010E8736-A60F-3FD5-FA22-3F6BF9976F8B}"/>
              </a:ext>
            </a:extLst>
          </p:cNvPr>
          <p:cNvSpPr>
            <a:spLocks noGrp="1"/>
          </p:cNvSpPr>
          <p:nvPr>
            <p:ph idx="1"/>
          </p:nvPr>
        </p:nvSpPr>
        <p:spPr>
          <a:xfrm>
            <a:off x="720000" y="1496292"/>
            <a:ext cx="10728325" cy="4272684"/>
          </a:xfrm>
        </p:spPr>
        <p:txBody>
          <a:bodyPr/>
          <a:lstStyle/>
          <a:p>
            <a:r>
              <a:rPr lang="en-CA" sz="2400" dirty="0"/>
              <a:t>Therefore, for instance, we find the following verse describing how God desires to purify Prophet Jesus:</a:t>
            </a:r>
          </a:p>
          <a:p>
            <a:pPr marL="0" indent="0" algn="ctr" rtl="1">
              <a:buNone/>
            </a:pPr>
            <a:r>
              <a:rPr lang="ar-SA" sz="2400" dirty="0"/>
              <a:t>‏إِذْ قَالَ </a:t>
            </a:r>
            <a:r>
              <a:rPr lang="ar-SA" sz="2400" dirty="0" err="1"/>
              <a:t>ٱللَّهُ</a:t>
            </a:r>
            <a:r>
              <a:rPr lang="ar-SA" sz="2400" dirty="0"/>
              <a:t> </a:t>
            </a:r>
            <a:r>
              <a:rPr lang="ar-SA" sz="2400" dirty="0" err="1"/>
              <a:t>يَعِيسَىٰٓ</a:t>
            </a:r>
            <a:r>
              <a:rPr lang="ar-SA" sz="2400" dirty="0"/>
              <a:t> </a:t>
            </a:r>
            <a:r>
              <a:rPr lang="ar-SA" sz="2400" dirty="0" err="1"/>
              <a:t>إِنِّى</a:t>
            </a:r>
            <a:r>
              <a:rPr lang="ar-SA" sz="2400" dirty="0"/>
              <a:t> مُتَوَفِّيكَ وَرَافِعُكَ إِلَىَّ وَمُطَهِّرُكَ مِنَ </a:t>
            </a:r>
            <a:r>
              <a:rPr lang="ar-SA" sz="2400" dirty="0" err="1"/>
              <a:t>ٱلَّذِينَ</a:t>
            </a:r>
            <a:r>
              <a:rPr lang="ar-SA" sz="2400" dirty="0"/>
              <a:t> كَفَرُوا۟</a:t>
            </a:r>
            <a:endParaRPr lang="en-US" sz="2400" dirty="0"/>
          </a:p>
          <a:p>
            <a:pPr marL="0" indent="0" algn="ctr">
              <a:buNone/>
            </a:pPr>
            <a:r>
              <a:rPr lang="en-CA" sz="2400" dirty="0"/>
              <a:t>“Behold when God said: “O Jesus! I will take you and raise you to Myself; and purify you from those who blaspheme…” Quran 3:55</a:t>
            </a:r>
            <a:br>
              <a:rPr lang="ar-SA" sz="2400" dirty="0"/>
            </a:br>
            <a:endParaRPr lang="en-US" sz="2400" dirty="0"/>
          </a:p>
        </p:txBody>
      </p:sp>
    </p:spTree>
    <p:extLst>
      <p:ext uri="{BB962C8B-B14F-4D97-AF65-F5344CB8AC3E}">
        <p14:creationId xmlns:p14="http://schemas.microsoft.com/office/powerpoint/2010/main" val="422343925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17383</TotalTime>
  <Words>2974</Words>
  <Application>Microsoft Macintosh PowerPoint</Application>
  <PresentationFormat>Widescreen</PresentationFormat>
  <Paragraphs>102</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Avenir Next LT Pro</vt:lpstr>
      <vt:lpstr>Sagona Book</vt:lpstr>
      <vt:lpstr>The Hand Extrablack</vt:lpstr>
      <vt:lpstr>BlobVTI</vt:lpstr>
      <vt:lpstr>The Life of Prophet Muhammad</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lpstr>Examining Arguments Against the Shia Interpretation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1064</cp:revision>
  <dcterms:created xsi:type="dcterms:W3CDTF">2020-11-25T07:02:27Z</dcterms:created>
  <dcterms:modified xsi:type="dcterms:W3CDTF">2022-08-24T23:48:12Z</dcterms:modified>
</cp:coreProperties>
</file>