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71" r:id="rId15"/>
    <p:sldId id="272" r:id="rId16"/>
    <p:sldId id="269" r:id="rId17"/>
    <p:sldId id="270"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96"/>
  </p:normalViewPr>
  <p:slideViewPr>
    <p:cSldViewPr snapToGrid="0" snapToObjects="1">
      <p:cViewPr varScale="1">
        <p:scale>
          <a:sx n="93" d="100"/>
          <a:sy n="93" d="100"/>
        </p:scale>
        <p:origin x="216" y="4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August 30,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August 30,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August 30,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August 30,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August 30,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August 30,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August 30,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August 30,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August 30,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August 30,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August 30,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August 30,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C031F-9A88-E083-E492-9AB8B3606622}"/>
              </a:ext>
            </a:extLst>
          </p:cNvPr>
          <p:cNvSpPr>
            <a:spLocks noGrp="1"/>
          </p:cNvSpPr>
          <p:nvPr>
            <p:ph type="title"/>
          </p:nvPr>
        </p:nvSpPr>
        <p:spPr>
          <a:xfrm>
            <a:off x="720000" y="619200"/>
            <a:ext cx="10728322" cy="807818"/>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C7F0B202-7EFB-DD0B-E1F8-E5F6D668CACF}"/>
              </a:ext>
            </a:extLst>
          </p:cNvPr>
          <p:cNvSpPr>
            <a:spLocks noGrp="1"/>
          </p:cNvSpPr>
          <p:nvPr>
            <p:ph idx="1"/>
          </p:nvPr>
        </p:nvSpPr>
        <p:spPr>
          <a:xfrm>
            <a:off x="720000" y="1427018"/>
            <a:ext cx="10728325" cy="4341957"/>
          </a:xfrm>
        </p:spPr>
        <p:txBody>
          <a:bodyPr/>
          <a:lstStyle/>
          <a:p>
            <a:r>
              <a:rPr lang="en-CA" sz="2400" dirty="0"/>
              <a:t>After the Quraysh agreed to help, the Jews then sent a delegation to the </a:t>
            </a:r>
            <a:r>
              <a:rPr lang="en-CA" sz="2400" dirty="0" err="1"/>
              <a:t>Ghatafan</a:t>
            </a:r>
            <a:r>
              <a:rPr lang="en-CA" sz="2400" dirty="0"/>
              <a:t>, the largest tribe up north. The Jews promise them 1/2 a year’s harvest of the dates of Khaybar.</a:t>
            </a:r>
          </a:p>
          <a:p>
            <a:r>
              <a:rPr lang="en-CA" sz="2400" dirty="0"/>
              <a:t>When the </a:t>
            </a:r>
            <a:r>
              <a:rPr lang="en-CA" sz="2400" dirty="0" err="1"/>
              <a:t>Ghatafan</a:t>
            </a:r>
            <a:r>
              <a:rPr lang="en-CA" sz="2400" dirty="0"/>
              <a:t> and Quraysh both agreed, the Quraysh sent out delegations to the smaller tribes that also had been affected by the trade route —the Banu </a:t>
            </a:r>
            <a:r>
              <a:rPr lang="en-CA" sz="2400" dirty="0" err="1"/>
              <a:t>Asad</a:t>
            </a:r>
            <a:r>
              <a:rPr lang="en-CA" sz="2400" dirty="0"/>
              <a:t>, the Banu </a:t>
            </a:r>
            <a:r>
              <a:rPr lang="en-CA" sz="2400" dirty="0" err="1"/>
              <a:t>Sulaym</a:t>
            </a:r>
            <a:r>
              <a:rPr lang="en-CA" sz="2400" dirty="0"/>
              <a:t>, the Banu </a:t>
            </a:r>
            <a:r>
              <a:rPr lang="en-CA" sz="2400" dirty="0" err="1"/>
              <a:t>Murrah</a:t>
            </a:r>
            <a:r>
              <a:rPr lang="en-CA" sz="2400" dirty="0"/>
              <a:t>, the </a:t>
            </a:r>
            <a:r>
              <a:rPr lang="en-CA" sz="2400" dirty="0" err="1"/>
              <a:t>Ashja</a:t>
            </a:r>
            <a:r>
              <a:rPr lang="en-CA" sz="2400" dirty="0"/>
              <a:t>' (</a:t>
            </a:r>
            <a:r>
              <a:rPr lang="ar-SA" sz="2400" dirty="0"/>
              <a:t>أشجع), </a:t>
            </a:r>
            <a:r>
              <a:rPr lang="en-CA" sz="2400" dirty="0"/>
              <a:t>the Banu </a:t>
            </a:r>
            <a:r>
              <a:rPr lang="en-CA" sz="2400" dirty="0" err="1"/>
              <a:t>Kinana</a:t>
            </a:r>
            <a:r>
              <a:rPr lang="en-CA" sz="2400" dirty="0"/>
              <a:t>, etc.— to get assistance from them. </a:t>
            </a:r>
          </a:p>
          <a:p>
            <a:r>
              <a:rPr lang="en-CA" sz="2400" dirty="0"/>
              <a:t>Every one of these tribes helped either in arms, weapons, horses, slaves, warriors, etc.</a:t>
            </a:r>
          </a:p>
          <a:p>
            <a:endParaRPr lang="en-CA" dirty="0"/>
          </a:p>
          <a:p>
            <a:endParaRPr lang="en-US" dirty="0"/>
          </a:p>
        </p:txBody>
      </p:sp>
    </p:spTree>
    <p:extLst>
      <p:ext uri="{BB962C8B-B14F-4D97-AF65-F5344CB8AC3E}">
        <p14:creationId xmlns:p14="http://schemas.microsoft.com/office/powerpoint/2010/main" val="1893183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6364D-D21D-F7CD-F318-8D9DAACC2918}"/>
              </a:ext>
            </a:extLst>
          </p:cNvPr>
          <p:cNvSpPr>
            <a:spLocks noGrp="1"/>
          </p:cNvSpPr>
          <p:nvPr>
            <p:ph type="title"/>
          </p:nvPr>
        </p:nvSpPr>
        <p:spPr>
          <a:xfrm>
            <a:off x="720000" y="619200"/>
            <a:ext cx="10728322" cy="710836"/>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BCCDB164-FA20-441D-943B-5E24D10D0DEC}"/>
              </a:ext>
            </a:extLst>
          </p:cNvPr>
          <p:cNvSpPr>
            <a:spLocks noGrp="1"/>
          </p:cNvSpPr>
          <p:nvPr>
            <p:ph idx="1"/>
          </p:nvPr>
        </p:nvSpPr>
        <p:spPr>
          <a:xfrm>
            <a:off x="720000" y="1330036"/>
            <a:ext cx="10728325" cy="4438939"/>
          </a:xfrm>
        </p:spPr>
        <p:txBody>
          <a:bodyPr/>
          <a:lstStyle/>
          <a:p>
            <a:r>
              <a:rPr lang="en-CA" sz="2400" dirty="0"/>
              <a:t>Abu Sufyan was put in charge as one of the leaders of the allied forces as he was one of the most senior military commanders and noblemen.</a:t>
            </a:r>
          </a:p>
          <a:p>
            <a:r>
              <a:rPr lang="en-CA" sz="2400" dirty="0"/>
              <a:t>Al-</a:t>
            </a:r>
            <a:r>
              <a:rPr lang="en-CA" sz="2400" dirty="0" err="1"/>
              <a:t>Waqidi</a:t>
            </a:r>
            <a:r>
              <a:rPr lang="en-CA" sz="2400" dirty="0"/>
              <a:t> estimates they were 10,000 in the confederation.</a:t>
            </a:r>
          </a:p>
          <a:p>
            <a:r>
              <a:rPr lang="en-CA" sz="2400" dirty="0"/>
              <a:t>All of these tribes —</a:t>
            </a:r>
            <a:r>
              <a:rPr lang="en-CA" sz="2400" dirty="0" err="1"/>
              <a:t>Ghatafan</a:t>
            </a:r>
            <a:r>
              <a:rPr lang="en-CA" sz="2400" dirty="0"/>
              <a:t>, Quraysh, Banu Nadir are marching to </a:t>
            </a:r>
            <a:r>
              <a:rPr lang="en-CA" sz="2400" dirty="0" err="1"/>
              <a:t>Madina</a:t>
            </a:r>
            <a:r>
              <a:rPr lang="en-CA" sz="2400" dirty="0"/>
              <a:t>. </a:t>
            </a:r>
            <a:endParaRPr lang="en-US" dirty="0"/>
          </a:p>
        </p:txBody>
      </p:sp>
    </p:spTree>
    <p:extLst>
      <p:ext uri="{BB962C8B-B14F-4D97-AF65-F5344CB8AC3E}">
        <p14:creationId xmlns:p14="http://schemas.microsoft.com/office/powerpoint/2010/main" val="1894275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76D37-1E8E-B98B-94C9-75DB9963C652}"/>
              </a:ext>
            </a:extLst>
          </p:cNvPr>
          <p:cNvSpPr>
            <a:spLocks noGrp="1"/>
          </p:cNvSpPr>
          <p:nvPr>
            <p:ph type="title"/>
          </p:nvPr>
        </p:nvSpPr>
        <p:spPr>
          <a:xfrm>
            <a:off x="720000" y="619200"/>
            <a:ext cx="10728322" cy="807818"/>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0A0E3676-1252-8E01-636C-52D1D48448A4}"/>
              </a:ext>
            </a:extLst>
          </p:cNvPr>
          <p:cNvSpPr>
            <a:spLocks noGrp="1"/>
          </p:cNvSpPr>
          <p:nvPr>
            <p:ph idx="1"/>
          </p:nvPr>
        </p:nvSpPr>
        <p:spPr>
          <a:xfrm>
            <a:off x="720000" y="1427018"/>
            <a:ext cx="10728325" cy="4341957"/>
          </a:xfrm>
        </p:spPr>
        <p:txBody>
          <a:bodyPr/>
          <a:lstStyle/>
          <a:p>
            <a:r>
              <a:rPr lang="en-US" sz="2400" dirty="0"/>
              <a:t>Muslim Preparations:</a:t>
            </a:r>
          </a:p>
          <a:p>
            <a:r>
              <a:rPr lang="en-CA" sz="2400" dirty="0"/>
              <a:t>The </a:t>
            </a:r>
            <a:r>
              <a:rPr lang="en-CA" sz="2400" dirty="0" err="1"/>
              <a:t>Khuzāʿah</a:t>
            </a:r>
            <a:r>
              <a:rPr lang="en-CA" sz="2400" dirty="0"/>
              <a:t> allies inform the Prophet of the multilateral army approaching Medina.</a:t>
            </a:r>
          </a:p>
          <a:p>
            <a:r>
              <a:rPr lang="en-CA" sz="2400" dirty="0"/>
              <a:t>By the time the Muslims learn about the imminent attack, they have only one week to prepare defenses.</a:t>
            </a:r>
          </a:p>
          <a:p>
            <a:r>
              <a:rPr lang="en-CA" sz="2400" dirty="0"/>
              <a:t>The Prophet consults his advisors, who collectively agree to Salman Al-</a:t>
            </a:r>
            <a:r>
              <a:rPr lang="en-CA" sz="2400" dirty="0" err="1"/>
              <a:t>Farisi’s</a:t>
            </a:r>
            <a:r>
              <a:rPr lang="en-CA" sz="2400" dirty="0"/>
              <a:t> strategy of digging a trench along the city’s most vulnerable borders to hold off the enemy’s cavalry</a:t>
            </a:r>
            <a:r>
              <a:rPr lang="en-CA" dirty="0"/>
              <a:t>.</a:t>
            </a:r>
          </a:p>
          <a:p>
            <a:endParaRPr lang="en-US" dirty="0"/>
          </a:p>
        </p:txBody>
      </p:sp>
    </p:spTree>
    <p:extLst>
      <p:ext uri="{BB962C8B-B14F-4D97-AF65-F5344CB8AC3E}">
        <p14:creationId xmlns:p14="http://schemas.microsoft.com/office/powerpoint/2010/main" val="3159944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46571-3A5D-3307-D726-5E82530CDF84}"/>
              </a:ext>
            </a:extLst>
          </p:cNvPr>
          <p:cNvSpPr>
            <a:spLocks noGrp="1"/>
          </p:cNvSpPr>
          <p:nvPr>
            <p:ph type="title"/>
          </p:nvPr>
        </p:nvSpPr>
        <p:spPr>
          <a:xfrm>
            <a:off x="720000" y="619200"/>
            <a:ext cx="10728322" cy="710836"/>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83F80129-BE66-18ED-36D0-72005EC46619}"/>
              </a:ext>
            </a:extLst>
          </p:cNvPr>
          <p:cNvSpPr>
            <a:spLocks noGrp="1"/>
          </p:cNvSpPr>
          <p:nvPr>
            <p:ph idx="1"/>
          </p:nvPr>
        </p:nvSpPr>
        <p:spPr>
          <a:xfrm>
            <a:off x="720000" y="1482436"/>
            <a:ext cx="10728325" cy="4286539"/>
          </a:xfrm>
        </p:spPr>
        <p:txBody>
          <a:bodyPr/>
          <a:lstStyle/>
          <a:p>
            <a:r>
              <a:rPr lang="en-US" sz="2400" dirty="0"/>
              <a:t>After delegating portions of the trench to different groups in the community, the Prophet jumps into the trench alongside his companions to help loosen up the earth and haul it way.</a:t>
            </a:r>
          </a:p>
          <a:p>
            <a:r>
              <a:rPr lang="en-CA" sz="2400" dirty="0"/>
              <a:t>Prophet continued to dig with his companions; narrations mention that he wore a red shirt and let his shoulder-length hair loose</a:t>
            </a:r>
          </a:p>
          <a:p>
            <a:r>
              <a:rPr lang="en-US" sz="2400" dirty="0"/>
              <a:t>The Muslims were 3000.</a:t>
            </a:r>
          </a:p>
          <a:p>
            <a:endParaRPr lang="en-US" dirty="0"/>
          </a:p>
        </p:txBody>
      </p:sp>
    </p:spTree>
    <p:extLst>
      <p:ext uri="{BB962C8B-B14F-4D97-AF65-F5344CB8AC3E}">
        <p14:creationId xmlns:p14="http://schemas.microsoft.com/office/powerpoint/2010/main" val="3325545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7753C-3FAC-4A8B-9E33-921AC455970B}"/>
              </a:ext>
            </a:extLst>
          </p:cNvPr>
          <p:cNvSpPr>
            <a:spLocks noGrp="1"/>
          </p:cNvSpPr>
          <p:nvPr>
            <p:ph type="title"/>
          </p:nvPr>
        </p:nvSpPr>
        <p:spPr>
          <a:xfrm>
            <a:off x="720000" y="619200"/>
            <a:ext cx="10728322" cy="683127"/>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1A85E16C-28B1-8BAA-CB06-B1997FE662F2}"/>
              </a:ext>
            </a:extLst>
          </p:cNvPr>
          <p:cNvSpPr>
            <a:spLocks noGrp="1"/>
          </p:cNvSpPr>
          <p:nvPr>
            <p:ph idx="1"/>
          </p:nvPr>
        </p:nvSpPr>
        <p:spPr>
          <a:xfrm>
            <a:off x="720000" y="1399310"/>
            <a:ext cx="10728325" cy="4369666"/>
          </a:xfrm>
        </p:spPr>
        <p:txBody>
          <a:bodyPr>
            <a:normAutofit/>
          </a:bodyPr>
          <a:lstStyle/>
          <a:p>
            <a:r>
              <a:rPr lang="en-CA" dirty="0"/>
              <a:t>Al-Bara' ibn </a:t>
            </a:r>
            <a:r>
              <a:rPr lang="en-CA" dirty="0" err="1"/>
              <a:t>Azib</a:t>
            </a:r>
            <a:r>
              <a:rPr lang="en-CA" dirty="0"/>
              <a:t> said, </a:t>
            </a:r>
          </a:p>
          <a:p>
            <a:r>
              <a:rPr lang="en-CA" dirty="0"/>
              <a:t>"I saw the Prophet on the day of </a:t>
            </a:r>
            <a:r>
              <a:rPr lang="en-CA" dirty="0" err="1"/>
              <a:t>Khandaq</a:t>
            </a:r>
            <a:r>
              <a:rPr lang="en-CA" dirty="0"/>
              <a:t>, and he was carrying the dust for so long that his entire chest hair was covered with dust. Al-Bara' said, "And he was saying poetry along with us.</a:t>
            </a:r>
            <a:endParaRPr lang="ar-SA" dirty="0"/>
          </a:p>
          <a:p>
            <a:pPr marL="0" indent="0" algn="ctr">
              <a:buNone/>
            </a:pPr>
            <a:r>
              <a:rPr lang="ar-SA" dirty="0"/>
              <a:t>اللهمَّ لولا أنت ما اهتدينا *** ولا تصدَّقنا ولا صلَّينا</a:t>
            </a:r>
          </a:p>
          <a:p>
            <a:pPr marL="0" indent="0" algn="ctr">
              <a:buNone/>
            </a:pPr>
            <a:r>
              <a:rPr lang="ar-SA" dirty="0"/>
              <a:t>فأَنْزِلَنْ سَكِينةً علينا *** وثبِّت الأقدام إن لاقينا</a:t>
            </a:r>
          </a:p>
          <a:p>
            <a:pPr marL="0" indent="0" algn="ctr">
              <a:buNone/>
            </a:pPr>
            <a:r>
              <a:rPr lang="ar-SA" dirty="0"/>
              <a:t>إنَّ الأعداءَ قد بغوا علينا *** إذا أرادوا فتنةً أبينا أبينا</a:t>
            </a:r>
          </a:p>
          <a:p>
            <a:pPr marL="0" indent="0" algn="ctr">
              <a:buNone/>
            </a:pPr>
            <a:br>
              <a:rPr lang="en-CA" dirty="0"/>
            </a:br>
            <a:endParaRPr lang="en-CA" dirty="0"/>
          </a:p>
          <a:p>
            <a:endParaRPr lang="en-US" dirty="0"/>
          </a:p>
        </p:txBody>
      </p:sp>
    </p:spTree>
    <p:extLst>
      <p:ext uri="{BB962C8B-B14F-4D97-AF65-F5344CB8AC3E}">
        <p14:creationId xmlns:p14="http://schemas.microsoft.com/office/powerpoint/2010/main" val="920317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A4DA1-932E-3292-AADE-DF2DA9A6837B}"/>
              </a:ext>
            </a:extLst>
          </p:cNvPr>
          <p:cNvSpPr>
            <a:spLocks noGrp="1"/>
          </p:cNvSpPr>
          <p:nvPr>
            <p:ph type="title"/>
          </p:nvPr>
        </p:nvSpPr>
        <p:spPr>
          <a:xfrm>
            <a:off x="720000" y="619200"/>
            <a:ext cx="10728322" cy="752400"/>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0B88B470-8CD8-186F-644F-311F76D21771}"/>
              </a:ext>
            </a:extLst>
          </p:cNvPr>
          <p:cNvSpPr>
            <a:spLocks noGrp="1"/>
          </p:cNvSpPr>
          <p:nvPr>
            <p:ph idx="1"/>
          </p:nvPr>
        </p:nvSpPr>
        <p:spPr>
          <a:xfrm>
            <a:off x="720000" y="1371600"/>
            <a:ext cx="10728325" cy="4397375"/>
          </a:xfrm>
        </p:spPr>
        <p:txBody>
          <a:bodyPr/>
          <a:lstStyle/>
          <a:p>
            <a:pPr marL="0" indent="0" algn="ctr">
              <a:buNone/>
            </a:pPr>
            <a:endParaRPr lang="en-CA" dirty="0"/>
          </a:p>
          <a:p>
            <a:pPr marL="0" indent="0" algn="ctr">
              <a:buNone/>
            </a:pPr>
            <a:endParaRPr lang="en-CA" dirty="0"/>
          </a:p>
          <a:p>
            <a:pPr marL="0" indent="0" algn="ctr">
              <a:buNone/>
            </a:pPr>
            <a:r>
              <a:rPr lang="en-CA" sz="2400" dirty="0"/>
              <a:t>“O Allah, were it not for You, we would not be guided, nor would we give charity nor pray, so send Your peace down upon us and make our feet firm when the enemies come to us. Verily, the enemies have transgressed upon us, and when they want </a:t>
            </a:r>
            <a:r>
              <a:rPr lang="en-CA" sz="2400" dirty="0" err="1"/>
              <a:t>fitna</a:t>
            </a:r>
            <a:r>
              <a:rPr lang="en-CA" sz="2400" dirty="0"/>
              <a:t> (shirk, death), we refuse, we refuse.'"</a:t>
            </a:r>
            <a:endParaRPr lang="en-US" sz="2400" dirty="0"/>
          </a:p>
        </p:txBody>
      </p:sp>
    </p:spTree>
    <p:extLst>
      <p:ext uri="{BB962C8B-B14F-4D97-AF65-F5344CB8AC3E}">
        <p14:creationId xmlns:p14="http://schemas.microsoft.com/office/powerpoint/2010/main" val="1754850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F31A6-42DF-D55A-0AB5-888E0753CE1A}"/>
              </a:ext>
            </a:extLst>
          </p:cNvPr>
          <p:cNvSpPr>
            <a:spLocks noGrp="1"/>
          </p:cNvSpPr>
          <p:nvPr>
            <p:ph type="title"/>
          </p:nvPr>
        </p:nvSpPr>
        <p:spPr>
          <a:xfrm>
            <a:off x="720000" y="619200"/>
            <a:ext cx="10728322" cy="710836"/>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C483DE8A-A016-78EF-A82E-CC22FEF928B2}"/>
              </a:ext>
            </a:extLst>
          </p:cNvPr>
          <p:cNvSpPr>
            <a:spLocks noGrp="1"/>
          </p:cNvSpPr>
          <p:nvPr>
            <p:ph idx="1"/>
          </p:nvPr>
        </p:nvSpPr>
        <p:spPr>
          <a:xfrm>
            <a:off x="720000" y="1330036"/>
            <a:ext cx="10728325" cy="4438939"/>
          </a:xfrm>
        </p:spPr>
        <p:txBody>
          <a:bodyPr/>
          <a:lstStyle/>
          <a:p>
            <a:r>
              <a:rPr lang="en-US" sz="2400" b="1" dirty="0"/>
              <a:t>Banu Qurayza:</a:t>
            </a:r>
          </a:p>
          <a:p>
            <a:r>
              <a:rPr lang="en-CA" sz="2400" dirty="0" err="1"/>
              <a:t>Ḥuyayy</a:t>
            </a:r>
            <a:r>
              <a:rPr lang="en-CA" sz="2400" dirty="0"/>
              <a:t> ibn </a:t>
            </a:r>
            <a:r>
              <a:rPr lang="en-CA" sz="2400" dirty="0" err="1"/>
              <a:t>Akhṭab</a:t>
            </a:r>
            <a:r>
              <a:rPr lang="en-CA" sz="2400" dirty="0"/>
              <a:t> goes to </a:t>
            </a:r>
            <a:r>
              <a:rPr lang="en-CA" sz="2400" dirty="0" err="1"/>
              <a:t>Kaʿb</a:t>
            </a:r>
            <a:r>
              <a:rPr lang="en-CA" sz="2400" dirty="0"/>
              <a:t> ibn </a:t>
            </a:r>
            <a:r>
              <a:rPr lang="en-CA" sz="2400" dirty="0" err="1"/>
              <a:t>Asad</a:t>
            </a:r>
            <a:r>
              <a:rPr lang="en-CA" sz="2400" dirty="0"/>
              <a:t> (head of </a:t>
            </a:r>
            <a:r>
              <a:rPr lang="en-CA" sz="2400" dirty="0" err="1"/>
              <a:t>Qurayẓah</a:t>
            </a:r>
            <a:r>
              <a:rPr lang="en-CA" sz="2400" dirty="0"/>
              <a:t>) and convinces him to breach his covenant with the Prophet and help the Confederation.</a:t>
            </a:r>
          </a:p>
          <a:p>
            <a:pPr lvl="1"/>
            <a:r>
              <a:rPr lang="en-CA" sz="2400" dirty="0"/>
              <a:t>His hesitation was because this was a point of no return; if the Confederation failed, his tribe would face a similar fate to the other two Jewish tribe</a:t>
            </a:r>
          </a:p>
          <a:p>
            <a:pPr lvl="1"/>
            <a:r>
              <a:rPr lang="en-CA" sz="2400" dirty="0"/>
              <a:t>Nonetheless, they agreed to prepare to attack from inside as soon as the Confederation invaded from outside.</a:t>
            </a:r>
          </a:p>
          <a:p>
            <a:pPr lvl="1"/>
            <a:endParaRPr lang="en-CA" dirty="0"/>
          </a:p>
          <a:p>
            <a:pPr lvl="1"/>
            <a:endParaRPr lang="en-CA" dirty="0"/>
          </a:p>
          <a:p>
            <a:endParaRPr lang="en-US" dirty="0"/>
          </a:p>
        </p:txBody>
      </p:sp>
    </p:spTree>
    <p:extLst>
      <p:ext uri="{BB962C8B-B14F-4D97-AF65-F5344CB8AC3E}">
        <p14:creationId xmlns:p14="http://schemas.microsoft.com/office/powerpoint/2010/main" val="3154490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6D647-4EF4-012D-D043-E926E0ED6E6F}"/>
              </a:ext>
            </a:extLst>
          </p:cNvPr>
          <p:cNvSpPr>
            <a:spLocks noGrp="1"/>
          </p:cNvSpPr>
          <p:nvPr>
            <p:ph type="title"/>
          </p:nvPr>
        </p:nvSpPr>
        <p:spPr>
          <a:xfrm>
            <a:off x="720000" y="619200"/>
            <a:ext cx="10728322" cy="655418"/>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6C27CD25-FFA2-9B3C-330A-E88E19275B91}"/>
              </a:ext>
            </a:extLst>
          </p:cNvPr>
          <p:cNvSpPr>
            <a:spLocks noGrp="1"/>
          </p:cNvSpPr>
          <p:nvPr>
            <p:ph idx="1"/>
          </p:nvPr>
        </p:nvSpPr>
        <p:spPr>
          <a:xfrm>
            <a:off x="720000" y="1274618"/>
            <a:ext cx="10728325" cy="4494357"/>
          </a:xfrm>
        </p:spPr>
        <p:txBody>
          <a:bodyPr/>
          <a:lstStyle/>
          <a:p>
            <a:r>
              <a:rPr lang="en-CA" sz="2400" dirty="0"/>
              <a:t>The Prophet sent </a:t>
            </a:r>
            <a:r>
              <a:rPr lang="en-CA" sz="2400" dirty="0" err="1"/>
              <a:t>Saʿd</a:t>
            </a:r>
            <a:r>
              <a:rPr lang="en-CA" sz="2400" dirty="0"/>
              <a:t> ibn </a:t>
            </a:r>
            <a:r>
              <a:rPr lang="en-CA" sz="2400" dirty="0" err="1"/>
              <a:t>Muʿādh</a:t>
            </a:r>
            <a:r>
              <a:rPr lang="en-CA" sz="2400" dirty="0"/>
              <a:t> and others to reaffirm the pledge with them, but they declared that they had breached it.</a:t>
            </a:r>
          </a:p>
          <a:p>
            <a:r>
              <a:rPr lang="en-CA" sz="2400" dirty="0"/>
              <a:t>Tensions ran high between Muslims and Jews; the Prophet ordered a force of 500 to guard against a rear attack by the </a:t>
            </a:r>
            <a:r>
              <a:rPr lang="en-CA" sz="2400" dirty="0" err="1"/>
              <a:t>Qurayẓah</a:t>
            </a:r>
            <a:r>
              <a:rPr lang="en-CA" sz="2400" dirty="0"/>
              <a:t> and ordered the Muslims to remain armed at all times.</a:t>
            </a:r>
          </a:p>
          <a:p>
            <a:r>
              <a:rPr lang="en-CA" sz="2400" dirty="0"/>
              <a:t>The Prophet ordered that all the women and children be sent to the fortress of the Banu </a:t>
            </a:r>
            <a:r>
              <a:rPr lang="en-CA" sz="2400" dirty="0" err="1"/>
              <a:t>Harithah</a:t>
            </a:r>
            <a:r>
              <a:rPr lang="en-CA" sz="2400" dirty="0"/>
              <a:t> </a:t>
            </a:r>
            <a:r>
              <a:rPr lang="ar-SA" sz="2400" dirty="0"/>
              <a:t>بنو حارثة</a:t>
            </a:r>
            <a:endParaRPr lang="en-US" sz="2400" dirty="0"/>
          </a:p>
          <a:p>
            <a:r>
              <a:rPr lang="en-CA" sz="2400" dirty="0"/>
              <a:t>The Banu </a:t>
            </a:r>
            <a:r>
              <a:rPr lang="en-CA" sz="2400" dirty="0" err="1"/>
              <a:t>Harithah</a:t>
            </a:r>
            <a:r>
              <a:rPr lang="en-CA" sz="2400" dirty="0"/>
              <a:t> were a tribe from the Ansar, but they had built their own fortress called al-</a:t>
            </a:r>
            <a:r>
              <a:rPr lang="en-CA" sz="2400" dirty="0" err="1"/>
              <a:t>Fari</a:t>
            </a:r>
            <a:r>
              <a:rPr lang="en-CA" sz="2400" dirty="0"/>
              <a:t>’</a:t>
            </a:r>
            <a:r>
              <a:rPr lang="ar-SA" sz="2400" dirty="0"/>
              <a:t>الفارع </a:t>
            </a:r>
            <a:endParaRPr lang="en-CA" sz="2400" dirty="0"/>
          </a:p>
          <a:p>
            <a:endParaRPr lang="en-CA" dirty="0"/>
          </a:p>
          <a:p>
            <a:endParaRPr lang="en-US" dirty="0"/>
          </a:p>
        </p:txBody>
      </p:sp>
    </p:spTree>
    <p:extLst>
      <p:ext uri="{BB962C8B-B14F-4D97-AF65-F5344CB8AC3E}">
        <p14:creationId xmlns:p14="http://schemas.microsoft.com/office/powerpoint/2010/main" val="401103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7B029-E589-8794-7132-88C89C143963}"/>
              </a:ext>
            </a:extLst>
          </p:cNvPr>
          <p:cNvSpPr>
            <a:spLocks noGrp="1"/>
          </p:cNvSpPr>
          <p:nvPr>
            <p:ph type="title"/>
          </p:nvPr>
        </p:nvSpPr>
        <p:spPr>
          <a:xfrm>
            <a:off x="720000" y="619200"/>
            <a:ext cx="10728322" cy="766255"/>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3DB02C84-4BD8-E64B-1A62-CAAB235FFD29}"/>
              </a:ext>
            </a:extLst>
          </p:cNvPr>
          <p:cNvSpPr>
            <a:spLocks noGrp="1"/>
          </p:cNvSpPr>
          <p:nvPr>
            <p:ph idx="1"/>
          </p:nvPr>
        </p:nvSpPr>
        <p:spPr>
          <a:xfrm>
            <a:off x="720000" y="1385456"/>
            <a:ext cx="10728325" cy="4383520"/>
          </a:xfrm>
        </p:spPr>
        <p:txBody>
          <a:bodyPr/>
          <a:lstStyle/>
          <a:p>
            <a:r>
              <a:rPr lang="en-US" b="1" dirty="0"/>
              <a:t>The Story of </a:t>
            </a:r>
            <a:r>
              <a:rPr lang="en-US" b="1" dirty="0" err="1"/>
              <a:t>Safiyyah</a:t>
            </a:r>
            <a:r>
              <a:rPr lang="en-US" b="1" dirty="0"/>
              <a:t> and Hassan ibn Thabit</a:t>
            </a:r>
          </a:p>
          <a:p>
            <a:r>
              <a:rPr lang="en-US" dirty="0"/>
              <a:t>Ibn Hisham narrates:</a:t>
            </a:r>
          </a:p>
          <a:p>
            <a:pPr marL="0" indent="0" algn="ctr">
              <a:buNone/>
            </a:pPr>
            <a:r>
              <a:rPr lang="ar-SA" sz="2400" dirty="0"/>
              <a:t>كانت صفية بنت عبد المطلب في فارع، حصن حسان بن ثابت، قالت: وكان حسان بن ثابت معنا فيه، مع النساء والصبيان. قالت صفية: فمر بنا رجل من يهود، فجعل يطيف بالحصن، وقد حاربت بنو قريظة وقطعت ما بينها وبين رسول الله صلى الله عليه وسلم، وليس بيننا وبينهم أحد يدفع عنا، ورسول الله صلى الله عليه وسلم والمسلمون في نحور عدوهم لا يستطيعون أن ينصرفوا عنهم إلينا إن أتانا آت</a:t>
            </a:r>
            <a:endParaRPr lang="en-US" sz="2400" dirty="0"/>
          </a:p>
        </p:txBody>
      </p:sp>
    </p:spTree>
    <p:extLst>
      <p:ext uri="{BB962C8B-B14F-4D97-AF65-F5344CB8AC3E}">
        <p14:creationId xmlns:p14="http://schemas.microsoft.com/office/powerpoint/2010/main" val="101310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56A91-8298-A24D-9FBA-4921241F9839}"/>
              </a:ext>
            </a:extLst>
          </p:cNvPr>
          <p:cNvSpPr>
            <a:spLocks noGrp="1"/>
          </p:cNvSpPr>
          <p:nvPr>
            <p:ph type="title"/>
          </p:nvPr>
        </p:nvSpPr>
        <p:spPr>
          <a:xfrm>
            <a:off x="720000" y="619200"/>
            <a:ext cx="10728322" cy="738545"/>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1C885EB6-6F3B-97F0-A74E-375D25B2A53F}"/>
              </a:ext>
            </a:extLst>
          </p:cNvPr>
          <p:cNvSpPr>
            <a:spLocks noGrp="1"/>
          </p:cNvSpPr>
          <p:nvPr>
            <p:ph idx="1"/>
          </p:nvPr>
        </p:nvSpPr>
        <p:spPr>
          <a:xfrm>
            <a:off x="720000" y="1357746"/>
            <a:ext cx="10728325" cy="4411230"/>
          </a:xfrm>
        </p:spPr>
        <p:txBody>
          <a:bodyPr>
            <a:normAutofit/>
          </a:bodyPr>
          <a:lstStyle/>
          <a:p>
            <a:pPr marL="0" indent="0" algn="ctr">
              <a:buNone/>
            </a:pPr>
            <a:r>
              <a:rPr lang="ar-SA" sz="2400" dirty="0"/>
              <a:t>قالت: فقلت: يا حسان، إن هذا اليهودي كما ترى يطيف بالحصن، وإني والله ما آمنه أن يدل على عورتنا من وراءنا من يهود، وقد شغل عنا رسول الله صلى الله عليه وسلم وأصحابه، فأنزل إليه فاقتله، قال: يغفر الله لك </a:t>
            </a:r>
            <a:r>
              <a:rPr lang="ar-SA" sz="2400" dirty="0" err="1"/>
              <a:t>يابنة</a:t>
            </a:r>
            <a:r>
              <a:rPr lang="ar-SA" sz="2400" dirty="0"/>
              <a:t> عبد المطلب، والله لقد عرفت ما أنا بصاحب هذا، قالت: فلما قال لي ذلك، ولم أر عنده شيئا، احتجزت ثم أخذت عمودا، ثم نزلت من الحصن إليه، فضربته بالعمود حتى قتلته. قالت: فلما فرغت منه، رجعت إلى الحصن، فقلت: يا حسان، انزل إليه فاسلبه، فإنه لم يمنعني من سلبه إلا أنه رجل، قال: مالي بسلبه من حاجة </a:t>
            </a:r>
            <a:r>
              <a:rPr lang="ar-SA" sz="2400" dirty="0" err="1"/>
              <a:t>يابنة</a:t>
            </a:r>
            <a:r>
              <a:rPr lang="ar-SA" sz="2400" dirty="0"/>
              <a:t> عبد المطلب.</a:t>
            </a:r>
            <a:endParaRPr lang="en-US" sz="2400" dirty="0"/>
          </a:p>
        </p:txBody>
      </p:sp>
    </p:spTree>
    <p:extLst>
      <p:ext uri="{BB962C8B-B14F-4D97-AF65-F5344CB8AC3E}">
        <p14:creationId xmlns:p14="http://schemas.microsoft.com/office/powerpoint/2010/main" val="2640872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B311-5AC7-C0BC-22AA-111A420353A3}"/>
              </a:ext>
            </a:extLst>
          </p:cNvPr>
          <p:cNvSpPr>
            <a:spLocks noGrp="1"/>
          </p:cNvSpPr>
          <p:nvPr>
            <p:ph type="title"/>
          </p:nvPr>
        </p:nvSpPr>
        <p:spPr>
          <a:xfrm>
            <a:off x="720000" y="619200"/>
            <a:ext cx="10728322" cy="793964"/>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C59DA26C-F909-D911-52D1-EB751F44228D}"/>
              </a:ext>
            </a:extLst>
          </p:cNvPr>
          <p:cNvSpPr>
            <a:spLocks noGrp="1"/>
          </p:cNvSpPr>
          <p:nvPr>
            <p:ph idx="1"/>
          </p:nvPr>
        </p:nvSpPr>
        <p:spPr>
          <a:xfrm>
            <a:off x="720000" y="1413164"/>
            <a:ext cx="10728325" cy="4355811"/>
          </a:xfrm>
        </p:spPr>
        <p:txBody>
          <a:bodyPr>
            <a:normAutofit/>
          </a:bodyPr>
          <a:lstStyle/>
          <a:p>
            <a:r>
              <a:rPr lang="en-US" sz="2400" dirty="0"/>
              <a:t>The Quraysh had experienced one humiliating defeat after another.</a:t>
            </a:r>
          </a:p>
          <a:p>
            <a:r>
              <a:rPr lang="en-US" sz="2400" dirty="0"/>
              <a:t>They failed to assassinate the Prophet in Makkah.</a:t>
            </a:r>
          </a:p>
          <a:p>
            <a:r>
              <a:rPr lang="en-US" sz="2400" dirty="0"/>
              <a:t>They experienced a humiliating defeat at </a:t>
            </a:r>
            <a:r>
              <a:rPr lang="en-US" sz="2400" dirty="0" err="1"/>
              <a:t>Badr</a:t>
            </a:r>
            <a:r>
              <a:rPr lang="en-US" sz="2400" dirty="0"/>
              <a:t>.</a:t>
            </a:r>
          </a:p>
          <a:p>
            <a:r>
              <a:rPr lang="en-US" sz="2400" dirty="0"/>
              <a:t>They failed to destroy the Muslims at Uhud.</a:t>
            </a:r>
          </a:p>
          <a:p>
            <a:r>
              <a:rPr lang="en-US" sz="2400" dirty="0"/>
              <a:t>The Muslims continue to block the trading routes to Syria.</a:t>
            </a:r>
          </a:p>
        </p:txBody>
      </p:sp>
    </p:spTree>
    <p:extLst>
      <p:ext uri="{BB962C8B-B14F-4D97-AF65-F5344CB8AC3E}">
        <p14:creationId xmlns:p14="http://schemas.microsoft.com/office/powerpoint/2010/main" val="152354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18FA6-5AB2-4939-9F0A-93AFDC681D06}"/>
              </a:ext>
            </a:extLst>
          </p:cNvPr>
          <p:cNvSpPr>
            <a:spLocks noGrp="1"/>
          </p:cNvSpPr>
          <p:nvPr>
            <p:ph type="title"/>
          </p:nvPr>
        </p:nvSpPr>
        <p:spPr>
          <a:xfrm>
            <a:off x="720000" y="619200"/>
            <a:ext cx="10728322" cy="780109"/>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8672F1E6-3DB4-3515-384B-596777329CEA}"/>
              </a:ext>
            </a:extLst>
          </p:cNvPr>
          <p:cNvSpPr>
            <a:spLocks noGrp="1"/>
          </p:cNvSpPr>
          <p:nvPr>
            <p:ph idx="1"/>
          </p:nvPr>
        </p:nvSpPr>
        <p:spPr>
          <a:xfrm>
            <a:off x="720000" y="1399310"/>
            <a:ext cx="10728325" cy="4369666"/>
          </a:xfrm>
        </p:spPr>
        <p:txBody>
          <a:bodyPr>
            <a:normAutofit/>
          </a:bodyPr>
          <a:lstStyle/>
          <a:p>
            <a:r>
              <a:rPr lang="en-US" sz="2400" b="1" dirty="0"/>
              <a:t>Events at the end of the 5AH</a:t>
            </a:r>
          </a:p>
          <a:p>
            <a:r>
              <a:rPr lang="en-US" sz="2400" dirty="0"/>
              <a:t>One of the most notable events of this period is the Battle of the </a:t>
            </a:r>
            <a:r>
              <a:rPr lang="en-US" sz="2400" dirty="0" err="1"/>
              <a:t>Ahzab</a:t>
            </a:r>
            <a:r>
              <a:rPr lang="en-US" sz="2400" dirty="0"/>
              <a:t>, also known as the Battle of </a:t>
            </a:r>
            <a:r>
              <a:rPr lang="en-US" sz="2400" dirty="0" err="1"/>
              <a:t>Khandaq</a:t>
            </a:r>
            <a:r>
              <a:rPr lang="en-US" sz="2400" dirty="0"/>
              <a:t>.</a:t>
            </a:r>
          </a:p>
          <a:p>
            <a:r>
              <a:rPr lang="en-US" sz="2400" dirty="0"/>
              <a:t>In terms of the exact date, historians place this battle between the 8-23 of </a:t>
            </a:r>
            <a:r>
              <a:rPr lang="en-US" sz="2400" dirty="0" err="1"/>
              <a:t>Dhul</a:t>
            </a:r>
            <a:r>
              <a:rPr lang="en-US" sz="2400" dirty="0"/>
              <a:t> </a:t>
            </a:r>
            <a:r>
              <a:rPr lang="en-US" sz="2400" dirty="0" err="1"/>
              <a:t>Qi’dah</a:t>
            </a:r>
            <a:r>
              <a:rPr lang="en-US" sz="2400" dirty="0"/>
              <a:t> in the 5AH.</a:t>
            </a:r>
          </a:p>
        </p:txBody>
      </p:sp>
    </p:spTree>
    <p:extLst>
      <p:ext uri="{BB962C8B-B14F-4D97-AF65-F5344CB8AC3E}">
        <p14:creationId xmlns:p14="http://schemas.microsoft.com/office/powerpoint/2010/main" val="2163055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4EC74-F187-F8A7-0D7E-2EA133BB9B1E}"/>
              </a:ext>
            </a:extLst>
          </p:cNvPr>
          <p:cNvSpPr>
            <a:spLocks noGrp="1"/>
          </p:cNvSpPr>
          <p:nvPr>
            <p:ph type="title"/>
          </p:nvPr>
        </p:nvSpPr>
        <p:spPr>
          <a:xfrm>
            <a:off x="720000" y="619200"/>
            <a:ext cx="10728322" cy="724691"/>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3E31297C-4DE1-38EB-E888-88CA2C4F60E9}"/>
              </a:ext>
            </a:extLst>
          </p:cNvPr>
          <p:cNvSpPr>
            <a:spLocks noGrp="1"/>
          </p:cNvSpPr>
          <p:nvPr>
            <p:ph idx="1"/>
          </p:nvPr>
        </p:nvSpPr>
        <p:spPr>
          <a:xfrm>
            <a:off x="720000" y="1343892"/>
            <a:ext cx="10728325" cy="4894908"/>
          </a:xfrm>
        </p:spPr>
        <p:txBody>
          <a:bodyPr>
            <a:normAutofit/>
          </a:bodyPr>
          <a:lstStyle/>
          <a:p>
            <a:r>
              <a:rPr lang="en-US" sz="2400" b="1" dirty="0"/>
              <a:t>What led to the Battle of the </a:t>
            </a:r>
            <a:r>
              <a:rPr lang="en-US" sz="2400" b="1" dirty="0" err="1"/>
              <a:t>Ahzab</a:t>
            </a:r>
            <a:r>
              <a:rPr lang="en-US" sz="2400" b="1" dirty="0"/>
              <a:t>?</a:t>
            </a:r>
          </a:p>
          <a:p>
            <a:r>
              <a:rPr lang="en-US" dirty="0"/>
              <a:t>1. </a:t>
            </a:r>
            <a:r>
              <a:rPr lang="en-CA" dirty="0"/>
              <a:t>The Arabs (both Quraysh and other outlying tribes) considered the Muslims a major threat to the status quo.</a:t>
            </a:r>
          </a:p>
          <a:p>
            <a:r>
              <a:rPr lang="en-US" dirty="0"/>
              <a:t>William Montgomery Watt, in his comprehensive biography of the Prophet titled “Muhammad: Prophet and Statesman” writes:</a:t>
            </a:r>
          </a:p>
          <a:p>
            <a:pPr marL="0" indent="0" algn="ctr">
              <a:buNone/>
            </a:pPr>
            <a:r>
              <a:rPr lang="en-US" dirty="0"/>
              <a:t>“They has made a great effort and had not succeeded. Unless they could do something much better, they were faced with disaster. For the expedition of Uhud, they had collected all the available men from Quraysh and the surrounding tribes friendly to them. The only possibility of raising a more powerful army was to attract the active support of some of the great nomadic tribes to the east and northwest of Medina, using propaganda about Muhammad’s weakness, memories of the prestige of Quraysh, promises of booty, and even straight bribes. To this task Quraysh now devoted their energies.”</a:t>
            </a:r>
          </a:p>
          <a:p>
            <a:endParaRPr lang="en-CA" dirty="0"/>
          </a:p>
        </p:txBody>
      </p:sp>
    </p:spTree>
    <p:extLst>
      <p:ext uri="{BB962C8B-B14F-4D97-AF65-F5344CB8AC3E}">
        <p14:creationId xmlns:p14="http://schemas.microsoft.com/office/powerpoint/2010/main" val="2501962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0543E-903D-97F6-E531-C90175C2919C}"/>
              </a:ext>
            </a:extLst>
          </p:cNvPr>
          <p:cNvSpPr>
            <a:spLocks noGrp="1"/>
          </p:cNvSpPr>
          <p:nvPr>
            <p:ph type="title"/>
          </p:nvPr>
        </p:nvSpPr>
        <p:spPr>
          <a:xfrm>
            <a:off x="720000" y="619200"/>
            <a:ext cx="10728322" cy="752400"/>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FFAB1078-2BB4-D156-D5B2-E0AD68A4EBAD}"/>
              </a:ext>
            </a:extLst>
          </p:cNvPr>
          <p:cNvSpPr>
            <a:spLocks noGrp="1"/>
          </p:cNvSpPr>
          <p:nvPr>
            <p:ph idx="1"/>
          </p:nvPr>
        </p:nvSpPr>
        <p:spPr>
          <a:xfrm>
            <a:off x="720000" y="1510146"/>
            <a:ext cx="10728325" cy="4258830"/>
          </a:xfrm>
        </p:spPr>
        <p:txBody>
          <a:bodyPr/>
          <a:lstStyle/>
          <a:p>
            <a:r>
              <a:rPr lang="en-US" sz="2400" dirty="0"/>
              <a:t>2. </a:t>
            </a:r>
            <a:r>
              <a:rPr lang="en-CA" sz="2400" dirty="0"/>
              <a:t>The Jews (</a:t>
            </a:r>
            <a:r>
              <a:rPr lang="en-CA" sz="2400" dirty="0" err="1"/>
              <a:t>Qaynuqāʿ</a:t>
            </a:r>
            <a:r>
              <a:rPr lang="en-CA" sz="2400" dirty="0"/>
              <a:t> and </a:t>
            </a:r>
            <a:r>
              <a:rPr lang="en-CA" sz="2400" dirty="0" err="1"/>
              <a:t>Naḍīr</a:t>
            </a:r>
            <a:r>
              <a:rPr lang="en-CA" sz="2400" dirty="0"/>
              <a:t>) who had been banished to Khaybar wanted revenge for </a:t>
            </a:r>
            <a:r>
              <a:rPr lang="en-CA" sz="2400" dirty="0" err="1"/>
              <a:t>Kaʿb</a:t>
            </a:r>
            <a:r>
              <a:rPr lang="en-CA" sz="2400" dirty="0"/>
              <a:t> ibn al-Ashraf and for being banished.</a:t>
            </a:r>
          </a:p>
          <a:p>
            <a:r>
              <a:rPr lang="en-CA" sz="2400" dirty="0"/>
              <a:t>In Kitab Al-Irshad, Al-</a:t>
            </a:r>
            <a:r>
              <a:rPr lang="en-CA" sz="2400" dirty="0" err="1"/>
              <a:t>Mufid</a:t>
            </a:r>
            <a:r>
              <a:rPr lang="en-CA" sz="2400" dirty="0"/>
              <a:t> writes:</a:t>
            </a:r>
          </a:p>
          <a:p>
            <a:pPr marL="0" indent="0" algn="ctr">
              <a:buNone/>
            </a:pPr>
            <a:r>
              <a:rPr lang="ar-SA" sz="2400" dirty="0"/>
              <a:t>فصاروا إلى أبي سفيان لعلمهم بعداوته لرسول الله، وتسرعه لقتاله، فذكروا له ما نالهم منه. وسألوه المعونة على قتاله</a:t>
            </a:r>
            <a:r>
              <a:rPr lang="ar-LB" sz="2400" dirty="0"/>
              <a:t>،</a:t>
            </a:r>
            <a:r>
              <a:rPr lang="ar-SA" sz="2400" dirty="0"/>
              <a:t> فقال: إنا لكم حيث تحبون، فاخرجوا إلى قريش، فادعوهم إلى حربه، واضمنوا النصرة لهم، والثبوت معهم حتى تستأصلوه. فطافوا على وجوه قريش، ودعوهم إلى حرب النبي»</a:t>
            </a:r>
            <a:endParaRPr lang="en-CA" sz="2400" dirty="0"/>
          </a:p>
          <a:p>
            <a:endParaRPr lang="en-US" dirty="0"/>
          </a:p>
        </p:txBody>
      </p:sp>
    </p:spTree>
    <p:extLst>
      <p:ext uri="{BB962C8B-B14F-4D97-AF65-F5344CB8AC3E}">
        <p14:creationId xmlns:p14="http://schemas.microsoft.com/office/powerpoint/2010/main" val="2130357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33759-A837-844D-BA3B-821B4F3093DE}"/>
              </a:ext>
            </a:extLst>
          </p:cNvPr>
          <p:cNvSpPr>
            <a:spLocks noGrp="1"/>
          </p:cNvSpPr>
          <p:nvPr>
            <p:ph type="title"/>
          </p:nvPr>
        </p:nvSpPr>
        <p:spPr>
          <a:xfrm>
            <a:off x="720000" y="619200"/>
            <a:ext cx="10728322" cy="766255"/>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B2BFF7A8-CD11-5F30-ACB9-1DBDEE9C55B4}"/>
              </a:ext>
            </a:extLst>
          </p:cNvPr>
          <p:cNvSpPr>
            <a:spLocks noGrp="1"/>
          </p:cNvSpPr>
          <p:nvPr>
            <p:ph idx="1"/>
          </p:nvPr>
        </p:nvSpPr>
        <p:spPr>
          <a:xfrm>
            <a:off x="720000" y="1385456"/>
            <a:ext cx="10728325" cy="4383520"/>
          </a:xfrm>
        </p:spPr>
        <p:txBody>
          <a:bodyPr>
            <a:normAutofit/>
          </a:bodyPr>
          <a:lstStyle/>
          <a:p>
            <a:pPr marL="0" indent="0" algn="ctr">
              <a:buNone/>
            </a:pPr>
            <a:r>
              <a:rPr lang="ar-LB" sz="2400" b="1" dirty="0"/>
              <a:t>فقال أبو سفيان: </a:t>
            </a:r>
            <a:r>
              <a:rPr lang="ar-SA" sz="2400" dirty="0"/>
              <a:t>يا معشر اليهود، أنتم أهل الكتاب الأول والعلم، </a:t>
            </a:r>
            <a:r>
              <a:rPr lang="ar-LB" sz="2400" dirty="0"/>
              <a:t>أ</a:t>
            </a:r>
            <a:r>
              <a:rPr lang="ar-SA" sz="2400" dirty="0"/>
              <a:t>خبرونا عما أصبحنا فيه نحن ومحمد، ديننا خير أم دين محمد</a:t>
            </a:r>
            <a:endParaRPr lang="en-US" sz="2400" dirty="0"/>
          </a:p>
          <a:p>
            <a:r>
              <a:rPr lang="en-CA" sz="2400" dirty="0" err="1"/>
              <a:t>Abū</a:t>
            </a:r>
            <a:r>
              <a:rPr lang="en-CA" sz="2400" dirty="0"/>
              <a:t> </a:t>
            </a:r>
            <a:r>
              <a:rPr lang="en-CA" sz="2400" dirty="0" err="1"/>
              <a:t>Sufyān</a:t>
            </a:r>
            <a:r>
              <a:rPr lang="en-CA" sz="2400" dirty="0"/>
              <a:t> questions their loyalties since they are People of the Book caught between </a:t>
            </a:r>
            <a:r>
              <a:rPr lang="en-CA" sz="2400" dirty="0" err="1"/>
              <a:t>Muḥammad</a:t>
            </a:r>
            <a:r>
              <a:rPr lang="en-CA" sz="2400" dirty="0"/>
              <a:t> with a book and the Quraysh with no book. He demands that they bow down to the idols to show their loyalty. Then he asks whether the pagan religion or </a:t>
            </a:r>
            <a:r>
              <a:rPr lang="en-CA" sz="2400" dirty="0" err="1"/>
              <a:t>Muḥammad’s</a:t>
            </a:r>
            <a:r>
              <a:rPr lang="en-CA" sz="2400" dirty="0"/>
              <a:t> religion is more true; they say the pagans are more true.</a:t>
            </a:r>
          </a:p>
          <a:p>
            <a:endParaRPr lang="en-US" sz="2400" dirty="0"/>
          </a:p>
        </p:txBody>
      </p:sp>
    </p:spTree>
    <p:extLst>
      <p:ext uri="{BB962C8B-B14F-4D97-AF65-F5344CB8AC3E}">
        <p14:creationId xmlns:p14="http://schemas.microsoft.com/office/powerpoint/2010/main" val="3980736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E2025-36E1-7B08-37E4-0599077A2D80}"/>
              </a:ext>
            </a:extLst>
          </p:cNvPr>
          <p:cNvSpPr>
            <a:spLocks noGrp="1"/>
          </p:cNvSpPr>
          <p:nvPr>
            <p:ph type="title"/>
          </p:nvPr>
        </p:nvSpPr>
        <p:spPr>
          <a:xfrm>
            <a:off x="720000" y="619200"/>
            <a:ext cx="10728322" cy="655418"/>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30F96A69-5206-375C-483D-004FAD935ECA}"/>
              </a:ext>
            </a:extLst>
          </p:cNvPr>
          <p:cNvSpPr>
            <a:spLocks noGrp="1"/>
          </p:cNvSpPr>
          <p:nvPr>
            <p:ph idx="1"/>
          </p:nvPr>
        </p:nvSpPr>
        <p:spPr>
          <a:xfrm>
            <a:off x="720000" y="1274618"/>
            <a:ext cx="10903964" cy="4494357"/>
          </a:xfrm>
        </p:spPr>
        <p:txBody>
          <a:bodyPr>
            <a:normAutofit/>
          </a:bodyPr>
          <a:lstStyle/>
          <a:p>
            <a:pPr marL="0" indent="0" algn="ctr">
              <a:buNone/>
            </a:pPr>
            <a:r>
              <a:rPr lang="ar-SA" sz="2400" dirty="0"/>
              <a:t>قالوا: اللهم أنتم أولى بالحق، إنكم </a:t>
            </a:r>
            <a:r>
              <a:rPr lang="ar-SA" sz="2400" dirty="0" err="1"/>
              <a:t>لتعظمون</a:t>
            </a:r>
            <a:r>
              <a:rPr lang="ar-SA" sz="2400" dirty="0"/>
              <a:t> هذا البيت وتقومون على السقاية، وتنحرون البُدْن، وتعبدون ما كان عليه آباؤكم، فأنتم أولى بالحق منه.</a:t>
            </a:r>
            <a:endParaRPr lang="en-US" sz="2400" dirty="0"/>
          </a:p>
          <a:p>
            <a:r>
              <a:rPr lang="en-US" sz="2400" dirty="0"/>
              <a:t>Allah reveals a series of verses from Surat Al-</a:t>
            </a:r>
            <a:r>
              <a:rPr lang="en-US" sz="2400" dirty="0" err="1"/>
              <a:t>Nisa</a:t>
            </a:r>
            <a:r>
              <a:rPr lang="en-US" sz="2400" dirty="0"/>
              <a:t> about them:</a:t>
            </a:r>
          </a:p>
          <a:p>
            <a:pPr marL="0" indent="0" algn="ctr">
              <a:buNone/>
            </a:pPr>
            <a:r>
              <a:rPr lang="ar-SA" sz="2400" dirty="0"/>
              <a:t>أَلَمْ تَرَ إِلَى </a:t>
            </a:r>
            <a:r>
              <a:rPr lang="ar-SA" sz="2400" dirty="0" err="1"/>
              <a:t>ٱلَّذِينَ</a:t>
            </a:r>
            <a:r>
              <a:rPr lang="ar-SA" sz="2400" dirty="0"/>
              <a:t> أُوتُوا۟ نَصِيبًا مِّنَ </a:t>
            </a:r>
            <a:r>
              <a:rPr lang="ar-SA" sz="2400" dirty="0" err="1"/>
              <a:t>ٱلْكِتَـٰبِ</a:t>
            </a:r>
            <a:r>
              <a:rPr lang="ar-SA" sz="2400" dirty="0"/>
              <a:t> يُؤْمِنُونَ </a:t>
            </a:r>
            <a:r>
              <a:rPr lang="ar-SA" sz="2400" dirty="0" err="1"/>
              <a:t>بِٱلْجِبْتِ</a:t>
            </a:r>
            <a:r>
              <a:rPr lang="ar-SA" sz="2400" dirty="0"/>
              <a:t> </a:t>
            </a:r>
            <a:r>
              <a:rPr lang="ar-SA" sz="2400" dirty="0" err="1"/>
              <a:t>وَٱلطَّـٰغُوتِ</a:t>
            </a:r>
            <a:r>
              <a:rPr lang="ar-SA" sz="2400" dirty="0"/>
              <a:t> وَيَقُولُونَ لِلَّذِينَ كَفَرُوا۟ </a:t>
            </a:r>
            <a:r>
              <a:rPr lang="ar-SA" sz="2400" dirty="0" err="1"/>
              <a:t>هَـٰٓؤُلَآءِ</a:t>
            </a:r>
            <a:r>
              <a:rPr lang="ar-SA" sz="2400" dirty="0"/>
              <a:t> أَهْدَىٰ مِنَ </a:t>
            </a:r>
            <a:r>
              <a:rPr lang="ar-SA" sz="2400" dirty="0" err="1"/>
              <a:t>ٱلَّذِينَ</a:t>
            </a:r>
            <a:r>
              <a:rPr lang="ar-SA" sz="2400" dirty="0"/>
              <a:t> ءَامَنُوا۟ سَبِيلًا</a:t>
            </a:r>
            <a:endParaRPr lang="en-US" sz="2400" dirty="0"/>
          </a:p>
          <a:p>
            <a:pPr marL="0" indent="0" algn="ctr">
              <a:buNone/>
            </a:pPr>
            <a:r>
              <a:rPr lang="en-CA" sz="2400" dirty="0"/>
              <a:t>“Have you not seen those to whom a portion of the Book has been given? They believe in idols and false deities and say of those who disbelieve: These are better guided in the path than those who believe.” </a:t>
            </a:r>
          </a:p>
          <a:p>
            <a:pPr marL="0" indent="0" algn="ctr">
              <a:buNone/>
            </a:pPr>
            <a:r>
              <a:rPr lang="en-CA" sz="2400" dirty="0"/>
              <a:t>Quran 4:51</a:t>
            </a:r>
            <a:endParaRPr lang="en-US" sz="2400" dirty="0"/>
          </a:p>
        </p:txBody>
      </p:sp>
    </p:spTree>
    <p:extLst>
      <p:ext uri="{BB962C8B-B14F-4D97-AF65-F5344CB8AC3E}">
        <p14:creationId xmlns:p14="http://schemas.microsoft.com/office/powerpoint/2010/main" val="4131135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A19A5-4AB5-C755-140B-FEE536254F6C}"/>
              </a:ext>
            </a:extLst>
          </p:cNvPr>
          <p:cNvSpPr>
            <a:spLocks noGrp="1"/>
          </p:cNvSpPr>
          <p:nvPr>
            <p:ph type="title"/>
          </p:nvPr>
        </p:nvSpPr>
        <p:spPr>
          <a:xfrm>
            <a:off x="720000" y="619200"/>
            <a:ext cx="10728322" cy="793964"/>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C2C2DE94-E5D5-A30E-87CA-2EB456147716}"/>
              </a:ext>
            </a:extLst>
          </p:cNvPr>
          <p:cNvSpPr>
            <a:spLocks noGrp="1"/>
          </p:cNvSpPr>
          <p:nvPr>
            <p:ph idx="1"/>
          </p:nvPr>
        </p:nvSpPr>
        <p:spPr>
          <a:xfrm>
            <a:off x="720000" y="1537856"/>
            <a:ext cx="10728325" cy="4231120"/>
          </a:xfrm>
        </p:spPr>
        <p:txBody>
          <a:bodyPr/>
          <a:lstStyle/>
          <a:p>
            <a:pPr marL="0" indent="0" algn="ctr">
              <a:buNone/>
            </a:pPr>
            <a:r>
              <a:rPr lang="ar-SA" sz="2400" dirty="0" err="1"/>
              <a:t>أُو۟لَـٰٓئِكَ</a:t>
            </a:r>
            <a:r>
              <a:rPr lang="ar-SA" sz="2400" dirty="0"/>
              <a:t> </a:t>
            </a:r>
            <a:r>
              <a:rPr lang="ar-SA" sz="2400" dirty="0" err="1"/>
              <a:t>ٱلَّذِينَ</a:t>
            </a:r>
            <a:r>
              <a:rPr lang="ar-SA" sz="2400" dirty="0"/>
              <a:t> لَعَنَهُمُ </a:t>
            </a:r>
            <a:r>
              <a:rPr lang="ar-SA" sz="2400" dirty="0" err="1"/>
              <a:t>ٱللَّهُ</a:t>
            </a:r>
            <a:r>
              <a:rPr lang="ar-SA" sz="2400" dirty="0"/>
              <a:t> وَمَن يَلْعَنِ </a:t>
            </a:r>
            <a:r>
              <a:rPr lang="ar-SA" sz="2400" dirty="0" err="1"/>
              <a:t>ٱللَّهُ</a:t>
            </a:r>
            <a:r>
              <a:rPr lang="ar-SA" sz="2400" dirty="0"/>
              <a:t> فَلَن تَجِدَ </a:t>
            </a:r>
            <a:r>
              <a:rPr lang="ar-SA" sz="2400" dirty="0" err="1"/>
              <a:t>لَهُۥ</a:t>
            </a:r>
            <a:r>
              <a:rPr lang="ar-SA" sz="2400" dirty="0"/>
              <a:t> نَصِيرًا أَمْ لَهُمْ نَصِيبٌ مِّنَ </a:t>
            </a:r>
            <a:r>
              <a:rPr lang="ar-SA" sz="2400" dirty="0" err="1"/>
              <a:t>ٱلْمُلْكِ</a:t>
            </a:r>
            <a:r>
              <a:rPr lang="ar-SA" sz="2400" dirty="0"/>
              <a:t> فَإِذًا لَّا يُؤْتُونَ </a:t>
            </a:r>
            <a:r>
              <a:rPr lang="ar-SA" sz="2400" dirty="0" err="1"/>
              <a:t>ٱلنَّاسَ</a:t>
            </a:r>
            <a:r>
              <a:rPr lang="ar-SA" sz="2400" dirty="0"/>
              <a:t> نَقِيرًا</a:t>
            </a:r>
            <a:endParaRPr lang="en-US" sz="2400" dirty="0"/>
          </a:p>
          <a:p>
            <a:pPr marL="0" indent="0" algn="ctr">
              <a:buNone/>
            </a:pPr>
            <a:r>
              <a:rPr lang="en-CA" dirty="0"/>
              <a:t>Those are the ones whom Allah has cursed; and he whom Allah curses - never will you find for him a helper. Or have they a share of the kingdom? Then [if that were so], they would not give the people [even as much as] the speck on a date seed. </a:t>
            </a:r>
          </a:p>
          <a:p>
            <a:pPr marL="0" indent="0" algn="ctr">
              <a:buNone/>
            </a:pPr>
            <a:r>
              <a:rPr lang="en-CA" dirty="0"/>
              <a:t>Quran 4:52-53</a:t>
            </a:r>
            <a:endParaRPr lang="en-US" dirty="0"/>
          </a:p>
        </p:txBody>
      </p:sp>
    </p:spTree>
    <p:extLst>
      <p:ext uri="{BB962C8B-B14F-4D97-AF65-F5344CB8AC3E}">
        <p14:creationId xmlns:p14="http://schemas.microsoft.com/office/powerpoint/2010/main" val="2768368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3B055-B48E-901C-166E-3DBC5870FD7C}"/>
              </a:ext>
            </a:extLst>
          </p:cNvPr>
          <p:cNvSpPr>
            <a:spLocks noGrp="1"/>
          </p:cNvSpPr>
          <p:nvPr>
            <p:ph type="title"/>
          </p:nvPr>
        </p:nvSpPr>
        <p:spPr>
          <a:xfrm>
            <a:off x="720000" y="619200"/>
            <a:ext cx="10728322" cy="696982"/>
          </a:xfrm>
        </p:spPr>
        <p:txBody>
          <a:bodyPr/>
          <a:lstStyle/>
          <a:p>
            <a:pPr algn="ctr"/>
            <a:r>
              <a:rPr lang="en-US" dirty="0"/>
              <a:t>The Allied Enemy Forces</a:t>
            </a:r>
          </a:p>
        </p:txBody>
      </p:sp>
      <p:sp>
        <p:nvSpPr>
          <p:cNvPr id="3" name="Content Placeholder 2">
            <a:extLst>
              <a:ext uri="{FF2B5EF4-FFF2-40B4-BE49-F238E27FC236}">
                <a16:creationId xmlns:a16="http://schemas.microsoft.com/office/drawing/2014/main" id="{E07E6BBD-4509-9081-17ED-E546164243FC}"/>
              </a:ext>
            </a:extLst>
          </p:cNvPr>
          <p:cNvSpPr>
            <a:spLocks noGrp="1"/>
          </p:cNvSpPr>
          <p:nvPr>
            <p:ph idx="1"/>
          </p:nvPr>
        </p:nvSpPr>
        <p:spPr>
          <a:xfrm>
            <a:off x="720000" y="1427018"/>
            <a:ext cx="10728325" cy="4341957"/>
          </a:xfrm>
        </p:spPr>
        <p:txBody>
          <a:bodyPr>
            <a:normAutofit/>
          </a:bodyPr>
          <a:lstStyle/>
          <a:p>
            <a:pPr marL="0" indent="0" algn="ctr">
              <a:buNone/>
            </a:pPr>
            <a:r>
              <a:rPr lang="ar-SA" sz="2400" dirty="0"/>
              <a:t>أَمْ يَحْسُدُونَ </a:t>
            </a:r>
            <a:r>
              <a:rPr lang="ar-SA" sz="2400" dirty="0" err="1"/>
              <a:t>ٱلنَّاسَ</a:t>
            </a:r>
            <a:r>
              <a:rPr lang="ar-SA" sz="2400" dirty="0"/>
              <a:t> عَلَىٰ </a:t>
            </a:r>
            <a:r>
              <a:rPr lang="ar-SA" sz="2400" dirty="0" err="1"/>
              <a:t>مَآ</a:t>
            </a:r>
            <a:r>
              <a:rPr lang="ar-SA" sz="2400" dirty="0"/>
              <a:t> </a:t>
            </a:r>
            <a:r>
              <a:rPr lang="ar-SA" sz="2400" dirty="0" err="1"/>
              <a:t>ءَاتَىٰهُمُ</a:t>
            </a:r>
            <a:r>
              <a:rPr lang="ar-SA" sz="2400" dirty="0"/>
              <a:t> </a:t>
            </a:r>
            <a:r>
              <a:rPr lang="ar-SA" sz="2400" dirty="0" err="1"/>
              <a:t>ٱللَّهُ</a:t>
            </a:r>
            <a:r>
              <a:rPr lang="ar-SA" sz="2400" dirty="0"/>
              <a:t> مِن </a:t>
            </a:r>
            <a:r>
              <a:rPr lang="ar-SA" sz="2400" dirty="0" err="1"/>
              <a:t>فَضْلِهِۦ</a:t>
            </a:r>
            <a:r>
              <a:rPr lang="ar-SA" sz="2400" dirty="0"/>
              <a:t> فَقَدْ </a:t>
            </a:r>
            <a:r>
              <a:rPr lang="ar-SA" sz="2400" dirty="0" err="1"/>
              <a:t>ءَاتَيْنَآ</a:t>
            </a:r>
            <a:r>
              <a:rPr lang="ar-SA" sz="2400" dirty="0"/>
              <a:t> ءَالَ </a:t>
            </a:r>
            <a:r>
              <a:rPr lang="ar-SA" sz="2400" dirty="0" err="1"/>
              <a:t>إِبْرَٰهِيمَ</a:t>
            </a:r>
            <a:r>
              <a:rPr lang="ar-SA" sz="2400" dirty="0"/>
              <a:t> </a:t>
            </a:r>
            <a:r>
              <a:rPr lang="ar-SA" sz="2400" dirty="0" err="1"/>
              <a:t>ٱلْكِتَـٰبَ</a:t>
            </a:r>
            <a:r>
              <a:rPr lang="ar-SA" sz="2400" dirty="0"/>
              <a:t> </a:t>
            </a:r>
            <a:r>
              <a:rPr lang="ar-SA" sz="2400" dirty="0" err="1"/>
              <a:t>وَٱلْحِكْمَةَ</a:t>
            </a:r>
            <a:r>
              <a:rPr lang="ar-SA" sz="2400" dirty="0"/>
              <a:t> </a:t>
            </a:r>
            <a:r>
              <a:rPr lang="ar-SA" sz="2400" dirty="0" err="1"/>
              <a:t>وَءَاتَيْنَـٰهُم</a:t>
            </a:r>
            <a:r>
              <a:rPr lang="ar-SA" sz="2400" dirty="0"/>
              <a:t> مُّلْكًا عَظِيمًا فَمِنْهُم مَّنْ ءَامَنَ </a:t>
            </a:r>
            <a:r>
              <a:rPr lang="ar-SA" sz="2400" dirty="0" err="1"/>
              <a:t>بِهِۦ</a:t>
            </a:r>
            <a:r>
              <a:rPr lang="ar-SA" sz="2400" dirty="0"/>
              <a:t> وَمِنْهُم مَّن صَدَّ عَنْهُ وَكَفَىٰ بِجَهَنَّمَ سَعِيرًا</a:t>
            </a:r>
            <a:endParaRPr lang="en-US" sz="2400" dirty="0"/>
          </a:p>
          <a:p>
            <a:pPr marL="0" indent="0" algn="ctr">
              <a:buNone/>
            </a:pPr>
            <a:r>
              <a:rPr lang="en-CA" sz="2400" dirty="0"/>
              <a:t>Or do they envy people for what Allah has given them of His bounty? But we had already given the family of Abraham the Scripture and wisdom and conferred upon them a great kingdom. And some among them believed in it, and some among them were averse to it. And sufficient is Hell as a blaze. Quran 4:54-55</a:t>
            </a:r>
            <a:endParaRPr lang="en-US" sz="2400" dirty="0"/>
          </a:p>
        </p:txBody>
      </p:sp>
    </p:spTree>
    <p:extLst>
      <p:ext uri="{BB962C8B-B14F-4D97-AF65-F5344CB8AC3E}">
        <p14:creationId xmlns:p14="http://schemas.microsoft.com/office/powerpoint/2010/main" val="371154771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17483</TotalTime>
  <Words>1637</Words>
  <Application>Microsoft Macintosh PowerPoint</Application>
  <PresentationFormat>Widescreen</PresentationFormat>
  <Paragraphs>82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Sagona Book</vt:lpstr>
      <vt:lpstr>The Hand Extrablack</vt:lpstr>
      <vt:lpstr>BlobVTI</vt:lpstr>
      <vt:lpstr>The Life of Prophet Muhammad</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lpstr>The Allied Enemy Forces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1078</cp:revision>
  <dcterms:created xsi:type="dcterms:W3CDTF">2020-11-25T07:02:27Z</dcterms:created>
  <dcterms:modified xsi:type="dcterms:W3CDTF">2022-08-31T08:06:29Z</dcterms:modified>
</cp:coreProperties>
</file>