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FCFDFF"/>
    <a:srgbClr val="FE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08"/>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12,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12,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12,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12,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12,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12,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12,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12,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58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451A4-3B3C-6B3A-E897-7BB51633ED61}"/>
              </a:ext>
            </a:extLst>
          </p:cNvPr>
          <p:cNvSpPr>
            <a:spLocks noGrp="1"/>
          </p:cNvSpPr>
          <p:nvPr>
            <p:ph type="title"/>
          </p:nvPr>
        </p:nvSpPr>
        <p:spPr>
          <a:xfrm>
            <a:off x="720000" y="619200"/>
            <a:ext cx="10728322" cy="752400"/>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BD6E2CA8-723C-1B5F-87C2-E95EFBB50607}"/>
              </a:ext>
            </a:extLst>
          </p:cNvPr>
          <p:cNvSpPr>
            <a:spLocks noGrp="1"/>
          </p:cNvSpPr>
          <p:nvPr>
            <p:ph idx="1"/>
          </p:nvPr>
        </p:nvSpPr>
        <p:spPr>
          <a:xfrm>
            <a:off x="720000" y="1496292"/>
            <a:ext cx="10728325" cy="4272684"/>
          </a:xfrm>
        </p:spPr>
        <p:txBody>
          <a:bodyPr>
            <a:normAutofit/>
          </a:bodyPr>
          <a:lstStyle/>
          <a:p>
            <a:pPr marL="0" indent="0" algn="ctr">
              <a:buNone/>
            </a:pPr>
            <a:r>
              <a:rPr lang="ar-SA" sz="2400" dirty="0">
                <a:solidFill>
                  <a:srgbClr val="FFFFFF"/>
                </a:solidFill>
              </a:rPr>
              <a:t>وروى عليّ بن إبراهيم: قوله تعالى: {يَمُنُّونَ عَلَيْكَ أَنْ أَسْلَمُوا}، نزلت في عثمان يوم الخندق، وذلك أنه مرّ بعمّار بن ياسر وهو يحفر الخندق، وقد ارتفع الغبار من الحفر، فوضع عثمان كمه على أنفه ومرّ، فقال عمّار:</a:t>
            </a:r>
            <a:endParaRPr lang="en-US" sz="2400" dirty="0">
              <a:solidFill>
                <a:srgbClr val="FFFFFF"/>
              </a:solidFill>
            </a:endParaRPr>
          </a:p>
          <a:p>
            <a:pPr marL="0" indent="0" algn="ctr">
              <a:buNone/>
            </a:pPr>
            <a:r>
              <a:rPr lang="en-US" sz="2400" dirty="0">
                <a:solidFill>
                  <a:srgbClr val="FFFFFF"/>
                </a:solidFill>
              </a:rPr>
              <a:t>Ali ibn Ibrahim reports: The verse “They consider it a favor to you that they have accepted Islam” was revealed about Uthman on the Day of the Trench. Uthman passed by Ammar ibn Yasir who was digging the trench and some dust rose and Uthman covered his nose with his palms. So Ammar said to him:</a:t>
            </a:r>
          </a:p>
        </p:txBody>
      </p:sp>
    </p:spTree>
    <p:extLst>
      <p:ext uri="{BB962C8B-B14F-4D97-AF65-F5344CB8AC3E}">
        <p14:creationId xmlns:p14="http://schemas.microsoft.com/office/powerpoint/2010/main" val="606134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89BED-CBA5-0F0F-882B-78868E55A3F1}"/>
              </a:ext>
            </a:extLst>
          </p:cNvPr>
          <p:cNvSpPr>
            <a:spLocks noGrp="1"/>
          </p:cNvSpPr>
          <p:nvPr>
            <p:ph type="title"/>
          </p:nvPr>
        </p:nvSpPr>
        <p:spPr>
          <a:xfrm>
            <a:off x="720000" y="619200"/>
            <a:ext cx="10728322" cy="766255"/>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7611794F-4477-3C3F-DCA8-C628BCE3FFF6}"/>
              </a:ext>
            </a:extLst>
          </p:cNvPr>
          <p:cNvSpPr>
            <a:spLocks noGrp="1"/>
          </p:cNvSpPr>
          <p:nvPr>
            <p:ph idx="1"/>
          </p:nvPr>
        </p:nvSpPr>
        <p:spPr>
          <a:xfrm>
            <a:off x="720000" y="1551710"/>
            <a:ext cx="10728325" cy="4217266"/>
          </a:xfrm>
        </p:spPr>
        <p:txBody>
          <a:bodyPr/>
          <a:lstStyle/>
          <a:p>
            <a:pPr marL="0" indent="0" algn="ctr">
              <a:buNone/>
            </a:pPr>
            <a:r>
              <a:rPr lang="ar-SA" dirty="0">
                <a:solidFill>
                  <a:srgbClr val="FFFFFF"/>
                </a:solidFill>
              </a:rPr>
              <a:t>ل</a:t>
            </a:r>
            <a:r>
              <a:rPr lang="ar-SA" sz="2400" dirty="0">
                <a:solidFill>
                  <a:srgbClr val="FFFFFF"/>
                </a:solidFill>
              </a:rPr>
              <a:t>ا يستوي من يعمر </a:t>
            </a:r>
            <a:r>
              <a:rPr lang="ar-SA" sz="2400" dirty="0" err="1">
                <a:solidFill>
                  <a:srgbClr val="FFFFFF"/>
                </a:solidFill>
              </a:rPr>
              <a:t>المساجدا</a:t>
            </a:r>
            <a:r>
              <a:rPr lang="ar-SA" sz="2400" dirty="0">
                <a:solidFill>
                  <a:srgbClr val="FFFFFF"/>
                </a:solidFill>
              </a:rPr>
              <a:t> </a:t>
            </a:r>
          </a:p>
          <a:p>
            <a:pPr marL="0" indent="0" algn="ctr">
              <a:buNone/>
            </a:pPr>
            <a:r>
              <a:rPr lang="ar-SA" sz="2400" dirty="0">
                <a:solidFill>
                  <a:srgbClr val="FFFFFF"/>
                </a:solidFill>
              </a:rPr>
              <a:t>يدأب فيه قائما وقاعدا</a:t>
            </a:r>
          </a:p>
          <a:p>
            <a:pPr marL="0" indent="0" algn="ctr">
              <a:buNone/>
            </a:pPr>
            <a:r>
              <a:rPr lang="ar-SA" sz="2400" dirty="0">
                <a:solidFill>
                  <a:srgbClr val="FFFFFF"/>
                </a:solidFill>
              </a:rPr>
              <a:t> ومن يرى عن الغبار حائدا</a:t>
            </a:r>
            <a:endParaRPr lang="en-US" sz="2400" dirty="0">
              <a:solidFill>
                <a:srgbClr val="FFFFFF"/>
              </a:solidFill>
            </a:endParaRPr>
          </a:p>
        </p:txBody>
      </p:sp>
    </p:spTree>
    <p:extLst>
      <p:ext uri="{BB962C8B-B14F-4D97-AF65-F5344CB8AC3E}">
        <p14:creationId xmlns:p14="http://schemas.microsoft.com/office/powerpoint/2010/main" val="392284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349C-80B1-864E-2113-49DECBD4D9DA}"/>
              </a:ext>
            </a:extLst>
          </p:cNvPr>
          <p:cNvSpPr>
            <a:spLocks noGrp="1"/>
          </p:cNvSpPr>
          <p:nvPr>
            <p:ph type="title"/>
          </p:nvPr>
        </p:nvSpPr>
        <p:spPr>
          <a:xfrm>
            <a:off x="720000" y="619200"/>
            <a:ext cx="10728322" cy="821673"/>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6130611D-9BA4-E635-DEFC-48CF7ED289C2}"/>
              </a:ext>
            </a:extLst>
          </p:cNvPr>
          <p:cNvSpPr>
            <a:spLocks noGrp="1"/>
          </p:cNvSpPr>
          <p:nvPr>
            <p:ph idx="1"/>
          </p:nvPr>
        </p:nvSpPr>
        <p:spPr>
          <a:xfrm>
            <a:off x="720000" y="1330036"/>
            <a:ext cx="10728325" cy="4438939"/>
          </a:xfrm>
        </p:spPr>
        <p:txBody>
          <a:bodyPr/>
          <a:lstStyle/>
          <a:p>
            <a:pPr marL="0" indent="0" algn="ctr">
              <a:buNone/>
            </a:pPr>
            <a:r>
              <a:rPr lang="ar-SA" sz="2400" dirty="0">
                <a:solidFill>
                  <a:srgbClr val="FCFDFF"/>
                </a:solidFill>
              </a:rPr>
              <a:t>فالتفت إليه عثمان، فقال: يا بن السوداء، إيّاي تعني؟</a:t>
            </a:r>
          </a:p>
          <a:p>
            <a:pPr marL="0" indent="0" algn="ctr">
              <a:buNone/>
            </a:pPr>
            <a:r>
              <a:rPr lang="en-US" sz="2400" dirty="0">
                <a:solidFill>
                  <a:srgbClr val="FCFDFF"/>
                </a:solidFill>
              </a:rPr>
              <a:t>“O son of the black woman! Are you referring to me?!</a:t>
            </a:r>
            <a:endParaRPr lang="ar-SA" sz="2400" dirty="0">
              <a:solidFill>
                <a:srgbClr val="FCFDFF"/>
              </a:solidFill>
            </a:endParaRPr>
          </a:p>
          <a:p>
            <a:pPr marL="0" indent="0" algn="ctr">
              <a:buNone/>
            </a:pPr>
            <a:r>
              <a:rPr lang="ar-SA" sz="2400" dirty="0">
                <a:solidFill>
                  <a:srgbClr val="FEFDFF"/>
                </a:solidFill>
              </a:rPr>
              <a:t>ثم أتى رسول الله (صلى الله عليه </a:t>
            </a:r>
            <a:r>
              <a:rPr lang="ar-SA" sz="2400" dirty="0" err="1">
                <a:solidFill>
                  <a:srgbClr val="FEFDFF"/>
                </a:solidFill>
              </a:rPr>
              <a:t>وآله</a:t>
            </a:r>
            <a:r>
              <a:rPr lang="ar-SA" sz="2400" dirty="0">
                <a:solidFill>
                  <a:srgbClr val="FEFDFF"/>
                </a:solidFill>
              </a:rPr>
              <a:t>)، فقال له: لم ندخل معك لتسبّ أعراضنا، فقال له رسول الله (صلى الله عليه </a:t>
            </a:r>
            <a:r>
              <a:rPr lang="ar-SA" sz="2400" dirty="0" err="1">
                <a:solidFill>
                  <a:srgbClr val="FEFDFF"/>
                </a:solidFill>
              </a:rPr>
              <a:t>وآله</a:t>
            </a:r>
            <a:r>
              <a:rPr lang="ar-SA" sz="2400" dirty="0">
                <a:solidFill>
                  <a:srgbClr val="FEFDFF"/>
                </a:solidFill>
              </a:rPr>
              <a:t>): "قد أقلتك إسلامك فاذهب”</a:t>
            </a:r>
            <a:endParaRPr lang="en-US" sz="2400" dirty="0">
              <a:solidFill>
                <a:srgbClr val="FEFDFF"/>
              </a:solidFill>
            </a:endParaRPr>
          </a:p>
        </p:txBody>
      </p:sp>
    </p:spTree>
    <p:extLst>
      <p:ext uri="{BB962C8B-B14F-4D97-AF65-F5344CB8AC3E}">
        <p14:creationId xmlns:p14="http://schemas.microsoft.com/office/powerpoint/2010/main" val="590746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3A420-C731-1C14-529A-D70B33606987}"/>
              </a:ext>
            </a:extLst>
          </p:cNvPr>
          <p:cNvSpPr>
            <a:spLocks noGrp="1"/>
          </p:cNvSpPr>
          <p:nvPr>
            <p:ph type="title"/>
          </p:nvPr>
        </p:nvSpPr>
        <p:spPr>
          <a:xfrm>
            <a:off x="720000" y="619200"/>
            <a:ext cx="10728322" cy="821673"/>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B6939DA3-1D5B-46B2-AD05-C3CAD7C1E9AC}"/>
              </a:ext>
            </a:extLst>
          </p:cNvPr>
          <p:cNvSpPr>
            <a:spLocks noGrp="1"/>
          </p:cNvSpPr>
          <p:nvPr>
            <p:ph idx="1"/>
          </p:nvPr>
        </p:nvSpPr>
        <p:spPr>
          <a:xfrm>
            <a:off x="720000" y="1288474"/>
            <a:ext cx="10728325" cy="4480502"/>
          </a:xfrm>
        </p:spPr>
        <p:txBody>
          <a:bodyPr/>
          <a:lstStyle/>
          <a:p>
            <a:r>
              <a:rPr lang="en-US" dirty="0">
                <a:solidFill>
                  <a:schemeClr val="tx1">
                    <a:lumMod val="95000"/>
                  </a:schemeClr>
                </a:solidFill>
              </a:rPr>
              <a:t>In response to this incident, the following Quranic verses were revealed:</a:t>
            </a:r>
          </a:p>
          <a:p>
            <a:pPr marL="0" indent="0" algn="ctr">
              <a:buNone/>
            </a:pPr>
            <a:r>
              <a:rPr lang="ar-SA" dirty="0">
                <a:solidFill>
                  <a:schemeClr val="tx1">
                    <a:lumMod val="95000"/>
                  </a:schemeClr>
                </a:solidFill>
              </a:rPr>
              <a:t>يَمُنُّونَ عَلَيْكَ أَنْ أَسْلَمُوا۟ قُل لَّا تَمُنُّوا۟ عَلَىَّ </a:t>
            </a:r>
            <a:r>
              <a:rPr lang="ar-SA" dirty="0" err="1">
                <a:solidFill>
                  <a:schemeClr val="tx1">
                    <a:lumMod val="95000"/>
                  </a:schemeClr>
                </a:solidFill>
              </a:rPr>
              <a:t>إِسْلَـٰمَكُم</a:t>
            </a:r>
            <a:r>
              <a:rPr lang="ar-SA" dirty="0">
                <a:solidFill>
                  <a:schemeClr val="tx1">
                    <a:lumMod val="95000"/>
                  </a:schemeClr>
                </a:solidFill>
              </a:rPr>
              <a:t> بَلِ </a:t>
            </a:r>
            <a:r>
              <a:rPr lang="ar-SA" dirty="0" err="1">
                <a:solidFill>
                  <a:schemeClr val="tx1">
                    <a:lumMod val="95000"/>
                  </a:schemeClr>
                </a:solidFill>
              </a:rPr>
              <a:t>ٱللَّهُ</a:t>
            </a:r>
            <a:r>
              <a:rPr lang="ar-SA" dirty="0">
                <a:solidFill>
                  <a:schemeClr val="tx1">
                    <a:lumMod val="95000"/>
                  </a:schemeClr>
                </a:solidFill>
              </a:rPr>
              <a:t> يَمُنُّ عَلَيْكُمْ أَنْ </a:t>
            </a:r>
            <a:r>
              <a:rPr lang="ar-SA" dirty="0" err="1">
                <a:solidFill>
                  <a:schemeClr val="tx1">
                    <a:lumMod val="95000"/>
                  </a:schemeClr>
                </a:solidFill>
              </a:rPr>
              <a:t>هَدَىٰكُمْ</a:t>
            </a:r>
            <a:r>
              <a:rPr lang="ar-SA" dirty="0">
                <a:solidFill>
                  <a:schemeClr val="tx1">
                    <a:lumMod val="95000"/>
                  </a:schemeClr>
                </a:solidFill>
              </a:rPr>
              <a:t> </a:t>
            </a:r>
            <a:r>
              <a:rPr lang="ar-SA" dirty="0" err="1">
                <a:solidFill>
                  <a:schemeClr val="tx1">
                    <a:lumMod val="95000"/>
                  </a:schemeClr>
                </a:solidFill>
              </a:rPr>
              <a:t>لِلْإِيمَـٰنِ</a:t>
            </a:r>
            <a:r>
              <a:rPr lang="ar-SA" dirty="0">
                <a:solidFill>
                  <a:schemeClr val="tx1">
                    <a:lumMod val="95000"/>
                  </a:schemeClr>
                </a:solidFill>
              </a:rPr>
              <a:t> إِن كُنتُمْ صَـٰدِقِينَ إِنَّ </a:t>
            </a:r>
            <a:r>
              <a:rPr lang="ar-SA" dirty="0" err="1">
                <a:solidFill>
                  <a:schemeClr val="tx1">
                    <a:lumMod val="95000"/>
                  </a:schemeClr>
                </a:solidFill>
              </a:rPr>
              <a:t>ٱللَّهَ</a:t>
            </a:r>
            <a:r>
              <a:rPr lang="ar-SA" dirty="0">
                <a:solidFill>
                  <a:schemeClr val="tx1">
                    <a:lumMod val="95000"/>
                  </a:schemeClr>
                </a:solidFill>
              </a:rPr>
              <a:t> يَعْلَمُ غَيْبَ </a:t>
            </a:r>
            <a:r>
              <a:rPr lang="ar-SA" dirty="0" err="1">
                <a:solidFill>
                  <a:schemeClr val="tx1">
                    <a:lumMod val="95000"/>
                  </a:schemeClr>
                </a:solidFill>
              </a:rPr>
              <a:t>ٱلسَّمَـٰوَٰتِ</a:t>
            </a:r>
            <a:r>
              <a:rPr lang="ar-SA" dirty="0">
                <a:solidFill>
                  <a:schemeClr val="tx1">
                    <a:lumMod val="95000"/>
                  </a:schemeClr>
                </a:solidFill>
              </a:rPr>
              <a:t> </a:t>
            </a:r>
            <a:r>
              <a:rPr lang="ar-SA" dirty="0" err="1">
                <a:solidFill>
                  <a:schemeClr val="tx1">
                    <a:lumMod val="95000"/>
                  </a:schemeClr>
                </a:solidFill>
              </a:rPr>
              <a:t>وَٱلْأَرْضِ</a:t>
            </a:r>
            <a:r>
              <a:rPr lang="ar-SA" dirty="0">
                <a:solidFill>
                  <a:schemeClr val="tx1">
                    <a:lumMod val="95000"/>
                  </a:schemeClr>
                </a:solidFill>
              </a:rPr>
              <a:t> </a:t>
            </a:r>
            <a:r>
              <a:rPr lang="ar-SA" dirty="0" err="1">
                <a:solidFill>
                  <a:schemeClr val="tx1">
                    <a:lumMod val="95000"/>
                  </a:schemeClr>
                </a:solidFill>
              </a:rPr>
              <a:t>وَٱللَّهُ</a:t>
            </a:r>
            <a:r>
              <a:rPr lang="ar-SA" dirty="0">
                <a:solidFill>
                  <a:schemeClr val="tx1">
                    <a:lumMod val="95000"/>
                  </a:schemeClr>
                </a:solidFill>
              </a:rPr>
              <a:t> </a:t>
            </a:r>
            <a:r>
              <a:rPr lang="ar-SA" dirty="0" err="1">
                <a:solidFill>
                  <a:schemeClr val="tx1">
                    <a:lumMod val="95000"/>
                  </a:schemeClr>
                </a:solidFill>
              </a:rPr>
              <a:t>بَصِيرٌۢ</a:t>
            </a:r>
            <a:r>
              <a:rPr lang="ar-SA" dirty="0">
                <a:solidFill>
                  <a:schemeClr val="tx1">
                    <a:lumMod val="95000"/>
                  </a:schemeClr>
                </a:solidFill>
              </a:rPr>
              <a:t> بِمَا تَعْمَلُونَ</a:t>
            </a:r>
            <a:endParaRPr lang="en-US" dirty="0">
              <a:solidFill>
                <a:schemeClr val="tx1">
                  <a:lumMod val="95000"/>
                </a:schemeClr>
              </a:solidFill>
            </a:endParaRPr>
          </a:p>
          <a:p>
            <a:pPr marL="0" indent="0" algn="ctr">
              <a:buNone/>
            </a:pPr>
            <a:r>
              <a:rPr lang="en-US" dirty="0">
                <a:solidFill>
                  <a:schemeClr val="tx1">
                    <a:lumMod val="95000"/>
                  </a:schemeClr>
                </a:solidFill>
              </a:rPr>
              <a:t>They consider it a favor to you that they have accepted Islam. Say, "Do not consider your Islam a favor to me. Rather, Allah has conferred favor upon you that He has guided you to the faith, if you should be truthful. </a:t>
            </a:r>
            <a:r>
              <a:rPr lang="en-CA" b="0" i="0" dirty="0">
                <a:solidFill>
                  <a:schemeClr val="tx1">
                    <a:lumMod val="95000"/>
                  </a:schemeClr>
                </a:solidFill>
                <a:effectLst/>
              </a:rPr>
              <a:t>Indeed, Allah knows the unseen [aspects] of the heavens and the earth. And Allah is Seeing of what you do.” Quran 49:17-18</a:t>
            </a:r>
            <a:endParaRPr lang="en-US" dirty="0">
              <a:solidFill>
                <a:schemeClr val="tx1">
                  <a:lumMod val="95000"/>
                </a:schemeClr>
              </a:solidFill>
            </a:endParaRPr>
          </a:p>
        </p:txBody>
      </p:sp>
    </p:spTree>
    <p:extLst>
      <p:ext uri="{BB962C8B-B14F-4D97-AF65-F5344CB8AC3E}">
        <p14:creationId xmlns:p14="http://schemas.microsoft.com/office/powerpoint/2010/main" val="327026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EBB2-384B-8AF7-F183-0D70FA09C583}"/>
              </a:ext>
            </a:extLst>
          </p:cNvPr>
          <p:cNvSpPr>
            <a:spLocks noGrp="1"/>
          </p:cNvSpPr>
          <p:nvPr>
            <p:ph type="title"/>
          </p:nvPr>
        </p:nvSpPr>
        <p:spPr>
          <a:xfrm>
            <a:off x="720000" y="619200"/>
            <a:ext cx="10728322" cy="724691"/>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91D5F429-5522-2054-3B88-D7B3D5E70B03}"/>
              </a:ext>
            </a:extLst>
          </p:cNvPr>
          <p:cNvSpPr>
            <a:spLocks noGrp="1"/>
          </p:cNvSpPr>
          <p:nvPr>
            <p:ph idx="1"/>
          </p:nvPr>
        </p:nvSpPr>
        <p:spPr>
          <a:xfrm>
            <a:off x="720000" y="1343892"/>
            <a:ext cx="10728325" cy="4425084"/>
          </a:xfrm>
        </p:spPr>
        <p:txBody>
          <a:bodyPr/>
          <a:lstStyle/>
          <a:p>
            <a:r>
              <a:rPr lang="en-US" dirty="0">
                <a:solidFill>
                  <a:srgbClr val="FFFFFF"/>
                </a:solidFill>
              </a:rPr>
              <a:t>The narration above highlights a number of important points:</a:t>
            </a:r>
          </a:p>
          <a:p>
            <a:r>
              <a:rPr lang="en-US" dirty="0">
                <a:solidFill>
                  <a:srgbClr val="FFFFFF"/>
                </a:solidFill>
              </a:rPr>
              <a:t>1. The Prophet’s statement about Imam Ali where he says: “May my father be ransomed for the one who digs…” This points to the lofty position of Imam Ali in the eyes of the Prophet.</a:t>
            </a:r>
          </a:p>
          <a:p>
            <a:pPr marL="0" indent="0" algn="ctr">
              <a:buNone/>
            </a:pPr>
            <a:r>
              <a:rPr lang="ar-SA" dirty="0">
                <a:solidFill>
                  <a:srgbClr val="FFFFFF"/>
                </a:solidFill>
              </a:rPr>
              <a:t>وروى البياضي عن الثعلبي في تفسير الآية: أن محمداً لم يلده إلا نبي أو وصي نبي أو مؤمن</a:t>
            </a:r>
            <a:endParaRPr lang="en-US" dirty="0">
              <a:solidFill>
                <a:srgbClr val="FFFFFF"/>
              </a:solidFill>
            </a:endParaRPr>
          </a:p>
          <a:p>
            <a:r>
              <a:rPr lang="en-US" dirty="0">
                <a:solidFill>
                  <a:srgbClr val="FFFFFF"/>
                </a:solidFill>
              </a:rPr>
              <a:t>2. Gabriel and </a:t>
            </a:r>
            <a:r>
              <a:rPr lang="en-US" dirty="0" err="1">
                <a:solidFill>
                  <a:srgbClr val="FFFFFF"/>
                </a:solidFill>
              </a:rPr>
              <a:t>Michaeel</a:t>
            </a:r>
            <a:r>
              <a:rPr lang="en-US" dirty="0">
                <a:solidFill>
                  <a:srgbClr val="FFFFFF"/>
                </a:solidFill>
              </a:rPr>
              <a:t> are among God’s greatest angels, and they are at the service of Imam Ali. Contrast their humility with Ali to their statement regarding the appointment of Adam as God’s vicegerent on earth.</a:t>
            </a:r>
          </a:p>
        </p:txBody>
      </p:sp>
    </p:spTree>
    <p:extLst>
      <p:ext uri="{BB962C8B-B14F-4D97-AF65-F5344CB8AC3E}">
        <p14:creationId xmlns:p14="http://schemas.microsoft.com/office/powerpoint/2010/main" val="1441472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A396A-0B4A-8F05-1FBE-37C20A92C16A}"/>
              </a:ext>
            </a:extLst>
          </p:cNvPr>
          <p:cNvSpPr>
            <a:spLocks noGrp="1"/>
          </p:cNvSpPr>
          <p:nvPr>
            <p:ph type="title"/>
          </p:nvPr>
        </p:nvSpPr>
        <p:spPr>
          <a:xfrm>
            <a:off x="720000" y="619200"/>
            <a:ext cx="10728322" cy="710836"/>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E34468E6-8F14-ABE8-7A41-6D9FBF78D47A}"/>
              </a:ext>
            </a:extLst>
          </p:cNvPr>
          <p:cNvSpPr>
            <a:spLocks noGrp="1"/>
          </p:cNvSpPr>
          <p:nvPr>
            <p:ph idx="1"/>
          </p:nvPr>
        </p:nvSpPr>
        <p:spPr>
          <a:xfrm>
            <a:off x="720000" y="1330036"/>
            <a:ext cx="10728325" cy="4438939"/>
          </a:xfrm>
        </p:spPr>
        <p:txBody>
          <a:bodyPr>
            <a:normAutofit/>
          </a:bodyPr>
          <a:lstStyle/>
          <a:p>
            <a:r>
              <a:rPr lang="en-US" sz="2400" dirty="0">
                <a:solidFill>
                  <a:srgbClr val="FFFFFF"/>
                </a:solidFill>
              </a:rPr>
              <a:t>3. The angel </a:t>
            </a:r>
            <a:r>
              <a:rPr lang="en-US" sz="2400" dirty="0" err="1">
                <a:solidFill>
                  <a:srgbClr val="FFFFFF"/>
                </a:solidFill>
              </a:rPr>
              <a:t>Michaeel</a:t>
            </a:r>
            <a:r>
              <a:rPr lang="en-US" sz="2400" dirty="0">
                <a:solidFill>
                  <a:srgbClr val="FFFFFF"/>
                </a:solidFill>
              </a:rPr>
              <a:t> has never assisted any creation of God in a task except for Imam Ali. This is one of the unique merits of Imam Ali that this angel sought nearness to Allah through providing support and help to Imam Ali.</a:t>
            </a:r>
          </a:p>
          <a:p>
            <a:r>
              <a:rPr lang="en-US" sz="2400" dirty="0">
                <a:solidFill>
                  <a:srgbClr val="FFFFFF"/>
                </a:solidFill>
              </a:rPr>
              <a:t>4. When the Prophet ordered Uthman to dig, he didn’t intend to insult Uthman. Rather, he was inviting him to perform an act of worship that would bring him closer to Allah. With that said, why did Uthman take such offense to the Prophet’s command?!</a:t>
            </a:r>
          </a:p>
        </p:txBody>
      </p:sp>
    </p:spTree>
    <p:extLst>
      <p:ext uri="{BB962C8B-B14F-4D97-AF65-F5344CB8AC3E}">
        <p14:creationId xmlns:p14="http://schemas.microsoft.com/office/powerpoint/2010/main" val="4225696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DC8DA-3AC1-86D9-35B8-F29CAAEA4941}"/>
              </a:ext>
            </a:extLst>
          </p:cNvPr>
          <p:cNvSpPr>
            <a:spLocks noGrp="1"/>
          </p:cNvSpPr>
          <p:nvPr>
            <p:ph type="title"/>
          </p:nvPr>
        </p:nvSpPr>
        <p:spPr>
          <a:xfrm>
            <a:off x="720000" y="619200"/>
            <a:ext cx="10728322" cy="683127"/>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A1BA5915-6057-60D2-0255-F651D94F7AEF}"/>
              </a:ext>
            </a:extLst>
          </p:cNvPr>
          <p:cNvSpPr>
            <a:spLocks noGrp="1"/>
          </p:cNvSpPr>
          <p:nvPr>
            <p:ph idx="1"/>
          </p:nvPr>
        </p:nvSpPr>
        <p:spPr>
          <a:xfrm>
            <a:off x="720000" y="1302328"/>
            <a:ext cx="10728325" cy="4466648"/>
          </a:xfrm>
        </p:spPr>
        <p:txBody>
          <a:bodyPr/>
          <a:lstStyle/>
          <a:p>
            <a:r>
              <a:rPr lang="en-US" sz="2400" dirty="0">
                <a:solidFill>
                  <a:srgbClr val="FFFFFF"/>
                </a:solidFill>
              </a:rPr>
              <a:t>5. Some have doubted the reliability of this report on the basis that the poem that Ammar recited referenced the building of a masjid and thus it was not related to the digging of the trench. How have our scholars addressed this contention?</a:t>
            </a:r>
          </a:p>
          <a:p>
            <a:r>
              <a:rPr lang="en-US" sz="2400" dirty="0">
                <a:solidFill>
                  <a:srgbClr val="FFFFFF"/>
                </a:solidFill>
              </a:rPr>
              <a:t>6. Uthman’s complaint to the Prophet that he didn’t join Islam to be slandered calls into question his motive for converting to Islam. If someone converts to Islam truly seeking the pleasure of Allah, why would they utter such a statement?!</a:t>
            </a:r>
          </a:p>
          <a:p>
            <a:r>
              <a:rPr lang="en-US" dirty="0"/>
              <a:t> </a:t>
            </a:r>
          </a:p>
        </p:txBody>
      </p:sp>
    </p:spTree>
    <p:extLst>
      <p:ext uri="{BB962C8B-B14F-4D97-AF65-F5344CB8AC3E}">
        <p14:creationId xmlns:p14="http://schemas.microsoft.com/office/powerpoint/2010/main" val="4107050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8F379-242D-D9B0-A4F0-731ACBEFE90A}"/>
              </a:ext>
            </a:extLst>
          </p:cNvPr>
          <p:cNvSpPr>
            <a:spLocks noGrp="1"/>
          </p:cNvSpPr>
          <p:nvPr>
            <p:ph type="title"/>
          </p:nvPr>
        </p:nvSpPr>
        <p:spPr>
          <a:xfrm>
            <a:off x="720000" y="619200"/>
            <a:ext cx="10728322" cy="683127"/>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6194D1C7-D5E6-7BB2-8E08-53223C350F40}"/>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A narration about the patience and steadfastness of the Prophet during the digging of the trench:</a:t>
            </a:r>
          </a:p>
          <a:p>
            <a:pPr marL="0" indent="0" algn="ctr">
              <a:buNone/>
            </a:pPr>
            <a:r>
              <a:rPr lang="ar-SA" sz="2400" dirty="0">
                <a:solidFill>
                  <a:srgbClr val="FFFFFF"/>
                </a:solidFill>
              </a:rPr>
              <a:t>علي (عليه السلام) يروي لنا:</a:t>
            </a:r>
          </a:p>
          <a:p>
            <a:pPr marL="0" indent="0" algn="ctr">
              <a:buNone/>
            </a:pPr>
            <a:r>
              <a:rPr lang="ar-SA" sz="2400" dirty="0">
                <a:solidFill>
                  <a:srgbClr val="FFFFFF"/>
                </a:solidFill>
              </a:rPr>
              <a:t>عن علي (عليه السلام)، قال: "كنا مع النبي (صلى الله عليه </a:t>
            </a:r>
            <a:r>
              <a:rPr lang="ar-SA" sz="2400" dirty="0" err="1">
                <a:solidFill>
                  <a:srgbClr val="FFFFFF"/>
                </a:solidFill>
              </a:rPr>
              <a:t>وآله</a:t>
            </a:r>
            <a:r>
              <a:rPr lang="ar-SA" sz="2400" dirty="0">
                <a:solidFill>
                  <a:srgbClr val="FFFFFF"/>
                </a:solidFill>
              </a:rPr>
              <a:t>) في حفر الخندق إذ جاءته فاطمة، ومعها كسرة خبز، فدفعتها إلى النبي (صلى الله عليه </a:t>
            </a:r>
            <a:r>
              <a:rPr lang="ar-SA" sz="2400" dirty="0" err="1">
                <a:solidFill>
                  <a:srgbClr val="FFFFFF"/>
                </a:solidFill>
              </a:rPr>
              <a:t>وآله</a:t>
            </a:r>
            <a:r>
              <a:rPr lang="ar-SA" sz="2400" dirty="0">
                <a:solidFill>
                  <a:srgbClr val="FFFFFF"/>
                </a:solidFill>
              </a:rPr>
              <a:t>) وقال النبي عليه وعلى </a:t>
            </a:r>
            <a:r>
              <a:rPr lang="ar-SA" sz="2400" dirty="0" err="1">
                <a:solidFill>
                  <a:srgbClr val="FFFFFF"/>
                </a:solidFill>
              </a:rPr>
              <a:t>آله</a:t>
            </a:r>
            <a:r>
              <a:rPr lang="ar-SA" sz="2400" dirty="0">
                <a:solidFill>
                  <a:srgbClr val="FFFFFF"/>
                </a:solidFill>
              </a:rPr>
              <a:t> الصلاة والسلام: ما هذه الكسرة؟!</a:t>
            </a:r>
          </a:p>
          <a:p>
            <a:pPr marL="0" indent="0" algn="ctr">
              <a:buNone/>
            </a:pPr>
            <a:r>
              <a:rPr lang="ar-SA" sz="2400" dirty="0">
                <a:solidFill>
                  <a:srgbClr val="FFFFFF"/>
                </a:solidFill>
              </a:rPr>
              <a:t>قالت: قرصاً خبزتها للحسن والحسين، جئتك منه بهذه الكسرة.</a:t>
            </a:r>
          </a:p>
          <a:p>
            <a:pPr marL="0" indent="0" algn="ctr">
              <a:buNone/>
            </a:pPr>
            <a:r>
              <a:rPr lang="ar-SA" sz="2400" dirty="0">
                <a:solidFill>
                  <a:srgbClr val="FFFFFF"/>
                </a:solidFill>
              </a:rPr>
              <a:t>فقال النبي (صلى الله عليه </a:t>
            </a:r>
            <a:r>
              <a:rPr lang="ar-SA" sz="2400" dirty="0" err="1">
                <a:solidFill>
                  <a:srgbClr val="FFFFFF"/>
                </a:solidFill>
              </a:rPr>
              <a:t>وآله</a:t>
            </a:r>
            <a:r>
              <a:rPr lang="ar-SA" sz="2400" dirty="0">
                <a:solidFill>
                  <a:srgbClr val="FFFFFF"/>
                </a:solidFill>
              </a:rPr>
              <a:t>): أما إنه أول طعام دخل فم أبيك منذ ثلاث</a:t>
            </a:r>
            <a:endParaRPr lang="en-US" sz="2400" dirty="0">
              <a:solidFill>
                <a:srgbClr val="FFFFFF"/>
              </a:solidFill>
            </a:endParaRPr>
          </a:p>
        </p:txBody>
      </p:sp>
    </p:spTree>
    <p:extLst>
      <p:ext uri="{BB962C8B-B14F-4D97-AF65-F5344CB8AC3E}">
        <p14:creationId xmlns:p14="http://schemas.microsoft.com/office/powerpoint/2010/main" val="1197325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E09BA-5827-C487-21A9-4BAAD70C71C4}"/>
              </a:ext>
            </a:extLst>
          </p:cNvPr>
          <p:cNvSpPr>
            <a:spLocks noGrp="1"/>
          </p:cNvSpPr>
          <p:nvPr>
            <p:ph type="title"/>
          </p:nvPr>
        </p:nvSpPr>
        <p:spPr>
          <a:xfrm>
            <a:off x="720000" y="619200"/>
            <a:ext cx="10728322" cy="738545"/>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2F45CD5C-60AD-7385-84EF-EA5F8E9BF59D}"/>
              </a:ext>
            </a:extLst>
          </p:cNvPr>
          <p:cNvSpPr>
            <a:spLocks noGrp="1"/>
          </p:cNvSpPr>
          <p:nvPr>
            <p:ph idx="1"/>
          </p:nvPr>
        </p:nvSpPr>
        <p:spPr>
          <a:xfrm>
            <a:off x="720000" y="1357746"/>
            <a:ext cx="10728325" cy="4411230"/>
          </a:xfrm>
        </p:spPr>
        <p:txBody>
          <a:bodyPr/>
          <a:lstStyle/>
          <a:p>
            <a:r>
              <a:rPr lang="en-US" sz="2400" dirty="0">
                <a:solidFill>
                  <a:srgbClr val="FFFFFF"/>
                </a:solidFill>
              </a:rPr>
              <a:t>Ibn </a:t>
            </a:r>
            <a:r>
              <a:rPr lang="en-US" sz="2400" dirty="0" err="1">
                <a:solidFill>
                  <a:srgbClr val="FFFFFF"/>
                </a:solidFill>
              </a:rPr>
              <a:t>Ishaq</a:t>
            </a:r>
            <a:r>
              <a:rPr lang="en-US" sz="2400" dirty="0">
                <a:solidFill>
                  <a:srgbClr val="FFFFFF"/>
                </a:solidFill>
              </a:rPr>
              <a:t> reports that while digging, some of the Companions uncovered a large rock that no one could dislodge. The Prophet approaches the boulder and crushes it with three successive blows that send a flash of lightning south, north, and east.</a:t>
            </a:r>
          </a:p>
          <a:p>
            <a:r>
              <a:rPr lang="en-US" sz="2400" dirty="0">
                <a:solidFill>
                  <a:srgbClr val="FFFFFF"/>
                </a:solidFill>
              </a:rPr>
              <a:t>Salman asks him about the significance of the flashes, and the Prophet explains that God will soon grant the Prophet control over Yemen to the south, Syria to the north, and Persia to the east.</a:t>
            </a:r>
          </a:p>
          <a:p>
            <a:endParaRPr lang="en-US" dirty="0"/>
          </a:p>
        </p:txBody>
      </p:sp>
    </p:spTree>
    <p:extLst>
      <p:ext uri="{BB962C8B-B14F-4D97-AF65-F5344CB8AC3E}">
        <p14:creationId xmlns:p14="http://schemas.microsoft.com/office/powerpoint/2010/main" val="2202936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7CA17-9EF2-6AE5-0819-91F466E7B696}"/>
              </a:ext>
            </a:extLst>
          </p:cNvPr>
          <p:cNvSpPr>
            <a:spLocks noGrp="1"/>
          </p:cNvSpPr>
          <p:nvPr>
            <p:ph type="title"/>
          </p:nvPr>
        </p:nvSpPr>
        <p:spPr>
          <a:xfrm>
            <a:off x="720000" y="619200"/>
            <a:ext cx="10728322" cy="780109"/>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B67A950D-5814-E7E2-AF62-C4BD19335FE4}"/>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At the end of an exhausting day of labor, Jabir ibn </a:t>
            </a:r>
            <a:r>
              <a:rPr lang="en-US" sz="2400" dirty="0" err="1">
                <a:solidFill>
                  <a:srgbClr val="FFFFFF"/>
                </a:solidFill>
              </a:rPr>
              <a:t>Abdillah</a:t>
            </a:r>
            <a:r>
              <a:rPr lang="en-US" sz="2400" dirty="0">
                <a:solidFill>
                  <a:srgbClr val="FFFFFF"/>
                </a:solidFill>
              </a:rPr>
              <a:t> invites the Prophet for dinner. To Jabir’s dismay, the Prophet extends the invitation to the rest of the exhausted companions. With no way to feed everyone, Jabir exclaims:</a:t>
            </a:r>
          </a:p>
          <a:p>
            <a:pPr marL="0" indent="0" algn="ctr">
              <a:buNone/>
            </a:pPr>
            <a:r>
              <a:rPr lang="en-US" sz="2400" dirty="0">
                <a:solidFill>
                  <a:srgbClr val="FFFFFF"/>
                </a:solidFill>
              </a:rPr>
              <a:t>“Verily we are from God and to Him we shall return.”</a:t>
            </a:r>
          </a:p>
          <a:p>
            <a:pPr marL="0" indent="0" algn="ctr">
              <a:buNone/>
            </a:pPr>
            <a:endParaRPr lang="en-US" sz="2400" dirty="0">
              <a:solidFill>
                <a:srgbClr val="FFFFFF"/>
              </a:solidFill>
            </a:endParaRPr>
          </a:p>
          <a:p>
            <a:r>
              <a:rPr lang="en-US" sz="2400" dirty="0">
                <a:solidFill>
                  <a:srgbClr val="FFFFFF"/>
                </a:solidFill>
              </a:rPr>
              <a:t>When the Prophet arrived, he blessed the food and, to Jabir’s surprise, there is enough to feed every guest.</a:t>
            </a:r>
          </a:p>
        </p:txBody>
      </p:sp>
    </p:spTree>
    <p:extLst>
      <p:ext uri="{BB962C8B-B14F-4D97-AF65-F5344CB8AC3E}">
        <p14:creationId xmlns:p14="http://schemas.microsoft.com/office/powerpoint/2010/main" val="313650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45E8D-841C-3F59-1B9A-579F536135E5}"/>
              </a:ext>
            </a:extLst>
          </p:cNvPr>
          <p:cNvSpPr>
            <a:spLocks noGrp="1"/>
          </p:cNvSpPr>
          <p:nvPr>
            <p:ph type="title"/>
          </p:nvPr>
        </p:nvSpPr>
        <p:spPr>
          <a:xfrm>
            <a:off x="720000" y="619200"/>
            <a:ext cx="10728322" cy="960218"/>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6B15CE0E-6BA9-E55A-472C-616B90A8B413}"/>
              </a:ext>
            </a:extLst>
          </p:cNvPr>
          <p:cNvSpPr>
            <a:spLocks noGrp="1"/>
          </p:cNvSpPr>
          <p:nvPr>
            <p:ph idx="1"/>
          </p:nvPr>
        </p:nvSpPr>
        <p:spPr>
          <a:xfrm>
            <a:off x="720000" y="1482436"/>
            <a:ext cx="10728325" cy="4286539"/>
          </a:xfrm>
        </p:spPr>
        <p:txBody>
          <a:bodyPr>
            <a:normAutofit lnSpcReduction="10000"/>
          </a:bodyPr>
          <a:lstStyle/>
          <a:p>
            <a:pPr marL="0" indent="0">
              <a:buNone/>
            </a:pPr>
            <a:r>
              <a:rPr lang="en-US" sz="2400" b="1" dirty="0">
                <a:solidFill>
                  <a:srgbClr val="FFFFFF"/>
                </a:solidFill>
              </a:rPr>
              <a:t>A Quick Recap:</a:t>
            </a:r>
          </a:p>
          <a:p>
            <a:r>
              <a:rPr lang="en-US" sz="2400" dirty="0">
                <a:solidFill>
                  <a:srgbClr val="FFFFFF"/>
                </a:solidFill>
              </a:rPr>
              <a:t>The Battle of the Trench took place in the 5th year AH. </a:t>
            </a:r>
          </a:p>
          <a:p>
            <a:r>
              <a:rPr lang="en-US" sz="2400" dirty="0">
                <a:solidFill>
                  <a:srgbClr val="FFFFFF"/>
                </a:solidFill>
              </a:rPr>
              <a:t>A group of the leaders of the Banu </a:t>
            </a:r>
            <a:r>
              <a:rPr lang="en-US" sz="2400" dirty="0" err="1">
                <a:solidFill>
                  <a:srgbClr val="FFFFFF"/>
                </a:solidFill>
              </a:rPr>
              <a:t>Nadhir</a:t>
            </a:r>
            <a:r>
              <a:rPr lang="en-US" sz="2400" dirty="0">
                <a:solidFill>
                  <a:srgbClr val="FFFFFF"/>
                </a:solidFill>
              </a:rPr>
              <a:t> went to Makkah where they met with the leaders of Quraysh and incited them to make wage a war against the Prophet.</a:t>
            </a:r>
          </a:p>
          <a:p>
            <a:r>
              <a:rPr lang="en-US" sz="2400" dirty="0">
                <a:solidFill>
                  <a:srgbClr val="FFFFFF"/>
                </a:solidFill>
              </a:rPr>
              <a:t>The Banu Qurayza tribe had promised to be impartial in case of war; nevertheless, they violated the contract and allied with the Quraysh.</a:t>
            </a:r>
          </a:p>
          <a:p>
            <a:r>
              <a:rPr lang="en-US" sz="2400" dirty="0">
                <a:solidFill>
                  <a:srgbClr val="FFFFFF"/>
                </a:solidFill>
              </a:rPr>
              <a:t> To take up arms against the Allied Forces, Salman Al-</a:t>
            </a:r>
            <a:r>
              <a:rPr lang="en-US" sz="2400" dirty="0" err="1">
                <a:solidFill>
                  <a:srgbClr val="FFFFFF"/>
                </a:solidFill>
              </a:rPr>
              <a:t>Farisi</a:t>
            </a:r>
            <a:r>
              <a:rPr lang="en-US" sz="2400" dirty="0">
                <a:solidFill>
                  <a:srgbClr val="FFFFFF"/>
                </a:solidFill>
              </a:rPr>
              <a:t> suggested that the Muslims dig a trench around Medina.</a:t>
            </a:r>
          </a:p>
          <a:p>
            <a:pPr marL="0" indent="0">
              <a:buNone/>
            </a:pPr>
            <a:endParaRPr lang="en-US" sz="2400" dirty="0"/>
          </a:p>
        </p:txBody>
      </p:sp>
    </p:spTree>
    <p:extLst>
      <p:ext uri="{BB962C8B-B14F-4D97-AF65-F5344CB8AC3E}">
        <p14:creationId xmlns:p14="http://schemas.microsoft.com/office/powerpoint/2010/main" val="3974250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D3C1E-0276-D51F-AF00-E9F76F7DE5AB}"/>
              </a:ext>
            </a:extLst>
          </p:cNvPr>
          <p:cNvSpPr>
            <a:spLocks noGrp="1"/>
          </p:cNvSpPr>
          <p:nvPr>
            <p:ph type="title"/>
          </p:nvPr>
        </p:nvSpPr>
        <p:spPr>
          <a:xfrm>
            <a:off x="720000" y="619200"/>
            <a:ext cx="10728322" cy="769333"/>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EBB5CC15-51EA-CC12-1215-9F9FF8D5F0DE}"/>
              </a:ext>
            </a:extLst>
          </p:cNvPr>
          <p:cNvSpPr>
            <a:spLocks noGrp="1"/>
          </p:cNvSpPr>
          <p:nvPr>
            <p:ph idx="1"/>
          </p:nvPr>
        </p:nvSpPr>
        <p:spPr>
          <a:xfrm>
            <a:off x="720000" y="1388534"/>
            <a:ext cx="10728325" cy="4380442"/>
          </a:xfrm>
        </p:spPr>
        <p:txBody>
          <a:bodyPr/>
          <a:lstStyle/>
          <a:p>
            <a:pPr marL="0" indent="0" algn="ctr">
              <a:buNone/>
            </a:pPr>
            <a:r>
              <a:rPr lang="ar-SA" sz="2400" dirty="0">
                <a:solidFill>
                  <a:srgbClr val="FFFFFF"/>
                </a:solidFill>
              </a:rPr>
              <a:t>وقد صرح القمي: بأن رسول الله  كان هو البادئ في حفر الخندق، فهو يقول: وأخذ معولاً، فحفر في موضع المهاجرين بنفسه، وأمير المؤمنين ينقل التراب من الحفرة، حتى عرق رسول الله (صلى الله عليه </a:t>
            </a:r>
            <a:r>
              <a:rPr lang="ar-SA" sz="2400" dirty="0" err="1">
                <a:solidFill>
                  <a:srgbClr val="FFFFFF"/>
                </a:solidFill>
              </a:rPr>
              <a:t>وآله</a:t>
            </a:r>
            <a:r>
              <a:rPr lang="ar-SA" sz="2400" dirty="0">
                <a:solidFill>
                  <a:srgbClr val="FFFFFF"/>
                </a:solidFill>
              </a:rPr>
              <a:t>) وعيي، 	اللهم اغفر لـلأنصار والمهاجرة</a:t>
            </a:r>
            <a:r>
              <a:rPr lang="en-US" sz="2400" dirty="0">
                <a:solidFill>
                  <a:srgbClr val="FFFFFF"/>
                </a:solidFill>
              </a:rPr>
              <a:t> </a:t>
            </a:r>
            <a:r>
              <a:rPr lang="ar-SA" sz="2400" dirty="0">
                <a:solidFill>
                  <a:srgbClr val="FFFFFF"/>
                </a:solidFill>
              </a:rPr>
              <a:t>وقال: لا عيش إلا عيـش الآخـــرة </a:t>
            </a:r>
          </a:p>
          <a:p>
            <a:pPr marL="0" indent="0" algn="ctr">
              <a:buNone/>
            </a:pPr>
            <a:r>
              <a:rPr lang="en-US" sz="2400" dirty="0">
                <a:solidFill>
                  <a:srgbClr val="FFFFFF"/>
                </a:solidFill>
              </a:rPr>
              <a:t>Al-</a:t>
            </a:r>
            <a:r>
              <a:rPr lang="en-US" sz="2400" dirty="0" err="1">
                <a:solidFill>
                  <a:srgbClr val="FFFFFF"/>
                </a:solidFill>
              </a:rPr>
              <a:t>Qummi</a:t>
            </a:r>
            <a:r>
              <a:rPr lang="en-US" sz="2400" dirty="0">
                <a:solidFill>
                  <a:srgbClr val="FFFFFF"/>
                </a:solidFill>
              </a:rPr>
              <a:t> reports that the Prophet was the first to begin digging the trench….until he started to sweat and feel fatigue. He would recite:</a:t>
            </a:r>
          </a:p>
          <a:p>
            <a:pPr marL="0" indent="0" algn="ctr">
              <a:buNone/>
            </a:pPr>
            <a:r>
              <a:rPr lang="en-US" sz="2400" dirty="0">
                <a:solidFill>
                  <a:srgbClr val="FFFFFF"/>
                </a:solidFill>
              </a:rPr>
              <a:t>“There is no life but the life of the hereafter. O Allah, forgive the Ansar and the </a:t>
            </a:r>
            <a:r>
              <a:rPr lang="en-US" sz="2400" dirty="0" err="1">
                <a:solidFill>
                  <a:srgbClr val="FFFFFF"/>
                </a:solidFill>
              </a:rPr>
              <a:t>Muhajireen</a:t>
            </a:r>
            <a:r>
              <a:rPr lang="en-US" sz="2400" dirty="0">
                <a:solidFill>
                  <a:srgbClr val="FFFFFF"/>
                </a:solidFill>
              </a:rPr>
              <a:t>.”</a:t>
            </a:r>
          </a:p>
        </p:txBody>
      </p:sp>
    </p:spTree>
    <p:extLst>
      <p:ext uri="{BB962C8B-B14F-4D97-AF65-F5344CB8AC3E}">
        <p14:creationId xmlns:p14="http://schemas.microsoft.com/office/powerpoint/2010/main" val="3266757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981DA-96A8-ACA0-D088-6491A75FD883}"/>
              </a:ext>
            </a:extLst>
          </p:cNvPr>
          <p:cNvSpPr>
            <a:spLocks noGrp="1"/>
          </p:cNvSpPr>
          <p:nvPr>
            <p:ph type="title"/>
          </p:nvPr>
        </p:nvSpPr>
        <p:spPr>
          <a:xfrm>
            <a:off x="720000" y="619200"/>
            <a:ext cx="10728322" cy="837067"/>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96159F10-5A64-FB47-2120-52496B37BFA1}"/>
              </a:ext>
            </a:extLst>
          </p:cNvPr>
          <p:cNvSpPr>
            <a:spLocks noGrp="1"/>
          </p:cNvSpPr>
          <p:nvPr>
            <p:ph idx="1"/>
          </p:nvPr>
        </p:nvSpPr>
        <p:spPr>
          <a:xfrm>
            <a:off x="720000" y="1456268"/>
            <a:ext cx="10728325" cy="4312708"/>
          </a:xfrm>
        </p:spPr>
        <p:txBody>
          <a:bodyPr>
            <a:normAutofit/>
          </a:bodyPr>
          <a:lstStyle/>
          <a:p>
            <a:pPr marL="0" indent="0" algn="ctr">
              <a:buNone/>
            </a:pPr>
            <a:r>
              <a:rPr lang="ar-SA" sz="2400" dirty="0">
                <a:solidFill>
                  <a:srgbClr val="FFFFFF"/>
                </a:solidFill>
              </a:rPr>
              <a:t>فلما نظر الناس إلى رسول الله (صلى الله عليه </a:t>
            </a:r>
            <a:r>
              <a:rPr lang="ar-SA" sz="2400" dirty="0" err="1">
                <a:solidFill>
                  <a:srgbClr val="FFFFFF"/>
                </a:solidFill>
              </a:rPr>
              <a:t>وآله</a:t>
            </a:r>
            <a:r>
              <a:rPr lang="ar-SA" sz="2400" dirty="0">
                <a:solidFill>
                  <a:srgbClr val="FFFFFF"/>
                </a:solidFill>
              </a:rPr>
              <a:t>) يحفر اجتهدوا في الحفر، ونقلوا التراب، فلما كان في اليوم الثاني بكروا إلى الحفر، وقعد رسول الله (صلى الله عليه </a:t>
            </a:r>
            <a:r>
              <a:rPr lang="ar-SA" sz="2400" dirty="0" err="1">
                <a:solidFill>
                  <a:srgbClr val="FFFFFF"/>
                </a:solidFill>
              </a:rPr>
              <a:t>وآله</a:t>
            </a:r>
            <a:r>
              <a:rPr lang="ar-SA" sz="2400" dirty="0">
                <a:solidFill>
                  <a:srgbClr val="FFFFFF"/>
                </a:solidFill>
              </a:rPr>
              <a:t>) في مسجد الفتح</a:t>
            </a:r>
            <a:endParaRPr lang="en-US" sz="2400" dirty="0">
              <a:solidFill>
                <a:srgbClr val="FFFFFF"/>
              </a:solidFill>
            </a:endParaRPr>
          </a:p>
          <a:p>
            <a:pPr marL="0" indent="0" algn="ctr">
              <a:buNone/>
            </a:pPr>
            <a:r>
              <a:rPr lang="en-US" sz="2400" dirty="0">
                <a:solidFill>
                  <a:srgbClr val="FFFFFF"/>
                </a:solidFill>
              </a:rPr>
              <a:t>“When the companions saw the Prophet digging [the trench] they exerted themselves in digging and hauling the dirt. Then on the second day they started digging early and the Prophet sat to rest in Masjid Al-</a:t>
            </a:r>
            <a:r>
              <a:rPr lang="en-US" sz="2400" dirty="0" err="1">
                <a:solidFill>
                  <a:srgbClr val="FFFFFF"/>
                </a:solidFill>
              </a:rPr>
              <a:t>Fath</a:t>
            </a:r>
            <a:r>
              <a:rPr lang="en-US" sz="2400" dirty="0">
                <a:solidFill>
                  <a:srgbClr val="FFFFFF"/>
                </a:solidFill>
              </a:rPr>
              <a:t>.”</a:t>
            </a:r>
          </a:p>
        </p:txBody>
      </p:sp>
    </p:spTree>
    <p:extLst>
      <p:ext uri="{BB962C8B-B14F-4D97-AF65-F5344CB8AC3E}">
        <p14:creationId xmlns:p14="http://schemas.microsoft.com/office/powerpoint/2010/main" val="657368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F66A3-0B57-AD89-39DC-17DB95842C58}"/>
              </a:ext>
            </a:extLst>
          </p:cNvPr>
          <p:cNvSpPr>
            <a:spLocks noGrp="1"/>
          </p:cNvSpPr>
          <p:nvPr>
            <p:ph type="title"/>
          </p:nvPr>
        </p:nvSpPr>
        <p:spPr>
          <a:xfrm>
            <a:off x="720000" y="619200"/>
            <a:ext cx="10728322" cy="752400"/>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6BD7ED45-3C99-9169-7A06-50B8B7C71CA2}"/>
              </a:ext>
            </a:extLst>
          </p:cNvPr>
          <p:cNvSpPr>
            <a:spLocks noGrp="1"/>
          </p:cNvSpPr>
          <p:nvPr>
            <p:ph idx="1"/>
          </p:nvPr>
        </p:nvSpPr>
        <p:spPr>
          <a:xfrm>
            <a:off x="720000" y="1371600"/>
            <a:ext cx="10728325" cy="4397375"/>
          </a:xfrm>
        </p:spPr>
        <p:txBody>
          <a:bodyPr>
            <a:normAutofit/>
          </a:bodyPr>
          <a:lstStyle/>
          <a:p>
            <a:pPr marL="0" indent="0" algn="ctr">
              <a:buNone/>
            </a:pPr>
            <a:r>
              <a:rPr lang="ar-SA" sz="2400" dirty="0">
                <a:solidFill>
                  <a:srgbClr val="FFFFFF"/>
                </a:solidFill>
              </a:rPr>
              <a:t>قال القاضي النعمان: "وكان علي صلوات الله عليه وشيعته أكثر الناس عناء، وفيه عملاً. وكان في ذلك من الأخبار ما يطول ذكره”</a:t>
            </a:r>
            <a:endParaRPr lang="en-US" sz="2400" dirty="0">
              <a:solidFill>
                <a:srgbClr val="FFFFFF"/>
              </a:solidFill>
            </a:endParaRPr>
          </a:p>
          <a:p>
            <a:pPr marL="0" indent="0" algn="ctr">
              <a:buNone/>
            </a:pPr>
            <a:r>
              <a:rPr lang="en-US" sz="2400" dirty="0">
                <a:solidFill>
                  <a:srgbClr val="FFFFFF"/>
                </a:solidFill>
              </a:rPr>
              <a:t>“Ali and his followers exerted themselves and tired themselves more than others in digging the trench…”</a:t>
            </a:r>
          </a:p>
          <a:p>
            <a:pPr marL="0" indent="0" algn="ctr">
              <a:buNone/>
            </a:pPr>
            <a:endParaRPr lang="en-US" sz="2400" dirty="0"/>
          </a:p>
        </p:txBody>
      </p:sp>
    </p:spTree>
    <p:extLst>
      <p:ext uri="{BB962C8B-B14F-4D97-AF65-F5344CB8AC3E}">
        <p14:creationId xmlns:p14="http://schemas.microsoft.com/office/powerpoint/2010/main" val="422125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CD802-1A9A-6232-5A9E-058D30E0E5E0}"/>
              </a:ext>
            </a:extLst>
          </p:cNvPr>
          <p:cNvSpPr>
            <a:spLocks noGrp="1"/>
          </p:cNvSpPr>
          <p:nvPr>
            <p:ph type="title"/>
          </p:nvPr>
        </p:nvSpPr>
        <p:spPr>
          <a:xfrm>
            <a:off x="720000" y="619200"/>
            <a:ext cx="10728322" cy="735467"/>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6F0FFE69-F779-6AE8-CE6F-C839E8AE296E}"/>
              </a:ext>
            </a:extLst>
          </p:cNvPr>
          <p:cNvSpPr>
            <a:spLocks noGrp="1"/>
          </p:cNvSpPr>
          <p:nvPr>
            <p:ph idx="1"/>
          </p:nvPr>
        </p:nvSpPr>
        <p:spPr>
          <a:xfrm>
            <a:off x="720000" y="1354668"/>
            <a:ext cx="10728325" cy="4414308"/>
          </a:xfrm>
        </p:spPr>
        <p:txBody>
          <a:bodyPr>
            <a:normAutofit lnSpcReduction="10000"/>
          </a:bodyPr>
          <a:lstStyle/>
          <a:p>
            <a:r>
              <a:rPr lang="en-US" sz="2400" dirty="0">
                <a:solidFill>
                  <a:srgbClr val="FFFFFF"/>
                </a:solidFill>
              </a:rPr>
              <a:t>From these details we derive a few important lessons:</a:t>
            </a:r>
          </a:p>
          <a:p>
            <a:r>
              <a:rPr lang="en-US" sz="2400" dirty="0">
                <a:solidFill>
                  <a:srgbClr val="FFFFFF"/>
                </a:solidFill>
              </a:rPr>
              <a:t>1. The Prophet and Imam Ali participated in the digging of the trench. They lead with their words and their actions.</a:t>
            </a:r>
          </a:p>
          <a:p>
            <a:r>
              <a:rPr lang="en-US" sz="2400" dirty="0">
                <a:solidFill>
                  <a:srgbClr val="FFFFFF"/>
                </a:solidFill>
              </a:rPr>
              <a:t>2. The Prophet reminded the Muslims of the ultimate goal of all their efforts through his chant.</a:t>
            </a:r>
          </a:p>
          <a:p>
            <a:r>
              <a:rPr lang="en-US" sz="2400" dirty="0">
                <a:solidFill>
                  <a:srgbClr val="FFFFFF"/>
                </a:solidFill>
              </a:rPr>
              <a:t>3. The Prophet’s initiative and hard work inspired some companions to start digging early the next day. Leaders have the power to energize.</a:t>
            </a:r>
          </a:p>
          <a:p>
            <a:r>
              <a:rPr lang="en-US" sz="2400" dirty="0">
                <a:solidFill>
                  <a:srgbClr val="FFFFFF"/>
                </a:solidFill>
              </a:rPr>
              <a:t>4. Imam Ali and his followers exhausted themselves to gain the honor of emulating the Prophet’s hard work.</a:t>
            </a:r>
          </a:p>
        </p:txBody>
      </p:sp>
    </p:spTree>
    <p:extLst>
      <p:ext uri="{BB962C8B-B14F-4D97-AF65-F5344CB8AC3E}">
        <p14:creationId xmlns:p14="http://schemas.microsoft.com/office/powerpoint/2010/main" val="313563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5CB14-EF8B-0F5F-2327-35E0B668FE99}"/>
              </a:ext>
            </a:extLst>
          </p:cNvPr>
          <p:cNvSpPr>
            <a:spLocks noGrp="1"/>
          </p:cNvSpPr>
          <p:nvPr>
            <p:ph type="title"/>
          </p:nvPr>
        </p:nvSpPr>
        <p:spPr>
          <a:xfrm>
            <a:off x="720000" y="619200"/>
            <a:ext cx="10728322" cy="701600"/>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9C1D7B74-08C7-5C08-C2AB-5D39688F054F}"/>
              </a:ext>
            </a:extLst>
          </p:cNvPr>
          <p:cNvSpPr>
            <a:spLocks noGrp="1"/>
          </p:cNvSpPr>
          <p:nvPr>
            <p:ph idx="1"/>
          </p:nvPr>
        </p:nvSpPr>
        <p:spPr>
          <a:xfrm>
            <a:off x="720000" y="1456268"/>
            <a:ext cx="10728325" cy="4312708"/>
          </a:xfrm>
        </p:spPr>
        <p:txBody>
          <a:bodyPr>
            <a:normAutofit/>
          </a:bodyPr>
          <a:lstStyle/>
          <a:p>
            <a:pPr marL="0" indent="0" algn="ctr">
              <a:buNone/>
            </a:pPr>
            <a:r>
              <a:rPr lang="ar-SA" sz="2400" dirty="0">
                <a:solidFill>
                  <a:srgbClr val="FFFFFF"/>
                </a:solidFill>
              </a:rPr>
              <a:t> جابر بن عبد الله، قال: كنت مع رسول الله (صلى الله عليه </a:t>
            </a:r>
            <a:r>
              <a:rPr lang="ar-SA" sz="2400" dirty="0" err="1">
                <a:solidFill>
                  <a:srgbClr val="FFFFFF"/>
                </a:solidFill>
              </a:rPr>
              <a:t>وآله</a:t>
            </a:r>
            <a:r>
              <a:rPr lang="ar-SA" sz="2400" dirty="0">
                <a:solidFill>
                  <a:srgbClr val="FFFFFF"/>
                </a:solidFill>
              </a:rPr>
              <a:t>) في حفر الخندق، وقد حفر الناس وحفر علي (عليه السلام)، فقال النبي (صلى الله عليه </a:t>
            </a:r>
            <a:r>
              <a:rPr lang="ar-SA" sz="2400" dirty="0" err="1">
                <a:solidFill>
                  <a:srgbClr val="FFFFFF"/>
                </a:solidFill>
              </a:rPr>
              <a:t>وآله</a:t>
            </a:r>
            <a:r>
              <a:rPr lang="ar-SA" sz="2400" dirty="0">
                <a:solidFill>
                  <a:srgbClr val="FFFFFF"/>
                </a:solidFill>
              </a:rPr>
              <a:t>): "بأبي من يحفر وجبرائيل يكنس التراب بين يديه وميكائيل يعينه، ولم يكن يعين أحداً قبله من الخلق ”</a:t>
            </a:r>
            <a:endParaRPr lang="en-US" sz="2400" dirty="0">
              <a:solidFill>
                <a:srgbClr val="FFFFFF"/>
              </a:solidFill>
            </a:endParaRPr>
          </a:p>
          <a:p>
            <a:pPr marL="0" indent="0" algn="ctr">
              <a:buNone/>
            </a:pPr>
            <a:r>
              <a:rPr lang="en-US" sz="2400" dirty="0">
                <a:solidFill>
                  <a:srgbClr val="FFFFFF"/>
                </a:solidFill>
              </a:rPr>
              <a:t>Jabir ibn </a:t>
            </a:r>
            <a:r>
              <a:rPr lang="en-US" sz="2400" dirty="0" err="1">
                <a:solidFill>
                  <a:srgbClr val="FFFFFF"/>
                </a:solidFill>
              </a:rPr>
              <a:t>Abdillah</a:t>
            </a:r>
            <a:r>
              <a:rPr lang="en-US" sz="2400" dirty="0">
                <a:solidFill>
                  <a:srgbClr val="FFFFFF"/>
                </a:solidFill>
              </a:rPr>
              <a:t> narrates: I was with the Messenger of God digging the trench. The people were digging and Ali was also digging. The Prophet said about Ali: “My my father be ransomed for the one who digs while Gabriel removes the dirt in front of him and </a:t>
            </a:r>
            <a:r>
              <a:rPr lang="en-US" sz="2400" dirty="0" err="1">
                <a:solidFill>
                  <a:srgbClr val="FFFFFF"/>
                </a:solidFill>
              </a:rPr>
              <a:t>Michaeel</a:t>
            </a:r>
            <a:r>
              <a:rPr lang="en-US" sz="2400" dirty="0">
                <a:solidFill>
                  <a:srgbClr val="FFFFFF"/>
                </a:solidFill>
              </a:rPr>
              <a:t> aids him and he has never aided any of God’s creations before this.”</a:t>
            </a:r>
          </a:p>
        </p:txBody>
      </p:sp>
    </p:spTree>
    <p:extLst>
      <p:ext uri="{BB962C8B-B14F-4D97-AF65-F5344CB8AC3E}">
        <p14:creationId xmlns:p14="http://schemas.microsoft.com/office/powerpoint/2010/main" val="231078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135BC-B11B-B8A5-ADEF-520170AA110C}"/>
              </a:ext>
            </a:extLst>
          </p:cNvPr>
          <p:cNvSpPr>
            <a:spLocks noGrp="1"/>
          </p:cNvSpPr>
          <p:nvPr>
            <p:ph type="title"/>
          </p:nvPr>
        </p:nvSpPr>
        <p:spPr>
          <a:xfrm>
            <a:off x="720000" y="619200"/>
            <a:ext cx="10728322" cy="769333"/>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0D7E26C5-DC57-A7C5-3E28-E554633F6E87}"/>
              </a:ext>
            </a:extLst>
          </p:cNvPr>
          <p:cNvSpPr>
            <a:spLocks noGrp="1"/>
          </p:cNvSpPr>
          <p:nvPr>
            <p:ph idx="1"/>
          </p:nvPr>
        </p:nvSpPr>
        <p:spPr>
          <a:xfrm>
            <a:off x="720000" y="1388534"/>
            <a:ext cx="10728325" cy="4380442"/>
          </a:xfrm>
        </p:spPr>
        <p:txBody>
          <a:bodyPr>
            <a:normAutofit/>
          </a:bodyPr>
          <a:lstStyle/>
          <a:p>
            <a:pPr marL="0" indent="0" algn="ctr">
              <a:buNone/>
            </a:pPr>
            <a:r>
              <a:rPr lang="ar-SA" sz="2400" dirty="0">
                <a:solidFill>
                  <a:srgbClr val="FFFFFF"/>
                </a:solidFill>
              </a:rPr>
              <a:t>ثم قال النبي (صلى الله عليه </a:t>
            </a:r>
            <a:r>
              <a:rPr lang="ar-SA" sz="2400" dirty="0" err="1">
                <a:solidFill>
                  <a:srgbClr val="FFFFFF"/>
                </a:solidFill>
              </a:rPr>
              <a:t>وآله</a:t>
            </a:r>
            <a:r>
              <a:rPr lang="ar-SA" sz="2400" dirty="0">
                <a:solidFill>
                  <a:srgbClr val="FFFFFF"/>
                </a:solidFill>
              </a:rPr>
              <a:t>) لعثمان بن عفان: "</a:t>
            </a:r>
            <a:r>
              <a:rPr lang="ar-SA" sz="2400" dirty="0" err="1">
                <a:solidFill>
                  <a:srgbClr val="FFFFFF"/>
                </a:solidFill>
              </a:rPr>
              <a:t>إحفِر</a:t>
            </a:r>
            <a:r>
              <a:rPr lang="ar-SA" sz="2400" dirty="0">
                <a:solidFill>
                  <a:srgbClr val="FFFFFF"/>
                </a:solidFill>
              </a:rPr>
              <a:t>"، فغضب عثمان، وقال: لا يرضى محمد أن أسلمنا على يده حتى يأمرنا بالكدّ، فأنزل الله على نبيه</a:t>
            </a:r>
            <a:endParaRPr lang="en-US" sz="2400" dirty="0">
              <a:solidFill>
                <a:srgbClr val="FFFFFF"/>
              </a:solidFill>
            </a:endParaRPr>
          </a:p>
          <a:p>
            <a:pPr marL="0" indent="0" algn="ctr">
              <a:buNone/>
            </a:pPr>
            <a:r>
              <a:rPr lang="en-US" sz="2400" dirty="0">
                <a:solidFill>
                  <a:srgbClr val="FFFFFF"/>
                </a:solidFill>
              </a:rPr>
              <a:t>Then the Prophet said to Uthman: “Dig” and Uthman became angry and said: Muhammad is not satisfied that we became Muslims at his hands, he also wants to order us to toil…”</a:t>
            </a:r>
          </a:p>
        </p:txBody>
      </p:sp>
    </p:spTree>
    <p:extLst>
      <p:ext uri="{BB962C8B-B14F-4D97-AF65-F5344CB8AC3E}">
        <p14:creationId xmlns:p14="http://schemas.microsoft.com/office/powerpoint/2010/main" val="1781906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DB1B6-6CFB-44AE-F8BB-0DD9CA29DDDB}"/>
              </a:ext>
            </a:extLst>
          </p:cNvPr>
          <p:cNvSpPr>
            <a:spLocks noGrp="1"/>
          </p:cNvSpPr>
          <p:nvPr>
            <p:ph type="title"/>
          </p:nvPr>
        </p:nvSpPr>
        <p:spPr>
          <a:xfrm>
            <a:off x="720000" y="619200"/>
            <a:ext cx="10728322" cy="769333"/>
          </a:xfrm>
        </p:spPr>
        <p:txBody>
          <a:bodyPr/>
          <a:lstStyle/>
          <a:p>
            <a:pPr algn="ctr"/>
            <a:r>
              <a:rPr lang="en-US" dirty="0"/>
              <a:t>Digging the Trench</a:t>
            </a:r>
          </a:p>
        </p:txBody>
      </p:sp>
      <p:sp>
        <p:nvSpPr>
          <p:cNvPr id="3" name="Content Placeholder 2">
            <a:extLst>
              <a:ext uri="{FF2B5EF4-FFF2-40B4-BE49-F238E27FC236}">
                <a16:creationId xmlns:a16="http://schemas.microsoft.com/office/drawing/2014/main" id="{7C85BAF5-9693-A3EB-9440-27B29043C754}"/>
              </a:ext>
            </a:extLst>
          </p:cNvPr>
          <p:cNvSpPr>
            <a:spLocks noGrp="1"/>
          </p:cNvSpPr>
          <p:nvPr>
            <p:ph idx="1"/>
          </p:nvPr>
        </p:nvSpPr>
        <p:spPr>
          <a:xfrm>
            <a:off x="720000" y="1388534"/>
            <a:ext cx="10728325" cy="4380442"/>
          </a:xfrm>
        </p:spPr>
        <p:txBody>
          <a:bodyPr>
            <a:normAutofit/>
          </a:bodyPr>
          <a:lstStyle/>
          <a:p>
            <a:pPr marL="0" indent="0" algn="ctr">
              <a:buNone/>
            </a:pPr>
            <a:r>
              <a:rPr lang="ar-SA" sz="2400" dirty="0">
                <a:solidFill>
                  <a:srgbClr val="FFFFFF"/>
                </a:solidFill>
              </a:rPr>
              <a:t>{يَمُنُّونَ عَلَيْكَ أَنْ أَسْلَمُوا قُلْ لَا تَمُنُّوا عَلَيَّ إِسْلَامَكُمْ بَلِ اللهُ يَمُنُّ عَلَيْكُمْ أَنْ هَدَاكُمْ لِلْإِيمَانِ إِنْ كُنْتُمْ صَادِقِينَ</a:t>
            </a:r>
            <a:endParaRPr lang="en-US" sz="2400" dirty="0">
              <a:solidFill>
                <a:srgbClr val="FFFFFF"/>
              </a:solidFill>
            </a:endParaRPr>
          </a:p>
          <a:p>
            <a:pPr marL="0" indent="0" algn="ctr">
              <a:buNone/>
            </a:pPr>
            <a:endParaRPr lang="en-US" sz="2400" dirty="0">
              <a:solidFill>
                <a:srgbClr val="FFFFFF"/>
              </a:solidFill>
            </a:endParaRPr>
          </a:p>
          <a:p>
            <a:pPr marL="0" indent="0" algn="ctr">
              <a:buNone/>
            </a:pPr>
            <a:r>
              <a:rPr lang="en-US" sz="2400" dirty="0">
                <a:solidFill>
                  <a:srgbClr val="FFFFFF"/>
                </a:solidFill>
              </a:rPr>
              <a:t>“They consider it a favor to you that they have accepted Islam. Say, "Do not consider your Islam a favor to me. Rather, Allah has conferred favor upon you that He has guided you to the faith, if you should be truthful.” Quran 49:17</a:t>
            </a:r>
          </a:p>
        </p:txBody>
      </p:sp>
    </p:spTree>
    <p:extLst>
      <p:ext uri="{BB962C8B-B14F-4D97-AF65-F5344CB8AC3E}">
        <p14:creationId xmlns:p14="http://schemas.microsoft.com/office/powerpoint/2010/main" val="414246405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17675</TotalTime>
  <Words>1636</Words>
  <Application>Microsoft Macintosh PowerPoint</Application>
  <PresentationFormat>Widescreen</PresentationFormat>
  <Paragraphs>75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lpstr>Digging the Trench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1095</cp:revision>
  <dcterms:created xsi:type="dcterms:W3CDTF">2020-11-25T07:02:27Z</dcterms:created>
  <dcterms:modified xsi:type="dcterms:W3CDTF">2022-10-13T01:05:17Z</dcterms:modified>
</cp:coreProperties>
</file>