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2" r:id="rId6"/>
    <p:sldId id="263" r:id="rId7"/>
    <p:sldId id="264" r:id="rId8"/>
    <p:sldId id="265" r:id="rId9"/>
    <p:sldId id="272" r:id="rId10"/>
    <p:sldId id="260" r:id="rId11"/>
    <p:sldId id="261" r:id="rId12"/>
    <p:sldId id="266" r:id="rId13"/>
    <p:sldId id="269" r:id="rId14"/>
    <p:sldId id="270" r:id="rId15"/>
    <p:sldId id="267" r:id="rId16"/>
    <p:sldId id="268" r:id="rId17"/>
    <p:sldId id="271"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FCFDFF"/>
    <a:srgbClr val="FE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69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26,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26,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26,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26,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26,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26,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26,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26,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26,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26,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26,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26,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59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D0D5A-2008-1D36-FAFC-ECCF29DD6F9F}"/>
              </a:ext>
            </a:extLst>
          </p:cNvPr>
          <p:cNvSpPr>
            <a:spLocks noGrp="1"/>
          </p:cNvSpPr>
          <p:nvPr>
            <p:ph type="title"/>
          </p:nvPr>
        </p:nvSpPr>
        <p:spPr>
          <a:xfrm>
            <a:off x="720000" y="619200"/>
            <a:ext cx="10728322" cy="710836"/>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DAC20FA6-8BE8-C101-C8A0-750F8FB21178}"/>
              </a:ext>
            </a:extLst>
          </p:cNvPr>
          <p:cNvSpPr>
            <a:spLocks noGrp="1"/>
          </p:cNvSpPr>
          <p:nvPr>
            <p:ph idx="1"/>
          </p:nvPr>
        </p:nvSpPr>
        <p:spPr>
          <a:xfrm>
            <a:off x="720000" y="1330036"/>
            <a:ext cx="10728325" cy="4908764"/>
          </a:xfrm>
        </p:spPr>
        <p:txBody>
          <a:bodyPr>
            <a:noAutofit/>
          </a:bodyPr>
          <a:lstStyle/>
          <a:p>
            <a:r>
              <a:rPr lang="en-US" sz="2400" dirty="0">
                <a:solidFill>
                  <a:srgbClr val="FFFFFF"/>
                </a:solidFill>
              </a:rPr>
              <a:t>The Prophet learns about </a:t>
            </a:r>
            <a:r>
              <a:rPr lang="en-US" sz="2400" dirty="0" err="1">
                <a:solidFill>
                  <a:srgbClr val="FFFFFF"/>
                </a:solidFill>
              </a:rPr>
              <a:t>Qurayzah’s</a:t>
            </a:r>
            <a:r>
              <a:rPr lang="en-US" sz="2400" dirty="0">
                <a:solidFill>
                  <a:srgbClr val="FFFFFF"/>
                </a:solidFill>
              </a:rPr>
              <a:t> treachery, and, as expected, sends reinforcements to the south. </a:t>
            </a:r>
          </a:p>
          <a:p>
            <a:r>
              <a:rPr lang="en-US" sz="2400" dirty="0">
                <a:solidFill>
                  <a:srgbClr val="FFFFFF"/>
                </a:solidFill>
              </a:rPr>
              <a:t>With fewer men defending the northern trench, the Quraysh try to attack once more, but still cannot cross the divide.</a:t>
            </a:r>
          </a:p>
          <a:p>
            <a:r>
              <a:rPr lang="en-US" sz="2400" dirty="0">
                <a:solidFill>
                  <a:srgbClr val="FFFFFF"/>
                </a:solidFill>
              </a:rPr>
              <a:t>The Muslims vigilantly hold their ranks through the night and the next day. For a moment, the trench appears to be all that is preventing the imminent collapse of Medina.</a:t>
            </a:r>
          </a:p>
          <a:p>
            <a:r>
              <a:rPr lang="en-US" sz="2400" dirty="0">
                <a:solidFill>
                  <a:srgbClr val="FFFFFF"/>
                </a:solidFill>
              </a:rPr>
              <a:t>During the intense standoff, the companions miss their obligatory prayers; and only after the enemy retreats for the evening can they make up the prayers they had missed.</a:t>
            </a:r>
          </a:p>
        </p:txBody>
      </p:sp>
    </p:spTree>
    <p:extLst>
      <p:ext uri="{BB962C8B-B14F-4D97-AF65-F5344CB8AC3E}">
        <p14:creationId xmlns:p14="http://schemas.microsoft.com/office/powerpoint/2010/main" val="3238411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2E1B-BF8D-3744-094D-486F5258E73B}"/>
              </a:ext>
            </a:extLst>
          </p:cNvPr>
          <p:cNvSpPr>
            <a:spLocks noGrp="1"/>
          </p:cNvSpPr>
          <p:nvPr>
            <p:ph type="title"/>
          </p:nvPr>
        </p:nvSpPr>
        <p:spPr>
          <a:xfrm>
            <a:off x="720000" y="619200"/>
            <a:ext cx="10728322" cy="766255"/>
          </a:xfrm>
        </p:spPr>
        <p:txBody>
          <a:bodyPr/>
          <a:lstStyle/>
          <a:p>
            <a:pPr algn="ctr"/>
            <a:r>
              <a:rPr lang="en-US" dirty="0">
                <a:solidFill>
                  <a:srgbClr val="FFFFFF"/>
                </a:solidFill>
              </a:rPr>
              <a:t>Medina Under Siege </a:t>
            </a:r>
          </a:p>
        </p:txBody>
      </p:sp>
      <p:sp>
        <p:nvSpPr>
          <p:cNvPr id="3" name="Content Placeholder 2">
            <a:extLst>
              <a:ext uri="{FF2B5EF4-FFF2-40B4-BE49-F238E27FC236}">
                <a16:creationId xmlns:a16="http://schemas.microsoft.com/office/drawing/2014/main" id="{B3C4DECA-F0D2-4227-FDA3-16B5E1EF1D98}"/>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Surat Al-</a:t>
            </a:r>
            <a:r>
              <a:rPr lang="en-US" sz="2400" dirty="0" err="1">
                <a:solidFill>
                  <a:srgbClr val="FFFFFF"/>
                </a:solidFill>
              </a:rPr>
              <a:t>Ahzab</a:t>
            </a:r>
            <a:r>
              <a:rPr lang="en-US" sz="2400" dirty="0">
                <a:solidFill>
                  <a:srgbClr val="FFFFFF"/>
                </a:solidFill>
              </a:rPr>
              <a:t> captures the dramatic moment:</a:t>
            </a:r>
          </a:p>
          <a:p>
            <a:pPr marL="0" indent="0" algn="ctr">
              <a:buNone/>
            </a:pPr>
            <a:r>
              <a:rPr lang="ar-SA" sz="2400" b="0" i="0" dirty="0">
                <a:solidFill>
                  <a:srgbClr val="FFFFFF"/>
                </a:solidFill>
                <a:effectLst/>
                <a:latin typeface="me_quran"/>
              </a:rPr>
              <a:t>إِذْ </a:t>
            </a:r>
            <a:r>
              <a:rPr lang="ar-SA" sz="2400" b="0" i="0" dirty="0" err="1">
                <a:solidFill>
                  <a:srgbClr val="FFFFFF"/>
                </a:solidFill>
                <a:effectLst/>
                <a:latin typeface="me_quran"/>
              </a:rPr>
              <a:t>جَآءُوكُم</a:t>
            </a:r>
            <a:r>
              <a:rPr lang="ar-SA" sz="2400" b="0" i="0" dirty="0">
                <a:solidFill>
                  <a:srgbClr val="FFFFFF"/>
                </a:solidFill>
                <a:effectLst/>
                <a:latin typeface="me_quran"/>
              </a:rPr>
              <a:t> مِّن فَوْقِكُمْ وَمِنْ أَسْفَلَ مِنكُمْ وَإِذْ زَاغَتِ </a:t>
            </a:r>
            <a:r>
              <a:rPr lang="ar-SA" sz="2400" b="0" i="0" dirty="0" err="1">
                <a:solidFill>
                  <a:srgbClr val="FFFFFF"/>
                </a:solidFill>
                <a:effectLst/>
                <a:latin typeface="me_quran"/>
              </a:rPr>
              <a:t>ٱلْأَبْصَـٰرُ</a:t>
            </a:r>
            <a:r>
              <a:rPr lang="ar-SA" sz="2400" b="0" i="0" dirty="0">
                <a:solidFill>
                  <a:srgbClr val="FFFFFF"/>
                </a:solidFill>
                <a:effectLst/>
                <a:latin typeface="me_quran"/>
              </a:rPr>
              <a:t> وَبَلَغَتِ </a:t>
            </a:r>
            <a:r>
              <a:rPr lang="ar-SA" sz="2400" b="0" i="0" dirty="0" err="1">
                <a:solidFill>
                  <a:srgbClr val="FFFFFF"/>
                </a:solidFill>
                <a:effectLst/>
                <a:latin typeface="me_quran"/>
              </a:rPr>
              <a:t>ٱلْقُلُوبُ</a:t>
            </a:r>
            <a:r>
              <a:rPr lang="ar-SA" sz="2400" b="0" i="0" dirty="0">
                <a:solidFill>
                  <a:srgbClr val="FFFFFF"/>
                </a:solidFill>
                <a:effectLst/>
                <a:latin typeface="me_quran"/>
              </a:rPr>
              <a:t> </a:t>
            </a:r>
            <a:r>
              <a:rPr lang="ar-SA" sz="2400" b="0" i="0" dirty="0" err="1">
                <a:solidFill>
                  <a:srgbClr val="FFFFFF"/>
                </a:solidFill>
                <a:effectLst/>
                <a:latin typeface="me_quran"/>
              </a:rPr>
              <a:t>ٱلْحَنَاجِرَ</a:t>
            </a:r>
            <a:r>
              <a:rPr lang="ar-SA" sz="2400" b="0" i="0" dirty="0">
                <a:solidFill>
                  <a:srgbClr val="FFFFFF"/>
                </a:solidFill>
                <a:effectLst/>
                <a:latin typeface="me_quran"/>
              </a:rPr>
              <a:t> وَتَظُنُّونَ </a:t>
            </a:r>
            <a:r>
              <a:rPr lang="ar-SA" sz="2400" b="0" i="0" dirty="0" err="1">
                <a:solidFill>
                  <a:srgbClr val="FFFFFF"/>
                </a:solidFill>
                <a:effectLst/>
                <a:latin typeface="me_quran"/>
              </a:rPr>
              <a:t>بِٱللَّهِ</a:t>
            </a:r>
            <a:r>
              <a:rPr lang="ar-SA" sz="2400" b="0" i="0" dirty="0">
                <a:solidFill>
                  <a:srgbClr val="FFFFFF"/>
                </a:solidFill>
                <a:effectLst/>
                <a:latin typeface="me_quran"/>
              </a:rPr>
              <a:t> </a:t>
            </a:r>
            <a:r>
              <a:rPr lang="ar-SA" sz="2400" b="0" i="0" dirty="0" err="1">
                <a:solidFill>
                  <a:srgbClr val="FFFFFF"/>
                </a:solidFill>
                <a:effectLst/>
                <a:latin typeface="me_quran"/>
              </a:rPr>
              <a:t>ٱلظُّنُونَا</a:t>
            </a:r>
            <a:r>
              <a:rPr lang="ar-SA" sz="2400" b="0" i="0" dirty="0">
                <a:solidFill>
                  <a:srgbClr val="FFFFFF"/>
                </a:solidFill>
                <a:effectLst/>
                <a:latin typeface="me_quran"/>
              </a:rPr>
              <a:t>۠</a:t>
            </a:r>
            <a:r>
              <a:rPr lang="en-US" sz="2400" b="0" i="0" dirty="0">
                <a:solidFill>
                  <a:srgbClr val="FFFFFF"/>
                </a:solidFill>
                <a:effectLst/>
                <a:latin typeface="me_quran"/>
              </a:rPr>
              <a:t> </a:t>
            </a:r>
            <a:r>
              <a:rPr lang="ar-SA" sz="2400" b="0" i="0" dirty="0">
                <a:solidFill>
                  <a:srgbClr val="FFFFFF"/>
                </a:solidFill>
                <a:effectLst/>
                <a:latin typeface="me_quran"/>
              </a:rPr>
              <a:t>هُنَالِكَ </a:t>
            </a:r>
            <a:r>
              <a:rPr lang="ar-SA" sz="2400" b="0" i="0" dirty="0" err="1">
                <a:solidFill>
                  <a:srgbClr val="FFFFFF"/>
                </a:solidFill>
                <a:effectLst/>
                <a:latin typeface="me_quran"/>
              </a:rPr>
              <a:t>ٱبْتُلِىَ</a:t>
            </a:r>
            <a:r>
              <a:rPr lang="ar-SA" sz="2400" b="0" i="0" dirty="0">
                <a:solidFill>
                  <a:srgbClr val="FFFFFF"/>
                </a:solidFill>
                <a:effectLst/>
                <a:latin typeface="me_quran"/>
              </a:rPr>
              <a:t> </a:t>
            </a:r>
            <a:r>
              <a:rPr lang="ar-SA" sz="2400" b="0" i="0" dirty="0" err="1">
                <a:solidFill>
                  <a:srgbClr val="FFFFFF"/>
                </a:solidFill>
                <a:effectLst/>
                <a:latin typeface="me_quran"/>
              </a:rPr>
              <a:t>ٱلْمُؤْمِنُونَ</a:t>
            </a:r>
            <a:r>
              <a:rPr lang="ar-SA" sz="2400" b="0" i="0" dirty="0">
                <a:solidFill>
                  <a:srgbClr val="FFFFFF"/>
                </a:solidFill>
                <a:effectLst/>
                <a:latin typeface="me_quran"/>
              </a:rPr>
              <a:t> وَزُلْزِلُوا۟ زِلْزَالًا شَدِيدًا</a:t>
            </a:r>
            <a:endParaRPr lang="en-US" sz="2400" b="0" i="0" dirty="0">
              <a:solidFill>
                <a:srgbClr val="FFFFFF"/>
              </a:solidFill>
              <a:effectLst/>
              <a:latin typeface="me_quran"/>
            </a:endParaRPr>
          </a:p>
          <a:p>
            <a:pPr algn="just"/>
            <a:r>
              <a:rPr lang="en-CA" sz="2400" b="0" i="0" dirty="0">
                <a:solidFill>
                  <a:srgbClr val="FFFFFF"/>
                </a:solidFill>
                <a:effectLst/>
              </a:rPr>
              <a:t>“ [Remember] when they came at you from above you and from below you, and when eyes shifted [in fear], and hearts reached the throats and you assumed about Allah [various] assumptions. </a:t>
            </a:r>
            <a:r>
              <a:rPr lang="en-CA" sz="2400" b="0" i="0" dirty="0">
                <a:solidFill>
                  <a:srgbClr val="000000"/>
                </a:solidFill>
                <a:effectLst/>
              </a:rPr>
              <a:t> </a:t>
            </a:r>
            <a:r>
              <a:rPr lang="en-CA" sz="2400" b="0" i="0" dirty="0">
                <a:solidFill>
                  <a:srgbClr val="FFFFFF"/>
                </a:solidFill>
                <a:effectLst/>
              </a:rPr>
              <a:t>There the believers were tested and shaken with a severe shaking.</a:t>
            </a:r>
          </a:p>
          <a:p>
            <a:pPr marL="0" indent="0" algn="ctr">
              <a:buNone/>
            </a:pPr>
            <a:r>
              <a:rPr lang="en-CA" sz="2400" b="0" i="0" dirty="0">
                <a:solidFill>
                  <a:srgbClr val="FFFFFF"/>
                </a:solidFill>
                <a:effectLst/>
              </a:rPr>
              <a:t> Quran 33:10-11</a:t>
            </a:r>
            <a:endParaRPr lang="en-US" sz="2400" dirty="0">
              <a:solidFill>
                <a:srgbClr val="FFFFFF"/>
              </a:solidFill>
            </a:endParaRPr>
          </a:p>
        </p:txBody>
      </p:sp>
    </p:spTree>
    <p:extLst>
      <p:ext uri="{BB962C8B-B14F-4D97-AF65-F5344CB8AC3E}">
        <p14:creationId xmlns:p14="http://schemas.microsoft.com/office/powerpoint/2010/main" val="170554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DCE10-E5EF-1034-4465-B39805871B47}"/>
              </a:ext>
            </a:extLst>
          </p:cNvPr>
          <p:cNvSpPr>
            <a:spLocks noGrp="1"/>
          </p:cNvSpPr>
          <p:nvPr>
            <p:ph type="title"/>
          </p:nvPr>
        </p:nvSpPr>
        <p:spPr>
          <a:xfrm>
            <a:off x="720000" y="619200"/>
            <a:ext cx="10728322" cy="724691"/>
          </a:xfrm>
        </p:spPr>
        <p:txBody>
          <a:bodyPr/>
          <a:lstStyle/>
          <a:p>
            <a:pPr algn="ctr"/>
            <a:r>
              <a:rPr lang="en-US" dirty="0">
                <a:solidFill>
                  <a:srgbClr val="FFFFFF"/>
                </a:solidFill>
              </a:rPr>
              <a:t>Medina Under Siege </a:t>
            </a:r>
            <a:endParaRPr lang="en-US" dirty="0"/>
          </a:p>
        </p:txBody>
      </p:sp>
      <p:sp>
        <p:nvSpPr>
          <p:cNvPr id="3" name="Content Placeholder 2">
            <a:extLst>
              <a:ext uri="{FF2B5EF4-FFF2-40B4-BE49-F238E27FC236}">
                <a16:creationId xmlns:a16="http://schemas.microsoft.com/office/drawing/2014/main" id="{C7F4C302-C126-DAE0-E0A5-90034FF407AE}"/>
              </a:ext>
            </a:extLst>
          </p:cNvPr>
          <p:cNvSpPr>
            <a:spLocks noGrp="1"/>
          </p:cNvSpPr>
          <p:nvPr>
            <p:ph idx="1"/>
          </p:nvPr>
        </p:nvSpPr>
        <p:spPr>
          <a:xfrm>
            <a:off x="720000" y="1343892"/>
            <a:ext cx="10728325" cy="4894908"/>
          </a:xfrm>
        </p:spPr>
        <p:txBody>
          <a:bodyPr/>
          <a:lstStyle/>
          <a:p>
            <a:pPr marL="0" indent="0" algn="ctr">
              <a:buNone/>
            </a:pPr>
            <a:r>
              <a:rPr lang="ar-SA" sz="2400" dirty="0">
                <a:solidFill>
                  <a:srgbClr val="FFFFFF"/>
                </a:solidFill>
              </a:rPr>
              <a:t>وَإِذْ يَقُولُ </a:t>
            </a:r>
            <a:r>
              <a:rPr lang="ar-SA" sz="2400" dirty="0" err="1">
                <a:solidFill>
                  <a:srgbClr val="FFFFFF"/>
                </a:solidFill>
              </a:rPr>
              <a:t>ٱلْمُنَـٰفِقُونَ</a:t>
            </a:r>
            <a:r>
              <a:rPr lang="ar-SA" sz="2400" dirty="0">
                <a:solidFill>
                  <a:srgbClr val="FFFFFF"/>
                </a:solidFill>
              </a:rPr>
              <a:t> </a:t>
            </a:r>
            <a:r>
              <a:rPr lang="ar-SA" sz="2400" dirty="0" err="1">
                <a:solidFill>
                  <a:srgbClr val="FFFFFF"/>
                </a:solidFill>
              </a:rPr>
              <a:t>وَٱلَّذِينَ</a:t>
            </a:r>
            <a:r>
              <a:rPr lang="ar-SA" sz="2400" dirty="0">
                <a:solidFill>
                  <a:srgbClr val="FFFFFF"/>
                </a:solidFill>
              </a:rPr>
              <a:t> </a:t>
            </a:r>
            <a:r>
              <a:rPr lang="ar-SA" sz="2400" dirty="0" err="1">
                <a:solidFill>
                  <a:srgbClr val="FFFFFF"/>
                </a:solidFill>
              </a:rPr>
              <a:t>فِى</a:t>
            </a:r>
            <a:r>
              <a:rPr lang="ar-SA" sz="2400" dirty="0">
                <a:solidFill>
                  <a:srgbClr val="FFFFFF"/>
                </a:solidFill>
              </a:rPr>
              <a:t> قُلُوبِهِم مَّرَضٌ مَّا وَعَدَنَا </a:t>
            </a:r>
            <a:r>
              <a:rPr lang="ar-SA" sz="2400" dirty="0" err="1">
                <a:solidFill>
                  <a:srgbClr val="FFFFFF"/>
                </a:solidFill>
              </a:rPr>
              <a:t>ٱللَّهُ</a:t>
            </a:r>
            <a:r>
              <a:rPr lang="ar-SA" sz="2400" dirty="0">
                <a:solidFill>
                  <a:srgbClr val="FFFFFF"/>
                </a:solidFill>
              </a:rPr>
              <a:t> </a:t>
            </a:r>
            <a:r>
              <a:rPr lang="ar-SA" sz="2400" dirty="0" err="1">
                <a:solidFill>
                  <a:srgbClr val="FFFFFF"/>
                </a:solidFill>
              </a:rPr>
              <a:t>وَرَسُولُهُۥٓ</a:t>
            </a:r>
            <a:r>
              <a:rPr lang="ar-SA" sz="2400" dirty="0">
                <a:solidFill>
                  <a:srgbClr val="FFFFFF"/>
                </a:solidFill>
              </a:rPr>
              <a:t> إِلَّا غُرُورًا وَإِذْ قَالَت </a:t>
            </a:r>
            <a:r>
              <a:rPr lang="ar-SA" sz="2400" dirty="0" err="1">
                <a:solidFill>
                  <a:srgbClr val="FFFFFF"/>
                </a:solidFill>
              </a:rPr>
              <a:t>طَّآئِفَةٌ</a:t>
            </a:r>
            <a:r>
              <a:rPr lang="ar-SA" sz="2400" dirty="0">
                <a:solidFill>
                  <a:srgbClr val="FFFFFF"/>
                </a:solidFill>
              </a:rPr>
              <a:t> مِّنْهُمْ </a:t>
            </a:r>
            <a:r>
              <a:rPr lang="ar-SA" sz="2400" dirty="0" err="1">
                <a:solidFill>
                  <a:srgbClr val="FFFFFF"/>
                </a:solidFill>
              </a:rPr>
              <a:t>يَـٰٓأَهْلَ</a:t>
            </a:r>
            <a:r>
              <a:rPr lang="ar-SA" sz="2400" dirty="0">
                <a:solidFill>
                  <a:srgbClr val="FFFFFF"/>
                </a:solidFill>
              </a:rPr>
              <a:t> يَثْرِبَ لَا مُقَامَ لَكُمْ </a:t>
            </a:r>
            <a:r>
              <a:rPr lang="ar-SA" sz="2400" dirty="0" err="1">
                <a:solidFill>
                  <a:srgbClr val="FFFFFF"/>
                </a:solidFill>
              </a:rPr>
              <a:t>فَٱرْجِعُوا</a:t>
            </a:r>
            <a:r>
              <a:rPr lang="ar-SA" sz="2400" dirty="0">
                <a:solidFill>
                  <a:srgbClr val="FFFFFF"/>
                </a:solidFill>
              </a:rPr>
              <a:t>۟ </a:t>
            </a:r>
            <a:r>
              <a:rPr lang="ar-SA" sz="2400" dirty="0" err="1">
                <a:solidFill>
                  <a:srgbClr val="FFFFFF"/>
                </a:solidFill>
              </a:rPr>
              <a:t>وَيَسْتَـْٔذِنُ</a:t>
            </a:r>
            <a:r>
              <a:rPr lang="ar-SA" sz="2400" dirty="0">
                <a:solidFill>
                  <a:srgbClr val="FFFFFF"/>
                </a:solidFill>
              </a:rPr>
              <a:t> فَرِيقٌ مِّنْهُمُ </a:t>
            </a:r>
            <a:r>
              <a:rPr lang="ar-SA" sz="2400" dirty="0" err="1">
                <a:solidFill>
                  <a:srgbClr val="FFFFFF"/>
                </a:solidFill>
              </a:rPr>
              <a:t>ٱلنَّبِىَّ</a:t>
            </a:r>
            <a:r>
              <a:rPr lang="ar-SA" sz="2400" dirty="0">
                <a:solidFill>
                  <a:srgbClr val="FFFFFF"/>
                </a:solidFill>
              </a:rPr>
              <a:t> يَقُولُونَ إِنَّ بُيُوتَنَا عَوْرَةٌ وَمَا </a:t>
            </a:r>
            <a:r>
              <a:rPr lang="ar-SA" sz="2400" dirty="0" err="1">
                <a:solidFill>
                  <a:srgbClr val="FFFFFF"/>
                </a:solidFill>
              </a:rPr>
              <a:t>هِىَ</a:t>
            </a:r>
            <a:r>
              <a:rPr lang="ar-SA" sz="2400" dirty="0">
                <a:solidFill>
                  <a:srgbClr val="FFFFFF"/>
                </a:solidFill>
              </a:rPr>
              <a:t> بِعَوْرَةٍ إِن يُرِيدُونَ إِلَّا فِرَارًا</a:t>
            </a:r>
            <a:endParaRPr lang="en-US" sz="2400" dirty="0">
              <a:solidFill>
                <a:srgbClr val="FFFFFF"/>
              </a:solidFill>
            </a:endParaRPr>
          </a:p>
          <a:p>
            <a:pPr marL="0" indent="0" algn="ctr">
              <a:buNone/>
            </a:pPr>
            <a:r>
              <a:rPr lang="en-CA" sz="2400" b="0" i="0" dirty="0">
                <a:solidFill>
                  <a:srgbClr val="FFFFFF"/>
                </a:solidFill>
                <a:effectLst/>
              </a:rPr>
              <a:t>And [remember] when the hypocrites and those in whose hearts is disease said, " Allah and His Messenger did not promise us except delusion, And when a faction of them said, "O people of Yathrib, there is no stability for you [here], so return [home]." And a party of them asked permission of the Prophet, saying, "Indeed, our houses are unprotected," while they were not exposed. They did not intend except to flee.” </a:t>
            </a:r>
          </a:p>
          <a:p>
            <a:pPr marL="0" indent="0" algn="ctr">
              <a:buNone/>
            </a:pPr>
            <a:r>
              <a:rPr lang="en-CA" sz="2400" b="0" i="0" dirty="0">
                <a:solidFill>
                  <a:srgbClr val="FFFFFF"/>
                </a:solidFill>
                <a:effectLst/>
              </a:rPr>
              <a:t>Quran 33:12-13</a:t>
            </a:r>
            <a:endParaRPr lang="en-US" sz="2400" dirty="0">
              <a:solidFill>
                <a:srgbClr val="FFFFFF"/>
              </a:solidFill>
            </a:endParaRPr>
          </a:p>
        </p:txBody>
      </p:sp>
    </p:spTree>
    <p:extLst>
      <p:ext uri="{BB962C8B-B14F-4D97-AF65-F5344CB8AC3E}">
        <p14:creationId xmlns:p14="http://schemas.microsoft.com/office/powerpoint/2010/main" val="4111179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5FFA-1FE7-541C-2593-A002EE6324F2}"/>
              </a:ext>
            </a:extLst>
          </p:cNvPr>
          <p:cNvSpPr>
            <a:spLocks noGrp="1"/>
          </p:cNvSpPr>
          <p:nvPr>
            <p:ph type="title"/>
          </p:nvPr>
        </p:nvSpPr>
        <p:spPr>
          <a:xfrm>
            <a:off x="720000" y="619200"/>
            <a:ext cx="10728322" cy="752400"/>
          </a:xfrm>
        </p:spPr>
        <p:txBody>
          <a:bodyPr/>
          <a:lstStyle/>
          <a:p>
            <a:pPr algn="ctr"/>
            <a:r>
              <a:rPr lang="en-US" dirty="0">
                <a:solidFill>
                  <a:srgbClr val="FFFFFF"/>
                </a:solidFill>
              </a:rPr>
              <a:t>Medina Under Siege </a:t>
            </a:r>
            <a:endParaRPr lang="en-US" dirty="0"/>
          </a:p>
        </p:txBody>
      </p:sp>
      <p:sp>
        <p:nvSpPr>
          <p:cNvPr id="3" name="Content Placeholder 2">
            <a:extLst>
              <a:ext uri="{FF2B5EF4-FFF2-40B4-BE49-F238E27FC236}">
                <a16:creationId xmlns:a16="http://schemas.microsoft.com/office/drawing/2014/main" id="{E672657F-A44E-ACA2-4B31-E91DB21082DD}"/>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Ibn Hisham reports that one of the hypocrites said out loud:</a:t>
            </a:r>
          </a:p>
          <a:p>
            <a:pPr marL="0" indent="0" algn="ctr">
              <a:buNone/>
            </a:pPr>
            <a:r>
              <a:rPr lang="ar-SA" sz="2400" b="0" i="0" dirty="0">
                <a:solidFill>
                  <a:srgbClr val="FFFFFF"/>
                </a:solidFill>
                <a:effectLst/>
                <a:latin typeface="Lotus Linotype"/>
              </a:rPr>
              <a:t> كان محمد يعدنا أن نأكل كنوز كسرى وقيصر ، وأحدنا اليوم لا يأمن على نفسه أن يذهب إلى الغائط </a:t>
            </a:r>
            <a:endParaRPr lang="en-US" sz="2400" b="0" i="0" dirty="0">
              <a:solidFill>
                <a:srgbClr val="FFFFFF"/>
              </a:solidFill>
              <a:effectLst/>
              <a:latin typeface="Lotus Linotype"/>
            </a:endParaRPr>
          </a:p>
          <a:p>
            <a:pPr marL="0" indent="0" algn="ctr">
              <a:buNone/>
            </a:pPr>
            <a:r>
              <a:rPr lang="en-CA" sz="2400" b="0" i="0" dirty="0">
                <a:solidFill>
                  <a:srgbClr val="FFFFFF"/>
                </a:solidFill>
                <a:effectLst/>
                <a:latin typeface="Arial" panose="020B0604020202020204" pitchFamily="34" charset="0"/>
              </a:rPr>
              <a:t>"Here was Muhammad promising us the treasures of </a:t>
            </a:r>
            <a:r>
              <a:rPr lang="en-CA" sz="2400" b="0" i="0" dirty="0" err="1">
                <a:solidFill>
                  <a:srgbClr val="FFFFFF"/>
                </a:solidFill>
                <a:effectLst/>
                <a:latin typeface="Arial" panose="020B0604020202020204" pitchFamily="34" charset="0"/>
              </a:rPr>
              <a:t>Kisra</a:t>
            </a:r>
            <a:r>
              <a:rPr lang="en-CA" sz="2400" b="0" i="0" dirty="0">
                <a:solidFill>
                  <a:srgbClr val="FFFFFF"/>
                </a:solidFill>
                <a:effectLst/>
                <a:latin typeface="Arial" panose="020B0604020202020204" pitchFamily="34" charset="0"/>
              </a:rPr>
              <a:t> (</a:t>
            </a:r>
            <a:r>
              <a:rPr lang="ar-SA" sz="2400" b="0" i="0" dirty="0">
                <a:solidFill>
                  <a:srgbClr val="FFFFFF"/>
                </a:solidFill>
                <a:effectLst/>
                <a:latin typeface="Arial" panose="020B0604020202020204" pitchFamily="34" charset="0"/>
              </a:rPr>
              <a:t>كسرى - </a:t>
            </a:r>
            <a:r>
              <a:rPr lang="en-CA" sz="2400" b="0" i="0" dirty="0">
                <a:solidFill>
                  <a:srgbClr val="FFFFFF"/>
                </a:solidFill>
                <a:effectLst/>
                <a:latin typeface="Arial" panose="020B0604020202020204" pitchFamily="34" charset="0"/>
              </a:rPr>
              <a:t>(</a:t>
            </a:r>
            <a:r>
              <a:rPr lang="ar-SA" sz="2400" b="0" i="0" dirty="0">
                <a:solidFill>
                  <a:srgbClr val="FFFFFF"/>
                </a:solidFill>
                <a:effectLst/>
                <a:latin typeface="Arial" panose="020B0604020202020204" pitchFamily="34" charset="0"/>
              </a:rPr>
              <a:t>قيصر‎ - </a:t>
            </a:r>
            <a:r>
              <a:rPr lang="en-CA" sz="2400" b="0" i="0" dirty="0">
                <a:solidFill>
                  <a:srgbClr val="FFFFFF"/>
                </a:solidFill>
                <a:effectLst/>
                <a:latin typeface="Arial" panose="020B0604020202020204" pitchFamily="34" charset="0"/>
              </a:rPr>
              <a:t>Caesar), but now one of us is too scared to even go defecate!"</a:t>
            </a:r>
            <a:endParaRPr lang="en-US" sz="2400" dirty="0">
              <a:solidFill>
                <a:srgbClr val="FFFFFF"/>
              </a:solidFill>
            </a:endParaRPr>
          </a:p>
        </p:txBody>
      </p:sp>
    </p:spTree>
    <p:extLst>
      <p:ext uri="{BB962C8B-B14F-4D97-AF65-F5344CB8AC3E}">
        <p14:creationId xmlns:p14="http://schemas.microsoft.com/office/powerpoint/2010/main" val="3523040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59C89-3658-CF5C-598B-83A9839C2671}"/>
              </a:ext>
            </a:extLst>
          </p:cNvPr>
          <p:cNvSpPr>
            <a:spLocks noGrp="1"/>
          </p:cNvSpPr>
          <p:nvPr>
            <p:ph type="title"/>
          </p:nvPr>
        </p:nvSpPr>
        <p:spPr>
          <a:xfrm>
            <a:off x="720000" y="619200"/>
            <a:ext cx="10728322" cy="710836"/>
          </a:xfrm>
        </p:spPr>
        <p:txBody>
          <a:bodyPr/>
          <a:lstStyle/>
          <a:p>
            <a:pPr algn="ctr"/>
            <a:r>
              <a:rPr lang="en-US" dirty="0">
                <a:solidFill>
                  <a:srgbClr val="FFFFFF"/>
                </a:solidFill>
              </a:rPr>
              <a:t>Medina Under Siege </a:t>
            </a:r>
            <a:endParaRPr lang="en-US" dirty="0"/>
          </a:p>
        </p:txBody>
      </p:sp>
      <p:sp>
        <p:nvSpPr>
          <p:cNvPr id="3" name="Content Placeholder 2">
            <a:extLst>
              <a:ext uri="{FF2B5EF4-FFF2-40B4-BE49-F238E27FC236}">
                <a16:creationId xmlns:a16="http://schemas.microsoft.com/office/drawing/2014/main" id="{871B761F-3424-F7D6-4753-8798E0FB414E}"/>
              </a:ext>
            </a:extLst>
          </p:cNvPr>
          <p:cNvSpPr>
            <a:spLocks noGrp="1"/>
          </p:cNvSpPr>
          <p:nvPr>
            <p:ph idx="1"/>
          </p:nvPr>
        </p:nvSpPr>
        <p:spPr>
          <a:xfrm>
            <a:off x="720000" y="1330036"/>
            <a:ext cx="10728325" cy="4438939"/>
          </a:xfrm>
        </p:spPr>
        <p:txBody>
          <a:bodyPr/>
          <a:lstStyle/>
          <a:p>
            <a:r>
              <a:rPr lang="en-US" sz="2400" dirty="0">
                <a:solidFill>
                  <a:srgbClr val="FFFFFF"/>
                </a:solidFill>
              </a:rPr>
              <a:t>Like the Battle of Uhud, the Battle of </a:t>
            </a:r>
            <a:r>
              <a:rPr lang="en-US" sz="2400" dirty="0" err="1">
                <a:solidFill>
                  <a:srgbClr val="FFFFFF"/>
                </a:solidFill>
              </a:rPr>
              <a:t>Ahzab</a:t>
            </a:r>
            <a:r>
              <a:rPr lang="en-US" sz="2400" dirty="0">
                <a:solidFill>
                  <a:srgbClr val="FFFFFF"/>
                </a:solidFill>
              </a:rPr>
              <a:t> exposed the hypocrites. Among the signs of the hypocrites is their refusal to address the Prophet as ”The Messenger of God”.</a:t>
            </a:r>
          </a:p>
          <a:p>
            <a:endParaRPr lang="en-US" sz="2400" dirty="0"/>
          </a:p>
          <a:p>
            <a:pPr marL="0" indent="0" algn="ctr">
              <a:buNone/>
            </a:pPr>
            <a:r>
              <a:rPr lang="ar-SA" sz="2400" dirty="0">
                <a:solidFill>
                  <a:srgbClr val="FFFFFF"/>
                </a:solidFill>
              </a:rPr>
              <a:t>لَّا تَجْعَلُوا۟ </a:t>
            </a:r>
            <a:r>
              <a:rPr lang="ar-SA" sz="2400" dirty="0" err="1">
                <a:solidFill>
                  <a:srgbClr val="FFFFFF"/>
                </a:solidFill>
              </a:rPr>
              <a:t>دُعَآءَ</a:t>
            </a:r>
            <a:r>
              <a:rPr lang="ar-SA" sz="2400" dirty="0">
                <a:solidFill>
                  <a:srgbClr val="FFFFFF"/>
                </a:solidFill>
              </a:rPr>
              <a:t> </a:t>
            </a:r>
            <a:r>
              <a:rPr lang="ar-SA" sz="2400" dirty="0" err="1">
                <a:solidFill>
                  <a:srgbClr val="FFFFFF"/>
                </a:solidFill>
              </a:rPr>
              <a:t>ٱلرَّسُولِ</a:t>
            </a:r>
            <a:r>
              <a:rPr lang="ar-SA" sz="2400" dirty="0">
                <a:solidFill>
                  <a:srgbClr val="FFFFFF"/>
                </a:solidFill>
              </a:rPr>
              <a:t> بَيْنَكُمْ </a:t>
            </a:r>
            <a:r>
              <a:rPr lang="ar-SA" sz="2400" dirty="0" err="1">
                <a:solidFill>
                  <a:srgbClr val="FFFFFF"/>
                </a:solidFill>
              </a:rPr>
              <a:t>كَدُعَآءِ</a:t>
            </a:r>
            <a:r>
              <a:rPr lang="ar-SA" sz="2400" dirty="0">
                <a:solidFill>
                  <a:srgbClr val="FFFFFF"/>
                </a:solidFill>
              </a:rPr>
              <a:t> بَعْضِكُم بَعْضًا</a:t>
            </a:r>
            <a:endParaRPr lang="en-US" sz="2400" dirty="0">
              <a:solidFill>
                <a:srgbClr val="FFFFFF"/>
              </a:solidFill>
            </a:endParaRPr>
          </a:p>
          <a:p>
            <a:pPr marL="0" indent="0" algn="ctr">
              <a:buNone/>
            </a:pPr>
            <a:r>
              <a:rPr lang="en-CA" sz="2400" b="0" i="0" dirty="0">
                <a:solidFill>
                  <a:srgbClr val="FFFFFF"/>
                </a:solidFill>
                <a:effectLst/>
              </a:rPr>
              <a:t>"Don't call the Messenger like you call one another...”</a:t>
            </a:r>
          </a:p>
          <a:p>
            <a:pPr marL="0" indent="0" algn="ctr">
              <a:buNone/>
            </a:pPr>
            <a:r>
              <a:rPr lang="en-CA" sz="2400" dirty="0">
                <a:solidFill>
                  <a:srgbClr val="FFFFFF"/>
                </a:solidFill>
              </a:rPr>
              <a:t>Quran 24:63</a:t>
            </a:r>
            <a:endParaRPr lang="en-US" sz="2400" dirty="0">
              <a:solidFill>
                <a:srgbClr val="FFFFFF"/>
              </a:solidFill>
            </a:endParaRPr>
          </a:p>
        </p:txBody>
      </p:sp>
    </p:spTree>
    <p:extLst>
      <p:ext uri="{BB962C8B-B14F-4D97-AF65-F5344CB8AC3E}">
        <p14:creationId xmlns:p14="http://schemas.microsoft.com/office/powerpoint/2010/main" val="3589963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9ACF-FA04-04BC-05DD-64BFBC3C8C37}"/>
              </a:ext>
            </a:extLst>
          </p:cNvPr>
          <p:cNvSpPr>
            <a:spLocks noGrp="1"/>
          </p:cNvSpPr>
          <p:nvPr>
            <p:ph type="title"/>
          </p:nvPr>
        </p:nvSpPr>
        <p:spPr>
          <a:xfrm>
            <a:off x="720000" y="619200"/>
            <a:ext cx="10728322" cy="724691"/>
          </a:xfrm>
        </p:spPr>
        <p:txBody>
          <a:bodyPr/>
          <a:lstStyle/>
          <a:p>
            <a:pPr algn="ctr"/>
            <a:r>
              <a:rPr lang="en-US" dirty="0">
                <a:solidFill>
                  <a:srgbClr val="FFFFFF"/>
                </a:solidFill>
              </a:rPr>
              <a:t>Medina Under Siege </a:t>
            </a:r>
            <a:endParaRPr lang="en-US" dirty="0"/>
          </a:p>
        </p:txBody>
      </p:sp>
      <p:sp>
        <p:nvSpPr>
          <p:cNvPr id="3" name="Content Placeholder 2">
            <a:extLst>
              <a:ext uri="{FF2B5EF4-FFF2-40B4-BE49-F238E27FC236}">
                <a16:creationId xmlns:a16="http://schemas.microsoft.com/office/drawing/2014/main" id="{FB7AE921-DEE8-A16F-3B90-16DD3DB572F9}"/>
              </a:ext>
            </a:extLst>
          </p:cNvPr>
          <p:cNvSpPr>
            <a:spLocks noGrp="1"/>
          </p:cNvSpPr>
          <p:nvPr>
            <p:ph idx="1"/>
          </p:nvPr>
        </p:nvSpPr>
        <p:spPr>
          <a:xfrm>
            <a:off x="720000" y="1343892"/>
            <a:ext cx="10728325" cy="4425084"/>
          </a:xfrm>
        </p:spPr>
        <p:txBody>
          <a:bodyPr>
            <a:normAutofit/>
          </a:bodyPr>
          <a:lstStyle/>
          <a:p>
            <a:pPr marL="0" indent="0" algn="ctr">
              <a:buNone/>
            </a:pPr>
            <a:r>
              <a:rPr lang="ar-SA" sz="2400" dirty="0">
                <a:solidFill>
                  <a:srgbClr val="FFFFFF"/>
                </a:solidFill>
              </a:rPr>
              <a:t>وَلَوْ دُخِلَتْ عَلَيْهِم مِّنْ أَقْطَارِهَا ثُمَّ سُئِلُوا۟ </a:t>
            </a:r>
            <a:r>
              <a:rPr lang="ar-SA" sz="2400" dirty="0" err="1">
                <a:solidFill>
                  <a:srgbClr val="FFFFFF"/>
                </a:solidFill>
              </a:rPr>
              <a:t>ٱلْفِتْنَةَ</a:t>
            </a:r>
            <a:r>
              <a:rPr lang="ar-SA" sz="2400" dirty="0">
                <a:solidFill>
                  <a:srgbClr val="FFFFFF"/>
                </a:solidFill>
              </a:rPr>
              <a:t> </a:t>
            </a:r>
            <a:r>
              <a:rPr lang="ar-SA" sz="2400" dirty="0" err="1">
                <a:solidFill>
                  <a:srgbClr val="FFFFFF"/>
                </a:solidFill>
              </a:rPr>
              <a:t>لَـَٔاتَوْهَا</a:t>
            </a:r>
            <a:r>
              <a:rPr lang="ar-SA" sz="2400" dirty="0">
                <a:solidFill>
                  <a:srgbClr val="FFFFFF"/>
                </a:solidFill>
              </a:rPr>
              <a:t> وَمَا تَلَبَّثُوا۟ </a:t>
            </a:r>
            <a:r>
              <a:rPr lang="ar-SA" sz="2400" dirty="0" err="1">
                <a:solidFill>
                  <a:srgbClr val="FFFFFF"/>
                </a:solidFill>
              </a:rPr>
              <a:t>بِهَآ</a:t>
            </a:r>
            <a:r>
              <a:rPr lang="ar-SA" sz="2400" dirty="0">
                <a:solidFill>
                  <a:srgbClr val="FFFFFF"/>
                </a:solidFill>
              </a:rPr>
              <a:t> إِلَّا يَسِيرًا وَلَقَدْ كَانُوا۟ عَـٰهَدُوا۟ </a:t>
            </a:r>
            <a:r>
              <a:rPr lang="ar-SA" sz="2400" dirty="0" err="1">
                <a:solidFill>
                  <a:srgbClr val="FFFFFF"/>
                </a:solidFill>
              </a:rPr>
              <a:t>ٱللَّهَ</a:t>
            </a:r>
            <a:r>
              <a:rPr lang="ar-SA" sz="2400" dirty="0">
                <a:solidFill>
                  <a:srgbClr val="FFFFFF"/>
                </a:solidFill>
              </a:rPr>
              <a:t> مِن قَبْلُ لَا يُوَلُّونَ </a:t>
            </a:r>
            <a:r>
              <a:rPr lang="ar-SA" sz="2400" dirty="0" err="1">
                <a:solidFill>
                  <a:srgbClr val="FFFFFF"/>
                </a:solidFill>
              </a:rPr>
              <a:t>ٱلْأَدْبَـٰرَ</a:t>
            </a:r>
            <a:r>
              <a:rPr lang="ar-SA" sz="2400" dirty="0">
                <a:solidFill>
                  <a:srgbClr val="FFFFFF"/>
                </a:solidFill>
              </a:rPr>
              <a:t> وَكَانَ عَهْدُ </a:t>
            </a:r>
            <a:r>
              <a:rPr lang="ar-SA" sz="2400" dirty="0" err="1">
                <a:solidFill>
                  <a:srgbClr val="FFFFFF"/>
                </a:solidFill>
              </a:rPr>
              <a:t>ٱللَّهِ</a:t>
            </a:r>
            <a:r>
              <a:rPr lang="ar-SA" sz="2400" dirty="0">
                <a:solidFill>
                  <a:srgbClr val="FFFFFF"/>
                </a:solidFill>
              </a:rPr>
              <a:t> </a:t>
            </a:r>
            <a:r>
              <a:rPr lang="ar-SA" sz="2400" dirty="0" err="1">
                <a:solidFill>
                  <a:srgbClr val="FFFFFF"/>
                </a:solidFill>
              </a:rPr>
              <a:t>مَسْـُٔولًا</a:t>
            </a:r>
            <a:endParaRPr lang="en-US" sz="2400" dirty="0">
              <a:solidFill>
                <a:srgbClr val="FFFFFF"/>
              </a:solidFill>
            </a:endParaRPr>
          </a:p>
          <a:p>
            <a:pPr marL="0" indent="0" algn="ctr">
              <a:buNone/>
            </a:pPr>
            <a:r>
              <a:rPr lang="en-CA" sz="2000" b="0" i="0" dirty="0">
                <a:solidFill>
                  <a:srgbClr val="FFFFFF"/>
                </a:solidFill>
                <a:effectLst/>
                <a:latin typeface="Georgia" panose="02040502050405020303" pitchFamily="18" charset="0"/>
              </a:rPr>
              <a:t> </a:t>
            </a:r>
            <a:r>
              <a:rPr lang="en-CA" sz="2400" b="0" i="0" dirty="0">
                <a:solidFill>
                  <a:srgbClr val="FFFFFF"/>
                </a:solidFill>
                <a:effectLst/>
              </a:rPr>
              <a:t>If the enemy had entered from all sides and they had been exhorted to treachery, they would have committed it, and would have hesitated thereupon but little. And they had already promised Allah before not to turn their backs and flee. And ever is the promise to Allah [that about which one will be] questioned.</a:t>
            </a:r>
          </a:p>
          <a:p>
            <a:pPr marL="0" indent="0" algn="ctr">
              <a:buNone/>
            </a:pPr>
            <a:r>
              <a:rPr lang="en-CA" sz="2400" dirty="0">
                <a:solidFill>
                  <a:srgbClr val="FFFFFF"/>
                </a:solidFill>
              </a:rPr>
              <a:t>Quran 33:14-15</a:t>
            </a:r>
            <a:endParaRPr lang="en-US" sz="2400" dirty="0">
              <a:solidFill>
                <a:srgbClr val="FFFFFF"/>
              </a:solidFill>
            </a:endParaRPr>
          </a:p>
        </p:txBody>
      </p:sp>
    </p:spTree>
    <p:extLst>
      <p:ext uri="{BB962C8B-B14F-4D97-AF65-F5344CB8AC3E}">
        <p14:creationId xmlns:p14="http://schemas.microsoft.com/office/powerpoint/2010/main" val="3587135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C19D-9FEC-D428-422C-52AF2488530A}"/>
              </a:ext>
            </a:extLst>
          </p:cNvPr>
          <p:cNvSpPr>
            <a:spLocks noGrp="1"/>
          </p:cNvSpPr>
          <p:nvPr>
            <p:ph type="title"/>
          </p:nvPr>
        </p:nvSpPr>
        <p:spPr>
          <a:xfrm>
            <a:off x="720000" y="619200"/>
            <a:ext cx="10728322" cy="669273"/>
          </a:xfrm>
        </p:spPr>
        <p:txBody>
          <a:bodyPr/>
          <a:lstStyle/>
          <a:p>
            <a:pPr algn="ctr"/>
            <a:r>
              <a:rPr lang="en-US" dirty="0">
                <a:solidFill>
                  <a:srgbClr val="FFFFFF"/>
                </a:solidFill>
              </a:rPr>
              <a:t>Medina Under Siege </a:t>
            </a:r>
            <a:endParaRPr lang="en-US" dirty="0"/>
          </a:p>
        </p:txBody>
      </p:sp>
      <p:sp>
        <p:nvSpPr>
          <p:cNvPr id="3" name="Content Placeholder 2">
            <a:extLst>
              <a:ext uri="{FF2B5EF4-FFF2-40B4-BE49-F238E27FC236}">
                <a16:creationId xmlns:a16="http://schemas.microsoft.com/office/drawing/2014/main" id="{80D493E4-2B63-B659-4186-A3B40DEC2331}"/>
              </a:ext>
            </a:extLst>
          </p:cNvPr>
          <p:cNvSpPr>
            <a:spLocks noGrp="1"/>
          </p:cNvSpPr>
          <p:nvPr>
            <p:ph idx="1"/>
          </p:nvPr>
        </p:nvSpPr>
        <p:spPr>
          <a:xfrm>
            <a:off x="720000" y="1385456"/>
            <a:ext cx="10728325" cy="4383520"/>
          </a:xfrm>
        </p:spPr>
        <p:txBody>
          <a:bodyPr>
            <a:normAutofit/>
          </a:bodyPr>
          <a:lstStyle/>
          <a:p>
            <a:pPr algn="ctr"/>
            <a:r>
              <a:rPr lang="ar-SA" sz="2400" dirty="0">
                <a:solidFill>
                  <a:srgbClr val="FFFFFF"/>
                </a:solidFill>
              </a:rPr>
              <a:t>لَّقَدْ كَانَ لَكُمْ </a:t>
            </a:r>
            <a:r>
              <a:rPr lang="ar-SA" sz="2400" dirty="0" err="1">
                <a:solidFill>
                  <a:srgbClr val="FFFFFF"/>
                </a:solidFill>
              </a:rPr>
              <a:t>فِى</a:t>
            </a:r>
            <a:r>
              <a:rPr lang="ar-SA" sz="2400" dirty="0">
                <a:solidFill>
                  <a:srgbClr val="FFFFFF"/>
                </a:solidFill>
              </a:rPr>
              <a:t> رَسُولِ </a:t>
            </a:r>
            <a:r>
              <a:rPr lang="ar-SA" sz="2400" dirty="0" err="1">
                <a:solidFill>
                  <a:srgbClr val="FFFFFF"/>
                </a:solidFill>
              </a:rPr>
              <a:t>ٱللَّهِ</a:t>
            </a:r>
            <a:r>
              <a:rPr lang="ar-SA" sz="2400" dirty="0">
                <a:solidFill>
                  <a:srgbClr val="FFFFFF"/>
                </a:solidFill>
              </a:rPr>
              <a:t> أُسْوَةٌ حَسَنَةٌ لِّمَن كَانَ يَرْجُوا۟ </a:t>
            </a:r>
            <a:r>
              <a:rPr lang="ar-SA" sz="2400" dirty="0" err="1">
                <a:solidFill>
                  <a:srgbClr val="FFFFFF"/>
                </a:solidFill>
              </a:rPr>
              <a:t>ٱللَّهَ</a:t>
            </a:r>
            <a:r>
              <a:rPr lang="ar-SA" sz="2400" dirty="0">
                <a:solidFill>
                  <a:srgbClr val="FFFFFF"/>
                </a:solidFill>
              </a:rPr>
              <a:t> </a:t>
            </a:r>
            <a:r>
              <a:rPr lang="ar-SA" sz="2400" dirty="0" err="1">
                <a:solidFill>
                  <a:srgbClr val="FFFFFF"/>
                </a:solidFill>
              </a:rPr>
              <a:t>وَٱلْيَوْمَ</a:t>
            </a:r>
            <a:r>
              <a:rPr lang="ar-SA" sz="2400" dirty="0">
                <a:solidFill>
                  <a:srgbClr val="FFFFFF"/>
                </a:solidFill>
              </a:rPr>
              <a:t> </a:t>
            </a:r>
            <a:r>
              <a:rPr lang="ar-SA" sz="2400" dirty="0" err="1">
                <a:solidFill>
                  <a:srgbClr val="FFFFFF"/>
                </a:solidFill>
              </a:rPr>
              <a:t>ٱلْـَٔاخِرَ</a:t>
            </a:r>
            <a:r>
              <a:rPr lang="ar-SA" sz="2400" dirty="0">
                <a:solidFill>
                  <a:srgbClr val="FFFFFF"/>
                </a:solidFill>
              </a:rPr>
              <a:t> وَذَكَرَ </a:t>
            </a:r>
            <a:r>
              <a:rPr lang="ar-SA" sz="2400" dirty="0" err="1">
                <a:solidFill>
                  <a:srgbClr val="FFFFFF"/>
                </a:solidFill>
              </a:rPr>
              <a:t>ٱللَّهَ</a:t>
            </a:r>
            <a:r>
              <a:rPr lang="ar-SA" sz="2400" dirty="0">
                <a:solidFill>
                  <a:srgbClr val="FFFFFF"/>
                </a:solidFill>
              </a:rPr>
              <a:t> كَثِيرًا وَلَمَّا رَءَا </a:t>
            </a:r>
            <a:r>
              <a:rPr lang="ar-SA" sz="2400" dirty="0" err="1">
                <a:solidFill>
                  <a:srgbClr val="FFFFFF"/>
                </a:solidFill>
              </a:rPr>
              <a:t>ٱلْمُؤْمِنُونَ</a:t>
            </a:r>
            <a:r>
              <a:rPr lang="ar-SA" sz="2400" dirty="0">
                <a:solidFill>
                  <a:srgbClr val="FFFFFF"/>
                </a:solidFill>
              </a:rPr>
              <a:t> </a:t>
            </a:r>
            <a:r>
              <a:rPr lang="ar-SA" sz="2400" dirty="0" err="1">
                <a:solidFill>
                  <a:srgbClr val="FFFFFF"/>
                </a:solidFill>
              </a:rPr>
              <a:t>ٱلْأَحْزَابَ</a:t>
            </a:r>
            <a:r>
              <a:rPr lang="ar-SA" sz="2400" dirty="0">
                <a:solidFill>
                  <a:srgbClr val="FFFFFF"/>
                </a:solidFill>
              </a:rPr>
              <a:t> قَالُوا۟ هَـٰذَا مَا وَعَدَنَا </a:t>
            </a:r>
            <a:r>
              <a:rPr lang="ar-SA" sz="2400" dirty="0" err="1">
                <a:solidFill>
                  <a:srgbClr val="FFFFFF"/>
                </a:solidFill>
              </a:rPr>
              <a:t>ٱللَّهُ</a:t>
            </a:r>
            <a:r>
              <a:rPr lang="ar-SA" sz="2400" dirty="0">
                <a:solidFill>
                  <a:srgbClr val="FFFFFF"/>
                </a:solidFill>
              </a:rPr>
              <a:t> </a:t>
            </a:r>
            <a:r>
              <a:rPr lang="ar-SA" sz="2400" dirty="0" err="1">
                <a:solidFill>
                  <a:srgbClr val="FFFFFF"/>
                </a:solidFill>
              </a:rPr>
              <a:t>وَرَسُولُهُۥ</a:t>
            </a:r>
            <a:r>
              <a:rPr lang="ar-SA" sz="2400" dirty="0">
                <a:solidFill>
                  <a:srgbClr val="FFFFFF"/>
                </a:solidFill>
              </a:rPr>
              <a:t> وَصَدَقَ </a:t>
            </a:r>
            <a:r>
              <a:rPr lang="ar-SA" sz="2400" dirty="0" err="1">
                <a:solidFill>
                  <a:srgbClr val="FFFFFF"/>
                </a:solidFill>
              </a:rPr>
              <a:t>ٱللَّهُ</a:t>
            </a:r>
            <a:r>
              <a:rPr lang="ar-SA" sz="2400" dirty="0">
                <a:solidFill>
                  <a:srgbClr val="FFFFFF"/>
                </a:solidFill>
              </a:rPr>
              <a:t> </a:t>
            </a:r>
            <a:r>
              <a:rPr lang="ar-SA" sz="2400" dirty="0" err="1">
                <a:solidFill>
                  <a:srgbClr val="FFFFFF"/>
                </a:solidFill>
              </a:rPr>
              <a:t>وَرَسُولُهُۥ</a:t>
            </a:r>
            <a:r>
              <a:rPr lang="ar-SA" sz="2400" dirty="0">
                <a:solidFill>
                  <a:srgbClr val="FFFFFF"/>
                </a:solidFill>
              </a:rPr>
              <a:t> وَمَا زَادَهُمْ </a:t>
            </a:r>
            <a:r>
              <a:rPr lang="ar-SA" sz="2400" dirty="0" err="1">
                <a:solidFill>
                  <a:srgbClr val="FFFFFF"/>
                </a:solidFill>
              </a:rPr>
              <a:t>إِلَّآ</a:t>
            </a:r>
            <a:r>
              <a:rPr lang="ar-SA" sz="2400" dirty="0">
                <a:solidFill>
                  <a:srgbClr val="FFFFFF"/>
                </a:solidFill>
              </a:rPr>
              <a:t> </a:t>
            </a:r>
            <a:r>
              <a:rPr lang="ar-SA" sz="2400" dirty="0" err="1">
                <a:solidFill>
                  <a:srgbClr val="FFFFFF"/>
                </a:solidFill>
              </a:rPr>
              <a:t>إِيمَـٰنًا</a:t>
            </a:r>
            <a:r>
              <a:rPr lang="ar-SA" sz="2400" dirty="0">
                <a:solidFill>
                  <a:srgbClr val="FFFFFF"/>
                </a:solidFill>
              </a:rPr>
              <a:t> وَتَسْلِيمًا</a:t>
            </a:r>
            <a:endParaRPr lang="en-US" sz="2400" dirty="0">
              <a:solidFill>
                <a:srgbClr val="FFFFFF"/>
              </a:solidFill>
            </a:endParaRPr>
          </a:p>
          <a:p>
            <a:pPr marL="0" indent="0" algn="ctr">
              <a:buNone/>
            </a:pPr>
            <a:r>
              <a:rPr lang="en-CA" sz="2400" b="0" i="0" dirty="0">
                <a:solidFill>
                  <a:srgbClr val="FFFFFF"/>
                </a:solidFill>
                <a:effectLst/>
              </a:rPr>
              <a:t>“Verily in the messenger of Allah ye have a good example for him who looks unto Allah and the Last Day, and remembers Allah much. And when the believers saw the confederates, they said, "This is what Allah and His Messenger had promised us, and Allah and His Messenger spoke the truth." And it increased them only in faith and acceptance.”</a:t>
            </a:r>
          </a:p>
          <a:p>
            <a:pPr marL="0" indent="0" algn="ctr">
              <a:buNone/>
            </a:pPr>
            <a:r>
              <a:rPr lang="en-CA" sz="2400">
                <a:solidFill>
                  <a:srgbClr val="FFFFFF"/>
                </a:solidFill>
              </a:rPr>
              <a:t>Quran 33:21-22</a:t>
            </a:r>
            <a:endParaRPr lang="en-US" sz="2400" dirty="0">
              <a:solidFill>
                <a:srgbClr val="FFFFFF"/>
              </a:solidFill>
            </a:endParaRPr>
          </a:p>
        </p:txBody>
      </p:sp>
    </p:spTree>
    <p:extLst>
      <p:ext uri="{BB962C8B-B14F-4D97-AF65-F5344CB8AC3E}">
        <p14:creationId xmlns:p14="http://schemas.microsoft.com/office/powerpoint/2010/main" val="1514630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F33EF-FC3E-8EF6-7DB4-1A9A14729BD9}"/>
              </a:ext>
            </a:extLst>
          </p:cNvPr>
          <p:cNvSpPr>
            <a:spLocks noGrp="1"/>
          </p:cNvSpPr>
          <p:nvPr>
            <p:ph type="title"/>
          </p:nvPr>
        </p:nvSpPr>
        <p:spPr>
          <a:xfrm>
            <a:off x="720000" y="619200"/>
            <a:ext cx="10728322" cy="807818"/>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B3053EC4-1B51-8D11-862B-95F15013FFC6}"/>
              </a:ext>
            </a:extLst>
          </p:cNvPr>
          <p:cNvSpPr>
            <a:spLocks noGrp="1"/>
          </p:cNvSpPr>
          <p:nvPr>
            <p:ph idx="1"/>
          </p:nvPr>
        </p:nvSpPr>
        <p:spPr>
          <a:xfrm>
            <a:off x="720000" y="1427018"/>
            <a:ext cx="10728325" cy="4341957"/>
          </a:xfrm>
        </p:spPr>
        <p:txBody>
          <a:bodyPr>
            <a:normAutofit/>
          </a:bodyPr>
          <a:lstStyle/>
          <a:p>
            <a:r>
              <a:rPr lang="en-CA" sz="2400" b="0" i="0" dirty="0">
                <a:solidFill>
                  <a:srgbClr val="FFFFFF"/>
                </a:solidFill>
                <a:effectLst/>
              </a:rPr>
              <a:t>The Battle of </a:t>
            </a:r>
            <a:r>
              <a:rPr lang="en-CA" sz="2400" b="0" i="0" dirty="0" err="1">
                <a:solidFill>
                  <a:srgbClr val="FFFFFF"/>
                </a:solidFill>
                <a:effectLst/>
              </a:rPr>
              <a:t>Ahzab</a:t>
            </a:r>
            <a:r>
              <a:rPr lang="en-CA" sz="2400" b="0" i="0" dirty="0">
                <a:solidFill>
                  <a:srgbClr val="FFFFFF"/>
                </a:solidFill>
                <a:effectLst/>
              </a:rPr>
              <a:t> was the largest gathering of non-Muslims (over 10,000) against the Prophet, yet it was the smallest number of casualties amongst the major battles</a:t>
            </a:r>
          </a:p>
          <a:p>
            <a:r>
              <a:rPr lang="en-CA" sz="2400" dirty="0">
                <a:solidFill>
                  <a:srgbClr val="FFFFFF"/>
                </a:solidFill>
              </a:rPr>
              <a:t>Historical accounts indicate that a</a:t>
            </a:r>
            <a:r>
              <a:rPr lang="en-CA" sz="2400" b="0" i="0" dirty="0">
                <a:solidFill>
                  <a:srgbClr val="FFFFFF"/>
                </a:solidFill>
                <a:effectLst/>
              </a:rPr>
              <a:t>t most there were only 6 or 7 companions who died (most of them by bows and arrows).</a:t>
            </a:r>
          </a:p>
          <a:p>
            <a:r>
              <a:rPr lang="en-CA" sz="2400" dirty="0">
                <a:solidFill>
                  <a:srgbClr val="FFFFFF"/>
                </a:solidFill>
              </a:rPr>
              <a:t>There were a handful of clashes and skirmishes but the most noteworthy was Imam Ali’s dual with Amr.</a:t>
            </a:r>
            <a:endParaRPr lang="en-US" sz="2400" dirty="0">
              <a:solidFill>
                <a:srgbClr val="FFFFFF"/>
              </a:solidFill>
            </a:endParaRPr>
          </a:p>
        </p:txBody>
      </p:sp>
    </p:spTree>
    <p:extLst>
      <p:ext uri="{BB962C8B-B14F-4D97-AF65-F5344CB8AC3E}">
        <p14:creationId xmlns:p14="http://schemas.microsoft.com/office/powerpoint/2010/main" val="2577677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E8EE0-8463-57B5-C2F3-07120898B034}"/>
              </a:ext>
            </a:extLst>
          </p:cNvPr>
          <p:cNvSpPr>
            <a:spLocks noGrp="1"/>
          </p:cNvSpPr>
          <p:nvPr>
            <p:ph type="title"/>
          </p:nvPr>
        </p:nvSpPr>
        <p:spPr>
          <a:xfrm>
            <a:off x="720000" y="619200"/>
            <a:ext cx="10728322" cy="766255"/>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F3EE1737-B3C1-8EFC-988B-63F4C69D8821}"/>
              </a:ext>
            </a:extLst>
          </p:cNvPr>
          <p:cNvSpPr>
            <a:spLocks noGrp="1"/>
          </p:cNvSpPr>
          <p:nvPr>
            <p:ph idx="1"/>
          </p:nvPr>
        </p:nvSpPr>
        <p:spPr>
          <a:xfrm>
            <a:off x="720000" y="1233056"/>
            <a:ext cx="10728325" cy="4535920"/>
          </a:xfrm>
        </p:spPr>
        <p:txBody>
          <a:bodyPr>
            <a:normAutofit/>
          </a:bodyPr>
          <a:lstStyle/>
          <a:p>
            <a:pPr marL="0" indent="0" algn="ctr">
              <a:buNone/>
            </a:pPr>
            <a:r>
              <a:rPr lang="ar-SA" sz="2400" dirty="0">
                <a:solidFill>
                  <a:srgbClr val="FFFFFF"/>
                </a:solidFill>
              </a:rPr>
              <a:t>وحسب نص ابن إسحاق، وغيره من المؤرخين: خرج عمرو بن عبد ود، وهو مقنع بالحديد، فنادى: من يبارز؟!</a:t>
            </a:r>
          </a:p>
          <a:p>
            <a:pPr marL="0" indent="0" algn="ctr">
              <a:buNone/>
            </a:pPr>
            <a:r>
              <a:rPr lang="ar-SA" sz="2400" dirty="0">
                <a:solidFill>
                  <a:srgbClr val="FFFFFF"/>
                </a:solidFill>
              </a:rPr>
              <a:t>فقام علي بن أبي طالب، فقال أنا (له) يا نبي الله.</a:t>
            </a:r>
          </a:p>
          <a:p>
            <a:pPr marL="0" indent="0" algn="ctr">
              <a:buNone/>
            </a:pPr>
            <a:r>
              <a:rPr lang="ar-SA" sz="2400" dirty="0">
                <a:solidFill>
                  <a:srgbClr val="FFFFFF"/>
                </a:solidFill>
              </a:rPr>
              <a:t>فقال: إنه عمرو، </a:t>
            </a:r>
            <a:r>
              <a:rPr lang="ar-SA" sz="2400" dirty="0" err="1">
                <a:solidFill>
                  <a:srgbClr val="FFFFFF"/>
                </a:solidFill>
              </a:rPr>
              <a:t>إجلس</a:t>
            </a:r>
            <a:r>
              <a:rPr lang="ar-SA"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2431137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DDD6-924E-63FB-4F2E-427A9B0D067C}"/>
              </a:ext>
            </a:extLst>
          </p:cNvPr>
          <p:cNvSpPr>
            <a:spLocks noGrp="1"/>
          </p:cNvSpPr>
          <p:nvPr>
            <p:ph type="title"/>
          </p:nvPr>
        </p:nvSpPr>
        <p:spPr>
          <a:xfrm>
            <a:off x="720000" y="619200"/>
            <a:ext cx="10728322" cy="710836"/>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7A208FE9-F59F-1774-6152-01C690F5F4EC}"/>
              </a:ext>
            </a:extLst>
          </p:cNvPr>
          <p:cNvSpPr>
            <a:spLocks noGrp="1"/>
          </p:cNvSpPr>
          <p:nvPr>
            <p:ph idx="1"/>
          </p:nvPr>
        </p:nvSpPr>
        <p:spPr>
          <a:xfrm>
            <a:off x="720000" y="1427018"/>
            <a:ext cx="10728325" cy="4682837"/>
          </a:xfrm>
        </p:spPr>
        <p:txBody>
          <a:bodyPr>
            <a:normAutofit/>
          </a:bodyPr>
          <a:lstStyle/>
          <a:p>
            <a:pPr marL="0" indent="0" algn="ctr">
              <a:buNone/>
            </a:pPr>
            <a:r>
              <a:rPr lang="ar-SA" sz="2400" dirty="0">
                <a:solidFill>
                  <a:srgbClr val="FFFFFF"/>
                </a:solidFill>
              </a:rPr>
              <a:t>ثم نادى عمرو: ألا رجل يبرز؟! فجعل يؤنبهم، ويقول: أين جنتكم التي تزعمون أنه من قتل منكم دخلها؟! أفلا تُبرزون إليَّ رجلاً؟!</a:t>
            </a:r>
          </a:p>
          <a:p>
            <a:pPr marL="0" indent="0" algn="ctr">
              <a:buNone/>
            </a:pPr>
            <a:r>
              <a:rPr lang="ar-SA" sz="2400" dirty="0">
                <a:solidFill>
                  <a:srgbClr val="FFFFFF"/>
                </a:solidFill>
              </a:rPr>
              <a:t>فقام علي، فقال: أنا يا رسول الله.</a:t>
            </a:r>
          </a:p>
          <a:p>
            <a:pPr marL="0" indent="0" algn="ctr">
              <a:buNone/>
            </a:pPr>
            <a:r>
              <a:rPr lang="ar-SA" sz="2400" dirty="0">
                <a:solidFill>
                  <a:srgbClr val="FFFFFF"/>
                </a:solidFill>
              </a:rPr>
              <a:t>فقال: </a:t>
            </a:r>
            <a:r>
              <a:rPr lang="ar-SA" sz="2400" dirty="0" err="1">
                <a:solidFill>
                  <a:srgbClr val="FFFFFF"/>
                </a:solidFill>
              </a:rPr>
              <a:t>إجلس</a:t>
            </a:r>
            <a:r>
              <a:rPr lang="ar-SA" sz="2400" dirty="0">
                <a:solidFill>
                  <a:srgbClr val="FFFFFF"/>
                </a:solidFill>
              </a:rPr>
              <a:t>.</a:t>
            </a:r>
          </a:p>
          <a:p>
            <a:pPr marL="0" indent="0" algn="ctr">
              <a:buNone/>
            </a:pPr>
            <a:r>
              <a:rPr lang="ar-SA" sz="2400" dirty="0">
                <a:solidFill>
                  <a:srgbClr val="FFFFFF"/>
                </a:solidFill>
              </a:rPr>
              <a:t>ثم نادى الثالثة</a:t>
            </a:r>
            <a:endParaRPr lang="en-US" sz="2400" dirty="0">
              <a:solidFill>
                <a:srgbClr val="FFFFFF"/>
              </a:solidFill>
            </a:endParaRPr>
          </a:p>
        </p:txBody>
      </p:sp>
    </p:spTree>
    <p:extLst>
      <p:ext uri="{BB962C8B-B14F-4D97-AF65-F5344CB8AC3E}">
        <p14:creationId xmlns:p14="http://schemas.microsoft.com/office/powerpoint/2010/main" val="295851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43E78-2166-9BD9-C79E-AA3EF08338FB}"/>
              </a:ext>
            </a:extLst>
          </p:cNvPr>
          <p:cNvSpPr>
            <a:spLocks noGrp="1"/>
          </p:cNvSpPr>
          <p:nvPr>
            <p:ph type="title"/>
          </p:nvPr>
        </p:nvSpPr>
        <p:spPr>
          <a:xfrm>
            <a:off x="720000" y="619200"/>
            <a:ext cx="10728322" cy="807818"/>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17B39B90-E63D-96AD-AAB6-D484AAB8615E}"/>
              </a:ext>
            </a:extLst>
          </p:cNvPr>
          <p:cNvSpPr>
            <a:spLocks noGrp="1"/>
          </p:cNvSpPr>
          <p:nvPr>
            <p:ph idx="1"/>
          </p:nvPr>
        </p:nvSpPr>
        <p:spPr>
          <a:xfrm>
            <a:off x="720000" y="1427018"/>
            <a:ext cx="10728325" cy="4341957"/>
          </a:xfrm>
        </p:spPr>
        <p:txBody>
          <a:bodyPr>
            <a:normAutofit/>
          </a:bodyPr>
          <a:lstStyle/>
          <a:p>
            <a:r>
              <a:rPr lang="en-US" sz="2400" b="1" dirty="0">
                <a:solidFill>
                  <a:srgbClr val="FFFFFF"/>
                </a:solidFill>
              </a:rPr>
              <a:t>The Betrayal of Banu </a:t>
            </a:r>
            <a:r>
              <a:rPr lang="en-US" sz="2400" b="1" dirty="0" err="1">
                <a:solidFill>
                  <a:srgbClr val="FFFFFF"/>
                </a:solidFill>
              </a:rPr>
              <a:t>Qurayzah</a:t>
            </a:r>
            <a:endParaRPr lang="en-US" sz="2400" b="1" dirty="0">
              <a:solidFill>
                <a:srgbClr val="FFFFFF"/>
              </a:solidFill>
            </a:endParaRPr>
          </a:p>
          <a:p>
            <a:r>
              <a:rPr lang="en-US" sz="2400" dirty="0">
                <a:solidFill>
                  <a:srgbClr val="FFFFFF"/>
                </a:solidFill>
              </a:rPr>
              <a:t>As commander-in-chief, Abu Sufyan leads the confederate army to the northwest Medinan valley of </a:t>
            </a:r>
            <a:r>
              <a:rPr lang="en-US" sz="2400" dirty="0" err="1">
                <a:solidFill>
                  <a:srgbClr val="FFFFFF"/>
                </a:solidFill>
              </a:rPr>
              <a:t>Aqiq</a:t>
            </a:r>
            <a:r>
              <a:rPr lang="en-US" sz="2400" dirty="0">
                <a:solidFill>
                  <a:srgbClr val="FFFFFF"/>
                </a:solidFill>
              </a:rPr>
              <a:t>.</a:t>
            </a:r>
          </a:p>
          <a:p>
            <a:r>
              <a:rPr lang="en-US" sz="2400" dirty="0">
                <a:solidFill>
                  <a:srgbClr val="FFFFFF"/>
                </a:solidFill>
              </a:rPr>
              <a:t>As with Uhud, Khalid ibn Al-Walid and </a:t>
            </a:r>
            <a:r>
              <a:rPr lang="en-US" sz="2400" dirty="0" err="1">
                <a:solidFill>
                  <a:srgbClr val="FFFFFF"/>
                </a:solidFill>
              </a:rPr>
              <a:t>Ikrimah</a:t>
            </a:r>
            <a:r>
              <a:rPr lang="en-US" sz="2400" dirty="0">
                <a:solidFill>
                  <a:srgbClr val="FFFFFF"/>
                </a:solidFill>
              </a:rPr>
              <a:t> ibn Abi </a:t>
            </a:r>
            <a:r>
              <a:rPr lang="en-US" sz="2400" dirty="0" err="1">
                <a:solidFill>
                  <a:srgbClr val="FFFFFF"/>
                </a:solidFill>
              </a:rPr>
              <a:t>Jahl</a:t>
            </a:r>
            <a:r>
              <a:rPr lang="en-US" sz="2400" dirty="0">
                <a:solidFill>
                  <a:srgbClr val="FFFFFF"/>
                </a:solidFill>
              </a:rPr>
              <a:t> lead the left and right battalions.</a:t>
            </a:r>
          </a:p>
          <a:p>
            <a:r>
              <a:rPr lang="en-US" sz="2400" dirty="0">
                <a:solidFill>
                  <a:srgbClr val="FFFFFF"/>
                </a:solidFill>
              </a:rPr>
              <a:t>The </a:t>
            </a:r>
            <a:r>
              <a:rPr lang="en-US" sz="2400" dirty="0" err="1">
                <a:solidFill>
                  <a:srgbClr val="FFFFFF"/>
                </a:solidFill>
              </a:rPr>
              <a:t>Makkans</a:t>
            </a:r>
            <a:r>
              <a:rPr lang="en-US" sz="2400" dirty="0">
                <a:solidFill>
                  <a:srgbClr val="FFFFFF"/>
                </a:solidFill>
              </a:rPr>
              <a:t> had never seen a trench such as Salman’s before, and their first few attacks are easily repelled by the Prophet’s archers.</a:t>
            </a:r>
          </a:p>
        </p:txBody>
      </p:sp>
    </p:spTree>
    <p:extLst>
      <p:ext uri="{BB962C8B-B14F-4D97-AF65-F5344CB8AC3E}">
        <p14:creationId xmlns:p14="http://schemas.microsoft.com/office/powerpoint/2010/main" val="2830116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C6E38-A1C7-9E10-B3A7-409AC2BC46DF}"/>
              </a:ext>
            </a:extLst>
          </p:cNvPr>
          <p:cNvSpPr>
            <a:spLocks noGrp="1"/>
          </p:cNvSpPr>
          <p:nvPr>
            <p:ph type="title"/>
          </p:nvPr>
        </p:nvSpPr>
        <p:spPr>
          <a:xfrm>
            <a:off x="720000" y="619200"/>
            <a:ext cx="10728322" cy="683127"/>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AB71E240-9ADF-A363-89BE-247CB27CAFF3}"/>
              </a:ext>
            </a:extLst>
          </p:cNvPr>
          <p:cNvSpPr>
            <a:spLocks noGrp="1"/>
          </p:cNvSpPr>
          <p:nvPr>
            <p:ph idx="1"/>
          </p:nvPr>
        </p:nvSpPr>
        <p:spPr>
          <a:xfrm>
            <a:off x="720000" y="1302328"/>
            <a:ext cx="10728325" cy="4466648"/>
          </a:xfrm>
        </p:spPr>
        <p:txBody>
          <a:bodyPr>
            <a:normAutofit/>
          </a:bodyPr>
          <a:lstStyle/>
          <a:p>
            <a:pPr marL="0" indent="0" algn="ctr">
              <a:buNone/>
            </a:pPr>
            <a:r>
              <a:rPr lang="ar-SA" sz="2400" dirty="0">
                <a:solidFill>
                  <a:srgbClr val="FFFFFF"/>
                </a:solidFill>
              </a:rPr>
              <a:t>فقام علي (عليه السلام)، فقال: يا رسول الله، ائذن لي في مبارزته.</a:t>
            </a:r>
          </a:p>
          <a:p>
            <a:pPr marL="0" indent="0" algn="ctr">
              <a:buNone/>
            </a:pPr>
            <a:r>
              <a:rPr lang="ar-SA" sz="2400" dirty="0">
                <a:solidFill>
                  <a:srgbClr val="FFFFFF"/>
                </a:solidFill>
              </a:rPr>
              <a:t>فلما طال نداء عمرو بالبراز، وتتابع قيام أمير المؤمنين (عليه السلام)، قال له رسول الله (صلى الله عليه </a:t>
            </a:r>
            <a:r>
              <a:rPr lang="ar-SA" sz="2400" dirty="0" err="1">
                <a:solidFill>
                  <a:srgbClr val="FFFFFF"/>
                </a:solidFill>
              </a:rPr>
              <a:t>وآله</a:t>
            </a:r>
            <a:r>
              <a:rPr lang="ar-SA" sz="2400" dirty="0">
                <a:solidFill>
                  <a:srgbClr val="FFFFFF"/>
                </a:solidFill>
              </a:rPr>
              <a:t>): ادن مني يا علي.</a:t>
            </a:r>
          </a:p>
          <a:p>
            <a:pPr marL="0" indent="0" algn="ctr">
              <a:buNone/>
            </a:pPr>
            <a:r>
              <a:rPr lang="ar-SA" sz="2400" dirty="0">
                <a:solidFill>
                  <a:srgbClr val="FFFFFF"/>
                </a:solidFill>
              </a:rPr>
              <a:t>فدنا منه، فقلده سيفه (ذا الفقار)، ونزع عمامته من رأسه، وعممه بها، وقال: امض لشأنك.</a:t>
            </a:r>
          </a:p>
          <a:p>
            <a:pPr marL="0" indent="0" algn="ctr">
              <a:buNone/>
            </a:pPr>
            <a:r>
              <a:rPr lang="ar-SA" sz="2400" dirty="0">
                <a:solidFill>
                  <a:srgbClr val="FFFFFF"/>
                </a:solidFill>
              </a:rPr>
              <a:t>فلما انصرف، قال: اللهم أعنه عليه</a:t>
            </a:r>
            <a:endParaRPr lang="en-US" sz="2400" dirty="0">
              <a:solidFill>
                <a:srgbClr val="FFFFFF"/>
              </a:solidFill>
            </a:endParaRPr>
          </a:p>
        </p:txBody>
      </p:sp>
    </p:spTree>
    <p:extLst>
      <p:ext uri="{BB962C8B-B14F-4D97-AF65-F5344CB8AC3E}">
        <p14:creationId xmlns:p14="http://schemas.microsoft.com/office/powerpoint/2010/main" val="3840278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DC5C1-63C9-AA58-FC8C-7C8569D5EE90}"/>
              </a:ext>
            </a:extLst>
          </p:cNvPr>
          <p:cNvSpPr>
            <a:spLocks noGrp="1"/>
          </p:cNvSpPr>
          <p:nvPr>
            <p:ph type="title"/>
          </p:nvPr>
        </p:nvSpPr>
        <p:spPr>
          <a:xfrm>
            <a:off x="720000" y="619200"/>
            <a:ext cx="10728322" cy="683127"/>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682EE32F-6704-BD23-813C-F110B9E817E5}"/>
              </a:ext>
            </a:extLst>
          </p:cNvPr>
          <p:cNvSpPr>
            <a:spLocks noGrp="1"/>
          </p:cNvSpPr>
          <p:nvPr>
            <p:ph idx="1"/>
          </p:nvPr>
        </p:nvSpPr>
        <p:spPr>
          <a:xfrm>
            <a:off x="720000" y="1302328"/>
            <a:ext cx="10728325" cy="4466648"/>
          </a:xfrm>
        </p:spPr>
        <p:txBody>
          <a:bodyPr/>
          <a:lstStyle/>
          <a:p>
            <a:pPr marL="0" indent="0" algn="ctr">
              <a:buNone/>
            </a:pPr>
            <a:r>
              <a:rPr lang="ar-SA" sz="2400" dirty="0">
                <a:solidFill>
                  <a:srgbClr val="FFFFFF"/>
                </a:solidFill>
              </a:rPr>
              <a:t>ويضيف البعض: "أنه رفع عمامته، ورفع يديه إلى السماء بمحضر من أصحابه، وقال: اللهم إنك أخذت مني عبيدة بن الحرث يوم بدر، وحمزة بن عبد المطلب يوم أحد، وهذا أخي علي بن أبي طالب. {رَبِّ لَا تَذَرْنِي فَرْداً وَأَنتَ خَيْرُ الْوَارِثِينَ}</a:t>
            </a:r>
          </a:p>
          <a:p>
            <a:pPr marL="0" indent="0" algn="ctr">
              <a:buNone/>
            </a:pPr>
            <a:endParaRPr lang="en-US" dirty="0"/>
          </a:p>
        </p:txBody>
      </p:sp>
    </p:spTree>
    <p:extLst>
      <p:ext uri="{BB962C8B-B14F-4D97-AF65-F5344CB8AC3E}">
        <p14:creationId xmlns:p14="http://schemas.microsoft.com/office/powerpoint/2010/main" val="3905458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B9AD-A619-9E72-A613-7005E72E33BF}"/>
              </a:ext>
            </a:extLst>
          </p:cNvPr>
          <p:cNvSpPr>
            <a:spLocks noGrp="1"/>
          </p:cNvSpPr>
          <p:nvPr>
            <p:ph type="title"/>
          </p:nvPr>
        </p:nvSpPr>
        <p:spPr>
          <a:xfrm>
            <a:off x="720000" y="619200"/>
            <a:ext cx="10728322" cy="835527"/>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6B4274F4-464F-A768-8AFD-F408150B7CEB}"/>
              </a:ext>
            </a:extLst>
          </p:cNvPr>
          <p:cNvSpPr>
            <a:spLocks noGrp="1"/>
          </p:cNvSpPr>
          <p:nvPr>
            <p:ph idx="1"/>
          </p:nvPr>
        </p:nvSpPr>
        <p:spPr>
          <a:xfrm>
            <a:off x="720000" y="1454728"/>
            <a:ext cx="10728325" cy="4314248"/>
          </a:xfrm>
        </p:spPr>
        <p:txBody>
          <a:bodyPr/>
          <a:lstStyle/>
          <a:p>
            <a:r>
              <a:rPr lang="en-US" sz="2400" dirty="0">
                <a:solidFill>
                  <a:srgbClr val="FFFFFF"/>
                </a:solidFill>
              </a:rPr>
              <a:t>Ibn </a:t>
            </a:r>
            <a:r>
              <a:rPr lang="en-US" sz="2400" dirty="0" err="1">
                <a:solidFill>
                  <a:srgbClr val="FFFFFF"/>
                </a:solidFill>
              </a:rPr>
              <a:t>Ishaaq</a:t>
            </a:r>
            <a:r>
              <a:rPr lang="en-US" sz="2400" dirty="0">
                <a:solidFill>
                  <a:srgbClr val="FFFFFF"/>
                </a:solidFill>
              </a:rPr>
              <a:t> reports:</a:t>
            </a:r>
          </a:p>
          <a:p>
            <a:pPr marL="0" indent="0" algn="ctr">
              <a:buNone/>
            </a:pPr>
            <a:r>
              <a:rPr lang="ar-SA" sz="2400" dirty="0">
                <a:solidFill>
                  <a:srgbClr val="FFFFFF"/>
                </a:solidFill>
              </a:rPr>
              <a:t> فلما وقف هو وخيله ، قال : من يبارز ؟ فبرز له علي بن أبي طالب فقال له : يا عمرو ، إنك قد كنت عاهدت الله ألا يدعوك رجل من قريش إلى إحدى خلتين إلا أخذتها منه ، قال له : أجل ؛ قال له علي : فإني أدعوك إلى الله وإلى رسوله ، وإلى الإسلام ؛ قال : لا حاجة لي بذلك ، قال : فإني أدعوك إلى النزال ؛ فقال له : لم يا ابن أخي ؟ فوالله ما أحب أن أقتلك ، قال له علي : لكني والله أحب أن أقتلك </a:t>
            </a:r>
            <a:endParaRPr lang="en-US" sz="2400" dirty="0">
              <a:solidFill>
                <a:srgbClr val="FFFFFF"/>
              </a:solidFill>
            </a:endParaRPr>
          </a:p>
        </p:txBody>
      </p:sp>
    </p:spTree>
    <p:extLst>
      <p:ext uri="{BB962C8B-B14F-4D97-AF65-F5344CB8AC3E}">
        <p14:creationId xmlns:p14="http://schemas.microsoft.com/office/powerpoint/2010/main" val="3677855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FF0E5-5E2E-EF2B-AFE0-8BE31F20A54F}"/>
              </a:ext>
            </a:extLst>
          </p:cNvPr>
          <p:cNvSpPr>
            <a:spLocks noGrp="1"/>
          </p:cNvSpPr>
          <p:nvPr>
            <p:ph type="title"/>
          </p:nvPr>
        </p:nvSpPr>
        <p:spPr>
          <a:xfrm>
            <a:off x="720000" y="619200"/>
            <a:ext cx="10728322" cy="752400"/>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3BCC614F-3C4C-78D7-1272-68E159D6B531}"/>
              </a:ext>
            </a:extLst>
          </p:cNvPr>
          <p:cNvSpPr>
            <a:spLocks noGrp="1"/>
          </p:cNvSpPr>
          <p:nvPr>
            <p:ph idx="1"/>
          </p:nvPr>
        </p:nvSpPr>
        <p:spPr>
          <a:xfrm>
            <a:off x="720000" y="1371600"/>
            <a:ext cx="10728325" cy="4397375"/>
          </a:xfrm>
        </p:spPr>
        <p:txBody>
          <a:bodyPr>
            <a:normAutofit/>
          </a:bodyPr>
          <a:lstStyle/>
          <a:p>
            <a:r>
              <a:rPr lang="en-CA" sz="2200" b="0" i="0" dirty="0">
                <a:solidFill>
                  <a:srgbClr val="FFFFFF"/>
                </a:solidFill>
                <a:effectLst/>
              </a:rPr>
              <a:t>So Amr charged forward on his horse, and Ali is charging forward on his own horse too, and Ibn </a:t>
            </a:r>
            <a:r>
              <a:rPr lang="en-CA" sz="2200" b="0" i="0" dirty="0" err="1">
                <a:solidFill>
                  <a:srgbClr val="FFFFFF"/>
                </a:solidFill>
                <a:effectLst/>
              </a:rPr>
              <a:t>Ishaq</a:t>
            </a:r>
            <a:r>
              <a:rPr lang="en-CA" sz="2200" b="0" i="0" dirty="0">
                <a:solidFill>
                  <a:srgbClr val="FFFFFF"/>
                </a:solidFill>
                <a:effectLst/>
              </a:rPr>
              <a:t> says the dust that the horses raised up completely covered what happened. And the only news that came to them that Ali had won was a takbir from the middle of the dust. According to another report, when they got close, Amr ibn Abd Wud jumped off his horse as did Ali, and he tried his hardest to give Ali a blow to his head. Ali raised his shield and Amr's blow was so strong that the shield broke in half. But simultaneously, in a split second, with his other hand, Ali plunged his sword into the neck of Amr.</a:t>
            </a:r>
            <a:endParaRPr lang="en-US" sz="2200" dirty="0">
              <a:solidFill>
                <a:srgbClr val="FFFFFF"/>
              </a:solidFill>
            </a:endParaRPr>
          </a:p>
        </p:txBody>
      </p:sp>
    </p:spTree>
    <p:extLst>
      <p:ext uri="{BB962C8B-B14F-4D97-AF65-F5344CB8AC3E}">
        <p14:creationId xmlns:p14="http://schemas.microsoft.com/office/powerpoint/2010/main" val="507183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7DC15-589C-4C9D-3687-E7851AF03DCC}"/>
              </a:ext>
            </a:extLst>
          </p:cNvPr>
          <p:cNvSpPr>
            <a:spLocks noGrp="1"/>
          </p:cNvSpPr>
          <p:nvPr>
            <p:ph type="title"/>
          </p:nvPr>
        </p:nvSpPr>
        <p:spPr>
          <a:xfrm>
            <a:off x="720000" y="619200"/>
            <a:ext cx="10728322" cy="780109"/>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8AFF353B-096E-AE57-3A33-C9413E6FEBC6}"/>
              </a:ext>
            </a:extLst>
          </p:cNvPr>
          <p:cNvSpPr>
            <a:spLocks noGrp="1"/>
          </p:cNvSpPr>
          <p:nvPr>
            <p:ph idx="1"/>
          </p:nvPr>
        </p:nvSpPr>
        <p:spPr>
          <a:xfrm>
            <a:off x="720000" y="1399310"/>
            <a:ext cx="10728325" cy="4369666"/>
          </a:xfrm>
        </p:spPr>
        <p:txBody>
          <a:bodyPr>
            <a:normAutofit/>
          </a:bodyPr>
          <a:lstStyle/>
          <a:p>
            <a:r>
              <a:rPr lang="en-US" sz="2400" dirty="0">
                <a:solidFill>
                  <a:srgbClr val="FFFFFF"/>
                </a:solidFill>
              </a:rPr>
              <a:t>The unexpected obstacle forces the Quraysh to regroup, and after reconsidering their options, they agree to a plan masterminded by the chief of Bani </a:t>
            </a:r>
            <a:r>
              <a:rPr lang="en-US" sz="2400" dirty="0" err="1">
                <a:solidFill>
                  <a:srgbClr val="FFFFFF"/>
                </a:solidFill>
              </a:rPr>
              <a:t>Nadhir</a:t>
            </a:r>
            <a:r>
              <a:rPr lang="en-US" sz="2400" dirty="0">
                <a:solidFill>
                  <a:srgbClr val="FFFFFF"/>
                </a:solidFill>
              </a:rPr>
              <a:t>, </a:t>
            </a:r>
            <a:r>
              <a:rPr lang="en-US" sz="2400" dirty="0" err="1">
                <a:solidFill>
                  <a:srgbClr val="FFFFFF"/>
                </a:solidFill>
              </a:rPr>
              <a:t>Huyay</a:t>
            </a:r>
            <a:r>
              <a:rPr lang="en-US" sz="2400" dirty="0">
                <a:solidFill>
                  <a:srgbClr val="FFFFFF"/>
                </a:solidFill>
              </a:rPr>
              <a:t> ibn </a:t>
            </a:r>
            <a:r>
              <a:rPr lang="en-US" sz="2400" dirty="0" err="1">
                <a:solidFill>
                  <a:srgbClr val="FFFFFF"/>
                </a:solidFill>
              </a:rPr>
              <a:t>Akhtab</a:t>
            </a:r>
            <a:r>
              <a:rPr lang="en-US" sz="2400" dirty="0">
                <a:solidFill>
                  <a:srgbClr val="FFFFFF"/>
                </a:solidFill>
              </a:rPr>
              <a:t>.</a:t>
            </a:r>
          </a:p>
          <a:p>
            <a:r>
              <a:rPr lang="en-US" sz="2400" dirty="0" err="1">
                <a:solidFill>
                  <a:srgbClr val="FFFFFF"/>
                </a:solidFill>
              </a:rPr>
              <a:t>Huyay</a:t>
            </a:r>
            <a:r>
              <a:rPr lang="en-US" sz="2400" dirty="0">
                <a:solidFill>
                  <a:srgbClr val="FFFFFF"/>
                </a:solidFill>
              </a:rPr>
              <a:t> convinces them that they he can persuade Bani </a:t>
            </a:r>
            <a:r>
              <a:rPr lang="en-US" sz="2400" dirty="0" err="1">
                <a:solidFill>
                  <a:srgbClr val="FFFFFF"/>
                </a:solidFill>
              </a:rPr>
              <a:t>Qurayzah</a:t>
            </a:r>
            <a:r>
              <a:rPr lang="en-US" sz="2400" dirty="0">
                <a:solidFill>
                  <a:srgbClr val="FFFFFF"/>
                </a:solidFill>
              </a:rPr>
              <a:t> to turn against the Prophet. By drawing the Prophet’s attention to Bani </a:t>
            </a:r>
            <a:r>
              <a:rPr lang="en-US" sz="2400" dirty="0" err="1">
                <a:solidFill>
                  <a:srgbClr val="FFFFFF"/>
                </a:solidFill>
              </a:rPr>
              <a:t>Qurayzah’s</a:t>
            </a:r>
            <a:r>
              <a:rPr lang="en-US" sz="2400" dirty="0">
                <a:solidFill>
                  <a:srgbClr val="FFFFFF"/>
                </a:solidFill>
              </a:rPr>
              <a:t> rebellion at the southern border, he argues that the Quraysh will be able to breach Medina’s much-weakened northern defense.</a:t>
            </a:r>
          </a:p>
        </p:txBody>
      </p:sp>
    </p:spTree>
    <p:extLst>
      <p:ext uri="{BB962C8B-B14F-4D97-AF65-F5344CB8AC3E}">
        <p14:creationId xmlns:p14="http://schemas.microsoft.com/office/powerpoint/2010/main" val="3679317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3B9D8-54E5-C774-0CB2-08816493C598}"/>
              </a:ext>
            </a:extLst>
          </p:cNvPr>
          <p:cNvSpPr>
            <a:spLocks noGrp="1"/>
          </p:cNvSpPr>
          <p:nvPr>
            <p:ph type="title"/>
          </p:nvPr>
        </p:nvSpPr>
        <p:spPr>
          <a:xfrm>
            <a:off x="720000" y="619200"/>
            <a:ext cx="10728322" cy="738545"/>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15E890D2-FBDF-8D89-E8C1-E67CCF99F560}"/>
              </a:ext>
            </a:extLst>
          </p:cNvPr>
          <p:cNvSpPr>
            <a:spLocks noGrp="1"/>
          </p:cNvSpPr>
          <p:nvPr>
            <p:ph idx="1"/>
          </p:nvPr>
        </p:nvSpPr>
        <p:spPr>
          <a:xfrm>
            <a:off x="720000" y="1357746"/>
            <a:ext cx="10728325" cy="4411230"/>
          </a:xfrm>
        </p:spPr>
        <p:txBody>
          <a:bodyPr>
            <a:normAutofit/>
          </a:bodyPr>
          <a:lstStyle/>
          <a:p>
            <a:r>
              <a:rPr lang="en-US" sz="2400" dirty="0" err="1">
                <a:solidFill>
                  <a:srgbClr val="FFFFFF"/>
                </a:solidFill>
              </a:rPr>
              <a:t>Huyay</a:t>
            </a:r>
            <a:r>
              <a:rPr lang="en-US" sz="2400" dirty="0">
                <a:solidFill>
                  <a:srgbClr val="FFFFFF"/>
                </a:solidFill>
              </a:rPr>
              <a:t> approaches the chief of </a:t>
            </a:r>
            <a:r>
              <a:rPr lang="en-US" sz="2400" dirty="0" err="1">
                <a:solidFill>
                  <a:srgbClr val="FFFFFF"/>
                </a:solidFill>
              </a:rPr>
              <a:t>Qurayzah</a:t>
            </a:r>
            <a:r>
              <a:rPr lang="en-US" sz="2400" dirty="0">
                <a:solidFill>
                  <a:srgbClr val="FFFFFF"/>
                </a:solidFill>
              </a:rPr>
              <a:t>, </a:t>
            </a:r>
            <a:r>
              <a:rPr lang="en-US" sz="2400" dirty="0" err="1">
                <a:solidFill>
                  <a:srgbClr val="FFFFFF"/>
                </a:solidFill>
              </a:rPr>
              <a:t>K’ab</a:t>
            </a:r>
            <a:r>
              <a:rPr lang="en-US" sz="2400" dirty="0">
                <a:solidFill>
                  <a:srgbClr val="FFFFFF"/>
                </a:solidFill>
              </a:rPr>
              <a:t> ibn </a:t>
            </a:r>
            <a:r>
              <a:rPr lang="en-US" sz="2400" dirty="0" err="1">
                <a:solidFill>
                  <a:srgbClr val="FFFFFF"/>
                </a:solidFill>
              </a:rPr>
              <a:t>Asad</a:t>
            </a:r>
            <a:r>
              <a:rPr lang="en-US" sz="2400" dirty="0">
                <a:solidFill>
                  <a:srgbClr val="FFFFFF"/>
                </a:solidFill>
              </a:rPr>
              <a:t>, and urges him to turn on his own city. At first </a:t>
            </a:r>
            <a:r>
              <a:rPr lang="en-US" sz="2400" dirty="0" err="1">
                <a:solidFill>
                  <a:srgbClr val="FFFFFF"/>
                </a:solidFill>
              </a:rPr>
              <a:t>Ka’b</a:t>
            </a:r>
            <a:r>
              <a:rPr lang="en-US" sz="2400" dirty="0">
                <a:solidFill>
                  <a:srgbClr val="FFFFFF"/>
                </a:solidFill>
              </a:rPr>
              <a:t> is reluctant, but </a:t>
            </a:r>
            <a:r>
              <a:rPr lang="en-US" sz="2400" dirty="0" err="1">
                <a:solidFill>
                  <a:srgbClr val="FFFFFF"/>
                </a:solidFill>
              </a:rPr>
              <a:t>Huyay</a:t>
            </a:r>
            <a:r>
              <a:rPr lang="en-US" sz="2400" dirty="0">
                <a:solidFill>
                  <a:srgbClr val="FFFFFF"/>
                </a:solidFill>
              </a:rPr>
              <a:t> finally persuades him and the rest of </a:t>
            </a:r>
            <a:r>
              <a:rPr lang="en-US" sz="2400" dirty="0" err="1">
                <a:solidFill>
                  <a:srgbClr val="FFFFFF"/>
                </a:solidFill>
              </a:rPr>
              <a:t>Qurayzah</a:t>
            </a:r>
            <a:r>
              <a:rPr lang="en-US" sz="2400" dirty="0">
                <a:solidFill>
                  <a:srgbClr val="FFFFFF"/>
                </a:solidFill>
              </a:rPr>
              <a:t> to open Medina’s southern border to the allied enemy’s forces.</a:t>
            </a:r>
          </a:p>
          <a:p>
            <a:r>
              <a:rPr lang="en-US" sz="2400" dirty="0">
                <a:solidFill>
                  <a:srgbClr val="FFFFFF"/>
                </a:solidFill>
              </a:rPr>
              <a:t>Note: This is not the first time </a:t>
            </a:r>
            <a:r>
              <a:rPr lang="en-US" sz="2400" dirty="0" err="1">
                <a:solidFill>
                  <a:srgbClr val="FFFFFF"/>
                </a:solidFill>
              </a:rPr>
              <a:t>Huyay</a:t>
            </a:r>
            <a:r>
              <a:rPr lang="en-US" sz="2400" dirty="0">
                <a:solidFill>
                  <a:srgbClr val="FFFFFF"/>
                </a:solidFill>
              </a:rPr>
              <a:t> ibn </a:t>
            </a:r>
            <a:r>
              <a:rPr lang="en-US" sz="2400" dirty="0" err="1">
                <a:solidFill>
                  <a:srgbClr val="FFFFFF"/>
                </a:solidFill>
              </a:rPr>
              <a:t>Akhtab</a:t>
            </a:r>
            <a:r>
              <a:rPr lang="en-US" sz="2400" dirty="0">
                <a:solidFill>
                  <a:srgbClr val="FFFFFF"/>
                </a:solidFill>
              </a:rPr>
              <a:t> is treacherous to the Prophet. Two years ago, his plot to assassinate the Prophet was foiled and the entire clan of </a:t>
            </a:r>
            <a:r>
              <a:rPr lang="en-US" sz="2400" dirty="0" err="1">
                <a:solidFill>
                  <a:srgbClr val="FFFFFF"/>
                </a:solidFill>
              </a:rPr>
              <a:t>Nadhir</a:t>
            </a:r>
            <a:r>
              <a:rPr lang="en-US" sz="2400" dirty="0">
                <a:solidFill>
                  <a:srgbClr val="FFFFFF"/>
                </a:solidFill>
              </a:rPr>
              <a:t> was exiled.  </a:t>
            </a:r>
          </a:p>
          <a:p>
            <a:r>
              <a:rPr lang="en-US" sz="2400" dirty="0">
                <a:solidFill>
                  <a:srgbClr val="FFFFFF"/>
                </a:solidFill>
              </a:rPr>
              <a:t>After the conquest of Makkah and the fall of Khaybar, </a:t>
            </a:r>
            <a:r>
              <a:rPr lang="en-US" sz="2400" dirty="0" err="1">
                <a:solidFill>
                  <a:srgbClr val="FFFFFF"/>
                </a:solidFill>
              </a:rPr>
              <a:t>Huyay’s</a:t>
            </a:r>
            <a:r>
              <a:rPr lang="en-US" sz="2400" dirty="0">
                <a:solidFill>
                  <a:srgbClr val="FFFFFF"/>
                </a:solidFill>
              </a:rPr>
              <a:t> own daughter will become the Prophet’s ninth wife</a:t>
            </a:r>
          </a:p>
        </p:txBody>
      </p:sp>
    </p:spTree>
    <p:extLst>
      <p:ext uri="{BB962C8B-B14F-4D97-AF65-F5344CB8AC3E}">
        <p14:creationId xmlns:p14="http://schemas.microsoft.com/office/powerpoint/2010/main" val="137828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59B6-BBCA-2FC9-F606-355903D63CB4}"/>
              </a:ext>
            </a:extLst>
          </p:cNvPr>
          <p:cNvSpPr>
            <a:spLocks noGrp="1"/>
          </p:cNvSpPr>
          <p:nvPr>
            <p:ph type="title"/>
          </p:nvPr>
        </p:nvSpPr>
        <p:spPr>
          <a:xfrm>
            <a:off x="720000" y="619200"/>
            <a:ext cx="10728322" cy="835527"/>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83A89EDB-EE77-552F-F32D-7CD6481E2C0C}"/>
              </a:ext>
            </a:extLst>
          </p:cNvPr>
          <p:cNvSpPr>
            <a:spLocks noGrp="1"/>
          </p:cNvSpPr>
          <p:nvPr>
            <p:ph idx="1"/>
          </p:nvPr>
        </p:nvSpPr>
        <p:spPr>
          <a:xfrm>
            <a:off x="720000" y="1357746"/>
            <a:ext cx="10728325" cy="4411230"/>
          </a:xfrm>
        </p:spPr>
        <p:txBody>
          <a:bodyPr>
            <a:normAutofit/>
          </a:bodyPr>
          <a:lstStyle/>
          <a:p>
            <a:r>
              <a:rPr lang="en-US" sz="2400" dirty="0">
                <a:solidFill>
                  <a:schemeClr val="tx1"/>
                </a:solidFill>
              </a:rPr>
              <a:t>The news of Bani </a:t>
            </a:r>
            <a:r>
              <a:rPr lang="en-US" sz="2400" dirty="0" err="1">
                <a:solidFill>
                  <a:schemeClr val="tx1"/>
                </a:solidFill>
              </a:rPr>
              <a:t>Qurazyah’s</a:t>
            </a:r>
            <a:r>
              <a:rPr lang="en-US" sz="2400" dirty="0">
                <a:solidFill>
                  <a:schemeClr val="tx1"/>
                </a:solidFill>
              </a:rPr>
              <a:t> treachery still had to be confirmed so the Prophet sent a delegation of the senior-most Ansar who in the days of Yathrib had the best relationship with the Banu Qurayza: </a:t>
            </a:r>
          </a:p>
          <a:p>
            <a:pPr lvl="1"/>
            <a:r>
              <a:rPr lang="en-US" sz="2400" dirty="0">
                <a:solidFill>
                  <a:schemeClr val="tx1"/>
                </a:solidFill>
              </a:rPr>
              <a:t>1. </a:t>
            </a:r>
            <a:r>
              <a:rPr lang="en-US" sz="2400" dirty="0" err="1">
                <a:solidFill>
                  <a:schemeClr val="tx1"/>
                </a:solidFill>
              </a:rPr>
              <a:t>Sa'd</a:t>
            </a:r>
            <a:r>
              <a:rPr lang="en-US" sz="2400" dirty="0">
                <a:solidFill>
                  <a:schemeClr val="tx1"/>
                </a:solidFill>
              </a:rPr>
              <a:t> ibn </a:t>
            </a:r>
            <a:r>
              <a:rPr lang="en-US" sz="2400" dirty="0" err="1">
                <a:solidFill>
                  <a:schemeClr val="tx1"/>
                </a:solidFill>
              </a:rPr>
              <a:t>Mu'adh</a:t>
            </a:r>
            <a:r>
              <a:rPr lang="en-US" sz="2400" dirty="0">
                <a:solidFill>
                  <a:schemeClr val="tx1"/>
                </a:solidFill>
              </a:rPr>
              <a:t> (leader of the Aws), </a:t>
            </a:r>
            <a:r>
              <a:rPr lang="ar-SA" sz="2400" b="0" i="0" dirty="0">
                <a:solidFill>
                  <a:schemeClr val="tx1"/>
                </a:solidFill>
                <a:effectLst/>
                <a:latin typeface="Lotus Linotype"/>
              </a:rPr>
              <a:t>  سعد بن معاذ</a:t>
            </a:r>
            <a:endParaRPr lang="en-US" sz="2400" b="0" i="0" dirty="0">
              <a:solidFill>
                <a:schemeClr val="tx1"/>
              </a:solidFill>
              <a:effectLst/>
              <a:latin typeface="Lotus Linotype"/>
            </a:endParaRPr>
          </a:p>
          <a:p>
            <a:pPr lvl="1"/>
            <a:r>
              <a:rPr lang="en-US" sz="2400" dirty="0">
                <a:solidFill>
                  <a:schemeClr val="tx1"/>
                </a:solidFill>
              </a:rPr>
              <a:t>2. </a:t>
            </a:r>
            <a:r>
              <a:rPr lang="en-US" sz="2400" dirty="0" err="1">
                <a:solidFill>
                  <a:schemeClr val="tx1"/>
                </a:solidFill>
              </a:rPr>
              <a:t>Sa'd</a:t>
            </a:r>
            <a:r>
              <a:rPr lang="en-US" sz="2400" dirty="0">
                <a:solidFill>
                  <a:schemeClr val="tx1"/>
                </a:solidFill>
              </a:rPr>
              <a:t> ibn </a:t>
            </a:r>
            <a:r>
              <a:rPr lang="en-US" sz="2400" dirty="0" err="1">
                <a:solidFill>
                  <a:schemeClr val="tx1"/>
                </a:solidFill>
              </a:rPr>
              <a:t>Ubadah</a:t>
            </a:r>
            <a:r>
              <a:rPr lang="en-US" sz="2400" dirty="0">
                <a:solidFill>
                  <a:schemeClr val="tx1"/>
                </a:solidFill>
              </a:rPr>
              <a:t> (leader of the </a:t>
            </a:r>
            <a:r>
              <a:rPr lang="en-US" sz="2400" dirty="0" err="1">
                <a:solidFill>
                  <a:schemeClr val="tx1"/>
                </a:solidFill>
              </a:rPr>
              <a:t>Khazraj</a:t>
            </a:r>
            <a:r>
              <a:rPr lang="en-US" sz="2400" dirty="0">
                <a:solidFill>
                  <a:schemeClr val="tx1"/>
                </a:solidFill>
              </a:rPr>
              <a:t>), </a:t>
            </a:r>
            <a:r>
              <a:rPr lang="ar-SA" sz="2400" dirty="0">
                <a:solidFill>
                  <a:schemeClr val="tx1"/>
                </a:solidFill>
              </a:rPr>
              <a:t>سعد بن عبادة </a:t>
            </a:r>
            <a:endParaRPr lang="en-US" sz="2400" dirty="0">
              <a:solidFill>
                <a:schemeClr val="tx1"/>
              </a:solidFill>
            </a:endParaRPr>
          </a:p>
          <a:p>
            <a:pPr lvl="1"/>
            <a:r>
              <a:rPr lang="en-US" sz="2400" dirty="0">
                <a:solidFill>
                  <a:schemeClr val="tx1"/>
                </a:solidFill>
              </a:rPr>
              <a:t>3.  Abdullah ibn </a:t>
            </a:r>
            <a:r>
              <a:rPr lang="en-US" sz="2400" dirty="0" err="1">
                <a:solidFill>
                  <a:schemeClr val="tx1"/>
                </a:solidFill>
              </a:rPr>
              <a:t>Rawahah</a:t>
            </a:r>
            <a:r>
              <a:rPr lang="en-US" sz="2400" dirty="0">
                <a:solidFill>
                  <a:schemeClr val="tx1"/>
                </a:solidFill>
              </a:rPr>
              <a:t> </a:t>
            </a:r>
            <a:r>
              <a:rPr lang="ar-SA" sz="2400" dirty="0">
                <a:solidFill>
                  <a:schemeClr val="tx1"/>
                </a:solidFill>
              </a:rPr>
              <a:t> عبد الله بن رواحة </a:t>
            </a:r>
            <a:endParaRPr lang="en-US" sz="2400" dirty="0">
              <a:solidFill>
                <a:schemeClr val="tx1"/>
              </a:solidFill>
            </a:endParaRPr>
          </a:p>
          <a:p>
            <a:pPr lvl="1"/>
            <a:r>
              <a:rPr lang="en-US" sz="2400" dirty="0">
                <a:solidFill>
                  <a:schemeClr val="tx1"/>
                </a:solidFill>
              </a:rPr>
              <a:t>4.  </a:t>
            </a:r>
            <a:r>
              <a:rPr lang="en-US" sz="2400" dirty="0" err="1">
                <a:solidFill>
                  <a:schemeClr val="tx1"/>
                </a:solidFill>
              </a:rPr>
              <a:t>Khawwat</a:t>
            </a:r>
            <a:r>
              <a:rPr lang="en-US" sz="2400" dirty="0">
                <a:solidFill>
                  <a:schemeClr val="tx1"/>
                </a:solidFill>
              </a:rPr>
              <a:t> ibn </a:t>
            </a:r>
            <a:r>
              <a:rPr lang="en-US" sz="2400" dirty="0" err="1">
                <a:solidFill>
                  <a:schemeClr val="tx1"/>
                </a:solidFill>
              </a:rPr>
              <a:t>Jubayr</a:t>
            </a:r>
            <a:r>
              <a:rPr lang="en-US" sz="2400" dirty="0">
                <a:solidFill>
                  <a:schemeClr val="tx1"/>
                </a:solidFill>
              </a:rPr>
              <a:t> </a:t>
            </a:r>
            <a:r>
              <a:rPr lang="ar-SA" sz="2400" dirty="0">
                <a:solidFill>
                  <a:schemeClr val="tx1"/>
                </a:solidFill>
              </a:rPr>
              <a:t>خوات بن جبير</a:t>
            </a:r>
            <a:endParaRPr lang="en-US" sz="2400" dirty="0">
              <a:solidFill>
                <a:schemeClr val="tx1"/>
              </a:solidFill>
            </a:endParaRPr>
          </a:p>
        </p:txBody>
      </p:sp>
    </p:spTree>
    <p:extLst>
      <p:ext uri="{BB962C8B-B14F-4D97-AF65-F5344CB8AC3E}">
        <p14:creationId xmlns:p14="http://schemas.microsoft.com/office/powerpoint/2010/main" val="686956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2634F-4711-CAB3-DBD0-5ED55F92F97F}"/>
              </a:ext>
            </a:extLst>
          </p:cNvPr>
          <p:cNvSpPr>
            <a:spLocks noGrp="1"/>
          </p:cNvSpPr>
          <p:nvPr>
            <p:ph type="title"/>
          </p:nvPr>
        </p:nvSpPr>
        <p:spPr>
          <a:xfrm>
            <a:off x="720000" y="619200"/>
            <a:ext cx="10728322" cy="807818"/>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EA272640-28DE-614E-BE91-D4B3363E8C78}"/>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The Prophet said to them:</a:t>
            </a:r>
          </a:p>
          <a:p>
            <a:pPr marL="0" indent="0" algn="ctr">
              <a:buNone/>
            </a:pPr>
            <a:r>
              <a:rPr lang="ar-SA" sz="2400" b="0" i="0" dirty="0">
                <a:solidFill>
                  <a:srgbClr val="FFFFFF"/>
                </a:solidFill>
                <a:effectLst/>
                <a:latin typeface="Lotus Linotype"/>
              </a:rPr>
              <a:t> انطلقوا حتى تنظروا ، أحق ما بلغنا عن هؤلاء القوم أم لا ؟ فإن كان حقا فالحنوا لي لحنا أعرفه ، ولا تفتوا في أعضاد الناس وإن كانوا على الوفاء فيما بيننا وبينهم فاجهروا به للناس</a:t>
            </a:r>
            <a:endParaRPr lang="en-US" sz="2400" b="0" i="0" dirty="0">
              <a:solidFill>
                <a:srgbClr val="FFFFFF"/>
              </a:solidFill>
              <a:effectLst/>
              <a:latin typeface="Lotus Linotype"/>
            </a:endParaRPr>
          </a:p>
          <a:p>
            <a:pPr marL="0" indent="0" algn="ctr">
              <a:buNone/>
            </a:pPr>
            <a:r>
              <a:rPr lang="en-CA" sz="2400" b="0" i="0" dirty="0">
                <a:solidFill>
                  <a:srgbClr val="FFFFFF"/>
                </a:solidFill>
                <a:effectLst/>
              </a:rPr>
              <a:t>“Go and confirm this news that has reached us. If it is true, then indicate it to me indirectly. Don't say it explicitly. Don't spread fear amongst the people to weaken them. But if they are still on their treaty, then shout it out loud so that the people (the Muslims) feel at ease."</a:t>
            </a:r>
            <a:r>
              <a:rPr lang="ar-SA" sz="2400" b="0" i="0" dirty="0">
                <a:solidFill>
                  <a:srgbClr val="FFFFFF"/>
                </a:solidFill>
                <a:effectLst/>
              </a:rPr>
              <a:t> </a:t>
            </a:r>
            <a:endParaRPr lang="en-US" sz="2400" dirty="0">
              <a:solidFill>
                <a:srgbClr val="FFFFFF"/>
              </a:solidFill>
            </a:endParaRPr>
          </a:p>
        </p:txBody>
      </p:sp>
    </p:spTree>
    <p:extLst>
      <p:ext uri="{BB962C8B-B14F-4D97-AF65-F5344CB8AC3E}">
        <p14:creationId xmlns:p14="http://schemas.microsoft.com/office/powerpoint/2010/main" val="3557024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49028-A9B0-5130-2CFE-CC5043AA3F17}"/>
              </a:ext>
            </a:extLst>
          </p:cNvPr>
          <p:cNvSpPr>
            <a:spLocks noGrp="1"/>
          </p:cNvSpPr>
          <p:nvPr>
            <p:ph type="title"/>
          </p:nvPr>
        </p:nvSpPr>
        <p:spPr>
          <a:xfrm>
            <a:off x="720000" y="619200"/>
            <a:ext cx="10728322" cy="780109"/>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1079C342-354D-FE70-0878-30F632699220}"/>
              </a:ext>
            </a:extLst>
          </p:cNvPr>
          <p:cNvSpPr>
            <a:spLocks noGrp="1"/>
          </p:cNvSpPr>
          <p:nvPr>
            <p:ph idx="1"/>
          </p:nvPr>
        </p:nvSpPr>
        <p:spPr>
          <a:xfrm>
            <a:off x="720000" y="1399309"/>
            <a:ext cx="10728325" cy="4973781"/>
          </a:xfrm>
        </p:spPr>
        <p:txBody>
          <a:bodyPr>
            <a:normAutofit/>
          </a:bodyPr>
          <a:lstStyle/>
          <a:p>
            <a:pPr marL="0" indent="0" algn="ctr">
              <a:buNone/>
            </a:pPr>
            <a:r>
              <a:rPr lang="ar-SA" sz="2400" dirty="0">
                <a:solidFill>
                  <a:srgbClr val="FFFFFF"/>
                </a:solidFill>
              </a:rPr>
              <a:t> فخرجوا حتى أتوهم ، فوجدوهم على أخبث ما بلغهم عنهم ، ( فيما ) نالوا من رسول الله صلى الله عليه وسلم ، وقالوا : من رسول الله ؟ لا عهد بيننا وبين محمد ولا عقد . فشاتمهم سعد بن معاذ وشاتموه ، وكان رجلا فيه حدة ، فقال له سعد بن عبادة : دع عنك مشاتمتهم ، فما بيننا وبينهم أربى من المشاتمة . ثم أقبل سعد وسعد ومن معهما ، إلى رسول الله صلى الله عليه وسلم ، فسلموا عليه ، ثم قالوا : عضل والقارة ؛ أي كغدر عضل والقارة بأصحاب الرجيع</a:t>
            </a:r>
            <a:endParaRPr lang="en-US" sz="2400" dirty="0">
              <a:solidFill>
                <a:srgbClr val="FFFFFF"/>
              </a:solidFill>
            </a:endParaRPr>
          </a:p>
          <a:p>
            <a:pPr marL="0" indent="0" algn="ctr">
              <a:buNone/>
            </a:pPr>
            <a:r>
              <a:rPr lang="en-CA" b="0" i="0" dirty="0">
                <a:solidFill>
                  <a:srgbClr val="FFFFFF"/>
                </a:solidFill>
                <a:effectLst/>
              </a:rPr>
              <a:t>So they went to the Banu Qurayza, and they found them to be the most vulgar and foul-mouthed that they had ever seen. They said, "Who is this Messenger of Allah that you say? We don't know any Muhammad and we don't have any treaty with him </a:t>
            </a:r>
            <a:r>
              <a:rPr lang="en-CA" b="0" i="0" dirty="0" err="1">
                <a:solidFill>
                  <a:srgbClr val="FFFFFF"/>
                </a:solidFill>
                <a:effectLst/>
              </a:rPr>
              <a:t>Sa'd</a:t>
            </a:r>
            <a:r>
              <a:rPr lang="en-CA" b="0" i="0" dirty="0">
                <a:solidFill>
                  <a:srgbClr val="FFFFFF"/>
                </a:solidFill>
                <a:effectLst/>
              </a:rPr>
              <a:t> ibn </a:t>
            </a:r>
            <a:r>
              <a:rPr lang="en-CA" b="0" i="0" dirty="0" err="1">
                <a:solidFill>
                  <a:srgbClr val="FFFFFF"/>
                </a:solidFill>
                <a:effectLst/>
              </a:rPr>
              <a:t>Mu'adh</a:t>
            </a:r>
            <a:r>
              <a:rPr lang="en-CA" b="0" i="0" dirty="0">
                <a:solidFill>
                  <a:srgbClr val="FFFFFF"/>
                </a:solidFill>
                <a:effectLst/>
              </a:rPr>
              <a:t> was known to have a temper, so he flared up and began cursing at them like they had never heard before. And they responded back in kind, i.e., they did the exact same thing back to him. </a:t>
            </a:r>
            <a:r>
              <a:rPr lang="en-CA" b="0" i="0" dirty="0" err="1">
                <a:solidFill>
                  <a:srgbClr val="FFFFFF"/>
                </a:solidFill>
                <a:effectLst/>
              </a:rPr>
              <a:t>Sa'd</a:t>
            </a:r>
            <a:r>
              <a:rPr lang="en-CA" b="0" i="0" dirty="0">
                <a:solidFill>
                  <a:srgbClr val="FFFFFF"/>
                </a:solidFill>
                <a:effectLst/>
              </a:rPr>
              <a:t> ibn </a:t>
            </a:r>
            <a:r>
              <a:rPr lang="en-CA" b="0" i="0" dirty="0" err="1">
                <a:solidFill>
                  <a:srgbClr val="FFFFFF"/>
                </a:solidFill>
                <a:effectLst/>
              </a:rPr>
              <a:t>Ubadah</a:t>
            </a:r>
            <a:r>
              <a:rPr lang="en-CA" b="0" i="0" dirty="0">
                <a:solidFill>
                  <a:srgbClr val="FFFFFF"/>
                </a:solidFill>
                <a:effectLst/>
              </a:rPr>
              <a:t> held on to </a:t>
            </a:r>
            <a:r>
              <a:rPr lang="en-CA" b="0" i="0" dirty="0" err="1">
                <a:solidFill>
                  <a:srgbClr val="FFFFFF"/>
                </a:solidFill>
                <a:effectLst/>
              </a:rPr>
              <a:t>Sa'd</a:t>
            </a:r>
            <a:r>
              <a:rPr lang="en-CA" b="0" i="0" dirty="0">
                <a:solidFill>
                  <a:srgbClr val="FFFFFF"/>
                </a:solidFill>
                <a:effectLst/>
              </a:rPr>
              <a:t> ibn </a:t>
            </a:r>
            <a:r>
              <a:rPr lang="en-CA" b="0" i="0" dirty="0" err="1">
                <a:solidFill>
                  <a:srgbClr val="FFFFFF"/>
                </a:solidFill>
                <a:effectLst/>
              </a:rPr>
              <a:t>Mu'adh</a:t>
            </a:r>
            <a:r>
              <a:rPr lang="en-CA" b="0" i="0" dirty="0">
                <a:solidFill>
                  <a:srgbClr val="FFFFFF"/>
                </a:solidFill>
                <a:effectLst/>
              </a:rPr>
              <a:t> and said, "My dear brother, the matter between us and them is more than just cursing…”</a:t>
            </a:r>
            <a:endParaRPr lang="en-US" dirty="0">
              <a:solidFill>
                <a:srgbClr val="FFFFFF"/>
              </a:solidFill>
            </a:endParaRPr>
          </a:p>
        </p:txBody>
      </p:sp>
    </p:spTree>
    <p:extLst>
      <p:ext uri="{BB962C8B-B14F-4D97-AF65-F5344CB8AC3E}">
        <p14:creationId xmlns:p14="http://schemas.microsoft.com/office/powerpoint/2010/main" val="1274336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9BA4A-32E1-DB94-F39D-9FE3BF6B9D71}"/>
              </a:ext>
            </a:extLst>
          </p:cNvPr>
          <p:cNvSpPr>
            <a:spLocks noGrp="1"/>
          </p:cNvSpPr>
          <p:nvPr>
            <p:ph type="title"/>
          </p:nvPr>
        </p:nvSpPr>
        <p:spPr>
          <a:xfrm>
            <a:off x="720000" y="619200"/>
            <a:ext cx="10728322" cy="738545"/>
          </a:xfrm>
        </p:spPr>
        <p:txBody>
          <a:bodyPr/>
          <a:lstStyle/>
          <a:p>
            <a:pPr algn="ctr"/>
            <a:r>
              <a:rPr lang="en-US" dirty="0"/>
              <a:t>Medina Under Siege </a:t>
            </a:r>
          </a:p>
        </p:txBody>
      </p:sp>
      <p:sp>
        <p:nvSpPr>
          <p:cNvPr id="3" name="Content Placeholder 2">
            <a:extLst>
              <a:ext uri="{FF2B5EF4-FFF2-40B4-BE49-F238E27FC236}">
                <a16:creationId xmlns:a16="http://schemas.microsoft.com/office/drawing/2014/main" id="{B74DBE8D-D917-6758-1777-1890DE5D36D4}"/>
              </a:ext>
            </a:extLst>
          </p:cNvPr>
          <p:cNvSpPr>
            <a:spLocks noGrp="1"/>
          </p:cNvSpPr>
          <p:nvPr>
            <p:ph idx="1"/>
          </p:nvPr>
        </p:nvSpPr>
        <p:spPr>
          <a:xfrm>
            <a:off x="720000" y="1357746"/>
            <a:ext cx="10728325" cy="4411230"/>
          </a:xfrm>
        </p:spPr>
        <p:txBody>
          <a:bodyPr>
            <a:normAutofit/>
          </a:bodyPr>
          <a:lstStyle/>
          <a:p>
            <a:r>
              <a:rPr lang="en-CA" sz="2400" b="0" i="0" dirty="0">
                <a:solidFill>
                  <a:srgbClr val="FFFFFF"/>
                </a:solidFill>
                <a:effectLst/>
              </a:rPr>
              <a:t>So they returned back to the Prophet, greeted him, and said, "</a:t>
            </a:r>
            <a:r>
              <a:rPr lang="en-CA" sz="2400" b="0" i="0" dirty="0" err="1">
                <a:solidFill>
                  <a:srgbClr val="FFFFFF"/>
                </a:solidFill>
                <a:effectLst/>
              </a:rPr>
              <a:t>Adl</a:t>
            </a:r>
            <a:r>
              <a:rPr lang="en-CA" sz="2400" b="0" i="0" dirty="0">
                <a:solidFill>
                  <a:srgbClr val="FFFFFF"/>
                </a:solidFill>
                <a:effectLst/>
              </a:rPr>
              <a:t> </a:t>
            </a:r>
            <a:r>
              <a:rPr lang="en-CA" sz="2400" b="0" i="0" dirty="0" err="1">
                <a:solidFill>
                  <a:srgbClr val="FFFFFF"/>
                </a:solidFill>
                <a:effectLst/>
              </a:rPr>
              <a:t>wa</a:t>
            </a:r>
            <a:r>
              <a:rPr lang="en-CA" sz="2400" b="0" i="0" dirty="0">
                <a:solidFill>
                  <a:srgbClr val="FFFFFF"/>
                </a:solidFill>
                <a:effectLst/>
              </a:rPr>
              <a:t> al-</a:t>
            </a:r>
            <a:r>
              <a:rPr lang="en-CA" sz="2400" b="0" i="0" dirty="0" err="1">
                <a:solidFill>
                  <a:srgbClr val="FFFFFF"/>
                </a:solidFill>
                <a:effectLst/>
              </a:rPr>
              <a:t>Qarrah</a:t>
            </a:r>
            <a:r>
              <a:rPr lang="en-CA" sz="2400" b="0" i="0" dirty="0">
                <a:solidFill>
                  <a:srgbClr val="FFFFFF"/>
                </a:solidFill>
                <a:effectLst/>
              </a:rPr>
              <a:t> </a:t>
            </a:r>
            <a:r>
              <a:rPr lang="ar-SA" sz="2400" b="0" i="0" dirty="0">
                <a:solidFill>
                  <a:srgbClr val="FFFFFF"/>
                </a:solidFill>
                <a:effectLst/>
              </a:rPr>
              <a:t>عضل والقارة</a:t>
            </a:r>
            <a:endParaRPr lang="en-US" sz="2400" b="0" i="0" dirty="0">
              <a:solidFill>
                <a:srgbClr val="FFFFFF"/>
              </a:solidFill>
              <a:effectLst/>
            </a:endParaRPr>
          </a:p>
          <a:p>
            <a:r>
              <a:rPr lang="en-US" sz="2400" dirty="0">
                <a:solidFill>
                  <a:srgbClr val="FFFFFF"/>
                </a:solidFill>
              </a:rPr>
              <a:t>These </a:t>
            </a:r>
            <a:r>
              <a:rPr lang="en-CA" sz="2400" b="0" i="0" dirty="0">
                <a:solidFill>
                  <a:srgbClr val="FFFFFF"/>
                </a:solidFill>
                <a:effectLst/>
              </a:rPr>
              <a:t>are the names of the two tribes responsible for the Incidents of al-Raji and Bir </a:t>
            </a:r>
            <a:r>
              <a:rPr lang="en-CA" sz="2400" b="0" i="0" dirty="0" err="1">
                <a:solidFill>
                  <a:srgbClr val="FFFFFF"/>
                </a:solidFill>
                <a:effectLst/>
              </a:rPr>
              <a:t>Ma'una</a:t>
            </a:r>
            <a:r>
              <a:rPr lang="en-CA" sz="2400" b="0" i="0" dirty="0">
                <a:solidFill>
                  <a:srgbClr val="FFFFFF"/>
                </a:solidFill>
                <a:effectLst/>
              </a:rPr>
              <a:t>. So this was their indirect indication of "treachery" and "traitors.</a:t>
            </a:r>
          </a:p>
          <a:p>
            <a:pPr marL="0" indent="0" algn="ctr">
              <a:buNone/>
            </a:pPr>
            <a:r>
              <a:rPr lang="ar-SA" sz="2400" b="0" i="0" dirty="0">
                <a:solidFill>
                  <a:srgbClr val="FFFFFF"/>
                </a:solidFill>
                <a:effectLst/>
                <a:latin typeface="Lotus Linotype"/>
              </a:rPr>
              <a:t> فقال رسول الله صلى الله عليه وسلم : الله أكبر ، أبشروا يا معشر المسلمين</a:t>
            </a:r>
            <a:endParaRPr lang="en-US" sz="2400" b="0" i="0" dirty="0">
              <a:solidFill>
                <a:srgbClr val="FFFFFF"/>
              </a:solidFill>
              <a:effectLst/>
              <a:latin typeface="Lotus Linotype"/>
            </a:endParaRPr>
          </a:p>
          <a:p>
            <a:pPr marL="0" indent="0" algn="ctr">
              <a:buNone/>
            </a:pPr>
            <a:r>
              <a:rPr lang="en-US" sz="2400" dirty="0">
                <a:solidFill>
                  <a:srgbClr val="FFFFFF"/>
                </a:solidFill>
              </a:rPr>
              <a:t>“God is greatest. Glad-tidings to you O group of believers.”</a:t>
            </a:r>
          </a:p>
        </p:txBody>
      </p:sp>
    </p:spTree>
    <p:extLst>
      <p:ext uri="{BB962C8B-B14F-4D97-AF65-F5344CB8AC3E}">
        <p14:creationId xmlns:p14="http://schemas.microsoft.com/office/powerpoint/2010/main" val="1028086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64817-79A1-2C10-6182-7152188E739C}"/>
              </a:ext>
            </a:extLst>
          </p:cNvPr>
          <p:cNvSpPr>
            <a:spLocks noGrp="1"/>
          </p:cNvSpPr>
          <p:nvPr>
            <p:ph type="title"/>
          </p:nvPr>
        </p:nvSpPr>
        <p:spPr>
          <a:xfrm>
            <a:off x="720000" y="619200"/>
            <a:ext cx="10728322" cy="946364"/>
          </a:xfrm>
        </p:spPr>
        <p:txBody>
          <a:bodyPr/>
          <a:lstStyle/>
          <a:p>
            <a:pPr algn="ctr"/>
            <a:r>
              <a:rPr lang="en-US" dirty="0"/>
              <a:t>Medina Under Siege</a:t>
            </a:r>
          </a:p>
        </p:txBody>
      </p:sp>
      <p:sp>
        <p:nvSpPr>
          <p:cNvPr id="3" name="Content Placeholder 2">
            <a:extLst>
              <a:ext uri="{FF2B5EF4-FFF2-40B4-BE49-F238E27FC236}">
                <a16:creationId xmlns:a16="http://schemas.microsoft.com/office/drawing/2014/main" id="{B455482E-7A6B-5EDD-6B5F-0B11331D3DB7}"/>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Important lessons:</a:t>
            </a:r>
          </a:p>
          <a:p>
            <a:r>
              <a:rPr lang="en-US" sz="2400" dirty="0">
                <a:solidFill>
                  <a:srgbClr val="FFFFFF"/>
                </a:solidFill>
              </a:rPr>
              <a:t>1. Do not broadcast and sensationalize evil even if it true, unless there is a benefit in making it public.</a:t>
            </a:r>
          </a:p>
          <a:p>
            <a:r>
              <a:rPr lang="en-US" sz="2400" dirty="0">
                <a:solidFill>
                  <a:srgbClr val="FFFFFF"/>
                </a:solidFill>
              </a:rPr>
              <a:t>2. Trust Allah and know there is something positive in every difficulty and hardship</a:t>
            </a:r>
          </a:p>
          <a:p>
            <a:endParaRPr lang="en-US" sz="2400" dirty="0">
              <a:solidFill>
                <a:srgbClr val="FFFFFF"/>
              </a:solidFill>
            </a:endParaRPr>
          </a:p>
        </p:txBody>
      </p:sp>
    </p:spTree>
    <p:extLst>
      <p:ext uri="{BB962C8B-B14F-4D97-AF65-F5344CB8AC3E}">
        <p14:creationId xmlns:p14="http://schemas.microsoft.com/office/powerpoint/2010/main" val="302541368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17839</TotalTime>
  <Words>2018</Words>
  <Application>Microsoft Macintosh PowerPoint</Application>
  <PresentationFormat>Widescreen</PresentationFormat>
  <Paragraphs>93</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Avenir Next LT Pro</vt:lpstr>
      <vt:lpstr>Georgia</vt:lpstr>
      <vt:lpstr>Lotus Linotype</vt:lpstr>
      <vt:lpstr>me_quran</vt:lpstr>
      <vt:lpstr>Sagona Book</vt:lpstr>
      <vt:lpstr>The Hand Extrablack</vt:lpstr>
      <vt:lpstr>BlobVTI</vt:lpstr>
      <vt:lpstr>The Life of Prophet Muhammad</vt:lpstr>
      <vt:lpstr>Medina Under Siege </vt:lpstr>
      <vt:lpstr>Medina Under Siege </vt:lpstr>
      <vt:lpstr>Medina Under Siege </vt:lpstr>
      <vt:lpstr>Medina Under Siege </vt:lpstr>
      <vt:lpstr>Medina Under Siege </vt:lpstr>
      <vt:lpstr>Medina Under Siege </vt:lpstr>
      <vt:lpstr>Medina Under Siege </vt:lpstr>
      <vt:lpstr>Medina Under Siege</vt:lpstr>
      <vt:lpstr>Medina Under Siege </vt:lpstr>
      <vt:lpstr>Medina Under Siege </vt:lpstr>
      <vt:lpstr>Medina Under Siege </vt:lpstr>
      <vt:lpstr>Medina Under Siege </vt:lpstr>
      <vt:lpstr>Medina Under Siege </vt:lpstr>
      <vt:lpstr>Medina Under Siege </vt:lpstr>
      <vt:lpstr>Medina Under Siege </vt:lpstr>
      <vt:lpstr>Medina Under Siege</vt:lpstr>
      <vt:lpstr>Medina Under Siege</vt:lpstr>
      <vt:lpstr>Medina Under Siege</vt:lpstr>
      <vt:lpstr>Medina Under Siege</vt:lpstr>
      <vt:lpstr>Medina Under Siege</vt:lpstr>
      <vt:lpstr>Medina Under Siege</vt:lpstr>
      <vt:lpstr>Medina Under Siege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1108</cp:revision>
  <dcterms:created xsi:type="dcterms:W3CDTF">2020-11-25T07:02:27Z</dcterms:created>
  <dcterms:modified xsi:type="dcterms:W3CDTF">2022-10-26T23:23:03Z</dcterms:modified>
</cp:coreProperties>
</file>