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67" r:id="rId4"/>
    <p:sldId id="258" r:id="rId5"/>
    <p:sldId id="268" r:id="rId6"/>
    <p:sldId id="259" r:id="rId7"/>
    <p:sldId id="260" r:id="rId8"/>
    <p:sldId id="261" r:id="rId9"/>
    <p:sldId id="262" r:id="rId10"/>
    <p:sldId id="263" r:id="rId11"/>
    <p:sldId id="269" r:id="rId12"/>
    <p:sldId id="270" r:id="rId13"/>
    <p:sldId id="264" r:id="rId14"/>
    <p:sldId id="265" r:id="rId15"/>
    <p:sldId id="266"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FCFDFF"/>
    <a:srgbClr val="FE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20"/>
  </p:normalViewPr>
  <p:slideViewPr>
    <p:cSldViewPr snapToGrid="0" snapToObjects="1">
      <p:cViewPr varScale="1">
        <p:scale>
          <a:sx n="93" d="100"/>
          <a:sy n="93" d="100"/>
        </p:scale>
        <p:origin x="216" y="4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9,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9,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9,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9,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lib.eshia.ir/11008/20/216/%D9%88%D8%B2%D9%86#_ftnref%D9%A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60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8C941-9792-D058-8AC8-1E40F4DD73C9}"/>
              </a:ext>
            </a:extLst>
          </p:cNvPr>
          <p:cNvSpPr>
            <a:spLocks noGrp="1"/>
          </p:cNvSpPr>
          <p:nvPr>
            <p:ph type="title"/>
          </p:nvPr>
        </p:nvSpPr>
        <p:spPr>
          <a:xfrm>
            <a:off x="720000" y="619200"/>
            <a:ext cx="10728322" cy="806644"/>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DB5DD303-07C2-DEF9-4EE9-9EBD01EC5624}"/>
              </a:ext>
            </a:extLst>
          </p:cNvPr>
          <p:cNvSpPr>
            <a:spLocks noGrp="1"/>
          </p:cNvSpPr>
          <p:nvPr>
            <p:ph idx="1"/>
          </p:nvPr>
        </p:nvSpPr>
        <p:spPr>
          <a:xfrm>
            <a:off x="720000" y="1534332"/>
            <a:ext cx="10728325" cy="4234643"/>
          </a:xfrm>
        </p:spPr>
        <p:txBody>
          <a:bodyPr>
            <a:normAutofit/>
          </a:bodyPr>
          <a:lstStyle/>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 فجرى بينه وبينهما الصلح، حتى كتبوا الكتاب ولم تقع الشهادة ولا عزيمة الصلح، إلا </a:t>
            </a:r>
            <a:r>
              <a:rPr lang="ar-SA" sz="2400" b="0" i="0" dirty="0" err="1">
                <a:solidFill>
                  <a:srgbClr val="FFFFFF"/>
                </a:solidFill>
                <a:effectLst/>
                <a:latin typeface="Simplified Arabic" panose="02020603050405020304" pitchFamily="18" charset="-78"/>
                <a:cs typeface="Simplified Arabic" panose="02020603050405020304" pitchFamily="18" charset="-78"/>
              </a:rPr>
              <a:t>المراوضة</a:t>
            </a:r>
            <a:r>
              <a:rPr lang="ar-SA" sz="2400" b="0" i="0" dirty="0">
                <a:solidFill>
                  <a:srgbClr val="FFFFFF"/>
                </a:solidFill>
                <a:effectLst/>
                <a:latin typeface="Simplified Arabic" panose="02020603050405020304" pitchFamily="18" charset="-78"/>
                <a:cs typeface="Simplified Arabic" panose="02020603050405020304" pitchFamily="18" charset="-78"/>
              </a:rPr>
              <a:t> في ذلك. فلما أراد رسول الله صلى الله عليه وسلم أن يفعل، بعث إلى سعد بن معاذ وسعد بن عبادة، فذكر ذلك لهما، واستشارهما فيه، فقالا له: يا رسول الله، أمرا تحبه فنصنعه، أم شيئا أمرك الله به، لابد لنا من العمل به، أم شيئا تصنعه لنا؟</a:t>
            </a:r>
            <a:endParaRPr lang="en-US" sz="2400" b="0" i="0" dirty="0">
              <a:solidFill>
                <a:srgbClr val="FFFFFF"/>
              </a:solidFill>
              <a:effectLst/>
              <a:latin typeface="Simplified Arabic" panose="02020603050405020304" pitchFamily="18" charset="-78"/>
              <a:cs typeface="Simplified Arabic" panose="02020603050405020304" pitchFamily="18" charset="-78"/>
            </a:endParaRPr>
          </a:p>
          <a:p>
            <a:r>
              <a:rPr lang="en-CA" sz="2000" b="0" i="0" dirty="0">
                <a:solidFill>
                  <a:srgbClr val="FFFFFF"/>
                </a:solidFill>
                <a:effectLst/>
              </a:rPr>
              <a:t>The Prophet (s) summone</a:t>
            </a:r>
            <a:r>
              <a:rPr lang="en-CA" dirty="0">
                <a:solidFill>
                  <a:srgbClr val="FFFFFF"/>
                </a:solidFill>
              </a:rPr>
              <a:t>d </a:t>
            </a:r>
            <a:r>
              <a:rPr lang="en-CA" sz="2000" b="0" i="0" dirty="0" err="1">
                <a:solidFill>
                  <a:srgbClr val="FFFFFF"/>
                </a:solidFill>
                <a:effectLst/>
              </a:rPr>
              <a:t>Sa'd</a:t>
            </a:r>
            <a:r>
              <a:rPr lang="en-CA" sz="2000" b="0" i="0" dirty="0">
                <a:solidFill>
                  <a:srgbClr val="FFFFFF"/>
                </a:solidFill>
                <a:effectLst/>
              </a:rPr>
              <a:t> ibn </a:t>
            </a:r>
            <a:r>
              <a:rPr lang="en-CA" sz="2000" b="0" i="0" dirty="0" err="1">
                <a:solidFill>
                  <a:srgbClr val="FFFFFF"/>
                </a:solidFill>
                <a:effectLst/>
              </a:rPr>
              <a:t>Mu'adh</a:t>
            </a:r>
            <a:r>
              <a:rPr lang="en-CA" sz="2000" b="0" i="0" dirty="0">
                <a:solidFill>
                  <a:srgbClr val="FFFFFF"/>
                </a:solidFill>
                <a:effectLst/>
              </a:rPr>
              <a:t> and </a:t>
            </a:r>
            <a:r>
              <a:rPr lang="en-CA" sz="2000" b="0" i="0" dirty="0" err="1">
                <a:solidFill>
                  <a:srgbClr val="FFFFFF"/>
                </a:solidFill>
                <a:effectLst/>
              </a:rPr>
              <a:t>Sa'd</a:t>
            </a:r>
            <a:r>
              <a:rPr lang="en-CA" sz="2000" b="0" i="0" dirty="0">
                <a:solidFill>
                  <a:srgbClr val="FFFFFF"/>
                </a:solidFill>
                <a:effectLst/>
              </a:rPr>
              <a:t> ibn </a:t>
            </a:r>
            <a:r>
              <a:rPr lang="en-CA" sz="2000" b="0" i="0" dirty="0" err="1">
                <a:solidFill>
                  <a:srgbClr val="FFFFFF"/>
                </a:solidFill>
                <a:effectLst/>
              </a:rPr>
              <a:t>Ubadah</a:t>
            </a:r>
            <a:r>
              <a:rPr lang="en-CA" sz="2000" b="0" i="0" dirty="0">
                <a:solidFill>
                  <a:srgbClr val="FFFFFF"/>
                </a:solidFill>
                <a:effectLst/>
              </a:rPr>
              <a:t> (leaders of the Aws and the </a:t>
            </a:r>
            <a:r>
              <a:rPr lang="en-CA" sz="2000" b="0" i="0" dirty="0" err="1">
                <a:solidFill>
                  <a:srgbClr val="FFFFFF"/>
                </a:solidFill>
                <a:effectLst/>
              </a:rPr>
              <a:t>Khazraj</a:t>
            </a:r>
            <a:r>
              <a:rPr lang="en-CA" sz="2000" b="0" i="0" dirty="0">
                <a:solidFill>
                  <a:srgbClr val="FFFFFF"/>
                </a:solidFill>
                <a:effectLst/>
              </a:rPr>
              <a:t>) and asked them what their position was.</a:t>
            </a:r>
          </a:p>
          <a:p>
            <a:r>
              <a:rPr lang="en-CA" sz="2000" b="0" i="0" dirty="0">
                <a:solidFill>
                  <a:srgbClr val="FFFFFF"/>
                </a:solidFill>
                <a:effectLst/>
              </a:rPr>
              <a:t>They both ask "Is this something Allah has commanded, or something you desire to do or is is something you are doing for us? </a:t>
            </a:r>
            <a:endParaRPr lang="en-US" sz="2400" dirty="0">
              <a:solidFill>
                <a:srgbClr val="FFFFFF"/>
              </a:solidFill>
            </a:endParaRPr>
          </a:p>
        </p:txBody>
      </p:sp>
    </p:spTree>
    <p:extLst>
      <p:ext uri="{BB962C8B-B14F-4D97-AF65-F5344CB8AC3E}">
        <p14:creationId xmlns:p14="http://schemas.microsoft.com/office/powerpoint/2010/main" val="1586089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BD72E-BC11-8348-EA90-A1C2B0B9B97B}"/>
              </a:ext>
            </a:extLst>
          </p:cNvPr>
          <p:cNvSpPr>
            <a:spLocks noGrp="1"/>
          </p:cNvSpPr>
          <p:nvPr>
            <p:ph type="title"/>
          </p:nvPr>
        </p:nvSpPr>
        <p:spPr>
          <a:xfrm>
            <a:off x="720000" y="619200"/>
            <a:ext cx="10728322" cy="807818"/>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A6D7E6CF-B3F8-748F-8332-84EF7FCEA8DD}"/>
              </a:ext>
            </a:extLst>
          </p:cNvPr>
          <p:cNvSpPr>
            <a:spLocks noGrp="1"/>
          </p:cNvSpPr>
          <p:nvPr>
            <p:ph idx="1"/>
          </p:nvPr>
        </p:nvSpPr>
        <p:spPr>
          <a:xfrm>
            <a:off x="720000" y="1427018"/>
            <a:ext cx="10728325" cy="4341957"/>
          </a:xfrm>
        </p:spPr>
        <p:txBody>
          <a:bodyPr>
            <a:normAutofit/>
          </a:bodyPr>
          <a:lstStyle/>
          <a:p>
            <a:pPr marL="0" indent="0" algn="ctr">
              <a:buNone/>
            </a:pPr>
            <a:r>
              <a:rPr lang="ar-SA" sz="2400" dirty="0">
                <a:solidFill>
                  <a:srgbClr val="FFFFFF"/>
                </a:solidFill>
              </a:rPr>
              <a:t>قال: بل </a:t>
            </a:r>
            <a:r>
              <a:rPr lang="ar-SA" sz="2400" dirty="0" err="1">
                <a:solidFill>
                  <a:srgbClr val="FFFFFF"/>
                </a:solidFill>
              </a:rPr>
              <a:t>شئ</a:t>
            </a:r>
            <a:r>
              <a:rPr lang="ar-SA" sz="2400" dirty="0">
                <a:solidFill>
                  <a:srgbClr val="FFFFFF"/>
                </a:solidFill>
              </a:rPr>
              <a:t> أصنعه لكم، والله ما أصنع ذلك إلا لأنني رأيت العرب قد رمتكم عن قوس واحدة، وكالبوكم من كل جانب، فأردت أن أكسر عنكم من شوكتهم إلى أمر ما، فقال له سعد بن معاذ: يا رسول الله، قد كنا نحن وهؤلاء القوم على الشرك بالله وعبادة الأوثان، لا نعبد الله ولا نعرفه، وهم لا يطمعون أن يأكلوا منها تمرة إلا قرى أو بيعا</a:t>
            </a:r>
            <a:endParaRPr lang="en-US" sz="2400" dirty="0">
              <a:solidFill>
                <a:srgbClr val="FFFFFF"/>
              </a:solidFill>
            </a:endParaRPr>
          </a:p>
          <a:p>
            <a:r>
              <a:rPr lang="en-US" sz="2400" dirty="0">
                <a:solidFill>
                  <a:srgbClr val="FFFFFF"/>
                </a:solidFill>
              </a:rPr>
              <a:t>The Prophet explains that this course of action is to bring relief to the Muslims.</a:t>
            </a:r>
          </a:p>
        </p:txBody>
      </p:sp>
    </p:spTree>
    <p:extLst>
      <p:ext uri="{BB962C8B-B14F-4D97-AF65-F5344CB8AC3E}">
        <p14:creationId xmlns:p14="http://schemas.microsoft.com/office/powerpoint/2010/main" val="1395152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0A155-A29A-559A-88C2-26BC2492EBA2}"/>
              </a:ext>
            </a:extLst>
          </p:cNvPr>
          <p:cNvSpPr>
            <a:spLocks noGrp="1"/>
          </p:cNvSpPr>
          <p:nvPr>
            <p:ph type="title"/>
          </p:nvPr>
        </p:nvSpPr>
        <p:spPr>
          <a:xfrm>
            <a:off x="720000" y="619200"/>
            <a:ext cx="10728322" cy="752400"/>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E2F89B43-84B6-5CAD-538C-5AE0CE8271E5}"/>
              </a:ext>
            </a:extLst>
          </p:cNvPr>
          <p:cNvSpPr>
            <a:spLocks noGrp="1"/>
          </p:cNvSpPr>
          <p:nvPr>
            <p:ph idx="1"/>
          </p:nvPr>
        </p:nvSpPr>
        <p:spPr>
          <a:xfrm>
            <a:off x="720000" y="1482436"/>
            <a:ext cx="10728325" cy="4286539"/>
          </a:xfrm>
        </p:spPr>
        <p:txBody>
          <a:bodyPr/>
          <a:lstStyle/>
          <a:p>
            <a:pPr marL="0" indent="0" algn="ctr">
              <a:buNone/>
            </a:pPr>
            <a:r>
              <a:rPr lang="ar-SA" dirty="0"/>
              <a:t> </a:t>
            </a:r>
            <a:r>
              <a:rPr lang="ar-SA" sz="2400" dirty="0">
                <a:solidFill>
                  <a:srgbClr val="FFFFFF"/>
                </a:solidFill>
              </a:rPr>
              <a:t>أفحين أكرمنا الله </a:t>
            </a:r>
            <a:r>
              <a:rPr lang="ar-SA" sz="2400" dirty="0" err="1">
                <a:solidFill>
                  <a:srgbClr val="FFFFFF"/>
                </a:solidFill>
              </a:rPr>
              <a:t>بالاسلام</a:t>
            </a:r>
            <a:r>
              <a:rPr lang="ar-SA" sz="2400" dirty="0">
                <a:solidFill>
                  <a:srgbClr val="FFFFFF"/>
                </a:solidFill>
              </a:rPr>
              <a:t> وهدانا له وأعزنا بك وبه، نعطيهم أموالنا؟! [والله] مالنا بهذا من حاجة، والله لا نعطيهم إلا السيف حتى يحكم الله بيننا وبينهم، قال رسول الله صلى الله عليه وسلم: فأنت وذاك.</a:t>
            </a:r>
          </a:p>
          <a:p>
            <a:pPr marL="0" indent="0" algn="ctr">
              <a:buNone/>
            </a:pPr>
            <a:r>
              <a:rPr lang="ar-SA" sz="2400" dirty="0">
                <a:solidFill>
                  <a:srgbClr val="FFFFFF"/>
                </a:solidFill>
              </a:rPr>
              <a:t>فتناول سعد بن معاذ الصحيفة، فمحا ما فيها من الكتاب، ثم قال:</a:t>
            </a:r>
          </a:p>
          <a:p>
            <a:pPr marL="0" indent="0" algn="ctr">
              <a:buNone/>
            </a:pPr>
            <a:r>
              <a:rPr lang="ar-SA" sz="2400" dirty="0">
                <a:solidFill>
                  <a:srgbClr val="FFFFFF"/>
                </a:solidFill>
              </a:rPr>
              <a:t>ليجهدوا علينا</a:t>
            </a:r>
            <a:endParaRPr lang="en-US" sz="2400" dirty="0">
              <a:solidFill>
                <a:srgbClr val="FFFFFF"/>
              </a:solidFill>
            </a:endParaRPr>
          </a:p>
          <a:p>
            <a:r>
              <a:rPr lang="en-US" sz="2400" dirty="0">
                <a:solidFill>
                  <a:srgbClr val="FFFFFF"/>
                </a:solidFill>
              </a:rPr>
              <a:t>The response from both men is </a:t>
            </a:r>
            <a:r>
              <a:rPr lang="en-CA" sz="2400" b="0" i="0" dirty="0">
                <a:solidFill>
                  <a:srgbClr val="FFFFFF"/>
                </a:solidFill>
                <a:effectLst/>
              </a:rPr>
              <a:t>we have never humiliated ourselves during the Age of Ignorance, so why should we humiliate ourselves </a:t>
            </a:r>
            <a:r>
              <a:rPr lang="en-US" sz="2400" b="0" i="0" dirty="0">
                <a:solidFill>
                  <a:srgbClr val="FFFFFF"/>
                </a:solidFill>
                <a:effectLst/>
              </a:rPr>
              <a:t>after accepting the faith?!</a:t>
            </a:r>
            <a:endParaRPr lang="en-US" sz="2400" dirty="0">
              <a:solidFill>
                <a:srgbClr val="FFFFFF"/>
              </a:solidFill>
            </a:endParaRPr>
          </a:p>
        </p:txBody>
      </p:sp>
    </p:spTree>
    <p:extLst>
      <p:ext uri="{BB962C8B-B14F-4D97-AF65-F5344CB8AC3E}">
        <p14:creationId xmlns:p14="http://schemas.microsoft.com/office/powerpoint/2010/main" val="4161505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B9BF6-4696-DDC1-155D-F4358CF81E7E}"/>
              </a:ext>
            </a:extLst>
          </p:cNvPr>
          <p:cNvSpPr>
            <a:spLocks noGrp="1"/>
          </p:cNvSpPr>
          <p:nvPr>
            <p:ph type="title"/>
          </p:nvPr>
        </p:nvSpPr>
        <p:spPr>
          <a:xfrm>
            <a:off x="720000" y="619200"/>
            <a:ext cx="10728322" cy="837641"/>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F6EF3315-D7BA-7AC5-2B74-7488D79445E8}"/>
              </a:ext>
            </a:extLst>
          </p:cNvPr>
          <p:cNvSpPr>
            <a:spLocks noGrp="1"/>
          </p:cNvSpPr>
          <p:nvPr>
            <p:ph idx="1"/>
          </p:nvPr>
        </p:nvSpPr>
        <p:spPr>
          <a:xfrm>
            <a:off x="720000" y="1456842"/>
            <a:ext cx="10728325" cy="4781958"/>
          </a:xfrm>
        </p:spPr>
        <p:txBody>
          <a:bodyPr>
            <a:normAutofit/>
          </a:bodyPr>
          <a:lstStyle/>
          <a:p>
            <a:r>
              <a:rPr lang="en-US" sz="2400" dirty="0">
                <a:solidFill>
                  <a:srgbClr val="FFFFFF"/>
                </a:solidFill>
              </a:rPr>
              <a:t>5. </a:t>
            </a:r>
            <a:r>
              <a:rPr lang="en-CA" sz="2400" dirty="0" err="1">
                <a:solidFill>
                  <a:srgbClr val="FFFFFF"/>
                </a:solidFill>
                <a:effectLst/>
                <a:latin typeface="Helvetica" pitchFamily="2" charset="0"/>
              </a:rPr>
              <a:t>Nuʿaym</a:t>
            </a:r>
            <a:r>
              <a:rPr lang="en-CA" sz="2400" dirty="0">
                <a:solidFill>
                  <a:srgbClr val="FFFFFF"/>
                </a:solidFill>
                <a:effectLst/>
                <a:latin typeface="Helvetica" pitchFamily="2" charset="0"/>
              </a:rPr>
              <a:t> ibn </a:t>
            </a:r>
            <a:r>
              <a:rPr lang="en-CA" sz="2400" dirty="0" err="1">
                <a:solidFill>
                  <a:srgbClr val="FFFFFF"/>
                </a:solidFill>
                <a:effectLst/>
                <a:latin typeface="Helvetica" pitchFamily="2" charset="0"/>
              </a:rPr>
              <a:t>Masʿūd</a:t>
            </a:r>
            <a:r>
              <a:rPr lang="en-CA" sz="2400" dirty="0">
                <a:solidFill>
                  <a:srgbClr val="FFFFFF"/>
                </a:solidFill>
                <a:effectLst/>
                <a:latin typeface="Helvetica" pitchFamily="2" charset="0"/>
              </a:rPr>
              <a:t> (from Second </a:t>
            </a:r>
            <a:r>
              <a:rPr lang="en-CA" sz="2400" dirty="0" err="1">
                <a:solidFill>
                  <a:srgbClr val="FFFFFF"/>
                </a:solidFill>
                <a:effectLst/>
                <a:latin typeface="Helvetica" pitchFamily="2" charset="0"/>
              </a:rPr>
              <a:t>Badr</a:t>
            </a:r>
            <a:r>
              <a:rPr lang="en-CA" sz="2400" dirty="0">
                <a:solidFill>
                  <a:srgbClr val="FFFFFF"/>
                </a:solidFill>
                <a:effectLst/>
                <a:latin typeface="Helvetica" pitchFamily="2" charset="0"/>
              </a:rPr>
              <a:t>) converted and asked how he could help; the Prophet told him to conceal his faith and try and break the confederacy</a:t>
            </a:r>
          </a:p>
          <a:p>
            <a:r>
              <a:rPr lang="en-US" sz="2400" dirty="0" err="1">
                <a:solidFill>
                  <a:srgbClr val="FFFFFF"/>
                </a:solidFill>
              </a:rPr>
              <a:t>Nu’aym</a:t>
            </a:r>
            <a:r>
              <a:rPr lang="en-US" sz="2400" dirty="0">
                <a:solidFill>
                  <a:srgbClr val="FFFFFF"/>
                </a:solidFill>
              </a:rPr>
              <a:t> advises the Bani Qurayza to ask Quraysh for some of their leaders as collateral. He explains that if the Quraysh lose, they will not flee back to Makkah and abandon their leaders to the Muslims.</a:t>
            </a:r>
          </a:p>
          <a:p>
            <a:r>
              <a:rPr lang="en-US" sz="2400" dirty="0">
                <a:solidFill>
                  <a:srgbClr val="FFFFFF"/>
                </a:solidFill>
              </a:rPr>
              <a:t>Then </a:t>
            </a:r>
            <a:r>
              <a:rPr lang="en-US" sz="2400" dirty="0" err="1">
                <a:solidFill>
                  <a:srgbClr val="FFFFFF"/>
                </a:solidFill>
              </a:rPr>
              <a:t>Nu’aym</a:t>
            </a:r>
            <a:r>
              <a:rPr lang="en-US" sz="2400" dirty="0">
                <a:solidFill>
                  <a:srgbClr val="FFFFFF"/>
                </a:solidFill>
              </a:rPr>
              <a:t> approaches the Quraysh and tells them the Bani Qurayza have re-allied themselves with the Muslims and will ask for the Quraysh leaders as collateral, intending to hand them over to the Muslims as a token of repentance.</a:t>
            </a:r>
          </a:p>
        </p:txBody>
      </p:sp>
    </p:spTree>
    <p:extLst>
      <p:ext uri="{BB962C8B-B14F-4D97-AF65-F5344CB8AC3E}">
        <p14:creationId xmlns:p14="http://schemas.microsoft.com/office/powerpoint/2010/main" val="3226859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DDB9F-95E5-5211-AC8D-FC09A0A36E15}"/>
              </a:ext>
            </a:extLst>
          </p:cNvPr>
          <p:cNvSpPr>
            <a:spLocks noGrp="1"/>
          </p:cNvSpPr>
          <p:nvPr>
            <p:ph type="title"/>
          </p:nvPr>
        </p:nvSpPr>
        <p:spPr>
          <a:xfrm>
            <a:off x="720000" y="619200"/>
            <a:ext cx="10728322" cy="837641"/>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8062F741-9929-3971-77AF-4016EF2E3E50}"/>
              </a:ext>
            </a:extLst>
          </p:cNvPr>
          <p:cNvSpPr>
            <a:spLocks noGrp="1"/>
          </p:cNvSpPr>
          <p:nvPr>
            <p:ph idx="1"/>
          </p:nvPr>
        </p:nvSpPr>
        <p:spPr>
          <a:xfrm>
            <a:off x="720000" y="1456842"/>
            <a:ext cx="10728325" cy="4312134"/>
          </a:xfrm>
        </p:spPr>
        <p:txBody>
          <a:bodyPr>
            <a:normAutofit/>
          </a:bodyPr>
          <a:lstStyle/>
          <a:p>
            <a:r>
              <a:rPr lang="en-US" sz="2400" dirty="0">
                <a:solidFill>
                  <a:srgbClr val="FFFFFF"/>
                </a:solidFill>
              </a:rPr>
              <a:t>As expected, the two parties grow suspicious of the other’s requests, and in little time, Abu Sufyan is convinced that Bani Qurayza will turn on the Quraysh just as they turned on the Prophet.</a:t>
            </a:r>
          </a:p>
          <a:p>
            <a:r>
              <a:rPr lang="en-US" sz="2400" dirty="0">
                <a:solidFill>
                  <a:srgbClr val="FFFFFF"/>
                </a:solidFill>
              </a:rPr>
              <a:t>As planned </a:t>
            </a:r>
            <a:r>
              <a:rPr lang="en-US" sz="2400" dirty="0" err="1">
                <a:solidFill>
                  <a:srgbClr val="FFFFFF"/>
                </a:solidFill>
              </a:rPr>
              <a:t>Nu’aym’s</a:t>
            </a:r>
            <a:r>
              <a:rPr lang="en-US" sz="2400" dirty="0">
                <a:solidFill>
                  <a:srgbClr val="FFFFFF"/>
                </a:solidFill>
              </a:rPr>
              <a:t> scheme takes full advantage of the enemy’s biggest weakness:</a:t>
            </a:r>
          </a:p>
        </p:txBody>
      </p:sp>
    </p:spTree>
    <p:extLst>
      <p:ext uri="{BB962C8B-B14F-4D97-AF65-F5344CB8AC3E}">
        <p14:creationId xmlns:p14="http://schemas.microsoft.com/office/powerpoint/2010/main" val="834638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D3A8E-EF94-CEC0-3A0C-1A504418AE58}"/>
              </a:ext>
            </a:extLst>
          </p:cNvPr>
          <p:cNvSpPr>
            <a:spLocks noGrp="1"/>
          </p:cNvSpPr>
          <p:nvPr>
            <p:ph type="title"/>
          </p:nvPr>
        </p:nvSpPr>
        <p:spPr>
          <a:xfrm>
            <a:off x="720000" y="619200"/>
            <a:ext cx="10728322" cy="729153"/>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2D5D470D-D258-4CD9-FB48-9E66E6744E3D}"/>
              </a:ext>
            </a:extLst>
          </p:cNvPr>
          <p:cNvSpPr>
            <a:spLocks noGrp="1"/>
          </p:cNvSpPr>
          <p:nvPr>
            <p:ph idx="1"/>
          </p:nvPr>
        </p:nvSpPr>
        <p:spPr>
          <a:xfrm>
            <a:off x="720000" y="1348354"/>
            <a:ext cx="10728325" cy="4420622"/>
          </a:xfrm>
        </p:spPr>
        <p:txBody>
          <a:bodyPr/>
          <a:lstStyle/>
          <a:p>
            <a:r>
              <a:rPr lang="en-US" sz="2400" dirty="0">
                <a:solidFill>
                  <a:srgbClr val="FFFFFF"/>
                </a:solidFill>
              </a:rPr>
              <a:t>Montgomery Watt in his book “Muhammad: Prophet and Statesman” writes:</a:t>
            </a:r>
          </a:p>
          <a:p>
            <a:pPr marL="0" indent="0" algn="ctr">
              <a:buNone/>
            </a:pPr>
            <a:r>
              <a:rPr lang="en-US" sz="2400" dirty="0">
                <a:solidFill>
                  <a:srgbClr val="FFFFFF"/>
                </a:solidFill>
              </a:rPr>
              <a:t>“The Muslims had a valuable asset in their comparative unity and better discipline, which contrasted with the lack of cohesion in the confederacy and the lack of mutual confidence between the various groups. Of this disunity Muhammad’s diplomacy took full advantage…The whole was a battle of wits in which the Muslims had the best of it; without cost to themselves they weakened the enemy and increased dissension.”</a:t>
            </a:r>
          </a:p>
        </p:txBody>
      </p:sp>
    </p:spTree>
    <p:extLst>
      <p:ext uri="{BB962C8B-B14F-4D97-AF65-F5344CB8AC3E}">
        <p14:creationId xmlns:p14="http://schemas.microsoft.com/office/powerpoint/2010/main" val="1508904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653C7-8BC8-1628-1A2F-7F8936BEF776}"/>
              </a:ext>
            </a:extLst>
          </p:cNvPr>
          <p:cNvSpPr>
            <a:spLocks noGrp="1"/>
          </p:cNvSpPr>
          <p:nvPr>
            <p:ph type="title"/>
          </p:nvPr>
        </p:nvSpPr>
        <p:spPr>
          <a:xfrm>
            <a:off x="720000" y="619200"/>
            <a:ext cx="10728322" cy="793964"/>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D3E38D4A-A27F-9D4C-A390-3B6D90193F86}"/>
              </a:ext>
            </a:extLst>
          </p:cNvPr>
          <p:cNvSpPr>
            <a:spLocks noGrp="1"/>
          </p:cNvSpPr>
          <p:nvPr>
            <p:ph idx="1"/>
          </p:nvPr>
        </p:nvSpPr>
        <p:spPr>
          <a:xfrm>
            <a:off x="720000" y="1413164"/>
            <a:ext cx="10728325" cy="4355811"/>
          </a:xfrm>
        </p:spPr>
        <p:txBody>
          <a:bodyPr>
            <a:normAutofit/>
          </a:bodyPr>
          <a:lstStyle/>
          <a:p>
            <a:r>
              <a:rPr lang="en-US" sz="2400" dirty="0">
                <a:solidFill>
                  <a:srgbClr val="FFFFFF"/>
                </a:solidFill>
              </a:rPr>
              <a:t>6. As the confederacy starts to fracture, some of the Arab tribes have second thoughts about even wanting the Jews to rule over them. It dawns upon them that they have more in common with Muhammad and would prefer to have an Arab rule instead of a Jew who they have little in common with.</a:t>
            </a:r>
          </a:p>
          <a:p>
            <a:endParaRPr lang="en-US" sz="2400" dirty="0">
              <a:solidFill>
                <a:srgbClr val="FFFFFF"/>
              </a:solidFill>
            </a:endParaRPr>
          </a:p>
        </p:txBody>
      </p:sp>
    </p:spTree>
    <p:extLst>
      <p:ext uri="{BB962C8B-B14F-4D97-AF65-F5344CB8AC3E}">
        <p14:creationId xmlns:p14="http://schemas.microsoft.com/office/powerpoint/2010/main" val="2007301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BA7F6-73C1-08AF-B821-68A85A12F334}"/>
              </a:ext>
            </a:extLst>
          </p:cNvPr>
          <p:cNvSpPr>
            <a:spLocks noGrp="1"/>
          </p:cNvSpPr>
          <p:nvPr>
            <p:ph type="title"/>
          </p:nvPr>
        </p:nvSpPr>
        <p:spPr>
          <a:xfrm>
            <a:off x="720000" y="619200"/>
            <a:ext cx="10728322" cy="729915"/>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6ED7CC80-B62A-E17D-4334-FDFE0DBACB6A}"/>
              </a:ext>
            </a:extLst>
          </p:cNvPr>
          <p:cNvSpPr>
            <a:spLocks noGrp="1"/>
          </p:cNvSpPr>
          <p:nvPr>
            <p:ph idx="1"/>
          </p:nvPr>
        </p:nvSpPr>
        <p:spPr>
          <a:xfrm>
            <a:off x="720000" y="1349116"/>
            <a:ext cx="10728325" cy="4419860"/>
          </a:xfrm>
        </p:spPr>
        <p:txBody>
          <a:bodyPr>
            <a:normAutofit/>
          </a:bodyPr>
          <a:lstStyle/>
          <a:p>
            <a:r>
              <a:rPr lang="en-US" sz="2400" b="1" dirty="0">
                <a:solidFill>
                  <a:srgbClr val="FFFFFF"/>
                </a:solidFill>
              </a:rPr>
              <a:t>The End of the Battle:</a:t>
            </a:r>
          </a:p>
          <a:p>
            <a:r>
              <a:rPr lang="en-US" sz="2400" dirty="0">
                <a:solidFill>
                  <a:srgbClr val="FFFFFF"/>
                </a:solidFill>
              </a:rPr>
              <a:t>The Prophet sends </a:t>
            </a:r>
            <a:r>
              <a:rPr lang="en-US" sz="2400" dirty="0" err="1">
                <a:solidFill>
                  <a:srgbClr val="FFFFFF"/>
                </a:solidFill>
              </a:rPr>
              <a:t>Hudhayfah</a:t>
            </a:r>
            <a:r>
              <a:rPr lang="en-US" sz="2400" dirty="0">
                <a:solidFill>
                  <a:srgbClr val="FFFFFF"/>
                </a:solidFill>
              </a:rPr>
              <a:t> ibn Al-</a:t>
            </a:r>
            <a:r>
              <a:rPr lang="en-US" sz="2400" dirty="0" err="1">
                <a:solidFill>
                  <a:srgbClr val="FFFFFF"/>
                </a:solidFill>
              </a:rPr>
              <a:t>Yaman</a:t>
            </a:r>
            <a:r>
              <a:rPr lang="en-US" sz="2400" dirty="0">
                <a:solidFill>
                  <a:srgbClr val="FFFFFF"/>
                </a:solidFill>
              </a:rPr>
              <a:t> to spy on the Confederation and see if they are truly leaving.</a:t>
            </a:r>
          </a:p>
          <a:p>
            <a:r>
              <a:rPr lang="en-US" sz="2400" dirty="0">
                <a:solidFill>
                  <a:srgbClr val="FFFFFF"/>
                </a:solidFill>
              </a:rPr>
              <a:t>Narrations mention that Abu Sufyan leaves approximately 200 fighters under Khalid ibn Al-Walid and ’Amr ibn Al-’</a:t>
            </a:r>
            <a:r>
              <a:rPr lang="en-US" sz="2400" dirty="0" err="1">
                <a:solidFill>
                  <a:srgbClr val="FFFFFF"/>
                </a:solidFill>
              </a:rPr>
              <a:t>Aas</a:t>
            </a:r>
            <a:r>
              <a:rPr lang="en-US" sz="2400" dirty="0">
                <a:solidFill>
                  <a:srgbClr val="FFFFFF"/>
                </a:solidFill>
              </a:rPr>
              <a:t> to guard their rear; all the Arabs leave and finally part ways and go home.</a:t>
            </a:r>
          </a:p>
        </p:txBody>
      </p:sp>
    </p:spTree>
    <p:extLst>
      <p:ext uri="{BB962C8B-B14F-4D97-AF65-F5344CB8AC3E}">
        <p14:creationId xmlns:p14="http://schemas.microsoft.com/office/powerpoint/2010/main" val="2451639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A7C12-F171-7363-607B-528B22B8D482}"/>
              </a:ext>
            </a:extLst>
          </p:cNvPr>
          <p:cNvSpPr>
            <a:spLocks noGrp="1"/>
          </p:cNvSpPr>
          <p:nvPr>
            <p:ph type="title"/>
          </p:nvPr>
        </p:nvSpPr>
        <p:spPr>
          <a:xfrm>
            <a:off x="720000" y="619200"/>
            <a:ext cx="10728322" cy="904800"/>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CB240879-9B4E-4065-26E8-2D74DB3B97F1}"/>
              </a:ext>
            </a:extLst>
          </p:cNvPr>
          <p:cNvSpPr>
            <a:spLocks noGrp="1"/>
          </p:cNvSpPr>
          <p:nvPr>
            <p:ph idx="1"/>
          </p:nvPr>
        </p:nvSpPr>
        <p:spPr>
          <a:xfrm>
            <a:off x="720000" y="1666240"/>
            <a:ext cx="10728325" cy="4102735"/>
          </a:xfrm>
        </p:spPr>
        <p:txBody>
          <a:bodyPr>
            <a:normAutofit/>
          </a:bodyPr>
          <a:lstStyle/>
          <a:p>
            <a:r>
              <a:rPr lang="en-US" sz="2400" dirty="0">
                <a:solidFill>
                  <a:srgbClr val="FFFFFF"/>
                </a:solidFill>
              </a:rPr>
              <a:t>Heated exchange between the Prophet and Abu Sufyan:</a:t>
            </a:r>
          </a:p>
          <a:p>
            <a:pPr marL="0" indent="0" algn="ctr">
              <a:buNone/>
            </a:pPr>
            <a:r>
              <a:rPr lang="ar-SA" sz="2400" dirty="0">
                <a:solidFill>
                  <a:srgbClr val="FFFFFF"/>
                </a:solidFill>
              </a:rPr>
              <a:t>وكان أبو سفيان على طمع أن يغيروا على بيضة المدينة كتب كتابا إلى رسول الله صلى الله عليه وسلم فيه:</a:t>
            </a:r>
          </a:p>
          <a:p>
            <a:pPr marL="0" indent="0" algn="ctr">
              <a:buNone/>
            </a:pPr>
            <a:r>
              <a:rPr lang="ar-SA" sz="2400" dirty="0">
                <a:solidFill>
                  <a:srgbClr val="FFFFFF"/>
                </a:solidFill>
              </a:rPr>
              <a:t>باسمك اللهم فإني أحلف باللات والعزى: لقد سرت إليك في جمع، وأنا أريد ألا أعود إليك أبدا حتى أستأصلكم. فرأيتك قد كرهت لقاءنا، واعتصمت بالخندق، ولك مني يوم كيوم أحد، تبقر فيه النساء</a:t>
            </a:r>
            <a:endParaRPr lang="en-US" sz="2400" dirty="0">
              <a:solidFill>
                <a:srgbClr val="FFFFFF"/>
              </a:solidFill>
            </a:endParaRPr>
          </a:p>
        </p:txBody>
      </p:sp>
    </p:spTree>
    <p:extLst>
      <p:ext uri="{BB962C8B-B14F-4D97-AF65-F5344CB8AC3E}">
        <p14:creationId xmlns:p14="http://schemas.microsoft.com/office/powerpoint/2010/main" val="369207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2170F-F9D8-A959-D3BE-A5DA335EFE0E}"/>
              </a:ext>
            </a:extLst>
          </p:cNvPr>
          <p:cNvSpPr>
            <a:spLocks noGrp="1"/>
          </p:cNvSpPr>
          <p:nvPr>
            <p:ph type="title"/>
          </p:nvPr>
        </p:nvSpPr>
        <p:spPr>
          <a:xfrm>
            <a:off x="720000" y="619200"/>
            <a:ext cx="10728322" cy="767640"/>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CF59DA94-BBC9-49E5-EC06-218F2F8354DB}"/>
              </a:ext>
            </a:extLst>
          </p:cNvPr>
          <p:cNvSpPr>
            <a:spLocks noGrp="1"/>
          </p:cNvSpPr>
          <p:nvPr>
            <p:ph idx="1"/>
          </p:nvPr>
        </p:nvSpPr>
        <p:spPr>
          <a:xfrm>
            <a:off x="720000" y="1386840"/>
            <a:ext cx="10728325" cy="4382135"/>
          </a:xfrm>
        </p:spPr>
        <p:txBody>
          <a:bodyPr>
            <a:normAutofit/>
          </a:bodyPr>
          <a:lstStyle/>
          <a:p>
            <a:pPr marL="0" indent="0" algn="ctr">
              <a:buNone/>
            </a:pPr>
            <a:r>
              <a:rPr lang="ar-SA" sz="2400" dirty="0">
                <a:solidFill>
                  <a:srgbClr val="FFFFFF"/>
                </a:solidFill>
              </a:rPr>
              <a:t>وبعث بالكتاب مع أبي أسامة الجشمي، فقرأه على النبي صلى الله عليه وسلم أبي بن كعب، وكتب رسول الله صلى الله عليه وسلم:</a:t>
            </a:r>
          </a:p>
          <a:p>
            <a:pPr marL="0" indent="0" algn="ctr">
              <a:buNone/>
            </a:pPr>
            <a:r>
              <a:rPr lang="ar-SA" sz="2400" dirty="0">
                <a:solidFill>
                  <a:srgbClr val="FFFFFF"/>
                </a:solidFill>
              </a:rPr>
              <a:t>" أما بعد، فقد أتاني كتابك، وقديما غرك بالله الغرور، وأما ما ذكرت من أنك سرت إلينا [في جمعكم]، وأنك لا تريد أن تعود حتى تستأصلنا، فذلك أمر يحول الله تعالى بينك وبينه، ويجعل لنا العاقبة، وليأتين عليك يوم أكسر فيه اللات والعزى وإساف ونائلة وهبل، حتى أذكرك ذلك</a:t>
            </a:r>
            <a:endParaRPr lang="en-US" sz="2400" dirty="0">
              <a:solidFill>
                <a:srgbClr val="FFFFFF"/>
              </a:solidFill>
            </a:endParaRPr>
          </a:p>
        </p:txBody>
      </p:sp>
    </p:spTree>
    <p:extLst>
      <p:ext uri="{BB962C8B-B14F-4D97-AF65-F5344CB8AC3E}">
        <p14:creationId xmlns:p14="http://schemas.microsoft.com/office/powerpoint/2010/main" val="950271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3F52F-2FA4-EECC-729E-C514E1364388}"/>
              </a:ext>
            </a:extLst>
          </p:cNvPr>
          <p:cNvSpPr>
            <a:spLocks noGrp="1"/>
          </p:cNvSpPr>
          <p:nvPr>
            <p:ph type="title"/>
          </p:nvPr>
        </p:nvSpPr>
        <p:spPr>
          <a:xfrm>
            <a:off x="720000" y="619200"/>
            <a:ext cx="10728322" cy="911426"/>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B7A12DA6-E738-5018-3825-22AAD41D1921}"/>
              </a:ext>
            </a:extLst>
          </p:cNvPr>
          <p:cNvSpPr>
            <a:spLocks noGrp="1"/>
          </p:cNvSpPr>
          <p:nvPr>
            <p:ph idx="1"/>
          </p:nvPr>
        </p:nvSpPr>
        <p:spPr>
          <a:xfrm>
            <a:off x="720000" y="1530626"/>
            <a:ext cx="10728325" cy="4238349"/>
          </a:xfrm>
        </p:spPr>
        <p:txBody>
          <a:bodyPr>
            <a:normAutofit/>
          </a:bodyPr>
          <a:lstStyle/>
          <a:p>
            <a:r>
              <a:rPr lang="en-US" sz="2400" dirty="0">
                <a:solidFill>
                  <a:srgbClr val="FFFFFF"/>
                </a:solidFill>
              </a:rPr>
              <a:t>Factors that led to the break-up of the confederacy:</a:t>
            </a:r>
          </a:p>
          <a:p>
            <a:r>
              <a:rPr lang="en-US" sz="2400" b="1" dirty="0">
                <a:solidFill>
                  <a:srgbClr val="FFFFFF"/>
                </a:solidFill>
              </a:rPr>
              <a:t>1. The Victory of Imam Ali over ‘Amr ibn Abd </a:t>
            </a:r>
            <a:r>
              <a:rPr lang="en-US" sz="2400" b="1" dirty="0" err="1">
                <a:solidFill>
                  <a:srgbClr val="FFFFFF"/>
                </a:solidFill>
              </a:rPr>
              <a:t>Wadd</a:t>
            </a:r>
            <a:r>
              <a:rPr lang="en-US" sz="2400" b="1" dirty="0">
                <a:solidFill>
                  <a:srgbClr val="FFFFFF"/>
                </a:solidFill>
              </a:rPr>
              <a:t>.</a:t>
            </a:r>
          </a:p>
          <a:p>
            <a:r>
              <a:rPr lang="en-US" sz="2400" dirty="0">
                <a:solidFill>
                  <a:srgbClr val="FFFFFF"/>
                </a:solidFill>
              </a:rPr>
              <a:t>A peculiar narration related to this incident.</a:t>
            </a:r>
          </a:p>
          <a:p>
            <a:pPr marL="0" indent="0" algn="ctr">
              <a:buNone/>
            </a:pPr>
            <a:r>
              <a:rPr lang="ar-SA" sz="2400" b="0" i="0" dirty="0">
                <a:solidFill>
                  <a:schemeClr val="tx1"/>
                </a:solidFill>
                <a:effectLst/>
                <a:latin typeface="Simplified Arabic" panose="02020603050405020304" pitchFamily="18" charset="-78"/>
                <a:cs typeface="Simplified Arabic" panose="02020603050405020304" pitchFamily="18" charset="-78"/>
              </a:rPr>
              <a:t> في رواية الواقدي قول عمرو بن عبد ود لعلي (عليه السلام): "فأنت غلام حدث، إنما أردت شيخي قريش: أبا بكر وعمر"</a:t>
            </a:r>
            <a:endParaRPr lang="en-US" sz="2400" dirty="0">
              <a:solidFill>
                <a:schemeClr val="tx1"/>
              </a:solidFill>
            </a:endParaRPr>
          </a:p>
          <a:p>
            <a:endParaRPr lang="en-US" sz="2400" dirty="0">
              <a:solidFill>
                <a:srgbClr val="FFFFFF"/>
              </a:solidFill>
            </a:endParaRPr>
          </a:p>
        </p:txBody>
      </p:sp>
    </p:spTree>
    <p:extLst>
      <p:ext uri="{BB962C8B-B14F-4D97-AF65-F5344CB8AC3E}">
        <p14:creationId xmlns:p14="http://schemas.microsoft.com/office/powerpoint/2010/main" val="2473316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2339A-1EBE-1E31-7BA3-41BF6C7F6671}"/>
              </a:ext>
            </a:extLst>
          </p:cNvPr>
          <p:cNvSpPr>
            <a:spLocks noGrp="1"/>
          </p:cNvSpPr>
          <p:nvPr>
            <p:ph type="title"/>
          </p:nvPr>
        </p:nvSpPr>
        <p:spPr>
          <a:xfrm>
            <a:off x="720000" y="619200"/>
            <a:ext cx="10728322" cy="791146"/>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D3F6A771-80F8-2E04-0EC8-B2F46305073C}"/>
              </a:ext>
            </a:extLst>
          </p:cNvPr>
          <p:cNvSpPr>
            <a:spLocks noGrp="1"/>
          </p:cNvSpPr>
          <p:nvPr>
            <p:ph idx="1"/>
          </p:nvPr>
        </p:nvSpPr>
        <p:spPr>
          <a:xfrm>
            <a:off x="720000" y="1410346"/>
            <a:ext cx="10728325" cy="4358629"/>
          </a:xfrm>
        </p:spPr>
        <p:txBody>
          <a:bodyPr/>
          <a:lstStyle/>
          <a:p>
            <a:r>
              <a:rPr lang="en-US" sz="2400" dirty="0">
                <a:solidFill>
                  <a:srgbClr val="FFFFFF"/>
                </a:solidFill>
              </a:rPr>
              <a:t>Problems with this narration:</a:t>
            </a:r>
          </a:p>
          <a:p>
            <a:r>
              <a:rPr lang="en-US" sz="2400" dirty="0">
                <a:solidFill>
                  <a:srgbClr val="FFFFFF"/>
                </a:solidFill>
              </a:rPr>
              <a:t>1. Imam Ali was not a young boy. He was a grown man in his mid-twenties.</a:t>
            </a:r>
          </a:p>
          <a:p>
            <a:r>
              <a:rPr lang="en-US" sz="2400" dirty="0">
                <a:solidFill>
                  <a:srgbClr val="FFFFFF"/>
                </a:solidFill>
              </a:rPr>
              <a:t>2. Abu Bakr and Umar were not old enough to be called ‘Shaykhs”. They were middle aged men. </a:t>
            </a:r>
          </a:p>
          <a:p>
            <a:r>
              <a:rPr lang="en-US" sz="2400" dirty="0">
                <a:solidFill>
                  <a:srgbClr val="FFFFFF"/>
                </a:solidFill>
              </a:rPr>
              <a:t>3. Abu Bakr and Umar did not belong to prominent clans to be referred to as ”The Two Shaykhs of Quraysh”.</a:t>
            </a:r>
          </a:p>
          <a:p>
            <a:r>
              <a:rPr lang="en-US" sz="2400" dirty="0">
                <a:solidFill>
                  <a:srgbClr val="FFFFFF"/>
                </a:solidFill>
              </a:rPr>
              <a:t>4. Abu Bakr and Umar were not known for their bravery.</a:t>
            </a:r>
          </a:p>
          <a:p>
            <a:endParaRPr lang="en-US" dirty="0"/>
          </a:p>
        </p:txBody>
      </p:sp>
    </p:spTree>
    <p:extLst>
      <p:ext uri="{BB962C8B-B14F-4D97-AF65-F5344CB8AC3E}">
        <p14:creationId xmlns:p14="http://schemas.microsoft.com/office/powerpoint/2010/main" val="213149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622A-FB3C-9B22-4CD8-207827420CE0}"/>
              </a:ext>
            </a:extLst>
          </p:cNvPr>
          <p:cNvSpPr>
            <a:spLocks noGrp="1"/>
          </p:cNvSpPr>
          <p:nvPr>
            <p:ph type="title"/>
          </p:nvPr>
        </p:nvSpPr>
        <p:spPr>
          <a:xfrm>
            <a:off x="720000" y="619200"/>
            <a:ext cx="10728322" cy="772278"/>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17CDC33E-743A-BAC1-848B-517560EB1DE5}"/>
              </a:ext>
            </a:extLst>
          </p:cNvPr>
          <p:cNvSpPr>
            <a:spLocks noGrp="1"/>
          </p:cNvSpPr>
          <p:nvPr>
            <p:ph idx="1"/>
          </p:nvPr>
        </p:nvSpPr>
        <p:spPr>
          <a:xfrm>
            <a:off x="720000" y="1391478"/>
            <a:ext cx="10728325" cy="4377497"/>
          </a:xfrm>
        </p:spPr>
        <p:txBody>
          <a:bodyPr>
            <a:normAutofit lnSpcReduction="10000"/>
          </a:bodyPr>
          <a:lstStyle/>
          <a:p>
            <a:r>
              <a:rPr lang="en-US" sz="2400" dirty="0">
                <a:solidFill>
                  <a:srgbClr val="FFFFFF"/>
                </a:solidFill>
              </a:rPr>
              <a:t>Companions criticize Imam Ali for his behavior after defeating ’Amr.</a:t>
            </a:r>
          </a:p>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حين قَتل أميرُ المؤمنين (عليه السلام) عمرو بن عبد ود ولم يسلبه درعه، ولا غيرها.. أقبل نحو رسول الله (صلى الله عليه </a:t>
            </a:r>
            <a:r>
              <a:rPr lang="ar-SA" sz="2400" b="0" i="0" dirty="0" err="1">
                <a:solidFill>
                  <a:srgbClr val="FFFFFF"/>
                </a:solidFill>
                <a:effectLst/>
                <a:latin typeface="Simplified Arabic" panose="02020603050405020304" pitchFamily="18" charset="-78"/>
                <a:cs typeface="Simplified Arabic" panose="02020603050405020304" pitchFamily="18" charset="-78"/>
              </a:rPr>
              <a:t>وآله</a:t>
            </a:r>
            <a:r>
              <a:rPr lang="ar-SA" sz="2400" b="0" i="0" dirty="0">
                <a:solidFill>
                  <a:srgbClr val="FFFFFF"/>
                </a:solidFill>
                <a:effectLst/>
                <a:latin typeface="Simplified Arabic" panose="02020603050405020304" pitchFamily="18" charset="-78"/>
                <a:cs typeface="Simplified Arabic" panose="02020603050405020304" pitchFamily="18" charset="-78"/>
              </a:rPr>
              <a:t>) ووجهه يتهلل، فقال له عمر بن الخطاب: هلا سلبته يا علي درعه؟! فإنه ليس في العرب درع مثلها.</a:t>
            </a:r>
            <a:endParaRPr lang="en-US" sz="2400" b="0" i="0" dirty="0">
              <a:solidFill>
                <a:srgbClr val="FFFFFF"/>
              </a:solidFill>
              <a:effectLst/>
              <a:latin typeface="Simplified Arabic" panose="02020603050405020304" pitchFamily="18" charset="-78"/>
              <a:cs typeface="Simplified Arabic" panose="02020603050405020304" pitchFamily="18" charset="-78"/>
            </a:endParaRPr>
          </a:p>
          <a:p>
            <a:pPr marL="0" indent="0" algn="ctr">
              <a:buNone/>
            </a:pPr>
            <a:r>
              <a:rPr lang="en-US" sz="2400" dirty="0">
                <a:solidFill>
                  <a:srgbClr val="FFFFFF"/>
                </a:solidFill>
                <a:cs typeface="Simplified Arabic" panose="02020603050405020304" pitchFamily="18" charset="-78"/>
              </a:rPr>
              <a:t>One narration mentions that the Prophet asked Imam Ali why he did not take his shield as spoils.</a:t>
            </a:r>
          </a:p>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ويقال: إنه (عليه السلام) حين جلس على صدر عمرو يريد أن يذبحه، وهو يكبر الله، ويمجده، طلب منه عمرو أن لا يسلبه حلته.</a:t>
            </a:r>
          </a:p>
          <a:p>
            <a:pPr marL="0" indent="0" algn="ctr">
              <a:buNone/>
            </a:pPr>
            <a:r>
              <a:rPr lang="ar-SA" sz="2400" b="0" i="0" dirty="0">
                <a:solidFill>
                  <a:srgbClr val="FFFFFF"/>
                </a:solidFill>
                <a:effectLst/>
                <a:latin typeface="Simplified Arabic" panose="02020603050405020304" pitchFamily="18" charset="-78"/>
                <a:cs typeface="Simplified Arabic" panose="02020603050405020304" pitchFamily="18" charset="-78"/>
              </a:rPr>
              <a:t>فقال له علي (عليه السلام): هي أهون علي من ذلك، وذبحه</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347055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1590-C984-E1B6-5A68-CCE0E1AC69C7}"/>
              </a:ext>
            </a:extLst>
          </p:cNvPr>
          <p:cNvSpPr>
            <a:spLocks noGrp="1"/>
          </p:cNvSpPr>
          <p:nvPr>
            <p:ph type="title"/>
          </p:nvPr>
        </p:nvSpPr>
        <p:spPr>
          <a:xfrm>
            <a:off x="720000" y="619200"/>
            <a:ext cx="10728322" cy="806644"/>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330B2E59-9310-BD07-91F2-086901ACD14C}"/>
              </a:ext>
            </a:extLst>
          </p:cNvPr>
          <p:cNvSpPr>
            <a:spLocks noGrp="1"/>
          </p:cNvSpPr>
          <p:nvPr>
            <p:ph idx="1"/>
          </p:nvPr>
        </p:nvSpPr>
        <p:spPr>
          <a:xfrm>
            <a:off x="720000" y="1425844"/>
            <a:ext cx="10728325" cy="4343131"/>
          </a:xfrm>
        </p:spPr>
        <p:txBody>
          <a:bodyPr/>
          <a:lstStyle/>
          <a:p>
            <a:pPr algn="ctr"/>
            <a:r>
              <a:rPr lang="ar-SA" sz="2400" b="0" i="0" dirty="0">
                <a:solidFill>
                  <a:srgbClr val="FFFFFF"/>
                </a:solidFill>
                <a:effectLst/>
                <a:latin typeface="Nassim"/>
              </a:rPr>
              <a:t>وذبحه وأتى برأسه وهو يخطر في مشيته ، فقال عمر : ألا ترى يا رسول الله إلى علي كيف يمشي</a:t>
            </a:r>
            <a:r>
              <a:rPr lang="ar-SA" sz="2400" b="0" i="0" u="none" strike="noStrike" dirty="0">
                <a:solidFill>
                  <a:srgbClr val="FFFFFF"/>
                </a:solidFill>
                <a:effectLst/>
                <a:latin typeface="Nassim"/>
                <a:hlinkClick r:id="rId2">
                  <a:extLst>
                    <a:ext uri="{A12FA001-AC4F-418D-AE19-62706E023703}">
                      <ahyp:hlinkClr xmlns:ahyp="http://schemas.microsoft.com/office/drawing/2018/hyperlinkcolor" val="tx"/>
                    </a:ext>
                  </a:extLst>
                </a:hlinkClick>
              </a:rPr>
              <a:t>]</a:t>
            </a:r>
            <a:r>
              <a:rPr lang="ar-SA" sz="2400" b="0" i="0" dirty="0">
                <a:solidFill>
                  <a:srgbClr val="FFFFFF"/>
                </a:solidFill>
                <a:effectLst/>
                <a:latin typeface="Nassim"/>
              </a:rPr>
              <a:t>؟ فقال رسول الله  : « إنها لمشية لا يمقتها الله في هذا المقام »</a:t>
            </a:r>
            <a:endParaRPr lang="en-US" sz="2400" b="0" i="0" dirty="0">
              <a:solidFill>
                <a:srgbClr val="FFFFFF"/>
              </a:solidFill>
              <a:effectLst/>
              <a:latin typeface="Nassim"/>
            </a:endParaRPr>
          </a:p>
          <a:p>
            <a:pPr algn="ctr"/>
            <a:r>
              <a:rPr lang="ar-SA" sz="2400" b="0" i="0" dirty="0">
                <a:solidFill>
                  <a:srgbClr val="FFFFFF"/>
                </a:solidFill>
                <a:effectLst/>
                <a:latin typeface="Nassim"/>
              </a:rPr>
              <a:t> فتلقاه ومسح الغبار عن عينيه ، وقال : « لو وزن اليوم عملك بعمل جميع أمة محمد لرجح عملك على عملهم ، وذاك أنه لم يبق بيت من المشركين إلا وقد دخله ذل بقتل عمرو ، ولم يبق بيت من المسلمين إلا وقد دخله عز بقتل عمرو  » ولما قتل علي عمروا سمع مناديا ينادي ولا يرى شخصه :</a:t>
            </a:r>
          </a:p>
          <a:p>
            <a:pPr algn="ctr"/>
            <a:r>
              <a:rPr lang="ar-SA" sz="2400" b="0" i="0" dirty="0">
                <a:solidFill>
                  <a:srgbClr val="FFFFFF"/>
                </a:solidFill>
                <a:effectLst/>
                <a:latin typeface="Nassim"/>
              </a:rPr>
              <a:t>قتل علي عمروا</a:t>
            </a:r>
          </a:p>
          <a:p>
            <a:pPr algn="ctr"/>
            <a:r>
              <a:rPr lang="ar-SA" sz="2400" b="0" i="0" dirty="0">
                <a:solidFill>
                  <a:srgbClr val="FFFFFF"/>
                </a:solidFill>
                <a:effectLst/>
                <a:latin typeface="Nassim"/>
              </a:rPr>
              <a:t>قصم علي ظهرا</a:t>
            </a:r>
          </a:p>
          <a:p>
            <a:pPr algn="ctr"/>
            <a:r>
              <a:rPr lang="ar-SA" sz="2400" b="0" i="0" dirty="0">
                <a:solidFill>
                  <a:srgbClr val="FFFFFF"/>
                </a:solidFill>
                <a:effectLst/>
                <a:latin typeface="Nassim"/>
              </a:rPr>
              <a:t>أبرم علي أمرا</a:t>
            </a:r>
          </a:p>
          <a:p>
            <a:pPr marL="0" indent="0" algn="ctr">
              <a:buNone/>
            </a:pPr>
            <a:endParaRPr lang="en-US" dirty="0"/>
          </a:p>
        </p:txBody>
      </p:sp>
    </p:spTree>
    <p:extLst>
      <p:ext uri="{BB962C8B-B14F-4D97-AF65-F5344CB8AC3E}">
        <p14:creationId xmlns:p14="http://schemas.microsoft.com/office/powerpoint/2010/main" val="1242202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E372D-FDD7-8628-33EC-818B676F6017}"/>
              </a:ext>
            </a:extLst>
          </p:cNvPr>
          <p:cNvSpPr>
            <a:spLocks noGrp="1"/>
          </p:cNvSpPr>
          <p:nvPr>
            <p:ph type="title"/>
          </p:nvPr>
        </p:nvSpPr>
        <p:spPr>
          <a:xfrm>
            <a:off x="720000" y="619200"/>
            <a:ext cx="10728322" cy="831913"/>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44E15944-6011-4263-2786-32C902AF95BE}"/>
              </a:ext>
            </a:extLst>
          </p:cNvPr>
          <p:cNvSpPr>
            <a:spLocks noGrp="1"/>
          </p:cNvSpPr>
          <p:nvPr>
            <p:ph idx="1"/>
          </p:nvPr>
        </p:nvSpPr>
        <p:spPr>
          <a:xfrm>
            <a:off x="720000" y="1451114"/>
            <a:ext cx="10728325" cy="4317862"/>
          </a:xfrm>
        </p:spPr>
        <p:txBody>
          <a:bodyPr/>
          <a:lstStyle/>
          <a:p>
            <a:r>
              <a:rPr lang="en-US" sz="2400" b="1" dirty="0">
                <a:solidFill>
                  <a:srgbClr val="FFFFFF"/>
                </a:solidFill>
              </a:rPr>
              <a:t>2. Shortage of food and fodder. </a:t>
            </a:r>
          </a:p>
          <a:p>
            <a:r>
              <a:rPr lang="en-US" sz="2400" dirty="0">
                <a:solidFill>
                  <a:srgbClr val="FFFFFF"/>
                </a:solidFill>
              </a:rPr>
              <a:t>About two weeks into the siege, food and supplies start to run dangerously low. </a:t>
            </a:r>
          </a:p>
          <a:p>
            <a:r>
              <a:rPr lang="en-US" sz="2400" dirty="0">
                <a:solidFill>
                  <a:srgbClr val="FFFFFF"/>
                </a:solidFill>
              </a:rPr>
              <a:t>The scarcity of food available for soldiers and dwindling fodder for the animals weaken the collective determination of Quraysh</a:t>
            </a:r>
            <a:endParaRPr lang="en-US" dirty="0">
              <a:solidFill>
                <a:srgbClr val="FFFFFF"/>
              </a:solidFill>
            </a:endParaRPr>
          </a:p>
        </p:txBody>
      </p:sp>
    </p:spTree>
    <p:extLst>
      <p:ext uri="{BB962C8B-B14F-4D97-AF65-F5344CB8AC3E}">
        <p14:creationId xmlns:p14="http://schemas.microsoft.com/office/powerpoint/2010/main" val="4234379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BB56B-A62F-E748-ED19-390A4E5F2D95}"/>
              </a:ext>
            </a:extLst>
          </p:cNvPr>
          <p:cNvSpPr>
            <a:spLocks noGrp="1"/>
          </p:cNvSpPr>
          <p:nvPr>
            <p:ph type="title"/>
          </p:nvPr>
        </p:nvSpPr>
        <p:spPr>
          <a:xfrm>
            <a:off x="720000" y="619200"/>
            <a:ext cx="10728322" cy="822142"/>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BE7D3B26-2AA0-E1F3-93C2-559833108A53}"/>
              </a:ext>
            </a:extLst>
          </p:cNvPr>
          <p:cNvSpPr>
            <a:spLocks noGrp="1"/>
          </p:cNvSpPr>
          <p:nvPr>
            <p:ph idx="1"/>
          </p:nvPr>
        </p:nvSpPr>
        <p:spPr>
          <a:xfrm>
            <a:off x="720000" y="1441342"/>
            <a:ext cx="11084073" cy="4928461"/>
          </a:xfrm>
        </p:spPr>
        <p:txBody>
          <a:bodyPr>
            <a:normAutofit/>
          </a:bodyPr>
          <a:lstStyle/>
          <a:p>
            <a:r>
              <a:rPr lang="en-US" sz="2400" dirty="0">
                <a:solidFill>
                  <a:srgbClr val="FFFFFF"/>
                </a:solidFill>
              </a:rPr>
              <a:t>The Muslims themselves also started to grow weary and exhausted. Surat Al-Baqarah challenges the Prophet’s followers to reflect on their trial of faith:</a:t>
            </a:r>
          </a:p>
          <a:p>
            <a:pPr marL="0" indent="0" algn="ctr">
              <a:buNone/>
            </a:pPr>
            <a:r>
              <a:rPr lang="ar-SA" sz="2400" b="0" i="0" dirty="0">
                <a:solidFill>
                  <a:srgbClr val="FFFFFF"/>
                </a:solidFill>
                <a:effectLst/>
                <a:latin typeface="me_quran"/>
              </a:rPr>
              <a:t>أَمْ حَسِبْتُمْ أَن تَدْخُلُوا۟ </a:t>
            </a:r>
            <a:r>
              <a:rPr lang="ar-SA" sz="2400" b="0" i="0" dirty="0" err="1">
                <a:solidFill>
                  <a:srgbClr val="FFFFFF"/>
                </a:solidFill>
                <a:effectLst/>
                <a:latin typeface="me_quran"/>
              </a:rPr>
              <a:t>ٱلْجَنَّةَ</a:t>
            </a:r>
            <a:r>
              <a:rPr lang="ar-SA" sz="2400" b="0" i="0" dirty="0">
                <a:solidFill>
                  <a:srgbClr val="FFFFFF"/>
                </a:solidFill>
                <a:effectLst/>
                <a:latin typeface="me_quran"/>
              </a:rPr>
              <a:t> وَلَمَّا يَأْتِكُم مَّثَلُ </a:t>
            </a:r>
            <a:r>
              <a:rPr lang="ar-SA" sz="2400" b="0" i="0" dirty="0" err="1">
                <a:solidFill>
                  <a:srgbClr val="FFFFFF"/>
                </a:solidFill>
                <a:effectLst/>
                <a:latin typeface="me_quran"/>
              </a:rPr>
              <a:t>ٱلَّذِينَ</a:t>
            </a:r>
            <a:r>
              <a:rPr lang="ar-SA" sz="2400" b="0" i="0" dirty="0">
                <a:solidFill>
                  <a:srgbClr val="FFFFFF"/>
                </a:solidFill>
                <a:effectLst/>
                <a:latin typeface="me_quran"/>
              </a:rPr>
              <a:t> خَلَوْا۟ مِن قَبْلِكُم مَّسَّتْهُمُ </a:t>
            </a:r>
            <a:r>
              <a:rPr lang="ar-SA" sz="2400" b="0" i="0" dirty="0" err="1">
                <a:solidFill>
                  <a:srgbClr val="FFFFFF"/>
                </a:solidFill>
                <a:effectLst/>
                <a:latin typeface="me_quran"/>
              </a:rPr>
              <a:t>ٱلْبَأْسَآءُ</a:t>
            </a:r>
            <a:r>
              <a:rPr lang="ar-SA" sz="2400" b="0" i="0" dirty="0">
                <a:solidFill>
                  <a:srgbClr val="FFFFFF"/>
                </a:solidFill>
                <a:effectLst/>
                <a:latin typeface="me_quran"/>
              </a:rPr>
              <a:t> </a:t>
            </a:r>
            <a:r>
              <a:rPr lang="ar-SA" sz="2400" b="0" i="0" dirty="0" err="1">
                <a:solidFill>
                  <a:srgbClr val="FFFFFF"/>
                </a:solidFill>
                <a:effectLst/>
                <a:latin typeface="me_quran"/>
              </a:rPr>
              <a:t>وَٱلضَّرَّآءُ</a:t>
            </a:r>
            <a:r>
              <a:rPr lang="ar-SA" sz="2400" b="0" i="0" dirty="0">
                <a:solidFill>
                  <a:srgbClr val="FFFFFF"/>
                </a:solidFill>
                <a:effectLst/>
                <a:latin typeface="me_quran"/>
              </a:rPr>
              <a:t> وَزُلْزِلُوا۟ حَتَّىٰ يَقُولَ </a:t>
            </a:r>
            <a:r>
              <a:rPr lang="ar-SA" sz="2400" b="0" i="0" dirty="0" err="1">
                <a:solidFill>
                  <a:srgbClr val="FFFFFF"/>
                </a:solidFill>
                <a:effectLst/>
                <a:latin typeface="me_quran"/>
              </a:rPr>
              <a:t>ٱلرَّسُولُ</a:t>
            </a:r>
            <a:r>
              <a:rPr lang="ar-SA" sz="2400" b="0" i="0" dirty="0">
                <a:solidFill>
                  <a:srgbClr val="FFFFFF"/>
                </a:solidFill>
                <a:effectLst/>
                <a:latin typeface="me_quran"/>
              </a:rPr>
              <a:t> </a:t>
            </a:r>
            <a:r>
              <a:rPr lang="ar-SA" sz="2400" b="0" i="0" dirty="0" err="1">
                <a:solidFill>
                  <a:srgbClr val="FFFFFF"/>
                </a:solidFill>
                <a:effectLst/>
                <a:latin typeface="me_quran"/>
              </a:rPr>
              <a:t>وَٱلَّذِينَ</a:t>
            </a:r>
            <a:r>
              <a:rPr lang="ar-SA" sz="2400" b="0" i="0" dirty="0">
                <a:solidFill>
                  <a:srgbClr val="FFFFFF"/>
                </a:solidFill>
                <a:effectLst/>
                <a:latin typeface="me_quran"/>
              </a:rPr>
              <a:t> ءَامَنُوا۟ </a:t>
            </a:r>
            <a:r>
              <a:rPr lang="ar-SA" sz="2400" b="0" i="0" dirty="0" err="1">
                <a:solidFill>
                  <a:srgbClr val="FFFFFF"/>
                </a:solidFill>
                <a:effectLst/>
                <a:latin typeface="me_quran"/>
              </a:rPr>
              <a:t>مَعَهُۥ</a:t>
            </a:r>
            <a:r>
              <a:rPr lang="ar-SA" sz="2400" b="0" i="0" dirty="0">
                <a:solidFill>
                  <a:srgbClr val="FFFFFF"/>
                </a:solidFill>
                <a:effectLst/>
                <a:latin typeface="me_quran"/>
              </a:rPr>
              <a:t> مَتَىٰ نَصْرُ </a:t>
            </a:r>
            <a:r>
              <a:rPr lang="ar-SA" sz="2400" b="0" i="0" dirty="0" err="1">
                <a:solidFill>
                  <a:srgbClr val="FFFFFF"/>
                </a:solidFill>
                <a:effectLst/>
                <a:latin typeface="me_quran"/>
              </a:rPr>
              <a:t>ٱللَّهِ</a:t>
            </a:r>
            <a:r>
              <a:rPr lang="ar-SA" sz="2400" b="0" i="0" dirty="0">
                <a:solidFill>
                  <a:srgbClr val="FFFFFF"/>
                </a:solidFill>
                <a:effectLst/>
                <a:latin typeface="me_quran"/>
              </a:rPr>
              <a:t> </a:t>
            </a:r>
            <a:r>
              <a:rPr lang="ar-SA" sz="2400" b="0" i="0" dirty="0" err="1">
                <a:solidFill>
                  <a:srgbClr val="FFFFFF"/>
                </a:solidFill>
                <a:effectLst/>
                <a:latin typeface="me_quran"/>
              </a:rPr>
              <a:t>أَلَآ</a:t>
            </a:r>
            <a:r>
              <a:rPr lang="ar-SA" sz="2400" b="0" i="0" dirty="0">
                <a:solidFill>
                  <a:srgbClr val="FFFFFF"/>
                </a:solidFill>
                <a:effectLst/>
                <a:latin typeface="me_quran"/>
              </a:rPr>
              <a:t> إِنَّ نَصْرَ </a:t>
            </a:r>
            <a:r>
              <a:rPr lang="ar-SA" sz="2400" b="0" i="0" dirty="0" err="1">
                <a:solidFill>
                  <a:srgbClr val="FFFFFF"/>
                </a:solidFill>
                <a:effectLst/>
                <a:latin typeface="me_quran"/>
              </a:rPr>
              <a:t>ٱللَّهِ</a:t>
            </a:r>
            <a:r>
              <a:rPr lang="ar-SA" sz="2400" b="0" i="0" dirty="0">
                <a:solidFill>
                  <a:srgbClr val="FFFFFF"/>
                </a:solidFill>
                <a:effectLst/>
                <a:latin typeface="me_quran"/>
              </a:rPr>
              <a:t> قَرِيبٌ</a:t>
            </a:r>
            <a:endParaRPr lang="en-US" sz="2400" dirty="0"/>
          </a:p>
          <a:p>
            <a:pPr marL="0" indent="0" algn="ctr">
              <a:buNone/>
            </a:pPr>
            <a:r>
              <a:rPr lang="en-US" sz="2400" dirty="0">
                <a:solidFill>
                  <a:srgbClr val="FFFFFF"/>
                </a:solidFill>
              </a:rPr>
              <a:t>“Did you think you could enter Paradise without experiencing what those before you did? They were tested through affliction and loss, and so shaken that even their messengers joined with them in saying, ‘When will God’s help arrive.’ Remember that the help of God is always near.”</a:t>
            </a:r>
          </a:p>
          <a:p>
            <a:pPr marL="0" indent="0" algn="ctr">
              <a:buNone/>
            </a:pPr>
            <a:r>
              <a:rPr lang="en-US" sz="2400" dirty="0">
                <a:solidFill>
                  <a:srgbClr val="FFFFFF"/>
                </a:solidFill>
              </a:rPr>
              <a:t> Quran 2:214</a:t>
            </a:r>
          </a:p>
        </p:txBody>
      </p:sp>
    </p:spTree>
    <p:extLst>
      <p:ext uri="{BB962C8B-B14F-4D97-AF65-F5344CB8AC3E}">
        <p14:creationId xmlns:p14="http://schemas.microsoft.com/office/powerpoint/2010/main" val="1889258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ECF2E-57FD-2665-7574-381947866B0D}"/>
              </a:ext>
            </a:extLst>
          </p:cNvPr>
          <p:cNvSpPr>
            <a:spLocks noGrp="1"/>
          </p:cNvSpPr>
          <p:nvPr>
            <p:ph type="title"/>
          </p:nvPr>
        </p:nvSpPr>
        <p:spPr>
          <a:xfrm>
            <a:off x="720000" y="619200"/>
            <a:ext cx="10728322" cy="806644"/>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5598FA1B-93DF-8AFD-2A70-9834157F7F86}"/>
              </a:ext>
            </a:extLst>
          </p:cNvPr>
          <p:cNvSpPr>
            <a:spLocks noGrp="1"/>
          </p:cNvSpPr>
          <p:nvPr>
            <p:ph idx="1"/>
          </p:nvPr>
        </p:nvSpPr>
        <p:spPr>
          <a:xfrm>
            <a:off x="720000" y="1534332"/>
            <a:ext cx="10728325" cy="4234643"/>
          </a:xfrm>
        </p:spPr>
        <p:txBody>
          <a:bodyPr>
            <a:normAutofit/>
          </a:bodyPr>
          <a:lstStyle/>
          <a:p>
            <a:r>
              <a:rPr lang="en-US" sz="2400" b="1" dirty="0">
                <a:solidFill>
                  <a:srgbClr val="FFFFFF"/>
                </a:solidFill>
              </a:rPr>
              <a:t>3. A violent storm descends upon Quraysh’s campsite </a:t>
            </a:r>
          </a:p>
          <a:p>
            <a:r>
              <a:rPr lang="en-US" sz="2400" dirty="0">
                <a:solidFill>
                  <a:srgbClr val="FFFFFF"/>
                </a:solidFill>
              </a:rPr>
              <a:t>When the Prophet saw the morale of his followers diminishing and no end in sight, he invoked God’s help.</a:t>
            </a:r>
          </a:p>
          <a:p>
            <a:pPr marL="0" indent="0" algn="ctr">
              <a:buNone/>
            </a:pPr>
            <a:r>
              <a:rPr lang="ar-SA" sz="2400" b="0" i="0" dirty="0" err="1">
                <a:solidFill>
                  <a:schemeClr val="tx1"/>
                </a:solidFill>
                <a:effectLst/>
                <a:latin typeface="me_quran"/>
              </a:rPr>
              <a:t>يَـٰٓأَيُّهَا</a:t>
            </a:r>
            <a:r>
              <a:rPr lang="ar-SA" sz="2400" b="0" i="0" dirty="0">
                <a:solidFill>
                  <a:schemeClr val="tx1"/>
                </a:solidFill>
                <a:effectLst/>
                <a:latin typeface="me_quran"/>
              </a:rPr>
              <a:t> </a:t>
            </a:r>
            <a:r>
              <a:rPr lang="ar-SA" sz="2400" b="0" i="0" dirty="0" err="1">
                <a:solidFill>
                  <a:schemeClr val="tx1"/>
                </a:solidFill>
                <a:effectLst/>
                <a:latin typeface="me_quran"/>
              </a:rPr>
              <a:t>ٱلَّذِينَ</a:t>
            </a:r>
            <a:r>
              <a:rPr lang="ar-SA" sz="2400" b="0" i="0" dirty="0">
                <a:solidFill>
                  <a:schemeClr val="tx1"/>
                </a:solidFill>
                <a:effectLst/>
                <a:latin typeface="me_quran"/>
              </a:rPr>
              <a:t> ءَامَنُوا۟ </a:t>
            </a:r>
            <a:r>
              <a:rPr lang="ar-SA" sz="2400" b="0" i="0" dirty="0" err="1">
                <a:solidFill>
                  <a:schemeClr val="tx1"/>
                </a:solidFill>
                <a:effectLst/>
                <a:latin typeface="me_quran"/>
              </a:rPr>
              <a:t>ٱذْكُرُوا</a:t>
            </a:r>
            <a:r>
              <a:rPr lang="ar-SA" sz="2400" b="0" i="0" dirty="0">
                <a:solidFill>
                  <a:schemeClr val="tx1"/>
                </a:solidFill>
                <a:effectLst/>
                <a:latin typeface="me_quran"/>
              </a:rPr>
              <a:t>۟ نِعْمَةَ </a:t>
            </a:r>
            <a:r>
              <a:rPr lang="ar-SA" sz="2400" b="0" i="0" dirty="0" err="1">
                <a:solidFill>
                  <a:schemeClr val="tx1"/>
                </a:solidFill>
                <a:effectLst/>
                <a:latin typeface="me_quran"/>
              </a:rPr>
              <a:t>ٱللَّهِ</a:t>
            </a:r>
            <a:r>
              <a:rPr lang="ar-SA" sz="2400" b="0" i="0" dirty="0">
                <a:solidFill>
                  <a:schemeClr val="tx1"/>
                </a:solidFill>
                <a:effectLst/>
                <a:latin typeface="me_quran"/>
              </a:rPr>
              <a:t> عَلَيْكُمْ إِذْ </a:t>
            </a:r>
            <a:r>
              <a:rPr lang="ar-SA" sz="2400" b="0" i="0" dirty="0" err="1">
                <a:solidFill>
                  <a:schemeClr val="tx1"/>
                </a:solidFill>
                <a:effectLst/>
                <a:latin typeface="me_quran"/>
              </a:rPr>
              <a:t>جَآءَتْكُمْ</a:t>
            </a:r>
            <a:r>
              <a:rPr lang="ar-SA" sz="2400" b="0" i="0" dirty="0">
                <a:solidFill>
                  <a:schemeClr val="tx1"/>
                </a:solidFill>
                <a:effectLst/>
                <a:latin typeface="me_quran"/>
              </a:rPr>
              <a:t> جُنُودٌ فَأَرْسَلْنَا عَلَيْهِمْ رِيحًا وَجُنُودًا لَّمْ تَرَوْهَا وَكَانَ </a:t>
            </a:r>
            <a:r>
              <a:rPr lang="ar-SA" sz="2400" b="0" i="0" dirty="0" err="1">
                <a:solidFill>
                  <a:schemeClr val="tx1"/>
                </a:solidFill>
                <a:effectLst/>
                <a:latin typeface="me_quran"/>
              </a:rPr>
              <a:t>ٱللَّهُ</a:t>
            </a:r>
            <a:r>
              <a:rPr lang="ar-SA" sz="2400" b="0" i="0" dirty="0">
                <a:solidFill>
                  <a:schemeClr val="tx1"/>
                </a:solidFill>
                <a:effectLst/>
                <a:latin typeface="me_quran"/>
              </a:rPr>
              <a:t> بِمَا تَعْمَلُونَ بَصِيرًا</a:t>
            </a:r>
            <a:endParaRPr lang="en-US" sz="2400" b="0" i="0" dirty="0">
              <a:solidFill>
                <a:schemeClr val="tx1"/>
              </a:solidFill>
              <a:effectLst/>
              <a:latin typeface="me_quran"/>
            </a:endParaRPr>
          </a:p>
          <a:p>
            <a:pPr marL="0" indent="0" algn="ctr">
              <a:buNone/>
            </a:pPr>
            <a:r>
              <a:rPr lang="en-US" sz="2400" dirty="0">
                <a:solidFill>
                  <a:schemeClr val="tx1"/>
                </a:solidFill>
              </a:rPr>
              <a:t>O you who believe! Remember the favor of God upon you when army came down on you, we sent violent storm and forces you couldn’t see…” </a:t>
            </a:r>
          </a:p>
          <a:p>
            <a:pPr marL="0" indent="0" algn="ctr">
              <a:buNone/>
            </a:pPr>
            <a:r>
              <a:rPr lang="en-US" sz="2400" dirty="0">
                <a:solidFill>
                  <a:schemeClr val="tx1"/>
                </a:solidFill>
              </a:rPr>
              <a:t>Quran 33:9</a:t>
            </a:r>
          </a:p>
        </p:txBody>
      </p:sp>
    </p:spTree>
    <p:extLst>
      <p:ext uri="{BB962C8B-B14F-4D97-AF65-F5344CB8AC3E}">
        <p14:creationId xmlns:p14="http://schemas.microsoft.com/office/powerpoint/2010/main" val="3950677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24F8F-967A-7609-3B03-843784DD0BB4}"/>
              </a:ext>
            </a:extLst>
          </p:cNvPr>
          <p:cNvSpPr>
            <a:spLocks noGrp="1"/>
          </p:cNvSpPr>
          <p:nvPr>
            <p:ph type="title"/>
          </p:nvPr>
        </p:nvSpPr>
        <p:spPr>
          <a:xfrm>
            <a:off x="720000" y="619200"/>
            <a:ext cx="10728322" cy="760149"/>
          </a:xfrm>
        </p:spPr>
        <p:txBody>
          <a:bodyPr/>
          <a:lstStyle/>
          <a:p>
            <a:pPr algn="ctr"/>
            <a:r>
              <a:rPr lang="en-US" dirty="0"/>
              <a:t>The Break-Up of the Confederacy </a:t>
            </a:r>
          </a:p>
        </p:txBody>
      </p:sp>
      <p:sp>
        <p:nvSpPr>
          <p:cNvPr id="3" name="Content Placeholder 2">
            <a:extLst>
              <a:ext uri="{FF2B5EF4-FFF2-40B4-BE49-F238E27FC236}">
                <a16:creationId xmlns:a16="http://schemas.microsoft.com/office/drawing/2014/main" id="{633EBBF6-A2D8-7781-CC05-CD1D9EC78053}"/>
              </a:ext>
            </a:extLst>
          </p:cNvPr>
          <p:cNvSpPr>
            <a:spLocks noGrp="1"/>
          </p:cNvSpPr>
          <p:nvPr>
            <p:ph idx="1"/>
          </p:nvPr>
        </p:nvSpPr>
        <p:spPr>
          <a:xfrm>
            <a:off x="720000" y="1379350"/>
            <a:ext cx="10728325" cy="4389626"/>
          </a:xfrm>
        </p:spPr>
        <p:txBody>
          <a:bodyPr/>
          <a:lstStyle/>
          <a:p>
            <a:r>
              <a:rPr lang="en-US" b="1" dirty="0">
                <a:solidFill>
                  <a:srgbClr val="FFFFFF"/>
                </a:solidFill>
              </a:rPr>
              <a:t>4. The Prophet offered </a:t>
            </a:r>
            <a:r>
              <a:rPr lang="en-US" b="1" dirty="0" err="1">
                <a:solidFill>
                  <a:srgbClr val="FFFFFF"/>
                </a:solidFill>
              </a:rPr>
              <a:t>Ghatafan</a:t>
            </a:r>
            <a:r>
              <a:rPr lang="en-US" b="1" dirty="0">
                <a:solidFill>
                  <a:srgbClr val="FFFFFF"/>
                </a:solidFill>
              </a:rPr>
              <a:t> 1/3 of Medina’s dates if they leave:</a:t>
            </a:r>
          </a:p>
          <a:p>
            <a:r>
              <a:rPr lang="en-US" sz="2400" dirty="0">
                <a:solidFill>
                  <a:srgbClr val="FFFFFF"/>
                </a:solidFill>
              </a:rPr>
              <a:t>Ibn Hisham reports:</a:t>
            </a:r>
          </a:p>
          <a:p>
            <a:pPr marL="0" indent="0" algn="ctr">
              <a:buNone/>
            </a:pPr>
            <a:r>
              <a:rPr lang="ar-SA" sz="2400" dirty="0">
                <a:solidFill>
                  <a:srgbClr val="FFFFFF"/>
                </a:solidFill>
              </a:rPr>
              <a:t>فلما اشتد على الناس البلاء، بعث رسول الله صلى الله عليه وسلم إلى عيينة بن حصن بن حذيفة بن بدر، وإلى الحارث بن عوف بن أبي حارثة المري، وهما قائدا غطفان، فأعطاهما ثلث ثمار المدينة على أن يرجعا بمن معهما عنه وعن أصحابه، </a:t>
            </a:r>
            <a:endParaRPr lang="en-US" sz="2400" dirty="0">
              <a:solidFill>
                <a:srgbClr val="FFFFFF"/>
              </a:solidFill>
            </a:endParaRPr>
          </a:p>
        </p:txBody>
      </p:sp>
    </p:spTree>
    <p:extLst>
      <p:ext uri="{BB962C8B-B14F-4D97-AF65-F5344CB8AC3E}">
        <p14:creationId xmlns:p14="http://schemas.microsoft.com/office/powerpoint/2010/main" val="308008494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19535</TotalTime>
  <Words>1606</Words>
  <Application>Microsoft Macintosh PowerPoint</Application>
  <PresentationFormat>Widescreen</PresentationFormat>
  <Paragraphs>79</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Avenir Next LT Pro</vt:lpstr>
      <vt:lpstr>Helvetica</vt:lpstr>
      <vt:lpstr>me_quran</vt:lpstr>
      <vt:lpstr>Nassim</vt:lpstr>
      <vt:lpstr>Sagona Book</vt:lpstr>
      <vt:lpstr>Simplified Arabic</vt:lpstr>
      <vt:lpstr>The Hand Extrablack</vt:lpstr>
      <vt:lpstr>BlobVTI</vt:lpstr>
      <vt:lpstr>The Life of Prophet Muhammad</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lpstr>The Break-Up of the Confederacy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1132</cp:revision>
  <dcterms:created xsi:type="dcterms:W3CDTF">2020-11-25T07:02:27Z</dcterms:created>
  <dcterms:modified xsi:type="dcterms:W3CDTF">2022-11-10T02:59:21Z</dcterms:modified>
</cp:coreProperties>
</file>