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DFF"/>
    <a:srgbClr val="FFFFFF"/>
    <a:srgbClr val="FDFAFF"/>
    <a:srgbClr val="000000"/>
    <a:srgbClr val="FC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620"/>
  </p:normalViewPr>
  <p:slideViewPr>
    <p:cSldViewPr snapToGrid="0" snapToObjects="1">
      <p:cViewPr varScale="1">
        <p:scale>
          <a:sx n="78" d="100"/>
          <a:sy n="78" d="100"/>
        </p:scale>
        <p:origin x="192" y="7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November 23,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November 23,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November 23,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November 23,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November 23,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November 23,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November 23,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November 23,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November 23,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November 23,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November 23,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November 23,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62</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20789-F303-03DE-5517-AB778827C2D6}"/>
              </a:ext>
            </a:extLst>
          </p:cNvPr>
          <p:cNvSpPr>
            <a:spLocks noGrp="1"/>
          </p:cNvSpPr>
          <p:nvPr>
            <p:ph type="title"/>
          </p:nvPr>
        </p:nvSpPr>
        <p:spPr>
          <a:xfrm>
            <a:off x="720000" y="619200"/>
            <a:ext cx="10728322" cy="766255"/>
          </a:xfrm>
        </p:spPr>
        <p:txBody>
          <a:bodyPr/>
          <a:lstStyle/>
          <a:p>
            <a:pPr algn="ctr"/>
            <a:r>
              <a:rPr lang="en-US" dirty="0"/>
              <a:t>The Fate of Bani </a:t>
            </a:r>
            <a:r>
              <a:rPr lang="en-US" dirty="0" err="1"/>
              <a:t>Qurayzah</a:t>
            </a:r>
            <a:endParaRPr lang="en-US" dirty="0"/>
          </a:p>
        </p:txBody>
      </p:sp>
      <p:sp>
        <p:nvSpPr>
          <p:cNvPr id="3" name="Content Placeholder 2">
            <a:extLst>
              <a:ext uri="{FF2B5EF4-FFF2-40B4-BE49-F238E27FC236}">
                <a16:creationId xmlns:a16="http://schemas.microsoft.com/office/drawing/2014/main" id="{A024623D-C253-D1A2-1ADF-C6144624B327}"/>
              </a:ext>
            </a:extLst>
          </p:cNvPr>
          <p:cNvSpPr>
            <a:spLocks noGrp="1"/>
          </p:cNvSpPr>
          <p:nvPr>
            <p:ph idx="1"/>
          </p:nvPr>
        </p:nvSpPr>
        <p:spPr>
          <a:xfrm>
            <a:off x="720000" y="1385456"/>
            <a:ext cx="10728325" cy="4383520"/>
          </a:xfrm>
        </p:spPr>
        <p:txBody>
          <a:bodyPr/>
          <a:lstStyle/>
          <a:p>
            <a:r>
              <a:rPr lang="en-US" sz="2400" dirty="0">
                <a:solidFill>
                  <a:srgbClr val="FFFFFF"/>
                </a:solidFill>
              </a:rPr>
              <a:t>3. </a:t>
            </a:r>
            <a:r>
              <a:rPr lang="en-CA" sz="2400" dirty="0">
                <a:solidFill>
                  <a:srgbClr val="FFFFFF"/>
                </a:solidFill>
                <a:effectLst/>
              </a:rPr>
              <a:t>The sanctity of the Prophet’s covenants had to be maintained. If he went easy on one betrayal, this would embolden others to do worse. </a:t>
            </a:r>
          </a:p>
          <a:p>
            <a:r>
              <a:rPr lang="en-US" sz="2400" dirty="0">
                <a:solidFill>
                  <a:srgbClr val="FFFFFF"/>
                </a:solidFill>
              </a:rPr>
              <a:t>4. </a:t>
            </a:r>
            <a:r>
              <a:rPr lang="en-CA" sz="2400" dirty="0">
                <a:solidFill>
                  <a:srgbClr val="FFFFFF"/>
                </a:solidFill>
                <a:effectLst/>
              </a:rPr>
              <a:t>With the loss of their last ally in Medina the Quraysh’s will to fight was neutralized </a:t>
            </a:r>
          </a:p>
          <a:p>
            <a:endParaRPr lang="en-US" sz="2400" dirty="0"/>
          </a:p>
        </p:txBody>
      </p:sp>
    </p:spTree>
    <p:extLst>
      <p:ext uri="{BB962C8B-B14F-4D97-AF65-F5344CB8AC3E}">
        <p14:creationId xmlns:p14="http://schemas.microsoft.com/office/powerpoint/2010/main" val="2222306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A1981-6701-ABB3-CDD4-DE2487D5CD39}"/>
              </a:ext>
            </a:extLst>
          </p:cNvPr>
          <p:cNvSpPr>
            <a:spLocks noGrp="1"/>
          </p:cNvSpPr>
          <p:nvPr>
            <p:ph type="title"/>
          </p:nvPr>
        </p:nvSpPr>
        <p:spPr>
          <a:xfrm>
            <a:off x="720000" y="619200"/>
            <a:ext cx="10728322" cy="780109"/>
          </a:xfrm>
        </p:spPr>
        <p:txBody>
          <a:bodyPr/>
          <a:lstStyle/>
          <a:p>
            <a:pPr algn="ctr"/>
            <a:r>
              <a:rPr lang="en-US" dirty="0"/>
              <a:t>The Fate of Bani </a:t>
            </a:r>
            <a:r>
              <a:rPr lang="en-US" dirty="0" err="1"/>
              <a:t>Qurayzah</a:t>
            </a:r>
            <a:endParaRPr lang="en-US" dirty="0"/>
          </a:p>
        </p:txBody>
      </p:sp>
      <p:sp>
        <p:nvSpPr>
          <p:cNvPr id="3" name="Content Placeholder 2">
            <a:extLst>
              <a:ext uri="{FF2B5EF4-FFF2-40B4-BE49-F238E27FC236}">
                <a16:creationId xmlns:a16="http://schemas.microsoft.com/office/drawing/2014/main" id="{0B4715ED-7EDF-ABE4-9890-CE866BABF9B0}"/>
              </a:ext>
            </a:extLst>
          </p:cNvPr>
          <p:cNvSpPr>
            <a:spLocks noGrp="1"/>
          </p:cNvSpPr>
          <p:nvPr>
            <p:ph idx="1"/>
          </p:nvPr>
        </p:nvSpPr>
        <p:spPr>
          <a:xfrm>
            <a:off x="720000" y="1537856"/>
            <a:ext cx="10728325" cy="4231120"/>
          </a:xfrm>
        </p:spPr>
        <p:txBody>
          <a:bodyPr>
            <a:normAutofit/>
          </a:bodyPr>
          <a:lstStyle/>
          <a:p>
            <a:r>
              <a:rPr lang="en-US" sz="2400" dirty="0">
                <a:solidFill>
                  <a:srgbClr val="FFFFFF"/>
                </a:solidFill>
              </a:rPr>
              <a:t>The punishment of Banu </a:t>
            </a:r>
            <a:r>
              <a:rPr lang="en-US" sz="2400" dirty="0" err="1">
                <a:solidFill>
                  <a:srgbClr val="FFFFFF"/>
                </a:solidFill>
              </a:rPr>
              <a:t>Qurayzah</a:t>
            </a:r>
            <a:r>
              <a:rPr lang="en-US" sz="2400" dirty="0">
                <a:solidFill>
                  <a:srgbClr val="FFFFFF"/>
                </a:solidFill>
              </a:rPr>
              <a:t> has been enshrined in 2 verses in the Quran:</a:t>
            </a:r>
          </a:p>
          <a:p>
            <a:pPr marL="0" indent="0" algn="ctr">
              <a:buNone/>
            </a:pPr>
            <a:r>
              <a:rPr lang="ar-SA" sz="2400" b="0" i="0" dirty="0">
                <a:solidFill>
                  <a:srgbClr val="FFFFFF"/>
                </a:solidFill>
                <a:effectLst/>
                <a:latin typeface="me_quran"/>
              </a:rPr>
              <a:t>وَأَنزَلَ </a:t>
            </a:r>
            <a:r>
              <a:rPr lang="ar-SA" sz="2400" b="0" i="0" dirty="0" err="1">
                <a:solidFill>
                  <a:srgbClr val="FFFFFF"/>
                </a:solidFill>
                <a:effectLst/>
                <a:latin typeface="me_quran"/>
              </a:rPr>
              <a:t>ٱلَّذِينَ</a:t>
            </a:r>
            <a:r>
              <a:rPr lang="ar-SA" sz="2400" b="0" i="0" dirty="0">
                <a:solidFill>
                  <a:srgbClr val="FFFFFF"/>
                </a:solidFill>
                <a:effectLst/>
                <a:latin typeface="me_quran"/>
              </a:rPr>
              <a:t> ظَـٰهَرُوهُم مِّنْ أَهْلِ </a:t>
            </a:r>
            <a:r>
              <a:rPr lang="ar-SA" sz="2400" b="0" i="0" dirty="0" err="1">
                <a:solidFill>
                  <a:srgbClr val="FFFFFF"/>
                </a:solidFill>
                <a:effectLst/>
                <a:latin typeface="me_quran"/>
              </a:rPr>
              <a:t>ٱلْكِتَـٰبِ</a:t>
            </a:r>
            <a:r>
              <a:rPr lang="ar-SA" sz="2400" b="0" i="0" dirty="0">
                <a:solidFill>
                  <a:srgbClr val="FFFFFF"/>
                </a:solidFill>
                <a:effectLst/>
                <a:latin typeface="me_quran"/>
              </a:rPr>
              <a:t> مِن صَيَاصِيهِمْ وَقَذَفَ </a:t>
            </a:r>
            <a:r>
              <a:rPr lang="ar-SA" sz="2400" b="0" i="0" dirty="0" err="1">
                <a:solidFill>
                  <a:srgbClr val="FFFFFF"/>
                </a:solidFill>
                <a:effectLst/>
                <a:latin typeface="me_quran"/>
              </a:rPr>
              <a:t>فِى</a:t>
            </a:r>
            <a:r>
              <a:rPr lang="ar-SA" sz="2400" b="0" i="0" dirty="0">
                <a:solidFill>
                  <a:srgbClr val="FFFFFF"/>
                </a:solidFill>
                <a:effectLst/>
                <a:latin typeface="me_quran"/>
              </a:rPr>
              <a:t> قُلُوبِهِمُ </a:t>
            </a:r>
            <a:r>
              <a:rPr lang="ar-SA" sz="2400" b="0" i="0" dirty="0" err="1">
                <a:solidFill>
                  <a:srgbClr val="FFFFFF"/>
                </a:solidFill>
                <a:effectLst/>
                <a:latin typeface="me_quran"/>
              </a:rPr>
              <a:t>ٱلرُّعْبَ</a:t>
            </a:r>
            <a:r>
              <a:rPr lang="ar-SA" sz="2400" b="0" i="0" dirty="0">
                <a:solidFill>
                  <a:srgbClr val="FFFFFF"/>
                </a:solidFill>
                <a:effectLst/>
                <a:latin typeface="me_quran"/>
              </a:rPr>
              <a:t> فَرِيقًا تَقْتُلُونَ وَتَأْسِرُونَ فَرِيقًا</a:t>
            </a:r>
            <a:endParaRPr lang="en-US" sz="2400" dirty="0">
              <a:solidFill>
                <a:srgbClr val="FFFFFF"/>
              </a:solidFill>
            </a:endParaRPr>
          </a:p>
          <a:p>
            <a:pPr marL="0" indent="0" algn="ctr">
              <a:buNone/>
            </a:pPr>
            <a:r>
              <a:rPr lang="en-CA" sz="2400" b="0" i="0" dirty="0">
                <a:solidFill>
                  <a:srgbClr val="FFFFFF"/>
                </a:solidFill>
                <a:effectLst/>
              </a:rPr>
              <a:t>And He brought down those who supported them among the People of the Scripture from their fortresses and cast terror into their hearts [so that] a party you killed, and you took captive a party.</a:t>
            </a:r>
          </a:p>
          <a:p>
            <a:pPr marL="0" indent="0" algn="ctr">
              <a:buNone/>
            </a:pPr>
            <a:r>
              <a:rPr lang="en-CA" sz="2400" dirty="0">
                <a:solidFill>
                  <a:srgbClr val="FFFFFF"/>
                </a:solidFill>
              </a:rPr>
              <a:t>Quran 33:26</a:t>
            </a:r>
            <a:endParaRPr lang="en-US" sz="2400" dirty="0">
              <a:solidFill>
                <a:srgbClr val="FFFFFF"/>
              </a:solidFill>
            </a:endParaRPr>
          </a:p>
        </p:txBody>
      </p:sp>
    </p:spTree>
    <p:extLst>
      <p:ext uri="{BB962C8B-B14F-4D97-AF65-F5344CB8AC3E}">
        <p14:creationId xmlns:p14="http://schemas.microsoft.com/office/powerpoint/2010/main" val="2483923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370E5-371E-46E0-2265-C734F7D765A9}"/>
              </a:ext>
            </a:extLst>
          </p:cNvPr>
          <p:cNvSpPr>
            <a:spLocks noGrp="1"/>
          </p:cNvSpPr>
          <p:nvPr>
            <p:ph type="title"/>
          </p:nvPr>
        </p:nvSpPr>
        <p:spPr>
          <a:xfrm>
            <a:off x="720000" y="619200"/>
            <a:ext cx="10728322" cy="801386"/>
          </a:xfrm>
        </p:spPr>
        <p:txBody>
          <a:bodyPr/>
          <a:lstStyle/>
          <a:p>
            <a:pPr algn="ctr"/>
            <a:r>
              <a:rPr lang="en-US" dirty="0"/>
              <a:t>The Fate of Bani </a:t>
            </a:r>
            <a:r>
              <a:rPr lang="en-US" dirty="0" err="1"/>
              <a:t>Qurayzah</a:t>
            </a:r>
            <a:endParaRPr lang="en-US" dirty="0"/>
          </a:p>
        </p:txBody>
      </p:sp>
      <p:sp>
        <p:nvSpPr>
          <p:cNvPr id="3" name="Content Placeholder 2">
            <a:extLst>
              <a:ext uri="{FF2B5EF4-FFF2-40B4-BE49-F238E27FC236}">
                <a16:creationId xmlns:a16="http://schemas.microsoft.com/office/drawing/2014/main" id="{B2551007-AF43-5DBC-46A9-572A01E5B1F0}"/>
              </a:ext>
            </a:extLst>
          </p:cNvPr>
          <p:cNvSpPr>
            <a:spLocks noGrp="1"/>
          </p:cNvSpPr>
          <p:nvPr>
            <p:ph idx="1"/>
          </p:nvPr>
        </p:nvSpPr>
        <p:spPr>
          <a:xfrm>
            <a:off x="720000" y="1420586"/>
            <a:ext cx="10728325" cy="4348389"/>
          </a:xfrm>
        </p:spPr>
        <p:txBody>
          <a:bodyPr>
            <a:normAutofit/>
          </a:bodyPr>
          <a:lstStyle/>
          <a:p>
            <a:pPr marL="0" indent="0" algn="ctr">
              <a:buNone/>
            </a:pPr>
            <a:r>
              <a:rPr lang="ar-SA" sz="2400" b="0" i="0" dirty="0">
                <a:solidFill>
                  <a:schemeClr val="tx1"/>
                </a:solidFill>
                <a:effectLst/>
                <a:latin typeface="me_quran"/>
              </a:rPr>
              <a:t>وَأَوْرَثَكُمْ أَرْضَهُمْ وَدِيَـٰرَهُمْ وَأَمْوَٰلَهُمْ وَأَرْضًا لَّمْ </a:t>
            </a:r>
            <a:r>
              <a:rPr lang="ar-SA" sz="2400" b="0" i="0" dirty="0" err="1">
                <a:solidFill>
                  <a:schemeClr val="tx1"/>
                </a:solidFill>
                <a:effectLst/>
                <a:latin typeface="me_quran"/>
              </a:rPr>
              <a:t>تَطَـُٔوهَا</a:t>
            </a:r>
            <a:r>
              <a:rPr lang="ar-SA" sz="2400" b="0" i="0" dirty="0">
                <a:solidFill>
                  <a:schemeClr val="tx1"/>
                </a:solidFill>
                <a:effectLst/>
                <a:latin typeface="me_quran"/>
              </a:rPr>
              <a:t> وَكَانَ </a:t>
            </a:r>
            <a:r>
              <a:rPr lang="ar-SA" sz="2400" b="0" i="0" dirty="0" err="1">
                <a:solidFill>
                  <a:schemeClr val="tx1"/>
                </a:solidFill>
                <a:effectLst/>
                <a:latin typeface="me_quran"/>
              </a:rPr>
              <a:t>ٱللَّهُ</a:t>
            </a:r>
            <a:r>
              <a:rPr lang="ar-SA" sz="2400" b="0" i="0" dirty="0">
                <a:solidFill>
                  <a:schemeClr val="tx1"/>
                </a:solidFill>
                <a:effectLst/>
                <a:latin typeface="me_quran"/>
              </a:rPr>
              <a:t> عَلَىٰ كُلِّ </a:t>
            </a:r>
            <a:r>
              <a:rPr lang="ar-SA" sz="2400" b="0" i="0" dirty="0" err="1">
                <a:solidFill>
                  <a:schemeClr val="tx1"/>
                </a:solidFill>
                <a:effectLst/>
                <a:latin typeface="me_quran"/>
              </a:rPr>
              <a:t>شَىْءٍ</a:t>
            </a:r>
            <a:r>
              <a:rPr lang="ar-SA" sz="2400" b="0" i="0" dirty="0">
                <a:solidFill>
                  <a:schemeClr val="tx1"/>
                </a:solidFill>
                <a:effectLst/>
                <a:latin typeface="me_quran"/>
              </a:rPr>
              <a:t> قَدِيرًا</a:t>
            </a:r>
            <a:endParaRPr lang="en-US" sz="2400" b="0" i="0" dirty="0">
              <a:solidFill>
                <a:schemeClr val="tx1"/>
              </a:solidFill>
              <a:effectLst/>
              <a:latin typeface="me_quran"/>
            </a:endParaRPr>
          </a:p>
          <a:p>
            <a:pPr marL="0" indent="0" algn="ctr">
              <a:buNone/>
            </a:pPr>
            <a:endParaRPr lang="en-US" sz="2400" dirty="0">
              <a:solidFill>
                <a:schemeClr val="tx1"/>
              </a:solidFill>
              <a:latin typeface="me_quran"/>
            </a:endParaRPr>
          </a:p>
          <a:p>
            <a:pPr marL="0" indent="0" algn="ctr">
              <a:buNone/>
            </a:pPr>
            <a:r>
              <a:rPr lang="en-CA" sz="2400" b="0" i="0" dirty="0">
                <a:solidFill>
                  <a:srgbClr val="FFFFFF"/>
                </a:solidFill>
                <a:effectLst/>
              </a:rPr>
              <a:t>And He caused you to inherit their land and their homes and their properties and a land which you have not trodden. And ever is Allah , over all things, competent.</a:t>
            </a:r>
          </a:p>
          <a:p>
            <a:pPr marL="0" indent="0" algn="ctr">
              <a:buNone/>
            </a:pPr>
            <a:r>
              <a:rPr lang="en-CA" sz="2400" dirty="0">
                <a:solidFill>
                  <a:srgbClr val="FFFFFF"/>
                </a:solidFill>
              </a:rPr>
              <a:t>Quran 33:27</a:t>
            </a:r>
            <a:endParaRPr lang="en-US" sz="2400" dirty="0">
              <a:solidFill>
                <a:srgbClr val="FFFFFF"/>
              </a:solidFill>
            </a:endParaRPr>
          </a:p>
        </p:txBody>
      </p:sp>
    </p:spTree>
    <p:extLst>
      <p:ext uri="{BB962C8B-B14F-4D97-AF65-F5344CB8AC3E}">
        <p14:creationId xmlns:p14="http://schemas.microsoft.com/office/powerpoint/2010/main" val="888976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F86D2-8E55-462D-282A-6848D0805D63}"/>
              </a:ext>
            </a:extLst>
          </p:cNvPr>
          <p:cNvSpPr>
            <a:spLocks noGrp="1"/>
          </p:cNvSpPr>
          <p:nvPr>
            <p:ph type="title"/>
          </p:nvPr>
        </p:nvSpPr>
        <p:spPr>
          <a:xfrm>
            <a:off x="720000" y="619200"/>
            <a:ext cx="10728322" cy="785057"/>
          </a:xfrm>
        </p:spPr>
        <p:txBody>
          <a:bodyPr/>
          <a:lstStyle/>
          <a:p>
            <a:pPr algn="ctr"/>
            <a:r>
              <a:rPr lang="en-US" dirty="0"/>
              <a:t>The Fate of Bani </a:t>
            </a:r>
            <a:r>
              <a:rPr lang="en-US" dirty="0" err="1"/>
              <a:t>Qurayzah</a:t>
            </a:r>
            <a:endParaRPr lang="en-US" dirty="0"/>
          </a:p>
        </p:txBody>
      </p:sp>
      <p:sp>
        <p:nvSpPr>
          <p:cNvPr id="3" name="Content Placeholder 2">
            <a:extLst>
              <a:ext uri="{FF2B5EF4-FFF2-40B4-BE49-F238E27FC236}">
                <a16:creationId xmlns:a16="http://schemas.microsoft.com/office/drawing/2014/main" id="{13B38066-DC2B-BB0F-2187-E89465931F46}"/>
              </a:ext>
            </a:extLst>
          </p:cNvPr>
          <p:cNvSpPr>
            <a:spLocks noGrp="1"/>
          </p:cNvSpPr>
          <p:nvPr>
            <p:ph idx="1"/>
          </p:nvPr>
        </p:nvSpPr>
        <p:spPr>
          <a:xfrm>
            <a:off x="720000" y="1534886"/>
            <a:ext cx="10728325" cy="4234089"/>
          </a:xfrm>
        </p:spPr>
        <p:txBody>
          <a:bodyPr>
            <a:normAutofit/>
          </a:bodyPr>
          <a:lstStyle/>
          <a:p>
            <a:r>
              <a:rPr lang="en-US" sz="2400" b="1" dirty="0">
                <a:solidFill>
                  <a:srgbClr val="FFFFFF"/>
                </a:solidFill>
              </a:rPr>
              <a:t>Was the execution of </a:t>
            </a:r>
            <a:r>
              <a:rPr lang="en-US" sz="2400" b="1" dirty="0" err="1">
                <a:solidFill>
                  <a:srgbClr val="FFFFFF"/>
                </a:solidFill>
              </a:rPr>
              <a:t>Qurayzah</a:t>
            </a:r>
            <a:r>
              <a:rPr lang="en-US" sz="2400" b="1" dirty="0">
                <a:solidFill>
                  <a:srgbClr val="FFFFFF"/>
                </a:solidFill>
              </a:rPr>
              <a:t> motivated by antisemitism?</a:t>
            </a:r>
          </a:p>
          <a:p>
            <a:r>
              <a:rPr lang="en-US" sz="2400" dirty="0">
                <a:solidFill>
                  <a:srgbClr val="FFFFFF"/>
                </a:solidFill>
              </a:rPr>
              <a:t>1. The Banu </a:t>
            </a:r>
            <a:r>
              <a:rPr lang="en-US" sz="2400" dirty="0" err="1">
                <a:solidFill>
                  <a:srgbClr val="FFFFFF"/>
                </a:solidFill>
              </a:rPr>
              <a:t>Qurayzah</a:t>
            </a:r>
            <a:r>
              <a:rPr lang="en-US" sz="2400" dirty="0">
                <a:solidFill>
                  <a:srgbClr val="FFFFFF"/>
                </a:solidFill>
              </a:rPr>
              <a:t> were not executed for being Jews, they were executed for treason.  ’Amr ibn </a:t>
            </a:r>
            <a:r>
              <a:rPr lang="en-US" sz="2400" dirty="0" err="1">
                <a:solidFill>
                  <a:srgbClr val="FFFFFF"/>
                </a:solidFill>
              </a:rPr>
              <a:t>Su’da</a:t>
            </a:r>
            <a:r>
              <a:rPr lang="en-US" sz="2400" dirty="0">
                <a:solidFill>
                  <a:srgbClr val="FFFFFF"/>
                </a:solidFill>
              </a:rPr>
              <a:t>, the Jew who dissociated himself from Banu </a:t>
            </a:r>
            <a:r>
              <a:rPr lang="en-US" sz="2400" dirty="0" err="1">
                <a:solidFill>
                  <a:srgbClr val="FFFFFF"/>
                </a:solidFill>
              </a:rPr>
              <a:t>Qurayzah</a:t>
            </a:r>
            <a:r>
              <a:rPr lang="en-US" sz="2400" dirty="0">
                <a:solidFill>
                  <a:srgbClr val="FFFFFF"/>
                </a:solidFill>
              </a:rPr>
              <a:t>, was allowed to flee.</a:t>
            </a:r>
          </a:p>
          <a:p>
            <a:r>
              <a:rPr lang="en-US" sz="2400" dirty="0">
                <a:solidFill>
                  <a:srgbClr val="FFFFFF"/>
                </a:solidFill>
              </a:rPr>
              <a:t>2. The execution of Bani </a:t>
            </a:r>
            <a:r>
              <a:rPr lang="en-US" sz="2400" dirty="0" err="1">
                <a:solidFill>
                  <a:srgbClr val="FFFFFF"/>
                </a:solidFill>
              </a:rPr>
              <a:t>Qurayzah</a:t>
            </a:r>
            <a:r>
              <a:rPr lang="en-US" sz="2400" dirty="0">
                <a:solidFill>
                  <a:srgbClr val="FFFFFF"/>
                </a:solidFill>
              </a:rPr>
              <a:t> did not in any way set a precedent for future treatment of Jews in Muslim territories. Even during the most oppressive periods in Islamic history, Jews under Muslim rule received far better treatment and had greater rights than when they were under Christian rule.</a:t>
            </a:r>
          </a:p>
          <a:p>
            <a:endParaRPr lang="en-US" sz="2400" dirty="0">
              <a:solidFill>
                <a:srgbClr val="FFFFFF"/>
              </a:solidFill>
            </a:endParaRPr>
          </a:p>
        </p:txBody>
      </p:sp>
    </p:spTree>
    <p:extLst>
      <p:ext uri="{BB962C8B-B14F-4D97-AF65-F5344CB8AC3E}">
        <p14:creationId xmlns:p14="http://schemas.microsoft.com/office/powerpoint/2010/main" val="2092210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F80A8-F1FD-F2E2-BE1A-E395168091F1}"/>
              </a:ext>
            </a:extLst>
          </p:cNvPr>
          <p:cNvSpPr>
            <a:spLocks noGrp="1"/>
          </p:cNvSpPr>
          <p:nvPr>
            <p:ph type="title"/>
          </p:nvPr>
        </p:nvSpPr>
        <p:spPr>
          <a:xfrm>
            <a:off x="720000" y="619200"/>
            <a:ext cx="10728322" cy="736071"/>
          </a:xfrm>
        </p:spPr>
        <p:txBody>
          <a:bodyPr/>
          <a:lstStyle/>
          <a:p>
            <a:pPr algn="ctr"/>
            <a:r>
              <a:rPr lang="en-US" dirty="0"/>
              <a:t>The Fate of Bani </a:t>
            </a:r>
            <a:r>
              <a:rPr lang="en-US" dirty="0" err="1"/>
              <a:t>Qurayzah</a:t>
            </a:r>
            <a:endParaRPr lang="en-US" dirty="0"/>
          </a:p>
        </p:txBody>
      </p:sp>
      <p:sp>
        <p:nvSpPr>
          <p:cNvPr id="3" name="Content Placeholder 2">
            <a:extLst>
              <a:ext uri="{FF2B5EF4-FFF2-40B4-BE49-F238E27FC236}">
                <a16:creationId xmlns:a16="http://schemas.microsoft.com/office/drawing/2014/main" id="{9A45DE85-33C0-9CF2-158D-78ADEF538BEB}"/>
              </a:ext>
            </a:extLst>
          </p:cNvPr>
          <p:cNvSpPr>
            <a:spLocks noGrp="1"/>
          </p:cNvSpPr>
          <p:nvPr>
            <p:ph idx="1"/>
          </p:nvPr>
        </p:nvSpPr>
        <p:spPr>
          <a:xfrm>
            <a:off x="720000" y="1355272"/>
            <a:ext cx="10728325" cy="4883528"/>
          </a:xfrm>
        </p:spPr>
        <p:txBody>
          <a:bodyPr>
            <a:normAutofit/>
          </a:bodyPr>
          <a:lstStyle/>
          <a:p>
            <a:r>
              <a:rPr lang="en-US" dirty="0">
                <a:solidFill>
                  <a:srgbClr val="FFFFFF"/>
                </a:solidFill>
              </a:rPr>
              <a:t>Additionally, the punishment meted out to Bani </a:t>
            </a:r>
            <a:r>
              <a:rPr lang="en-US" dirty="0" err="1">
                <a:solidFill>
                  <a:srgbClr val="FFFFFF"/>
                </a:solidFill>
              </a:rPr>
              <a:t>Qurayzah</a:t>
            </a:r>
            <a:r>
              <a:rPr lang="en-US" dirty="0">
                <a:solidFill>
                  <a:srgbClr val="FFFFFF"/>
                </a:solidFill>
              </a:rPr>
              <a:t> is the designated punishment for combative enemies as outlined in the Old Testament:</a:t>
            </a:r>
          </a:p>
          <a:p>
            <a:r>
              <a:rPr lang="en-CA" b="0" i="0" dirty="0">
                <a:solidFill>
                  <a:srgbClr val="FEFDFF"/>
                </a:solidFill>
                <a:effectLst/>
              </a:rPr>
              <a:t>Deuteronomy 20:10-14:</a:t>
            </a:r>
            <a:br>
              <a:rPr lang="en-CA" b="0" i="0" dirty="0">
                <a:solidFill>
                  <a:srgbClr val="FEFDFF"/>
                </a:solidFill>
                <a:effectLst/>
              </a:rPr>
            </a:br>
            <a:r>
              <a:rPr lang="en-CA" b="0" i="0" dirty="0">
                <a:solidFill>
                  <a:srgbClr val="FEFDFF"/>
                </a:solidFill>
                <a:effectLst/>
              </a:rPr>
              <a:t>"10. When you march up to attack a city, make its people an offer of peace.</a:t>
            </a:r>
          </a:p>
          <a:p>
            <a:pPr algn="just"/>
            <a:r>
              <a:rPr lang="en-CA" b="0" i="0" dirty="0">
                <a:solidFill>
                  <a:srgbClr val="FEFDFF"/>
                </a:solidFill>
                <a:effectLst/>
              </a:rPr>
              <a:t>11. If they accept and open their gates, all the people in it shall be subject to forced labor and shall work for you.</a:t>
            </a:r>
          </a:p>
          <a:p>
            <a:pPr algn="just"/>
            <a:r>
              <a:rPr lang="en-CA" b="0" i="0" dirty="0">
                <a:solidFill>
                  <a:srgbClr val="FEFDFF"/>
                </a:solidFill>
                <a:effectLst/>
              </a:rPr>
              <a:t>12. If they refuse to make peace and they engage you in battle, lay siege to that city.</a:t>
            </a:r>
          </a:p>
          <a:p>
            <a:pPr algn="just"/>
            <a:r>
              <a:rPr lang="en-CA" b="0" i="0" dirty="0">
                <a:solidFill>
                  <a:srgbClr val="FEFDFF"/>
                </a:solidFill>
                <a:effectLst/>
              </a:rPr>
              <a:t>13. When the Lord your God delivers it into your hand, put to the sword all the men in it.</a:t>
            </a:r>
          </a:p>
          <a:p>
            <a:pPr algn="just"/>
            <a:r>
              <a:rPr lang="en-CA" b="0" i="0" dirty="0">
                <a:solidFill>
                  <a:srgbClr val="FEFDFF"/>
                </a:solidFill>
                <a:effectLst/>
              </a:rPr>
              <a:t>14. As for the women, the children, the livestock, and everything else in the city, you may take these as plunder for yourselves. And you may use the plunder the Lord your God gives you from your enemies."</a:t>
            </a:r>
          </a:p>
          <a:p>
            <a:pPr marL="0" indent="0" algn="ctr">
              <a:buNone/>
            </a:pPr>
            <a:endParaRPr lang="en-US" dirty="0"/>
          </a:p>
        </p:txBody>
      </p:sp>
    </p:spTree>
    <p:extLst>
      <p:ext uri="{BB962C8B-B14F-4D97-AF65-F5344CB8AC3E}">
        <p14:creationId xmlns:p14="http://schemas.microsoft.com/office/powerpoint/2010/main" val="1960081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C9295-474E-8F29-9E4E-D3ADD11E4940}"/>
              </a:ext>
            </a:extLst>
          </p:cNvPr>
          <p:cNvSpPr>
            <a:spLocks noGrp="1"/>
          </p:cNvSpPr>
          <p:nvPr>
            <p:ph type="title"/>
          </p:nvPr>
        </p:nvSpPr>
        <p:spPr>
          <a:xfrm>
            <a:off x="720000" y="619200"/>
            <a:ext cx="10728322" cy="752400"/>
          </a:xfrm>
        </p:spPr>
        <p:txBody>
          <a:bodyPr/>
          <a:lstStyle/>
          <a:p>
            <a:pPr algn="ctr"/>
            <a:r>
              <a:rPr lang="en-US" dirty="0"/>
              <a:t>The Fate of Bani </a:t>
            </a:r>
            <a:r>
              <a:rPr lang="en-US" dirty="0" err="1"/>
              <a:t>Qurayzah</a:t>
            </a:r>
            <a:endParaRPr lang="en-US" dirty="0"/>
          </a:p>
        </p:txBody>
      </p:sp>
      <p:sp>
        <p:nvSpPr>
          <p:cNvPr id="3" name="Content Placeholder 2">
            <a:extLst>
              <a:ext uri="{FF2B5EF4-FFF2-40B4-BE49-F238E27FC236}">
                <a16:creationId xmlns:a16="http://schemas.microsoft.com/office/drawing/2014/main" id="{4A95367A-DED4-4E11-B32A-D8D31BD09866}"/>
              </a:ext>
            </a:extLst>
          </p:cNvPr>
          <p:cNvSpPr>
            <a:spLocks noGrp="1"/>
          </p:cNvSpPr>
          <p:nvPr>
            <p:ph idx="1"/>
          </p:nvPr>
        </p:nvSpPr>
        <p:spPr>
          <a:xfrm>
            <a:off x="720000" y="1510146"/>
            <a:ext cx="10728325" cy="4258830"/>
          </a:xfrm>
        </p:spPr>
        <p:txBody>
          <a:bodyPr>
            <a:normAutofit lnSpcReduction="10000"/>
          </a:bodyPr>
          <a:lstStyle/>
          <a:p>
            <a:r>
              <a:rPr lang="en-US" sz="2400" dirty="0">
                <a:solidFill>
                  <a:srgbClr val="FFFFFF"/>
                </a:solidFill>
              </a:rPr>
              <a:t>The Banu </a:t>
            </a:r>
            <a:r>
              <a:rPr lang="en-US" sz="2400" dirty="0" err="1">
                <a:solidFill>
                  <a:srgbClr val="FFFFFF"/>
                </a:solidFill>
              </a:rPr>
              <a:t>Qurayzah</a:t>
            </a:r>
            <a:r>
              <a:rPr lang="en-US" sz="2400" dirty="0">
                <a:solidFill>
                  <a:srgbClr val="FFFFFF"/>
                </a:solidFill>
              </a:rPr>
              <a:t> surrendered after a long siege by the Muslims.</a:t>
            </a:r>
          </a:p>
          <a:p>
            <a:r>
              <a:rPr lang="en-US" sz="2400" dirty="0">
                <a:solidFill>
                  <a:srgbClr val="FFFFFF"/>
                </a:solidFill>
              </a:rPr>
              <a:t>Aws sent a deputation to the Prophet asking him to show clemency for their former allies.</a:t>
            </a:r>
          </a:p>
          <a:p>
            <a:r>
              <a:rPr lang="en-US" sz="2400" dirty="0">
                <a:solidFill>
                  <a:srgbClr val="FFFFFF"/>
                </a:solidFill>
              </a:rPr>
              <a:t>The Prophet listened to their plea and asked if they would be satisfied if he placed the fate of Banu </a:t>
            </a:r>
            <a:r>
              <a:rPr lang="en-US" sz="2400" dirty="0" err="1">
                <a:solidFill>
                  <a:srgbClr val="FFFFFF"/>
                </a:solidFill>
              </a:rPr>
              <a:t>Qurayzah</a:t>
            </a:r>
            <a:r>
              <a:rPr lang="en-US" sz="2400" dirty="0">
                <a:solidFill>
                  <a:srgbClr val="FFFFFF"/>
                </a:solidFill>
              </a:rPr>
              <a:t> in the hands of the Aws chief, </a:t>
            </a:r>
            <a:r>
              <a:rPr lang="en-US" sz="2400" dirty="0" err="1">
                <a:solidFill>
                  <a:srgbClr val="FFFFFF"/>
                </a:solidFill>
              </a:rPr>
              <a:t>Sa’d</a:t>
            </a:r>
            <a:r>
              <a:rPr lang="en-US" sz="2400" dirty="0">
                <a:solidFill>
                  <a:srgbClr val="FFFFFF"/>
                </a:solidFill>
              </a:rPr>
              <a:t> </a:t>
            </a:r>
            <a:r>
              <a:rPr lang="en-US" sz="2400" dirty="0" err="1">
                <a:solidFill>
                  <a:srgbClr val="FFFFFF"/>
                </a:solidFill>
              </a:rPr>
              <a:t>Mu’adh</a:t>
            </a:r>
            <a:r>
              <a:rPr lang="en-US" sz="2400" dirty="0">
                <a:solidFill>
                  <a:srgbClr val="FFFFFF"/>
                </a:solidFill>
              </a:rPr>
              <a:t>.</a:t>
            </a:r>
          </a:p>
          <a:p>
            <a:r>
              <a:rPr lang="en-US" sz="2400" dirty="0">
                <a:solidFill>
                  <a:srgbClr val="FFFFFF"/>
                </a:solidFill>
              </a:rPr>
              <a:t>The Aws agree to the proposal and rush back to Medina to inform </a:t>
            </a:r>
            <a:r>
              <a:rPr lang="en-US" sz="2400" dirty="0" err="1">
                <a:solidFill>
                  <a:srgbClr val="FFFFFF"/>
                </a:solidFill>
              </a:rPr>
              <a:t>Sa’d</a:t>
            </a:r>
            <a:r>
              <a:rPr lang="en-US" sz="2400" dirty="0">
                <a:solidFill>
                  <a:srgbClr val="FFFFFF"/>
                </a:solidFill>
              </a:rPr>
              <a:t> who was being treated in an ”emergency tent” where wounded fighters received medical care.</a:t>
            </a:r>
          </a:p>
        </p:txBody>
      </p:sp>
    </p:spTree>
    <p:extLst>
      <p:ext uri="{BB962C8B-B14F-4D97-AF65-F5344CB8AC3E}">
        <p14:creationId xmlns:p14="http://schemas.microsoft.com/office/powerpoint/2010/main" val="1459203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B7095-C2EF-48D2-BF85-25A55AD883BF}"/>
              </a:ext>
            </a:extLst>
          </p:cNvPr>
          <p:cNvSpPr>
            <a:spLocks noGrp="1"/>
          </p:cNvSpPr>
          <p:nvPr>
            <p:ph type="title"/>
          </p:nvPr>
        </p:nvSpPr>
        <p:spPr>
          <a:xfrm>
            <a:off x="720000" y="619200"/>
            <a:ext cx="10728322" cy="752400"/>
          </a:xfrm>
        </p:spPr>
        <p:txBody>
          <a:bodyPr/>
          <a:lstStyle/>
          <a:p>
            <a:pPr algn="ctr"/>
            <a:r>
              <a:rPr lang="en-US" dirty="0"/>
              <a:t>The Fate of Bani </a:t>
            </a:r>
            <a:r>
              <a:rPr lang="en-US" dirty="0" err="1"/>
              <a:t>Qurayzah</a:t>
            </a:r>
            <a:endParaRPr lang="en-US" dirty="0"/>
          </a:p>
        </p:txBody>
      </p:sp>
      <p:sp>
        <p:nvSpPr>
          <p:cNvPr id="3" name="Content Placeholder 2">
            <a:extLst>
              <a:ext uri="{FF2B5EF4-FFF2-40B4-BE49-F238E27FC236}">
                <a16:creationId xmlns:a16="http://schemas.microsoft.com/office/drawing/2014/main" id="{13EF3A26-62F3-E462-EF9A-C26080EC75CE}"/>
              </a:ext>
            </a:extLst>
          </p:cNvPr>
          <p:cNvSpPr>
            <a:spLocks noGrp="1"/>
          </p:cNvSpPr>
          <p:nvPr>
            <p:ph idx="1"/>
          </p:nvPr>
        </p:nvSpPr>
        <p:spPr>
          <a:xfrm>
            <a:off x="720000" y="1371600"/>
            <a:ext cx="10728325" cy="4397375"/>
          </a:xfrm>
        </p:spPr>
        <p:txBody>
          <a:bodyPr/>
          <a:lstStyle/>
          <a:p>
            <a:r>
              <a:rPr lang="en-US" sz="2400" dirty="0">
                <a:solidFill>
                  <a:srgbClr val="FFFFFF"/>
                </a:solidFill>
              </a:rPr>
              <a:t>Upon being appointed as arbiter, </a:t>
            </a:r>
            <a:r>
              <a:rPr lang="en-US" sz="2400" dirty="0" err="1">
                <a:solidFill>
                  <a:srgbClr val="FFFFFF"/>
                </a:solidFill>
              </a:rPr>
              <a:t>Sa’d</a:t>
            </a:r>
            <a:r>
              <a:rPr lang="en-US" sz="2400" dirty="0">
                <a:solidFill>
                  <a:srgbClr val="FFFFFF"/>
                </a:solidFill>
              </a:rPr>
              <a:t> says:</a:t>
            </a:r>
          </a:p>
          <a:p>
            <a:pPr marL="0" indent="0" algn="ctr">
              <a:buNone/>
            </a:pPr>
            <a:r>
              <a:rPr lang="ar-SA" sz="2400" b="0" i="0" dirty="0">
                <a:solidFill>
                  <a:srgbClr val="FFFFFF"/>
                </a:solidFill>
                <a:effectLst/>
              </a:rPr>
              <a:t>لقد آن لسعد أن لا تأخذه في الله لومة لائم</a:t>
            </a:r>
            <a:endParaRPr lang="en-US" sz="2400" b="0" i="0" dirty="0">
              <a:solidFill>
                <a:srgbClr val="FFFFFF"/>
              </a:solidFill>
              <a:effectLst/>
            </a:endParaRPr>
          </a:p>
          <a:p>
            <a:pPr marL="0" indent="0" algn="ctr">
              <a:buNone/>
            </a:pPr>
            <a:r>
              <a:rPr lang="en-US" sz="2400" dirty="0">
                <a:solidFill>
                  <a:srgbClr val="FFFFFF"/>
                </a:solidFill>
              </a:rPr>
              <a:t>“The time has come for </a:t>
            </a:r>
            <a:r>
              <a:rPr lang="en-US" sz="2400" dirty="0" err="1">
                <a:solidFill>
                  <a:srgbClr val="FFFFFF"/>
                </a:solidFill>
              </a:rPr>
              <a:t>Sa’d</a:t>
            </a:r>
            <a:r>
              <a:rPr lang="en-US" sz="2400" dirty="0">
                <a:solidFill>
                  <a:srgbClr val="FFFFFF"/>
                </a:solidFill>
              </a:rPr>
              <a:t> to make a decision without being influenced by the naysayers.”</a:t>
            </a:r>
            <a:r>
              <a:rPr lang="ar-SA" sz="2400" b="0" i="0" dirty="0">
                <a:solidFill>
                  <a:srgbClr val="FFFFFF"/>
                </a:solidFill>
                <a:effectLst/>
              </a:rPr>
              <a:t> </a:t>
            </a:r>
            <a:endParaRPr lang="en-US" sz="2400" b="0" i="0" dirty="0">
              <a:solidFill>
                <a:srgbClr val="FFFFFF"/>
              </a:solidFill>
              <a:effectLst/>
            </a:endParaRPr>
          </a:p>
          <a:p>
            <a:r>
              <a:rPr lang="en-US" sz="2400" dirty="0" err="1">
                <a:solidFill>
                  <a:srgbClr val="FFFFFF"/>
                </a:solidFill>
              </a:rPr>
              <a:t>Sa’d</a:t>
            </a:r>
            <a:r>
              <a:rPr lang="en-US" sz="2400" dirty="0">
                <a:solidFill>
                  <a:srgbClr val="FFFFFF"/>
                </a:solidFill>
              </a:rPr>
              <a:t> is then escorted to the fortress of Banu </a:t>
            </a:r>
            <a:r>
              <a:rPr lang="en-US" sz="2400" dirty="0" err="1">
                <a:solidFill>
                  <a:srgbClr val="FFFFFF"/>
                </a:solidFill>
              </a:rPr>
              <a:t>Qurayzah</a:t>
            </a:r>
            <a:r>
              <a:rPr lang="en-US" sz="2400" dirty="0">
                <a:solidFill>
                  <a:srgbClr val="FFFFFF"/>
                </a:solidFill>
              </a:rPr>
              <a:t> to give his verdict.</a:t>
            </a:r>
          </a:p>
          <a:p>
            <a:endParaRPr lang="en-US" dirty="0"/>
          </a:p>
        </p:txBody>
      </p:sp>
    </p:spTree>
    <p:extLst>
      <p:ext uri="{BB962C8B-B14F-4D97-AF65-F5344CB8AC3E}">
        <p14:creationId xmlns:p14="http://schemas.microsoft.com/office/powerpoint/2010/main" val="425299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0B069-988B-6C24-1AEA-89DB1C4D4E9A}"/>
              </a:ext>
            </a:extLst>
          </p:cNvPr>
          <p:cNvSpPr>
            <a:spLocks noGrp="1"/>
          </p:cNvSpPr>
          <p:nvPr>
            <p:ph type="title"/>
          </p:nvPr>
        </p:nvSpPr>
        <p:spPr>
          <a:xfrm>
            <a:off x="720000" y="619200"/>
            <a:ext cx="10728322" cy="807818"/>
          </a:xfrm>
        </p:spPr>
        <p:txBody>
          <a:bodyPr/>
          <a:lstStyle/>
          <a:p>
            <a:pPr algn="ctr"/>
            <a:r>
              <a:rPr lang="en-US" dirty="0"/>
              <a:t>The Fate of Bani </a:t>
            </a:r>
            <a:r>
              <a:rPr lang="en-US" dirty="0" err="1"/>
              <a:t>Qurayzah</a:t>
            </a:r>
            <a:endParaRPr lang="en-US" dirty="0"/>
          </a:p>
        </p:txBody>
      </p:sp>
      <p:sp>
        <p:nvSpPr>
          <p:cNvPr id="3" name="Content Placeholder 2">
            <a:extLst>
              <a:ext uri="{FF2B5EF4-FFF2-40B4-BE49-F238E27FC236}">
                <a16:creationId xmlns:a16="http://schemas.microsoft.com/office/drawing/2014/main" id="{220F6C25-1619-EC21-81D9-F339CCC39BD1}"/>
              </a:ext>
            </a:extLst>
          </p:cNvPr>
          <p:cNvSpPr>
            <a:spLocks noGrp="1"/>
          </p:cNvSpPr>
          <p:nvPr>
            <p:ph idx="1"/>
          </p:nvPr>
        </p:nvSpPr>
        <p:spPr>
          <a:xfrm>
            <a:off x="720000" y="1427018"/>
            <a:ext cx="10728325" cy="4341957"/>
          </a:xfrm>
        </p:spPr>
        <p:txBody>
          <a:bodyPr>
            <a:normAutofit/>
          </a:bodyPr>
          <a:lstStyle/>
          <a:p>
            <a:pPr marL="0" indent="0" algn="ctr">
              <a:buNone/>
            </a:pPr>
            <a:r>
              <a:rPr lang="ar-SA" sz="2400" b="0" i="0" dirty="0">
                <a:solidFill>
                  <a:srgbClr val="FFFFFF"/>
                </a:solidFill>
                <a:effectLst/>
                <a:latin typeface="Simplified Arabic" panose="02020603050405020304" pitchFamily="18" charset="-78"/>
                <a:cs typeface="Simplified Arabic" panose="02020603050405020304" pitchFamily="18" charset="-78"/>
              </a:rPr>
              <a:t>قال سعد: فإني أحكم فيهم: أن يقتل من جرت عليه الموسى، وتسبى النساء والذرية، وتقسم الأموال.</a:t>
            </a:r>
            <a:endParaRPr lang="en-US" sz="2400" b="0" i="0" dirty="0">
              <a:solidFill>
                <a:srgbClr val="FFFFFF"/>
              </a:solidFill>
              <a:effectLst/>
              <a:latin typeface="Simplified Arabic" panose="02020603050405020304" pitchFamily="18" charset="-78"/>
              <a:cs typeface="Simplified Arabic" panose="02020603050405020304" pitchFamily="18" charset="-78"/>
            </a:endParaRPr>
          </a:p>
          <a:p>
            <a:pPr marL="0" indent="0" algn="ctr">
              <a:buNone/>
            </a:pPr>
            <a:r>
              <a:rPr lang="en-US" sz="2400" dirty="0" err="1">
                <a:solidFill>
                  <a:srgbClr val="FFFFFF"/>
                </a:solidFill>
                <a:cs typeface="Simplified Arabic" panose="02020603050405020304" pitchFamily="18" charset="-78"/>
              </a:rPr>
              <a:t>Sa’d</a:t>
            </a:r>
            <a:r>
              <a:rPr lang="en-US" sz="2400" dirty="0">
                <a:solidFill>
                  <a:srgbClr val="FFFFFF"/>
                </a:solidFill>
                <a:cs typeface="Simplified Arabic" panose="02020603050405020304" pitchFamily="18" charset="-78"/>
              </a:rPr>
              <a:t> said: The judgement upon you is that every adult male must be killed and the women and children are taken as captives and the property is to be distributed </a:t>
            </a:r>
          </a:p>
          <a:p>
            <a:pPr marL="0" indent="0" algn="ctr">
              <a:buNone/>
            </a:pPr>
            <a:r>
              <a:rPr lang="ar-SA" sz="2400" dirty="0">
                <a:solidFill>
                  <a:srgbClr val="FFFFFF"/>
                </a:solidFill>
              </a:rPr>
              <a:t>فقال رسول الله (ص): لقد حكمت بحكم الله عز وجل من فوق سبعة أرقعة</a:t>
            </a:r>
            <a:endParaRPr lang="en-US" sz="2400" dirty="0">
              <a:solidFill>
                <a:srgbClr val="FFFFFF"/>
              </a:solidFill>
              <a:latin typeface="Simplified Arabic" panose="02020603050405020304" pitchFamily="18" charset="-78"/>
              <a:cs typeface="Simplified Arabic" panose="02020603050405020304" pitchFamily="18" charset="-78"/>
            </a:endParaRPr>
          </a:p>
          <a:p>
            <a:pPr marL="0" indent="0" algn="ctr">
              <a:buNone/>
            </a:pPr>
            <a:r>
              <a:rPr lang="en-US" sz="2400" dirty="0">
                <a:solidFill>
                  <a:srgbClr val="FFFFFF"/>
                </a:solidFill>
              </a:rPr>
              <a:t>The Messenger of God said: Your judgement against them is the same as God Himself on His throne wanted. </a:t>
            </a:r>
          </a:p>
        </p:txBody>
      </p:sp>
    </p:spTree>
    <p:extLst>
      <p:ext uri="{BB962C8B-B14F-4D97-AF65-F5344CB8AC3E}">
        <p14:creationId xmlns:p14="http://schemas.microsoft.com/office/powerpoint/2010/main" val="2724204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84814-4C29-0C00-8305-1C5E8DC37008}"/>
              </a:ext>
            </a:extLst>
          </p:cNvPr>
          <p:cNvSpPr>
            <a:spLocks noGrp="1"/>
          </p:cNvSpPr>
          <p:nvPr>
            <p:ph type="title"/>
          </p:nvPr>
        </p:nvSpPr>
        <p:spPr>
          <a:xfrm>
            <a:off x="720000" y="619200"/>
            <a:ext cx="10728322" cy="807818"/>
          </a:xfrm>
        </p:spPr>
        <p:txBody>
          <a:bodyPr/>
          <a:lstStyle/>
          <a:p>
            <a:pPr algn="ctr"/>
            <a:r>
              <a:rPr lang="en-US" dirty="0"/>
              <a:t>The Fate of Bani </a:t>
            </a:r>
            <a:r>
              <a:rPr lang="en-US" dirty="0" err="1"/>
              <a:t>Qurayzah</a:t>
            </a:r>
            <a:endParaRPr lang="en-US" dirty="0"/>
          </a:p>
        </p:txBody>
      </p:sp>
      <p:sp>
        <p:nvSpPr>
          <p:cNvPr id="3" name="Content Placeholder 2">
            <a:extLst>
              <a:ext uri="{FF2B5EF4-FFF2-40B4-BE49-F238E27FC236}">
                <a16:creationId xmlns:a16="http://schemas.microsoft.com/office/drawing/2014/main" id="{C7C43CB8-5860-2B28-EF55-67A360D74F57}"/>
              </a:ext>
            </a:extLst>
          </p:cNvPr>
          <p:cNvSpPr>
            <a:spLocks noGrp="1"/>
          </p:cNvSpPr>
          <p:nvPr>
            <p:ph idx="1"/>
          </p:nvPr>
        </p:nvSpPr>
        <p:spPr>
          <a:xfrm>
            <a:off x="720000" y="1427018"/>
            <a:ext cx="10728325" cy="4341957"/>
          </a:xfrm>
        </p:spPr>
        <p:txBody>
          <a:bodyPr>
            <a:normAutofit/>
          </a:bodyPr>
          <a:lstStyle/>
          <a:p>
            <a:pPr marL="0" indent="0" algn="ctr">
              <a:buNone/>
            </a:pPr>
            <a:r>
              <a:rPr lang="ar-SA" sz="2400" dirty="0">
                <a:solidFill>
                  <a:srgbClr val="FFFFFF"/>
                </a:solidFill>
              </a:rPr>
              <a:t>وكان سعد بن معاذ </a:t>
            </a:r>
            <a:r>
              <a:rPr lang="ar-SA" sz="2400" dirty="0" err="1">
                <a:solidFill>
                  <a:srgbClr val="FFFFFF"/>
                </a:solidFill>
              </a:rPr>
              <a:t>فى</a:t>
            </a:r>
            <a:r>
              <a:rPr lang="ar-SA" sz="2400" dirty="0">
                <a:solidFill>
                  <a:srgbClr val="FFFFFF"/>
                </a:solidFill>
              </a:rPr>
              <a:t> الليلة التي </a:t>
            </a:r>
            <a:r>
              <a:rPr lang="ar-SA" sz="2400" dirty="0" err="1">
                <a:solidFill>
                  <a:srgbClr val="FFFFFF"/>
                </a:solidFill>
              </a:rPr>
              <a:t>فى</a:t>
            </a:r>
            <a:r>
              <a:rPr lang="ar-SA" sz="2400" dirty="0">
                <a:solidFill>
                  <a:srgbClr val="FFFFFF"/>
                </a:solidFill>
              </a:rPr>
              <a:t> صبحها نزلت قريظة على حكم رسول الله (ص) قد دعا فقال:</a:t>
            </a:r>
          </a:p>
          <a:p>
            <a:pPr marL="0" indent="0" algn="ctr">
              <a:buNone/>
            </a:pPr>
            <a:r>
              <a:rPr lang="ar-SA" dirty="0">
                <a:solidFill>
                  <a:srgbClr val="FFFFFF"/>
                </a:solidFill>
              </a:rPr>
              <a:t>اللهم إن كنت أبقيت من حرب قريش شيئا فأبقني لها ، فإنه لا قوم أحب إلي أن أجاهدهم من قوم آذوا رسولك وكذبوه وأخرجوه ، اللهم وإن كنت قد وضعت الحرب بيننا وبينهم فاجعله لي شهادة ، ولا تمتني حتى تقر عيني من بني قريظة</a:t>
            </a:r>
            <a:endParaRPr lang="en-US" dirty="0">
              <a:solidFill>
                <a:srgbClr val="FFFFFF"/>
              </a:solidFill>
            </a:endParaRPr>
          </a:p>
          <a:p>
            <a:pPr marL="0" indent="0" algn="ctr">
              <a:buNone/>
            </a:pPr>
            <a:r>
              <a:rPr lang="en-US" dirty="0">
                <a:solidFill>
                  <a:srgbClr val="FFFFFF"/>
                </a:solidFill>
              </a:rPr>
              <a:t>Earlier that night </a:t>
            </a:r>
            <a:r>
              <a:rPr lang="en-US" dirty="0" err="1">
                <a:solidFill>
                  <a:srgbClr val="FFFFFF"/>
                </a:solidFill>
              </a:rPr>
              <a:t>Sa’d</a:t>
            </a:r>
            <a:r>
              <a:rPr lang="en-US" dirty="0">
                <a:solidFill>
                  <a:srgbClr val="FFFFFF"/>
                </a:solidFill>
              </a:rPr>
              <a:t> made the following supplication: “O God! If there is still a battle to be fought against Quraysh then give me life enough to live to fight in that last battle. Because there is no group that I would love to fight more than those who hurt your Messenger, belied him and expelled him. But if there is no more war to be fought between us and them, then let me die the death of a martyr. And don’t let me die until my eyes are gladdened with the destruction of </a:t>
            </a:r>
            <a:r>
              <a:rPr lang="en-US" dirty="0" err="1">
                <a:solidFill>
                  <a:srgbClr val="FFFFFF"/>
                </a:solidFill>
              </a:rPr>
              <a:t>Qurayzah</a:t>
            </a:r>
            <a:r>
              <a:rPr lang="en-US" dirty="0">
                <a:solidFill>
                  <a:srgbClr val="FFFFFF"/>
                </a:solidFill>
              </a:rPr>
              <a:t>.</a:t>
            </a:r>
          </a:p>
        </p:txBody>
      </p:sp>
    </p:spTree>
    <p:extLst>
      <p:ext uri="{BB962C8B-B14F-4D97-AF65-F5344CB8AC3E}">
        <p14:creationId xmlns:p14="http://schemas.microsoft.com/office/powerpoint/2010/main" val="2775154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36371-F7E0-FBB7-AA9F-14112E2856DD}"/>
              </a:ext>
            </a:extLst>
          </p:cNvPr>
          <p:cNvSpPr>
            <a:spLocks noGrp="1"/>
          </p:cNvSpPr>
          <p:nvPr>
            <p:ph type="title"/>
          </p:nvPr>
        </p:nvSpPr>
        <p:spPr>
          <a:xfrm>
            <a:off x="720000" y="619200"/>
            <a:ext cx="10728322" cy="766255"/>
          </a:xfrm>
        </p:spPr>
        <p:txBody>
          <a:bodyPr/>
          <a:lstStyle/>
          <a:p>
            <a:pPr algn="ctr"/>
            <a:r>
              <a:rPr lang="en-US" dirty="0"/>
              <a:t>The Fate of Bani </a:t>
            </a:r>
            <a:r>
              <a:rPr lang="en-US" dirty="0" err="1"/>
              <a:t>Qurayzah</a:t>
            </a:r>
            <a:endParaRPr lang="en-US" dirty="0"/>
          </a:p>
        </p:txBody>
      </p:sp>
      <p:sp>
        <p:nvSpPr>
          <p:cNvPr id="3" name="Content Placeholder 2">
            <a:extLst>
              <a:ext uri="{FF2B5EF4-FFF2-40B4-BE49-F238E27FC236}">
                <a16:creationId xmlns:a16="http://schemas.microsoft.com/office/drawing/2014/main" id="{DB2B9174-B97A-7507-6262-FD1640D50E60}"/>
              </a:ext>
            </a:extLst>
          </p:cNvPr>
          <p:cNvSpPr>
            <a:spLocks noGrp="1"/>
          </p:cNvSpPr>
          <p:nvPr>
            <p:ph idx="1"/>
          </p:nvPr>
        </p:nvSpPr>
        <p:spPr>
          <a:xfrm>
            <a:off x="720000" y="1551710"/>
            <a:ext cx="10728325" cy="4217266"/>
          </a:xfrm>
        </p:spPr>
        <p:txBody>
          <a:bodyPr>
            <a:normAutofit/>
          </a:bodyPr>
          <a:lstStyle/>
          <a:p>
            <a:pPr marL="0" indent="0" algn="ctr">
              <a:buNone/>
            </a:pPr>
            <a:r>
              <a:rPr lang="ar-SA" sz="2400" b="1" i="0" dirty="0">
                <a:solidFill>
                  <a:srgbClr val="FFFFFF"/>
                </a:solidFill>
                <a:effectLst/>
                <a:latin typeface="rasol"/>
              </a:rPr>
              <a:t> فأقر الله عينه منهم. فأمر بالسبي فسيقوا إلى دار أسامة بن زيد، والنساء والذرية إلى دار ابنة الحارث . وأمر رسول الله (صلى الله عليه </a:t>
            </a:r>
            <a:r>
              <a:rPr lang="ar-SA" sz="2400" b="1" i="0" dirty="0" err="1">
                <a:solidFill>
                  <a:srgbClr val="FFFFFF"/>
                </a:solidFill>
                <a:effectLst/>
                <a:latin typeface="rasol"/>
              </a:rPr>
              <a:t>وآله</a:t>
            </a:r>
            <a:r>
              <a:rPr lang="ar-SA" sz="2400" b="1" i="0" dirty="0">
                <a:solidFill>
                  <a:srgbClr val="FFFFFF"/>
                </a:solidFill>
                <a:effectLst/>
                <a:latin typeface="rasol"/>
              </a:rPr>
              <a:t> وسلم) بأحمال التمر فنثرت عليهم، فباتوا يكدمونها كدم الحمر، وجعلوا ليلتهم يدرسون التوراة، وأمر بعضهم بعضاً بالثبات على دينه ولزوم التوراة.</a:t>
            </a:r>
            <a:endParaRPr lang="en-US" sz="2400" b="1" i="0" dirty="0">
              <a:solidFill>
                <a:srgbClr val="FFFFFF"/>
              </a:solidFill>
              <a:effectLst/>
              <a:latin typeface="rasol"/>
            </a:endParaRPr>
          </a:p>
          <a:p>
            <a:pPr marL="0" indent="0" algn="ctr">
              <a:buNone/>
            </a:pPr>
            <a:r>
              <a:rPr lang="en-US" sz="2400" dirty="0">
                <a:solidFill>
                  <a:srgbClr val="FFFFFF"/>
                </a:solidFill>
              </a:rPr>
              <a:t>So God fulfilled his prayer. </a:t>
            </a:r>
            <a:r>
              <a:rPr lang="en-US" sz="2400" dirty="0" err="1">
                <a:solidFill>
                  <a:srgbClr val="FFFFFF"/>
                </a:solidFill>
              </a:rPr>
              <a:t>Sa’d</a:t>
            </a:r>
            <a:r>
              <a:rPr lang="en-US" sz="2400" dirty="0">
                <a:solidFill>
                  <a:srgbClr val="FFFFFF"/>
                </a:solidFill>
              </a:rPr>
              <a:t> commands all the men to be taken to the home of Usama ibn Zayd and the women and children were taken to the home of the daughter of Al-Harith. The Prophet ordered bags of dates to be brought to feed the prisoners. So they nibbled at the dates… They spent the night reading the Torah and advising one another to hold fast to their religion and stand by the Torah.</a:t>
            </a:r>
          </a:p>
        </p:txBody>
      </p:sp>
    </p:spTree>
    <p:extLst>
      <p:ext uri="{BB962C8B-B14F-4D97-AF65-F5344CB8AC3E}">
        <p14:creationId xmlns:p14="http://schemas.microsoft.com/office/powerpoint/2010/main" val="3869782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A50C-5C0E-0D7A-FD0E-D2BB7E2D12E1}"/>
              </a:ext>
            </a:extLst>
          </p:cNvPr>
          <p:cNvSpPr>
            <a:spLocks noGrp="1"/>
          </p:cNvSpPr>
          <p:nvPr>
            <p:ph type="title"/>
          </p:nvPr>
        </p:nvSpPr>
        <p:spPr>
          <a:xfrm>
            <a:off x="720000" y="619200"/>
            <a:ext cx="10728322" cy="752400"/>
          </a:xfrm>
        </p:spPr>
        <p:txBody>
          <a:bodyPr/>
          <a:lstStyle/>
          <a:p>
            <a:pPr algn="ctr"/>
            <a:r>
              <a:rPr lang="en-US" dirty="0"/>
              <a:t>The Fate of Bani </a:t>
            </a:r>
            <a:r>
              <a:rPr lang="en-US" dirty="0" err="1"/>
              <a:t>Qurayzah</a:t>
            </a:r>
            <a:endParaRPr lang="en-US" dirty="0"/>
          </a:p>
        </p:txBody>
      </p:sp>
      <p:sp>
        <p:nvSpPr>
          <p:cNvPr id="3" name="Content Placeholder 2">
            <a:extLst>
              <a:ext uri="{FF2B5EF4-FFF2-40B4-BE49-F238E27FC236}">
                <a16:creationId xmlns:a16="http://schemas.microsoft.com/office/drawing/2014/main" id="{FB14333E-1AF4-A42B-6750-1EBADFC34EDC}"/>
              </a:ext>
            </a:extLst>
          </p:cNvPr>
          <p:cNvSpPr>
            <a:spLocks noGrp="1"/>
          </p:cNvSpPr>
          <p:nvPr>
            <p:ph idx="1"/>
          </p:nvPr>
        </p:nvSpPr>
        <p:spPr>
          <a:xfrm>
            <a:off x="720000" y="1537856"/>
            <a:ext cx="10728325" cy="4231120"/>
          </a:xfrm>
        </p:spPr>
        <p:txBody>
          <a:bodyPr/>
          <a:lstStyle/>
          <a:p>
            <a:pPr marL="0" indent="0" algn="ctr">
              <a:buNone/>
            </a:pPr>
            <a:r>
              <a:rPr lang="ar-SA" sz="2400" b="1" i="0" dirty="0">
                <a:solidFill>
                  <a:srgbClr val="FFFFFF"/>
                </a:solidFill>
                <a:effectLst/>
                <a:latin typeface="rasol"/>
              </a:rPr>
              <a:t>وأمر رسول الله (صلى الله عليه </a:t>
            </a:r>
            <a:r>
              <a:rPr lang="ar-SA" sz="2400" b="1" i="0" dirty="0" err="1">
                <a:solidFill>
                  <a:srgbClr val="FFFFFF"/>
                </a:solidFill>
                <a:effectLst/>
                <a:latin typeface="rasol"/>
              </a:rPr>
              <a:t>وآله</a:t>
            </a:r>
            <a:r>
              <a:rPr lang="ar-SA" sz="2400" b="1" i="0" dirty="0">
                <a:solidFill>
                  <a:srgbClr val="FFFFFF"/>
                </a:solidFill>
                <a:effectLst/>
                <a:latin typeface="rasol"/>
              </a:rPr>
              <a:t> وسلم) بالسلاح والأثاث والمتاع والثياب، فحمل إلى دار بنت الحارث؛ وأمر بالإبل والغنم، فتركت هناك ترعى في الشجر. قالوا: ثم غدا رسول الله (صلى الله عليه </a:t>
            </a:r>
            <a:r>
              <a:rPr lang="ar-SA" sz="2400" b="1" i="0" dirty="0" err="1">
                <a:solidFill>
                  <a:srgbClr val="FFFFFF"/>
                </a:solidFill>
                <a:effectLst/>
                <a:latin typeface="rasol"/>
              </a:rPr>
              <a:t>وآله</a:t>
            </a:r>
            <a:r>
              <a:rPr lang="ar-SA" sz="2400" b="1" i="0" dirty="0">
                <a:solidFill>
                  <a:srgbClr val="FFFFFF"/>
                </a:solidFill>
                <a:effectLst/>
                <a:latin typeface="rasol"/>
              </a:rPr>
              <a:t> وسلم) إلى السوق، فأمر بخدودٍ فخدت في السوق ما بين موضع دار أبي جهم العدوي إلى أحجار الزيت بالسوق</a:t>
            </a:r>
            <a:endParaRPr lang="en-US" sz="2400" b="1" i="0" dirty="0">
              <a:solidFill>
                <a:srgbClr val="FFFFFF"/>
              </a:solidFill>
              <a:effectLst/>
              <a:latin typeface="rasol"/>
            </a:endParaRPr>
          </a:p>
          <a:p>
            <a:pPr marL="0" indent="0" algn="ctr">
              <a:buNone/>
            </a:pPr>
            <a:r>
              <a:rPr lang="en-US" sz="2400" dirty="0">
                <a:solidFill>
                  <a:srgbClr val="FFFFFF"/>
                </a:solidFill>
              </a:rPr>
              <a:t>The Prophet orders all the weapons, furnishings, provisions and garments to be brought to the house of Harith’s daughter. He ordered that the animals be left to graze. The Prophet ordered that in the marketplace there should be mass graves dug. </a:t>
            </a:r>
          </a:p>
        </p:txBody>
      </p:sp>
    </p:spTree>
    <p:extLst>
      <p:ext uri="{BB962C8B-B14F-4D97-AF65-F5344CB8AC3E}">
        <p14:creationId xmlns:p14="http://schemas.microsoft.com/office/powerpoint/2010/main" val="2003832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7CA51-6A80-F8E4-21F7-F6C8C0E517CD}"/>
              </a:ext>
            </a:extLst>
          </p:cNvPr>
          <p:cNvSpPr>
            <a:spLocks noGrp="1"/>
          </p:cNvSpPr>
          <p:nvPr>
            <p:ph type="title"/>
          </p:nvPr>
        </p:nvSpPr>
        <p:spPr>
          <a:xfrm>
            <a:off x="720000" y="619200"/>
            <a:ext cx="10728322" cy="766255"/>
          </a:xfrm>
        </p:spPr>
        <p:txBody>
          <a:bodyPr/>
          <a:lstStyle/>
          <a:p>
            <a:pPr algn="ctr"/>
            <a:r>
              <a:rPr lang="en-US" dirty="0"/>
              <a:t>The Fate of Bani </a:t>
            </a:r>
            <a:r>
              <a:rPr lang="en-US" dirty="0" err="1"/>
              <a:t>Qurayzah</a:t>
            </a:r>
            <a:endParaRPr lang="en-US" dirty="0"/>
          </a:p>
        </p:txBody>
      </p:sp>
      <p:sp>
        <p:nvSpPr>
          <p:cNvPr id="3" name="Content Placeholder 2">
            <a:extLst>
              <a:ext uri="{FF2B5EF4-FFF2-40B4-BE49-F238E27FC236}">
                <a16:creationId xmlns:a16="http://schemas.microsoft.com/office/drawing/2014/main" id="{ADB2BC5B-FFD7-49D0-4167-B1B66802F587}"/>
              </a:ext>
            </a:extLst>
          </p:cNvPr>
          <p:cNvSpPr>
            <a:spLocks noGrp="1"/>
          </p:cNvSpPr>
          <p:nvPr>
            <p:ph idx="1"/>
          </p:nvPr>
        </p:nvSpPr>
        <p:spPr>
          <a:xfrm>
            <a:off x="720000" y="1579418"/>
            <a:ext cx="10728325" cy="4189557"/>
          </a:xfrm>
        </p:spPr>
        <p:txBody>
          <a:bodyPr>
            <a:normAutofit/>
          </a:bodyPr>
          <a:lstStyle/>
          <a:p>
            <a:pPr marL="0" indent="0" algn="ctr">
              <a:buNone/>
            </a:pPr>
            <a:r>
              <a:rPr lang="ar-SA" sz="2400" b="1" i="0" dirty="0">
                <a:solidFill>
                  <a:srgbClr val="FFFFFF"/>
                </a:solidFill>
                <a:effectLst/>
                <a:latin typeface="rasol"/>
              </a:rPr>
              <a:t> فكان أصحابه يحفرون هناك، وجلس رسول الله (صلى الله عليه </a:t>
            </a:r>
            <a:r>
              <a:rPr lang="ar-SA" sz="2400" b="1" i="0" dirty="0" err="1">
                <a:solidFill>
                  <a:srgbClr val="FFFFFF"/>
                </a:solidFill>
                <a:effectLst/>
                <a:latin typeface="rasol"/>
              </a:rPr>
              <a:t>وآله</a:t>
            </a:r>
            <a:r>
              <a:rPr lang="ar-SA" sz="2400" b="1" i="0" dirty="0">
                <a:solidFill>
                  <a:srgbClr val="FFFFFF"/>
                </a:solidFill>
                <a:effectLst/>
                <a:latin typeface="rasol"/>
              </a:rPr>
              <a:t> وسلم) ومعه علية أصحابه، ودعا برجال بني قريظة، فكانوا يخرجون رسلاً رسلاً، تضرب أعناقهم</a:t>
            </a:r>
            <a:endParaRPr lang="en-US" sz="2400" b="1" i="0" dirty="0">
              <a:solidFill>
                <a:srgbClr val="FFFFFF"/>
              </a:solidFill>
              <a:effectLst/>
              <a:latin typeface="rasol"/>
            </a:endParaRPr>
          </a:p>
          <a:p>
            <a:pPr marL="0" indent="0" algn="ctr">
              <a:buNone/>
            </a:pPr>
            <a:r>
              <a:rPr lang="en-US" sz="2400" dirty="0">
                <a:solidFill>
                  <a:srgbClr val="FFFFFF"/>
                </a:solidFill>
              </a:rPr>
              <a:t>The companions began to dig in that particular area while the Prophet sat with his senior companions. The men of Banu </a:t>
            </a:r>
            <a:r>
              <a:rPr lang="en-US" sz="2400" dirty="0" err="1">
                <a:solidFill>
                  <a:srgbClr val="FFFFFF"/>
                </a:solidFill>
              </a:rPr>
              <a:t>Qurayzah</a:t>
            </a:r>
            <a:r>
              <a:rPr lang="en-US" sz="2400" dirty="0">
                <a:solidFill>
                  <a:srgbClr val="FFFFFF"/>
                </a:solidFill>
              </a:rPr>
              <a:t> were brought out group by group and their necks were struck.</a:t>
            </a:r>
          </a:p>
        </p:txBody>
      </p:sp>
    </p:spTree>
    <p:extLst>
      <p:ext uri="{BB962C8B-B14F-4D97-AF65-F5344CB8AC3E}">
        <p14:creationId xmlns:p14="http://schemas.microsoft.com/office/powerpoint/2010/main" val="945749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0E746-E0DB-96AA-F46E-15C47198EB3D}"/>
              </a:ext>
            </a:extLst>
          </p:cNvPr>
          <p:cNvSpPr>
            <a:spLocks noGrp="1"/>
          </p:cNvSpPr>
          <p:nvPr>
            <p:ph type="title"/>
          </p:nvPr>
        </p:nvSpPr>
        <p:spPr>
          <a:xfrm>
            <a:off x="720000" y="619200"/>
            <a:ext cx="10728322" cy="752400"/>
          </a:xfrm>
        </p:spPr>
        <p:txBody>
          <a:bodyPr/>
          <a:lstStyle/>
          <a:p>
            <a:pPr algn="ctr"/>
            <a:r>
              <a:rPr lang="en-US" dirty="0"/>
              <a:t>The Fate of Bani </a:t>
            </a:r>
            <a:r>
              <a:rPr lang="en-US" dirty="0" err="1"/>
              <a:t>Qurayzah</a:t>
            </a:r>
            <a:endParaRPr lang="en-US" dirty="0"/>
          </a:p>
        </p:txBody>
      </p:sp>
      <p:sp>
        <p:nvSpPr>
          <p:cNvPr id="3" name="Content Placeholder 2">
            <a:extLst>
              <a:ext uri="{FF2B5EF4-FFF2-40B4-BE49-F238E27FC236}">
                <a16:creationId xmlns:a16="http://schemas.microsoft.com/office/drawing/2014/main" id="{A81179B0-0B44-C046-6BE2-2921C1E43B11}"/>
              </a:ext>
            </a:extLst>
          </p:cNvPr>
          <p:cNvSpPr>
            <a:spLocks noGrp="1"/>
          </p:cNvSpPr>
          <p:nvPr>
            <p:ph idx="1"/>
          </p:nvPr>
        </p:nvSpPr>
        <p:spPr>
          <a:xfrm>
            <a:off x="720000" y="1524000"/>
            <a:ext cx="10728325" cy="4244975"/>
          </a:xfrm>
        </p:spPr>
        <p:txBody>
          <a:bodyPr>
            <a:normAutofit/>
          </a:bodyPr>
          <a:lstStyle/>
          <a:p>
            <a:r>
              <a:rPr lang="en-US" sz="2400" b="1" dirty="0">
                <a:solidFill>
                  <a:srgbClr val="FFFFFF"/>
                </a:solidFill>
              </a:rPr>
              <a:t>Why was such a harsh punishment given to Banu </a:t>
            </a:r>
            <a:r>
              <a:rPr lang="en-US" sz="2400" b="1" dirty="0" err="1">
                <a:solidFill>
                  <a:srgbClr val="FFFFFF"/>
                </a:solidFill>
              </a:rPr>
              <a:t>Qurayzah</a:t>
            </a:r>
            <a:r>
              <a:rPr lang="en-US" sz="2400" b="1" dirty="0">
                <a:solidFill>
                  <a:srgbClr val="FFFFFF"/>
                </a:solidFill>
              </a:rPr>
              <a:t>?</a:t>
            </a:r>
          </a:p>
          <a:p>
            <a:r>
              <a:rPr lang="en-US" sz="2400" dirty="0">
                <a:solidFill>
                  <a:srgbClr val="FFFFFF"/>
                </a:solidFill>
              </a:rPr>
              <a:t>1. </a:t>
            </a:r>
            <a:r>
              <a:rPr lang="en-CA" sz="2400" dirty="0">
                <a:solidFill>
                  <a:srgbClr val="FFFFFF"/>
                </a:solidFill>
                <a:effectLst/>
              </a:rPr>
              <a:t>The Prophet had gone easy on the other two tribes because their treason had been less heinous (although </a:t>
            </a:r>
            <a:r>
              <a:rPr lang="en-CA" sz="2400" dirty="0" err="1">
                <a:solidFill>
                  <a:srgbClr val="FFFFFF"/>
                </a:solidFill>
                <a:effectLst/>
              </a:rPr>
              <a:t>Nadhir</a:t>
            </a:r>
            <a:r>
              <a:rPr lang="en-CA" sz="2400" dirty="0">
                <a:solidFill>
                  <a:srgbClr val="FFFFFF"/>
                </a:solidFill>
                <a:effectLst/>
              </a:rPr>
              <a:t> had planned to assassinate the Prophet).</a:t>
            </a:r>
          </a:p>
          <a:p>
            <a:r>
              <a:rPr lang="en-CA" sz="2400" dirty="0">
                <a:solidFill>
                  <a:srgbClr val="FFFFFF"/>
                </a:solidFill>
              </a:rPr>
              <a:t>2. </a:t>
            </a:r>
            <a:r>
              <a:rPr lang="en-CA" sz="2400" dirty="0">
                <a:solidFill>
                  <a:srgbClr val="FFFFFF"/>
                </a:solidFill>
                <a:effectLst/>
              </a:rPr>
              <a:t>The </a:t>
            </a:r>
            <a:r>
              <a:rPr lang="en-CA" sz="2400" dirty="0" err="1">
                <a:solidFill>
                  <a:srgbClr val="FFFFFF"/>
                </a:solidFill>
                <a:effectLst/>
              </a:rPr>
              <a:t>Qurayẓah</a:t>
            </a:r>
            <a:r>
              <a:rPr lang="en-CA" sz="2400" dirty="0">
                <a:solidFill>
                  <a:srgbClr val="FFFFFF"/>
                </a:solidFill>
                <a:effectLst/>
              </a:rPr>
              <a:t> broke the covenant at a potentially disastrous moment in the Battle with the Confederation and conspired to launch an internal attack in tandem with their attack from without; Their goal was to wipe out the Muslims once and for all </a:t>
            </a:r>
          </a:p>
          <a:p>
            <a:endParaRPr lang="en-CA" sz="2400" dirty="0">
              <a:solidFill>
                <a:srgbClr val="FFFFFF"/>
              </a:solidFill>
              <a:effectLst/>
            </a:endParaRPr>
          </a:p>
          <a:p>
            <a:endParaRPr lang="en-US" sz="2400" dirty="0"/>
          </a:p>
        </p:txBody>
      </p:sp>
    </p:spTree>
    <p:extLst>
      <p:ext uri="{BB962C8B-B14F-4D97-AF65-F5344CB8AC3E}">
        <p14:creationId xmlns:p14="http://schemas.microsoft.com/office/powerpoint/2010/main" val="1440027264"/>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20485</TotalTime>
  <Words>1304</Words>
  <Application>Microsoft Macintosh PowerPoint</Application>
  <PresentationFormat>Widescreen</PresentationFormat>
  <Paragraphs>58</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Avenir Next LT Pro</vt:lpstr>
      <vt:lpstr>me_quran</vt:lpstr>
      <vt:lpstr>rasol</vt:lpstr>
      <vt:lpstr>Sagona Book</vt:lpstr>
      <vt:lpstr>Simplified Arabic</vt:lpstr>
      <vt:lpstr>The Hand Extrablack</vt:lpstr>
      <vt:lpstr>BlobVTI</vt:lpstr>
      <vt:lpstr>The Life of Prophet Muhammad</vt:lpstr>
      <vt:lpstr>The Fate of Bani Qurayzah</vt:lpstr>
      <vt:lpstr>The Fate of Bani Qurayzah</vt:lpstr>
      <vt:lpstr>The Fate of Bani Qurayzah</vt:lpstr>
      <vt:lpstr>The Fate of Bani Qurayzah</vt:lpstr>
      <vt:lpstr>The Fate of Bani Qurayzah</vt:lpstr>
      <vt:lpstr>The Fate of Bani Qurayzah</vt:lpstr>
      <vt:lpstr>The Fate of Bani Qurayzah</vt:lpstr>
      <vt:lpstr>The Fate of Bani Qurayzah</vt:lpstr>
      <vt:lpstr>The Fate of Bani Qurayzah</vt:lpstr>
      <vt:lpstr>The Fate of Bani Qurayzah</vt:lpstr>
      <vt:lpstr>The Fate of Bani Qurayzah</vt:lpstr>
      <vt:lpstr>The Fate of Bani Qurayzah</vt:lpstr>
      <vt:lpstr>The Fate of Bani Qurayzah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1181</cp:revision>
  <dcterms:created xsi:type="dcterms:W3CDTF">2020-11-25T07:02:27Z</dcterms:created>
  <dcterms:modified xsi:type="dcterms:W3CDTF">2022-11-24T03:56:13Z</dcterms:modified>
</cp:coreProperties>
</file>