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1" r:id="rId18"/>
    <p:sldId id="272"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DFF"/>
    <a:srgbClr val="FDFAFF"/>
    <a:srgbClr val="000000"/>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20"/>
  </p:normalViewPr>
  <p:slideViewPr>
    <p:cSldViewPr snapToGrid="0" snapToObjects="1">
      <p:cViewPr>
        <p:scale>
          <a:sx n="94" d="100"/>
          <a:sy n="94" d="100"/>
        </p:scale>
        <p:origin x="168"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7,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7,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7,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7,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7,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7,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7,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7,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7,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7,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7,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7,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1751C-84B0-0547-C68E-90EA062EC7C2}"/>
              </a:ext>
            </a:extLst>
          </p:cNvPr>
          <p:cNvSpPr>
            <a:spLocks noGrp="1"/>
          </p:cNvSpPr>
          <p:nvPr>
            <p:ph type="title"/>
          </p:nvPr>
        </p:nvSpPr>
        <p:spPr>
          <a:xfrm>
            <a:off x="720000" y="619200"/>
            <a:ext cx="10728322" cy="772872"/>
          </a:xfrm>
        </p:spPr>
        <p:txBody>
          <a:bodyPr/>
          <a:lstStyle/>
          <a:p>
            <a:pPr algn="ctr"/>
            <a:r>
              <a:rPr lang="en-US" dirty="0"/>
              <a:t>Returning to Medina</a:t>
            </a:r>
          </a:p>
        </p:txBody>
      </p:sp>
      <p:sp>
        <p:nvSpPr>
          <p:cNvPr id="3" name="Content Placeholder 2">
            <a:extLst>
              <a:ext uri="{FF2B5EF4-FFF2-40B4-BE49-F238E27FC236}">
                <a16:creationId xmlns:a16="http://schemas.microsoft.com/office/drawing/2014/main" id="{30A40AD4-9549-C799-96C2-F92D077A2A72}"/>
              </a:ext>
            </a:extLst>
          </p:cNvPr>
          <p:cNvSpPr>
            <a:spLocks noGrp="1"/>
          </p:cNvSpPr>
          <p:nvPr>
            <p:ph idx="1"/>
          </p:nvPr>
        </p:nvSpPr>
        <p:spPr>
          <a:xfrm>
            <a:off x="720000" y="1528549"/>
            <a:ext cx="10728325" cy="4558351"/>
          </a:xfrm>
        </p:spPr>
        <p:txBody>
          <a:bodyPr/>
          <a:lstStyle/>
          <a:p>
            <a:r>
              <a:rPr lang="en-US" sz="2400" dirty="0">
                <a:solidFill>
                  <a:srgbClr val="FFFFFF"/>
                </a:solidFill>
              </a:rPr>
              <a:t>During the return trip to Medina, there was a scuffle between one of the </a:t>
            </a:r>
            <a:r>
              <a:rPr lang="en-US" sz="2400" dirty="0" err="1">
                <a:solidFill>
                  <a:srgbClr val="FFFFFF"/>
                </a:solidFill>
              </a:rPr>
              <a:t>Muhjireen</a:t>
            </a:r>
            <a:r>
              <a:rPr lang="en-US" sz="2400" dirty="0">
                <a:solidFill>
                  <a:srgbClr val="FFFFFF"/>
                </a:solidFill>
              </a:rPr>
              <a:t> and one of the Ansar.</a:t>
            </a:r>
          </a:p>
          <a:p>
            <a:r>
              <a:rPr lang="en-US" sz="2400" dirty="0">
                <a:solidFill>
                  <a:srgbClr val="FFFFFF"/>
                </a:solidFill>
              </a:rPr>
              <a:t>In the midst if the bickering, Abdullah ibn </a:t>
            </a:r>
            <a:r>
              <a:rPr lang="en-US" sz="2400" dirty="0" err="1">
                <a:solidFill>
                  <a:srgbClr val="FFFFFF"/>
                </a:solidFill>
              </a:rPr>
              <a:t>Ubayy</a:t>
            </a:r>
            <a:r>
              <a:rPr lang="en-US" sz="2400" dirty="0">
                <a:solidFill>
                  <a:srgbClr val="FFFFFF"/>
                </a:solidFill>
              </a:rPr>
              <a:t> seizes an opportunity to voice his long-simmering dissatisfaction with the </a:t>
            </a:r>
            <a:r>
              <a:rPr lang="en-US" sz="2400" dirty="0" err="1">
                <a:solidFill>
                  <a:srgbClr val="FFFFFF"/>
                </a:solidFill>
              </a:rPr>
              <a:t>Muhajireen</a:t>
            </a:r>
            <a:r>
              <a:rPr lang="en-US" sz="2400" dirty="0">
                <a:solidFill>
                  <a:srgbClr val="FFFFFF"/>
                </a:solidFill>
              </a:rPr>
              <a:t> living in Medina.</a:t>
            </a:r>
          </a:p>
          <a:p>
            <a:pPr marL="0" indent="0" algn="ctr">
              <a:buNone/>
            </a:pPr>
            <a:r>
              <a:rPr lang="en-US" sz="2400" dirty="0">
                <a:solidFill>
                  <a:srgbClr val="FFFFFF"/>
                </a:solidFill>
              </a:rPr>
              <a:t>“They seek to take precedence over us, they crowd us out of our own land, and naught will fit us and these rags of Quraysh but the old saying, ’Feed your dog and it will feed on you.’ By God, when we return to Medina, the higher and the mightier will drive out the lower and the weaker.”</a:t>
            </a:r>
          </a:p>
          <a:p>
            <a:endParaRPr lang="en-US" dirty="0"/>
          </a:p>
        </p:txBody>
      </p:sp>
    </p:spTree>
    <p:extLst>
      <p:ext uri="{BB962C8B-B14F-4D97-AF65-F5344CB8AC3E}">
        <p14:creationId xmlns:p14="http://schemas.microsoft.com/office/powerpoint/2010/main" val="3487751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212A3-9156-07AC-DDA4-786DE219FADC}"/>
              </a:ext>
            </a:extLst>
          </p:cNvPr>
          <p:cNvSpPr>
            <a:spLocks noGrp="1"/>
          </p:cNvSpPr>
          <p:nvPr>
            <p:ph type="title"/>
          </p:nvPr>
        </p:nvSpPr>
        <p:spPr>
          <a:xfrm>
            <a:off x="720000" y="619200"/>
            <a:ext cx="10728322" cy="827463"/>
          </a:xfrm>
        </p:spPr>
        <p:txBody>
          <a:bodyPr/>
          <a:lstStyle/>
          <a:p>
            <a:pPr algn="ctr"/>
            <a:r>
              <a:rPr lang="en-US" dirty="0"/>
              <a:t>Returning to Medina</a:t>
            </a:r>
          </a:p>
        </p:txBody>
      </p:sp>
      <p:sp>
        <p:nvSpPr>
          <p:cNvPr id="3" name="Content Placeholder 2">
            <a:extLst>
              <a:ext uri="{FF2B5EF4-FFF2-40B4-BE49-F238E27FC236}">
                <a16:creationId xmlns:a16="http://schemas.microsoft.com/office/drawing/2014/main" id="{0816BF2E-1622-1BB4-2852-09BC908BA843}"/>
              </a:ext>
            </a:extLst>
          </p:cNvPr>
          <p:cNvSpPr>
            <a:spLocks noGrp="1"/>
          </p:cNvSpPr>
          <p:nvPr>
            <p:ph idx="1"/>
          </p:nvPr>
        </p:nvSpPr>
        <p:spPr>
          <a:xfrm>
            <a:off x="720000" y="1446664"/>
            <a:ext cx="10728325" cy="4322312"/>
          </a:xfrm>
        </p:spPr>
        <p:txBody>
          <a:bodyPr/>
          <a:lstStyle/>
          <a:p>
            <a:r>
              <a:rPr lang="en-US" sz="2400" dirty="0">
                <a:solidFill>
                  <a:srgbClr val="FFFFFF"/>
                </a:solidFill>
              </a:rPr>
              <a:t>A young </a:t>
            </a:r>
            <a:r>
              <a:rPr lang="en-US" sz="2400" dirty="0" err="1">
                <a:solidFill>
                  <a:srgbClr val="FFFFFF"/>
                </a:solidFill>
              </a:rPr>
              <a:t>Khazraji</a:t>
            </a:r>
            <a:r>
              <a:rPr lang="en-US" sz="2400" dirty="0">
                <a:solidFill>
                  <a:srgbClr val="FFFFFF"/>
                </a:solidFill>
              </a:rPr>
              <a:t> named Zayd ibn </a:t>
            </a:r>
            <a:r>
              <a:rPr lang="en-US" sz="2400" dirty="0" err="1">
                <a:solidFill>
                  <a:srgbClr val="FFFFFF"/>
                </a:solidFill>
              </a:rPr>
              <a:t>Arqam</a:t>
            </a:r>
            <a:r>
              <a:rPr lang="en-US" sz="2400" dirty="0">
                <a:solidFill>
                  <a:srgbClr val="FFFFFF"/>
                </a:solidFill>
              </a:rPr>
              <a:t> witnesses the incident and relates it to the Prophet.</a:t>
            </a:r>
          </a:p>
          <a:p>
            <a:r>
              <a:rPr lang="en-US" sz="2400" dirty="0">
                <a:solidFill>
                  <a:srgbClr val="FFFFFF"/>
                </a:solidFill>
              </a:rPr>
              <a:t>Some companions suggest punishing Abdullah ibn </a:t>
            </a:r>
            <a:r>
              <a:rPr lang="en-US" sz="2400" dirty="0" err="1">
                <a:solidFill>
                  <a:srgbClr val="FFFFFF"/>
                </a:solidFill>
              </a:rPr>
              <a:t>Ubayy</a:t>
            </a:r>
            <a:r>
              <a:rPr lang="en-US" sz="2400" dirty="0">
                <a:solidFill>
                  <a:srgbClr val="FFFFFF"/>
                </a:solidFill>
              </a:rPr>
              <a:t> however the Prophet gently responds that this is unadvisable because people will say that Muhammad kills his followers.</a:t>
            </a:r>
          </a:p>
          <a:p>
            <a:r>
              <a:rPr lang="en-US" sz="2400" dirty="0">
                <a:solidFill>
                  <a:srgbClr val="FFFFFF"/>
                </a:solidFill>
              </a:rPr>
              <a:t>When Abdullah ibn </a:t>
            </a:r>
            <a:r>
              <a:rPr lang="en-US" sz="2400" dirty="0" err="1">
                <a:solidFill>
                  <a:srgbClr val="FFFFFF"/>
                </a:solidFill>
              </a:rPr>
              <a:t>Ubayy</a:t>
            </a:r>
            <a:r>
              <a:rPr lang="en-US" sz="2400" dirty="0">
                <a:solidFill>
                  <a:srgbClr val="FFFFFF"/>
                </a:solidFill>
              </a:rPr>
              <a:t> denies the allegation, the Prophet swiftly dismisses the matter, ordering everyone to break camp and hastily return to Medina.</a:t>
            </a:r>
          </a:p>
          <a:p>
            <a:pPr algn="ctr"/>
            <a:endParaRPr lang="en-US" dirty="0"/>
          </a:p>
        </p:txBody>
      </p:sp>
    </p:spTree>
    <p:extLst>
      <p:ext uri="{BB962C8B-B14F-4D97-AF65-F5344CB8AC3E}">
        <p14:creationId xmlns:p14="http://schemas.microsoft.com/office/powerpoint/2010/main" val="2708950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0A572-A182-1DFF-74FB-33FA560C6798}"/>
              </a:ext>
            </a:extLst>
          </p:cNvPr>
          <p:cNvSpPr>
            <a:spLocks noGrp="1"/>
          </p:cNvSpPr>
          <p:nvPr>
            <p:ph type="title"/>
          </p:nvPr>
        </p:nvSpPr>
        <p:spPr>
          <a:xfrm>
            <a:off x="720000" y="619200"/>
            <a:ext cx="10728322" cy="800167"/>
          </a:xfrm>
        </p:spPr>
        <p:txBody>
          <a:bodyPr/>
          <a:lstStyle/>
          <a:p>
            <a:pPr algn="ctr"/>
            <a:r>
              <a:rPr lang="en-US" dirty="0"/>
              <a:t>Returning to Medina</a:t>
            </a:r>
          </a:p>
        </p:txBody>
      </p:sp>
      <p:sp>
        <p:nvSpPr>
          <p:cNvPr id="3" name="Content Placeholder 2">
            <a:extLst>
              <a:ext uri="{FF2B5EF4-FFF2-40B4-BE49-F238E27FC236}">
                <a16:creationId xmlns:a16="http://schemas.microsoft.com/office/drawing/2014/main" id="{1370A4A9-9163-94FC-B42E-9AB48EC41C4D}"/>
              </a:ext>
            </a:extLst>
          </p:cNvPr>
          <p:cNvSpPr>
            <a:spLocks noGrp="1"/>
          </p:cNvSpPr>
          <p:nvPr>
            <p:ph idx="1"/>
          </p:nvPr>
        </p:nvSpPr>
        <p:spPr>
          <a:xfrm>
            <a:off x="720000" y="1419368"/>
            <a:ext cx="10728325" cy="4349608"/>
          </a:xfrm>
        </p:spPr>
        <p:txBody>
          <a:bodyPr>
            <a:normAutofit/>
          </a:bodyPr>
          <a:lstStyle/>
          <a:p>
            <a:r>
              <a:rPr lang="en-US" sz="2400" b="1" dirty="0">
                <a:solidFill>
                  <a:srgbClr val="FFFFFF"/>
                </a:solidFill>
              </a:rPr>
              <a:t>Why was the Prophet lenient with Abdullah ibn </a:t>
            </a:r>
            <a:r>
              <a:rPr lang="en-US" sz="2400" b="1" dirty="0" err="1">
                <a:solidFill>
                  <a:srgbClr val="FFFFFF"/>
                </a:solidFill>
              </a:rPr>
              <a:t>Ubayy</a:t>
            </a:r>
            <a:r>
              <a:rPr lang="en-US" sz="2400" b="1" dirty="0">
                <a:solidFill>
                  <a:srgbClr val="FFFFFF"/>
                </a:solidFill>
              </a:rPr>
              <a:t>?</a:t>
            </a:r>
          </a:p>
          <a:p>
            <a:r>
              <a:rPr lang="en-US" sz="2400" dirty="0">
                <a:solidFill>
                  <a:srgbClr val="FFFFFF"/>
                </a:solidFill>
              </a:rPr>
              <a:t>Abdullah had a large following in Medina amongst the Arabs who viewed Islam with suspicion and hatred.</a:t>
            </a:r>
          </a:p>
          <a:p>
            <a:r>
              <a:rPr lang="en-US" sz="2400" dirty="0">
                <a:solidFill>
                  <a:srgbClr val="FFFFFF"/>
                </a:solidFill>
              </a:rPr>
              <a:t>Abdullah was indeed a man of strong influence. Before the Prophet’s arrival in Medina, preparations were under way to crown him as king of Medina. It was only owing to the rise of Islam in Medina that he was deprived of that position.</a:t>
            </a:r>
          </a:p>
          <a:p>
            <a:r>
              <a:rPr lang="en-US" sz="2400" dirty="0">
                <a:solidFill>
                  <a:srgbClr val="FFFFFF"/>
                </a:solidFill>
              </a:rPr>
              <a:t>He, however, continued to wield great influence among all those who did not readily accept Islam.</a:t>
            </a:r>
          </a:p>
        </p:txBody>
      </p:sp>
    </p:spTree>
    <p:extLst>
      <p:ext uri="{BB962C8B-B14F-4D97-AF65-F5344CB8AC3E}">
        <p14:creationId xmlns:p14="http://schemas.microsoft.com/office/powerpoint/2010/main" val="2498770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615A8-9A49-D3FD-9770-B2EE03B0DE86}"/>
              </a:ext>
            </a:extLst>
          </p:cNvPr>
          <p:cNvSpPr>
            <a:spLocks noGrp="1"/>
          </p:cNvSpPr>
          <p:nvPr>
            <p:ph type="title"/>
          </p:nvPr>
        </p:nvSpPr>
        <p:spPr>
          <a:xfrm>
            <a:off x="720000" y="619200"/>
            <a:ext cx="10728322" cy="772872"/>
          </a:xfrm>
        </p:spPr>
        <p:txBody>
          <a:bodyPr/>
          <a:lstStyle/>
          <a:p>
            <a:pPr algn="ctr"/>
            <a:r>
              <a:rPr lang="en-US" dirty="0"/>
              <a:t>Returning to Medina</a:t>
            </a:r>
          </a:p>
        </p:txBody>
      </p:sp>
      <p:sp>
        <p:nvSpPr>
          <p:cNvPr id="3" name="Content Placeholder 2">
            <a:extLst>
              <a:ext uri="{FF2B5EF4-FFF2-40B4-BE49-F238E27FC236}">
                <a16:creationId xmlns:a16="http://schemas.microsoft.com/office/drawing/2014/main" id="{CDF0DB08-CBD0-E67E-DDCD-873820B79214}"/>
              </a:ext>
            </a:extLst>
          </p:cNvPr>
          <p:cNvSpPr>
            <a:spLocks noGrp="1"/>
          </p:cNvSpPr>
          <p:nvPr>
            <p:ph idx="1"/>
          </p:nvPr>
        </p:nvSpPr>
        <p:spPr>
          <a:xfrm>
            <a:off x="720000" y="1392072"/>
            <a:ext cx="10728325" cy="4376903"/>
          </a:xfrm>
        </p:spPr>
        <p:txBody>
          <a:bodyPr/>
          <a:lstStyle/>
          <a:p>
            <a:r>
              <a:rPr lang="en-US" sz="2400" dirty="0">
                <a:solidFill>
                  <a:srgbClr val="FFFFFF"/>
                </a:solidFill>
              </a:rPr>
              <a:t>Had the Prophet taken him to task on the first occasion of insolence, many of the Arabs who considered him as leader would have been quick to defend him. </a:t>
            </a:r>
          </a:p>
          <a:p>
            <a:r>
              <a:rPr lang="en-US" sz="2400" dirty="0">
                <a:solidFill>
                  <a:srgbClr val="FFFFFF"/>
                </a:solidFill>
              </a:rPr>
              <a:t>There might have been a situation of polarization which could have led to a confrontation between the Muslim Arabs and the non-Muslim Arabs in Medina. That would have meant civil war.</a:t>
            </a:r>
          </a:p>
          <a:p>
            <a:r>
              <a:rPr lang="en-US" sz="2400" dirty="0">
                <a:solidFill>
                  <a:srgbClr val="FFFFFF"/>
                </a:solidFill>
              </a:rPr>
              <a:t>Only the Jews and the Quraysh would have benefited from that situation.</a:t>
            </a:r>
          </a:p>
          <a:p>
            <a:endParaRPr lang="en-US" dirty="0"/>
          </a:p>
        </p:txBody>
      </p:sp>
    </p:spTree>
    <p:extLst>
      <p:ext uri="{BB962C8B-B14F-4D97-AF65-F5344CB8AC3E}">
        <p14:creationId xmlns:p14="http://schemas.microsoft.com/office/powerpoint/2010/main" val="1075504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8B99D-C698-C122-DE62-24056F36BEB0}"/>
              </a:ext>
            </a:extLst>
          </p:cNvPr>
          <p:cNvSpPr>
            <a:spLocks noGrp="1"/>
          </p:cNvSpPr>
          <p:nvPr>
            <p:ph type="title"/>
          </p:nvPr>
        </p:nvSpPr>
        <p:spPr>
          <a:xfrm>
            <a:off x="720000" y="619200"/>
            <a:ext cx="10728322" cy="800167"/>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F489DA8B-55D1-BFB0-C2A8-47494D819353}"/>
              </a:ext>
            </a:extLst>
          </p:cNvPr>
          <p:cNvSpPr>
            <a:spLocks noGrp="1"/>
          </p:cNvSpPr>
          <p:nvPr>
            <p:ph idx="1"/>
          </p:nvPr>
        </p:nvSpPr>
        <p:spPr>
          <a:xfrm>
            <a:off x="720000" y="1419368"/>
            <a:ext cx="10728325" cy="4349608"/>
          </a:xfrm>
        </p:spPr>
        <p:txBody>
          <a:bodyPr>
            <a:normAutofit/>
          </a:bodyPr>
          <a:lstStyle/>
          <a:p>
            <a:pPr marL="0" indent="0" algn="ctr">
              <a:buNone/>
            </a:pPr>
            <a:r>
              <a:rPr lang="ar-SA" sz="2400" b="0" i="0" dirty="0">
                <a:solidFill>
                  <a:srgbClr val="FFFFFF"/>
                </a:solidFill>
                <a:effectLst/>
                <a:latin typeface="me_quran"/>
              </a:rPr>
              <a:t>إِذَا </a:t>
            </a:r>
            <a:r>
              <a:rPr lang="ar-SA" sz="2400" b="0" i="0" dirty="0" err="1">
                <a:solidFill>
                  <a:srgbClr val="FFFFFF"/>
                </a:solidFill>
                <a:effectLst/>
                <a:latin typeface="me_quran"/>
              </a:rPr>
              <a:t>جَآءَكَ</a:t>
            </a:r>
            <a:r>
              <a:rPr lang="ar-SA" sz="2400" b="0" i="0" dirty="0">
                <a:solidFill>
                  <a:srgbClr val="FFFFFF"/>
                </a:solidFill>
                <a:effectLst/>
                <a:latin typeface="me_quran"/>
              </a:rPr>
              <a:t> </a:t>
            </a:r>
            <a:r>
              <a:rPr lang="ar-SA" sz="2400" b="0" i="0" dirty="0" err="1">
                <a:solidFill>
                  <a:srgbClr val="FFFFFF"/>
                </a:solidFill>
                <a:effectLst/>
                <a:latin typeface="me_quran"/>
              </a:rPr>
              <a:t>ٱلْمُنَـٰفِقُونَ</a:t>
            </a:r>
            <a:r>
              <a:rPr lang="ar-SA" sz="2400" b="0" i="0" dirty="0">
                <a:solidFill>
                  <a:srgbClr val="FFFFFF"/>
                </a:solidFill>
                <a:effectLst/>
                <a:latin typeface="me_quran"/>
              </a:rPr>
              <a:t> قَالُوا۟ نَشْهَدُ إِنَّكَ لَرَسُولُ </a:t>
            </a:r>
            <a:r>
              <a:rPr lang="ar-SA" sz="2400" b="0" i="0" dirty="0" err="1">
                <a:solidFill>
                  <a:srgbClr val="FFFFFF"/>
                </a:solidFill>
                <a:effectLst/>
                <a:latin typeface="me_quran"/>
              </a:rPr>
              <a:t>ٱللَّهِ</a:t>
            </a:r>
            <a:r>
              <a:rPr lang="ar-SA" sz="2400" b="0" i="0" dirty="0">
                <a:solidFill>
                  <a:srgbClr val="FFFFFF"/>
                </a:solidFill>
                <a:effectLst/>
                <a:latin typeface="me_quran"/>
              </a:rPr>
              <a:t> </a:t>
            </a:r>
            <a:r>
              <a:rPr lang="ar-SA" sz="2400" b="0" i="0" dirty="0" err="1">
                <a:solidFill>
                  <a:srgbClr val="FFFFFF"/>
                </a:solidFill>
                <a:effectLst/>
                <a:latin typeface="me_quran"/>
              </a:rPr>
              <a:t>وَٱللَّهُ</a:t>
            </a:r>
            <a:r>
              <a:rPr lang="ar-SA" sz="2400" b="0" i="0" dirty="0">
                <a:solidFill>
                  <a:srgbClr val="FFFFFF"/>
                </a:solidFill>
                <a:effectLst/>
                <a:latin typeface="me_quran"/>
              </a:rPr>
              <a:t> يَعْلَمُ إِنَّكَ </a:t>
            </a:r>
            <a:r>
              <a:rPr lang="ar-SA" sz="2400" b="0" i="0" dirty="0" err="1">
                <a:solidFill>
                  <a:srgbClr val="FFFFFF"/>
                </a:solidFill>
                <a:effectLst/>
                <a:latin typeface="me_quran"/>
              </a:rPr>
              <a:t>لَرَسُولُهُۥ</a:t>
            </a:r>
            <a:r>
              <a:rPr lang="ar-SA" sz="2400" b="0" i="0" dirty="0">
                <a:solidFill>
                  <a:srgbClr val="FFFFFF"/>
                </a:solidFill>
                <a:effectLst/>
                <a:latin typeface="me_quran"/>
              </a:rPr>
              <a:t> </a:t>
            </a:r>
            <a:r>
              <a:rPr lang="ar-SA" sz="2400" b="0" i="0" dirty="0" err="1">
                <a:solidFill>
                  <a:srgbClr val="FFFFFF"/>
                </a:solidFill>
                <a:effectLst/>
                <a:latin typeface="me_quran"/>
              </a:rPr>
              <a:t>وَٱللَّهُ</a:t>
            </a:r>
            <a:r>
              <a:rPr lang="ar-SA" sz="2400" b="0" i="0" dirty="0">
                <a:solidFill>
                  <a:srgbClr val="FFFFFF"/>
                </a:solidFill>
                <a:effectLst/>
                <a:latin typeface="me_quran"/>
              </a:rPr>
              <a:t> يَشْهَدُ إِنَّ </a:t>
            </a:r>
            <a:r>
              <a:rPr lang="ar-SA" sz="2400" b="0" i="0" dirty="0" err="1">
                <a:solidFill>
                  <a:srgbClr val="FFFFFF"/>
                </a:solidFill>
                <a:effectLst/>
                <a:latin typeface="me_quran"/>
              </a:rPr>
              <a:t>ٱلْمُنَـٰفِقِينَ</a:t>
            </a:r>
            <a:r>
              <a:rPr lang="ar-SA" sz="2400" b="0" i="0" dirty="0">
                <a:solidFill>
                  <a:srgbClr val="FFFFFF"/>
                </a:solidFill>
                <a:effectLst/>
                <a:latin typeface="me_quran"/>
              </a:rPr>
              <a:t> </a:t>
            </a:r>
            <a:r>
              <a:rPr lang="ar-SA" sz="2400" b="0" i="0" dirty="0" err="1">
                <a:solidFill>
                  <a:srgbClr val="FFFFFF"/>
                </a:solidFill>
                <a:effectLst/>
                <a:latin typeface="me_quran"/>
              </a:rPr>
              <a:t>لَكَـٰذِبُونَ</a:t>
            </a:r>
            <a:endParaRPr lang="en-US" sz="2400" b="0" i="0" dirty="0">
              <a:solidFill>
                <a:srgbClr val="FFFFFF"/>
              </a:solidFill>
              <a:effectLst/>
              <a:latin typeface="me_quran"/>
            </a:endParaRPr>
          </a:p>
          <a:p>
            <a:pPr marL="0" indent="0" algn="ctr">
              <a:buNone/>
            </a:pPr>
            <a:r>
              <a:rPr lang="en-US" sz="2400" b="0" i="0" dirty="0">
                <a:solidFill>
                  <a:srgbClr val="FFFFFF"/>
                </a:solidFill>
                <a:effectLst/>
              </a:rPr>
              <a:t>(Quran 61:1)</a:t>
            </a:r>
          </a:p>
          <a:p>
            <a:pPr marL="0" indent="0" algn="ctr">
              <a:buNone/>
            </a:pPr>
            <a:r>
              <a:rPr lang="en-CA" sz="2400" dirty="0">
                <a:solidFill>
                  <a:srgbClr val="FFFFFF"/>
                </a:solidFill>
              </a:rPr>
              <a:t>When the hypocrites come to you, [O Muhammad], they say, "We testify that you are indeed the Messenger of Allah." And Allah knows that you are His Messenger, and Allah testifies that the hypocrites are liars.</a:t>
            </a:r>
          </a:p>
          <a:p>
            <a:r>
              <a:rPr lang="en-CA" sz="2400" dirty="0">
                <a:solidFill>
                  <a:srgbClr val="FFFFFF"/>
                </a:solidFill>
              </a:rPr>
              <a:t>This verse, along with verses 2, 7 and 8 were reportedly revealed about Abdullah ibn </a:t>
            </a:r>
            <a:r>
              <a:rPr lang="en-CA" sz="2400" dirty="0" err="1">
                <a:solidFill>
                  <a:srgbClr val="FFFFFF"/>
                </a:solidFill>
              </a:rPr>
              <a:t>Ubayy</a:t>
            </a:r>
            <a:r>
              <a:rPr lang="en-CA" sz="2400" dirty="0">
                <a:solidFill>
                  <a:srgbClr val="FFFFFF"/>
                </a:solidFill>
              </a:rPr>
              <a:t>, the leader of the hypocrites in Medina.</a:t>
            </a:r>
          </a:p>
          <a:p>
            <a:endParaRPr lang="en-US" sz="2400" dirty="0">
              <a:solidFill>
                <a:srgbClr val="FFFFFF"/>
              </a:solidFill>
            </a:endParaRPr>
          </a:p>
          <a:p>
            <a:pPr marL="0" indent="0" algn="ctr">
              <a:buNone/>
            </a:pPr>
            <a:endParaRPr lang="en-US" sz="2400" dirty="0">
              <a:solidFill>
                <a:srgbClr val="FFFFFF"/>
              </a:solidFill>
              <a:latin typeface="me_quran"/>
            </a:endParaRPr>
          </a:p>
        </p:txBody>
      </p:sp>
    </p:spTree>
    <p:extLst>
      <p:ext uri="{BB962C8B-B14F-4D97-AF65-F5344CB8AC3E}">
        <p14:creationId xmlns:p14="http://schemas.microsoft.com/office/powerpoint/2010/main" val="736253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AC5F3-C058-BD3E-675A-ADE99CDFB28B}"/>
              </a:ext>
            </a:extLst>
          </p:cNvPr>
          <p:cNvSpPr>
            <a:spLocks noGrp="1"/>
          </p:cNvSpPr>
          <p:nvPr>
            <p:ph type="title"/>
          </p:nvPr>
        </p:nvSpPr>
        <p:spPr>
          <a:xfrm>
            <a:off x="720000" y="619200"/>
            <a:ext cx="10728322" cy="786519"/>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D73A691A-3719-A4C8-1DD1-2F9FE15F085F}"/>
              </a:ext>
            </a:extLst>
          </p:cNvPr>
          <p:cNvSpPr>
            <a:spLocks noGrp="1"/>
          </p:cNvSpPr>
          <p:nvPr>
            <p:ph idx="1"/>
          </p:nvPr>
        </p:nvSpPr>
        <p:spPr>
          <a:xfrm>
            <a:off x="720000" y="1405720"/>
            <a:ext cx="10728325" cy="4363256"/>
          </a:xfrm>
        </p:spPr>
        <p:txBody>
          <a:bodyPr>
            <a:normAutofit/>
          </a:bodyPr>
          <a:lstStyle/>
          <a:p>
            <a:pPr marL="0" indent="0" algn="ctr">
              <a:buNone/>
            </a:pPr>
            <a:r>
              <a:rPr lang="ar-SA" sz="2400" b="0" i="0" dirty="0" err="1">
                <a:solidFill>
                  <a:srgbClr val="FFFFFF"/>
                </a:solidFill>
                <a:effectLst/>
                <a:latin typeface="me_quran"/>
              </a:rPr>
              <a:t>ٱتَّخَذُوٓا</a:t>
            </a:r>
            <a:r>
              <a:rPr lang="ar-SA" sz="2400" b="0" i="0" dirty="0">
                <a:solidFill>
                  <a:srgbClr val="FFFFFF"/>
                </a:solidFill>
                <a:effectLst/>
                <a:latin typeface="me_quran"/>
              </a:rPr>
              <a:t>۟ أَيْمَـٰنَهُمْ جُنَّةً فَصَدُّوا۟ عَن سَبِيلِ </a:t>
            </a:r>
            <a:r>
              <a:rPr lang="ar-SA" sz="2400" b="0" i="0" dirty="0" err="1">
                <a:solidFill>
                  <a:srgbClr val="FFFFFF"/>
                </a:solidFill>
                <a:effectLst/>
                <a:latin typeface="me_quran"/>
              </a:rPr>
              <a:t>ٱللَّهِ</a:t>
            </a:r>
            <a:r>
              <a:rPr lang="ar-SA" sz="2400" b="0" i="0" dirty="0">
                <a:solidFill>
                  <a:srgbClr val="FFFFFF"/>
                </a:solidFill>
                <a:effectLst/>
                <a:latin typeface="me_quran"/>
              </a:rPr>
              <a:t> إِنَّهُمْ </a:t>
            </a:r>
            <a:r>
              <a:rPr lang="ar-SA" sz="2400" b="0" i="0" dirty="0" err="1">
                <a:solidFill>
                  <a:srgbClr val="FFFFFF"/>
                </a:solidFill>
                <a:effectLst/>
                <a:latin typeface="me_quran"/>
              </a:rPr>
              <a:t>سَآءَ</a:t>
            </a:r>
            <a:r>
              <a:rPr lang="ar-SA" sz="2400" b="0" i="0" dirty="0">
                <a:solidFill>
                  <a:srgbClr val="FFFFFF"/>
                </a:solidFill>
                <a:effectLst/>
                <a:latin typeface="me_quran"/>
              </a:rPr>
              <a:t> مَا كَانُوا۟ يَعْمَلُونَ</a:t>
            </a:r>
            <a:endParaRPr lang="en-US" sz="2400" b="0" i="0" dirty="0">
              <a:solidFill>
                <a:srgbClr val="FFFFFF"/>
              </a:solidFill>
              <a:effectLst/>
              <a:latin typeface="me_quran"/>
            </a:endParaRPr>
          </a:p>
          <a:p>
            <a:pPr marL="0" indent="0" algn="ctr">
              <a:buNone/>
            </a:pPr>
            <a:r>
              <a:rPr lang="en-CA" sz="2400" b="0" i="0" dirty="0">
                <a:solidFill>
                  <a:srgbClr val="FFFFFF"/>
                </a:solidFill>
                <a:effectLst/>
              </a:rPr>
              <a:t>They make their oaths as a shield so that they may turn (men) from the way of Allah. Verily evil is that which they are wont to do,</a:t>
            </a:r>
          </a:p>
          <a:p>
            <a:pPr marL="0" indent="0" algn="ctr">
              <a:buNone/>
            </a:pPr>
            <a:r>
              <a:rPr lang="en-CA" sz="2400" dirty="0">
                <a:solidFill>
                  <a:srgbClr val="FFFFFF"/>
                </a:solidFill>
              </a:rPr>
              <a:t>(Quran 63:2)</a:t>
            </a:r>
            <a:endParaRPr lang="en-CA" sz="2400" b="0" i="0" dirty="0">
              <a:solidFill>
                <a:srgbClr val="FFFFFF"/>
              </a:solidFill>
              <a:effectLst/>
            </a:endParaRPr>
          </a:p>
          <a:p>
            <a:r>
              <a:rPr lang="en-CA" sz="2400" dirty="0">
                <a:solidFill>
                  <a:srgbClr val="FFFFFF"/>
                </a:solidFill>
              </a:rPr>
              <a:t>In swearing that they did not say what Zayd reported to the Prophet, Abdullah ibn </a:t>
            </a:r>
            <a:r>
              <a:rPr lang="en-CA" sz="2400" dirty="0" err="1">
                <a:solidFill>
                  <a:srgbClr val="FFFFFF"/>
                </a:solidFill>
              </a:rPr>
              <a:t>Ubayy</a:t>
            </a:r>
            <a:r>
              <a:rPr lang="en-CA" sz="2400" dirty="0">
                <a:solidFill>
                  <a:srgbClr val="FFFFFF"/>
                </a:solidFill>
              </a:rPr>
              <a:t> and his companions took their oath as a shield to protect their possessions and their lives as in Islam the blood, property and honor of Muslims were protected by their oath of allegiance to the Prophet.</a:t>
            </a:r>
            <a:endParaRPr lang="en-CA" sz="2400" b="0" i="0" dirty="0">
              <a:solidFill>
                <a:srgbClr val="FFFFFF"/>
              </a:solidFill>
              <a:effectLst/>
            </a:endParaRPr>
          </a:p>
          <a:p>
            <a:endParaRPr lang="en-CA" sz="2400" b="0" i="0" dirty="0">
              <a:solidFill>
                <a:srgbClr val="FFFFFF"/>
              </a:solidFill>
              <a:effectLst/>
            </a:endParaRPr>
          </a:p>
        </p:txBody>
      </p:sp>
    </p:spTree>
    <p:extLst>
      <p:ext uri="{BB962C8B-B14F-4D97-AF65-F5344CB8AC3E}">
        <p14:creationId xmlns:p14="http://schemas.microsoft.com/office/powerpoint/2010/main" val="2217572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14B3A-F1F8-EC3F-3AF0-ABC391C061C1}"/>
              </a:ext>
            </a:extLst>
          </p:cNvPr>
          <p:cNvSpPr>
            <a:spLocks noGrp="1"/>
          </p:cNvSpPr>
          <p:nvPr>
            <p:ph type="title"/>
          </p:nvPr>
        </p:nvSpPr>
        <p:spPr>
          <a:xfrm>
            <a:off x="720000" y="619200"/>
            <a:ext cx="10728322" cy="950293"/>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330DDB6B-931C-CC9C-BEBA-FDE50F03A4E8}"/>
              </a:ext>
            </a:extLst>
          </p:cNvPr>
          <p:cNvSpPr>
            <a:spLocks noGrp="1"/>
          </p:cNvSpPr>
          <p:nvPr>
            <p:ph idx="1"/>
          </p:nvPr>
        </p:nvSpPr>
        <p:spPr>
          <a:xfrm>
            <a:off x="720000" y="1569494"/>
            <a:ext cx="10728325" cy="4199482"/>
          </a:xfrm>
        </p:spPr>
        <p:txBody>
          <a:bodyPr/>
          <a:lstStyle/>
          <a:p>
            <a:pPr marL="0" indent="0" algn="ctr">
              <a:buNone/>
            </a:pPr>
            <a:r>
              <a:rPr lang="ar-SA" sz="2400" b="0" i="0" dirty="0">
                <a:solidFill>
                  <a:srgbClr val="FFFFFF"/>
                </a:solidFill>
                <a:effectLst/>
                <a:latin typeface="me_quran"/>
              </a:rPr>
              <a:t>ذَٰلِكَ بِأَنَّهُمْ ءَامَنُوا۟ ثُمَّ كَفَرُوا۟ فَطُبِعَ عَلَىٰ قُلُوبِهِمْ فَهُمْ لَا يَفْقَهُونَ</a:t>
            </a:r>
            <a:endParaRPr lang="en-CA" sz="2000" b="0" i="0" dirty="0">
              <a:solidFill>
                <a:srgbClr val="FFFFFF"/>
              </a:solidFill>
              <a:effectLst/>
            </a:endParaRPr>
          </a:p>
          <a:p>
            <a:pPr marL="0" indent="0" algn="ctr">
              <a:buNone/>
            </a:pPr>
            <a:r>
              <a:rPr lang="en-CA" sz="2400" b="0" i="0" dirty="0">
                <a:solidFill>
                  <a:srgbClr val="FFFFFF"/>
                </a:solidFill>
                <a:effectLst/>
              </a:rPr>
              <a:t>That is because they believed, and then they disbelieved; so their hearts were sealed over, and they do not understand.</a:t>
            </a:r>
          </a:p>
          <a:p>
            <a:pPr marL="0" indent="0" algn="ctr">
              <a:buNone/>
            </a:pPr>
            <a:r>
              <a:rPr lang="en-CA" sz="2400" dirty="0">
                <a:solidFill>
                  <a:srgbClr val="FFFFFF"/>
                </a:solidFill>
              </a:rPr>
              <a:t>(Quran 63:3)</a:t>
            </a:r>
            <a:endParaRPr lang="en-CA" sz="2400" b="0" i="0" dirty="0">
              <a:solidFill>
                <a:srgbClr val="FFFFFF"/>
              </a:solidFill>
              <a:effectLst/>
            </a:endParaRPr>
          </a:p>
          <a:p>
            <a:r>
              <a:rPr lang="en-CA" sz="2400" dirty="0">
                <a:solidFill>
                  <a:srgbClr val="FFFFFF"/>
                </a:solidFill>
              </a:rPr>
              <a:t>This verse means that some of the hypocrites first believed and then came to disbelief hence the severe spiritual punishment of having their hearts sealed.</a:t>
            </a:r>
            <a:endParaRPr lang="en-US"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734224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1245B-20A0-CF68-B0E5-4D2836DAAA02}"/>
              </a:ext>
            </a:extLst>
          </p:cNvPr>
          <p:cNvSpPr>
            <a:spLocks noGrp="1"/>
          </p:cNvSpPr>
          <p:nvPr>
            <p:ph type="title"/>
          </p:nvPr>
        </p:nvSpPr>
        <p:spPr>
          <a:xfrm>
            <a:off x="720000" y="619200"/>
            <a:ext cx="10728322" cy="800167"/>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E02CFB86-F08B-B073-2572-9BFFE69DA0EA}"/>
              </a:ext>
            </a:extLst>
          </p:cNvPr>
          <p:cNvSpPr>
            <a:spLocks noGrp="1"/>
          </p:cNvSpPr>
          <p:nvPr>
            <p:ph idx="1"/>
          </p:nvPr>
        </p:nvSpPr>
        <p:spPr>
          <a:xfrm>
            <a:off x="491320" y="1542197"/>
            <a:ext cx="11300346" cy="4696603"/>
          </a:xfrm>
        </p:spPr>
        <p:txBody>
          <a:bodyPr>
            <a:normAutofit/>
          </a:bodyPr>
          <a:lstStyle/>
          <a:p>
            <a:pPr marL="0" indent="0" algn="ctr">
              <a:buNone/>
            </a:pPr>
            <a:r>
              <a:rPr lang="ar-SA" sz="2400" b="0" i="0" dirty="0">
                <a:solidFill>
                  <a:srgbClr val="FFFFFF"/>
                </a:solidFill>
                <a:effectLst/>
                <a:latin typeface="me_quran"/>
              </a:rPr>
              <a:t>وَإِذَا رَأَيْتَهُمْ تُعْجِبُكَ أَجْسَامُهُمْ وَإِن يَقُولُوا۟ تَسْمَعْ لِقَوْلِهِمْ كَأَنَّهُمْ خُشُبٌ مُّسَنَّدَةٌ يَحْسَبُونَ كُلَّ صَيْحَةٍ عَلَيْهِمْ هُمُ </a:t>
            </a:r>
            <a:r>
              <a:rPr lang="ar-SA" sz="2400" b="0" i="0" dirty="0" err="1">
                <a:solidFill>
                  <a:srgbClr val="FFFFFF"/>
                </a:solidFill>
                <a:effectLst/>
                <a:latin typeface="me_quran"/>
              </a:rPr>
              <a:t>ٱلْعَدُوُّ</a:t>
            </a:r>
            <a:r>
              <a:rPr lang="ar-SA" sz="2400" b="0" i="0" dirty="0">
                <a:solidFill>
                  <a:srgbClr val="FFFFFF"/>
                </a:solidFill>
                <a:effectLst/>
                <a:latin typeface="me_quran"/>
              </a:rPr>
              <a:t> </a:t>
            </a:r>
            <a:r>
              <a:rPr lang="ar-SA" sz="2400" b="0" i="0" dirty="0" err="1">
                <a:solidFill>
                  <a:srgbClr val="FFFFFF"/>
                </a:solidFill>
                <a:effectLst/>
                <a:latin typeface="me_quran"/>
              </a:rPr>
              <a:t>فَٱحْذَرْهُمْ</a:t>
            </a:r>
            <a:r>
              <a:rPr lang="ar-SA" sz="2400" b="0" i="0" dirty="0">
                <a:solidFill>
                  <a:srgbClr val="FFFFFF"/>
                </a:solidFill>
                <a:effectLst/>
                <a:latin typeface="me_quran"/>
              </a:rPr>
              <a:t> قَـٰتَلَهُمُ </a:t>
            </a:r>
            <a:r>
              <a:rPr lang="ar-SA" sz="2400" b="0" i="0" dirty="0" err="1">
                <a:solidFill>
                  <a:srgbClr val="FFFFFF"/>
                </a:solidFill>
                <a:effectLst/>
                <a:latin typeface="me_quran"/>
              </a:rPr>
              <a:t>ٱللَّهُ</a:t>
            </a:r>
            <a:r>
              <a:rPr lang="ar-SA" sz="2400" b="0" i="0" dirty="0">
                <a:solidFill>
                  <a:srgbClr val="FFFFFF"/>
                </a:solidFill>
                <a:effectLst/>
                <a:latin typeface="me_quran"/>
              </a:rPr>
              <a:t> أَنَّىٰ </a:t>
            </a:r>
            <a:r>
              <a:rPr lang="ar-SA" sz="2400" b="0" i="0" dirty="0" err="1">
                <a:solidFill>
                  <a:srgbClr val="FFFFFF"/>
                </a:solidFill>
                <a:effectLst/>
                <a:latin typeface="me_quran"/>
              </a:rPr>
              <a:t>يُؤْفَكُونَ</a:t>
            </a:r>
            <a:endParaRPr lang="en-US" sz="2400" b="0" i="0" dirty="0">
              <a:solidFill>
                <a:srgbClr val="FFFFFF"/>
              </a:solidFill>
              <a:effectLst/>
              <a:latin typeface="me_quran"/>
            </a:endParaRPr>
          </a:p>
          <a:p>
            <a:pPr marL="0" indent="0" algn="ctr">
              <a:buNone/>
            </a:pPr>
            <a:r>
              <a:rPr lang="en-US" dirty="0">
                <a:solidFill>
                  <a:srgbClr val="FFFFFF"/>
                </a:solidFill>
              </a:rPr>
              <a:t>(Quran 63:4)</a:t>
            </a:r>
            <a:endParaRPr lang="en-US" b="0" i="0" dirty="0">
              <a:solidFill>
                <a:srgbClr val="FFFFFF"/>
              </a:solidFill>
              <a:effectLst/>
            </a:endParaRPr>
          </a:p>
          <a:p>
            <a:pPr marL="0" indent="0" algn="ctr">
              <a:buNone/>
            </a:pPr>
            <a:r>
              <a:rPr lang="en-CA" b="0" i="0" dirty="0">
                <a:solidFill>
                  <a:srgbClr val="FFFFFF"/>
                </a:solidFill>
                <a:effectLst/>
              </a:rPr>
              <a:t>And when you see them, their bodies impress you, and if they speak, you listen to their speech. Yet they are like leaning timbers. They suppose that every cry is against them. They are the enem</a:t>
            </a:r>
            <a:r>
              <a:rPr lang="en-CA" dirty="0">
                <a:solidFill>
                  <a:srgbClr val="FFFFFF"/>
                </a:solidFill>
              </a:rPr>
              <a:t>y; so be wary of them. May God curse them! How are they perverted?</a:t>
            </a:r>
          </a:p>
          <a:p>
            <a:r>
              <a:rPr lang="en-CA" dirty="0">
                <a:solidFill>
                  <a:srgbClr val="FFFFFF"/>
                </a:solidFill>
              </a:rPr>
              <a:t>Abdullah ibn </a:t>
            </a:r>
            <a:r>
              <a:rPr lang="en-CA" dirty="0" err="1">
                <a:solidFill>
                  <a:srgbClr val="FFFFFF"/>
                </a:solidFill>
              </a:rPr>
              <a:t>Ubayy</a:t>
            </a:r>
            <a:r>
              <a:rPr lang="en-CA" dirty="0">
                <a:solidFill>
                  <a:srgbClr val="FFFFFF"/>
                </a:solidFill>
              </a:rPr>
              <a:t> and his companions were handsome and well spoken.</a:t>
            </a:r>
          </a:p>
          <a:p>
            <a:r>
              <a:rPr lang="en-CA" dirty="0">
                <a:solidFill>
                  <a:srgbClr val="FFFFFF"/>
                </a:solidFill>
              </a:rPr>
              <a:t>Like leaning timbers indicates that they have no roots of their own.</a:t>
            </a:r>
          </a:p>
          <a:p>
            <a:r>
              <a:rPr lang="en-CA" dirty="0">
                <a:solidFill>
                  <a:srgbClr val="FFFFFF"/>
                </a:solidFill>
              </a:rPr>
              <a:t>The hypocrites are afraid every time they hear a battle cry, because they fear their true nature, and in some cases their alliances with enemies may have been discovered.</a:t>
            </a:r>
          </a:p>
        </p:txBody>
      </p:sp>
    </p:spTree>
    <p:extLst>
      <p:ext uri="{BB962C8B-B14F-4D97-AF65-F5344CB8AC3E}">
        <p14:creationId xmlns:p14="http://schemas.microsoft.com/office/powerpoint/2010/main" val="3832604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06518-7D43-2E5B-1D29-96AC4B7F6AF8}"/>
              </a:ext>
            </a:extLst>
          </p:cNvPr>
          <p:cNvSpPr>
            <a:spLocks noGrp="1"/>
          </p:cNvSpPr>
          <p:nvPr>
            <p:ph type="title"/>
          </p:nvPr>
        </p:nvSpPr>
        <p:spPr>
          <a:xfrm>
            <a:off x="720000" y="619200"/>
            <a:ext cx="10728322" cy="772872"/>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BB7515C2-2549-4B18-FBA9-B5158FBC3A8F}"/>
              </a:ext>
            </a:extLst>
          </p:cNvPr>
          <p:cNvSpPr>
            <a:spLocks noGrp="1"/>
          </p:cNvSpPr>
          <p:nvPr>
            <p:ph idx="1"/>
          </p:nvPr>
        </p:nvSpPr>
        <p:spPr>
          <a:xfrm>
            <a:off x="720000" y="1569494"/>
            <a:ext cx="10728325" cy="4199482"/>
          </a:xfrm>
        </p:spPr>
        <p:txBody>
          <a:bodyPr>
            <a:normAutofit/>
          </a:bodyPr>
          <a:lstStyle/>
          <a:p>
            <a:pPr marL="0" indent="0" algn="ctr">
              <a:buNone/>
            </a:pPr>
            <a:r>
              <a:rPr lang="ar-SA" b="0" i="0" dirty="0">
                <a:solidFill>
                  <a:srgbClr val="FFFFFF"/>
                </a:solidFill>
                <a:effectLst/>
                <a:latin typeface="me_quran"/>
              </a:rPr>
              <a:t>وَإِذَا قِيلَ لَهُمْ تَعَالَوْا۟ يَسْتَغْفِرْ لَكُمْ رَسُولُ </a:t>
            </a:r>
            <a:r>
              <a:rPr lang="ar-SA" b="0" i="0" dirty="0" err="1">
                <a:solidFill>
                  <a:srgbClr val="FFFFFF"/>
                </a:solidFill>
                <a:effectLst/>
                <a:latin typeface="me_quran"/>
              </a:rPr>
              <a:t>ٱللَّهِ</a:t>
            </a:r>
            <a:r>
              <a:rPr lang="ar-SA" b="0" i="0" dirty="0">
                <a:solidFill>
                  <a:srgbClr val="FFFFFF"/>
                </a:solidFill>
                <a:effectLst/>
                <a:latin typeface="me_quran"/>
              </a:rPr>
              <a:t> لَوَّوْا۟ رُءُوسَهُمْ وَرَأَيْتَهُمْ يَصُدُّونَ وَهُم مُّسْتَكْبِرُونَ</a:t>
            </a:r>
            <a:endParaRPr lang="en-US" b="0" i="0" dirty="0">
              <a:solidFill>
                <a:srgbClr val="FFFFFF"/>
              </a:solidFill>
              <a:effectLst/>
              <a:latin typeface="me_quran"/>
            </a:endParaRPr>
          </a:p>
          <a:p>
            <a:pPr marL="0" indent="0" algn="ctr">
              <a:buNone/>
            </a:pPr>
            <a:r>
              <a:rPr lang="en-CA" b="0" i="0" dirty="0">
                <a:solidFill>
                  <a:srgbClr val="FFFFFF"/>
                </a:solidFill>
                <a:effectLst/>
              </a:rPr>
              <a:t>And when it is said to them, "Come, the Messenger of Allah will ask forgiveness for you," they turn their heads aside and you see them evading while they are arrogant.</a:t>
            </a:r>
          </a:p>
          <a:p>
            <a:pPr marL="0" indent="0" algn="ctr">
              <a:buNone/>
            </a:pPr>
            <a:r>
              <a:rPr lang="en-CA" dirty="0">
                <a:solidFill>
                  <a:srgbClr val="FFFFFF"/>
                </a:solidFill>
              </a:rPr>
              <a:t>(Quran 63:5)</a:t>
            </a:r>
          </a:p>
          <a:p>
            <a:r>
              <a:rPr lang="en-CA" dirty="0">
                <a:solidFill>
                  <a:srgbClr val="FFFFFF"/>
                </a:solidFill>
              </a:rPr>
              <a:t>After verses 1-4 were revealed, some Muslims enjoined the hypocrites to apologize and seek forgiveness form the Prophet.</a:t>
            </a:r>
          </a:p>
          <a:p>
            <a:r>
              <a:rPr lang="en-CA" dirty="0">
                <a:solidFill>
                  <a:srgbClr val="FFFFFF"/>
                </a:solidFill>
              </a:rPr>
              <a:t>But the hypocrites mocked them and rejected their proposal.</a:t>
            </a:r>
            <a:endParaRPr lang="en-US" dirty="0">
              <a:solidFill>
                <a:srgbClr val="FFFFFF"/>
              </a:solidFill>
            </a:endParaRPr>
          </a:p>
        </p:txBody>
      </p:sp>
    </p:spTree>
    <p:extLst>
      <p:ext uri="{BB962C8B-B14F-4D97-AF65-F5344CB8AC3E}">
        <p14:creationId xmlns:p14="http://schemas.microsoft.com/office/powerpoint/2010/main" val="531396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413AB-BD99-6FB2-2774-A0788B164D5B}"/>
              </a:ext>
            </a:extLst>
          </p:cNvPr>
          <p:cNvSpPr>
            <a:spLocks noGrp="1"/>
          </p:cNvSpPr>
          <p:nvPr>
            <p:ph type="title"/>
          </p:nvPr>
        </p:nvSpPr>
        <p:spPr>
          <a:xfrm>
            <a:off x="720000" y="619200"/>
            <a:ext cx="10728322" cy="772872"/>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5428D78D-9580-65CF-CA47-BA782D18091A}"/>
              </a:ext>
            </a:extLst>
          </p:cNvPr>
          <p:cNvSpPr>
            <a:spLocks noGrp="1"/>
          </p:cNvSpPr>
          <p:nvPr>
            <p:ph idx="1"/>
          </p:nvPr>
        </p:nvSpPr>
        <p:spPr>
          <a:xfrm>
            <a:off x="720000" y="1487606"/>
            <a:ext cx="10728325" cy="4281369"/>
          </a:xfrm>
        </p:spPr>
        <p:txBody>
          <a:bodyPr/>
          <a:lstStyle/>
          <a:p>
            <a:pPr marL="0" indent="0" algn="ctr">
              <a:buNone/>
            </a:pPr>
            <a:r>
              <a:rPr lang="ar-SA" b="0" i="0" dirty="0" err="1">
                <a:solidFill>
                  <a:srgbClr val="FFFFFF"/>
                </a:solidFill>
                <a:effectLst/>
                <a:latin typeface="me_quran"/>
              </a:rPr>
              <a:t>سَوَآءٌ</a:t>
            </a:r>
            <a:r>
              <a:rPr lang="ar-SA" b="0" i="0" dirty="0">
                <a:solidFill>
                  <a:srgbClr val="FFFFFF"/>
                </a:solidFill>
                <a:effectLst/>
                <a:latin typeface="me_quran"/>
              </a:rPr>
              <a:t> عَلَيْهِمْ أَسْتَغْفَرْتَ لَهُمْ أَمْ لَمْ تَسْتَغْفِرْ لَهُمْ لَن يَغْفِرَ </a:t>
            </a:r>
            <a:r>
              <a:rPr lang="ar-SA" b="0" i="0" dirty="0" err="1">
                <a:solidFill>
                  <a:srgbClr val="FFFFFF"/>
                </a:solidFill>
                <a:effectLst/>
                <a:latin typeface="me_quran"/>
              </a:rPr>
              <a:t>ٱللَّهُ</a:t>
            </a:r>
            <a:r>
              <a:rPr lang="ar-SA" b="0" i="0" dirty="0">
                <a:solidFill>
                  <a:srgbClr val="FFFFFF"/>
                </a:solidFill>
                <a:effectLst/>
                <a:latin typeface="me_quran"/>
              </a:rPr>
              <a:t> لَهُمْ إِنَّ </a:t>
            </a:r>
            <a:r>
              <a:rPr lang="ar-SA" b="0" i="0" dirty="0" err="1">
                <a:solidFill>
                  <a:srgbClr val="FFFFFF"/>
                </a:solidFill>
                <a:effectLst/>
                <a:latin typeface="me_quran"/>
              </a:rPr>
              <a:t>ٱللَّهَ</a:t>
            </a:r>
            <a:r>
              <a:rPr lang="ar-SA" b="0" i="0" dirty="0">
                <a:solidFill>
                  <a:srgbClr val="FFFFFF"/>
                </a:solidFill>
                <a:effectLst/>
                <a:latin typeface="me_quran"/>
              </a:rPr>
              <a:t> لَا يَهْدِى </a:t>
            </a:r>
            <a:r>
              <a:rPr lang="ar-SA" b="0" i="0" dirty="0" err="1">
                <a:solidFill>
                  <a:srgbClr val="FFFFFF"/>
                </a:solidFill>
                <a:effectLst/>
                <a:latin typeface="me_quran"/>
              </a:rPr>
              <a:t>ٱلْقَوْمَ</a:t>
            </a:r>
            <a:r>
              <a:rPr lang="ar-SA" b="0" i="0" dirty="0">
                <a:solidFill>
                  <a:srgbClr val="FFFFFF"/>
                </a:solidFill>
                <a:effectLst/>
                <a:latin typeface="me_quran"/>
              </a:rPr>
              <a:t> </a:t>
            </a:r>
            <a:r>
              <a:rPr lang="ar-SA" b="0" i="0" dirty="0" err="1">
                <a:solidFill>
                  <a:srgbClr val="FFFFFF"/>
                </a:solidFill>
                <a:effectLst/>
                <a:latin typeface="me_quran"/>
              </a:rPr>
              <a:t>ٱلْفَـٰسِقِينَ</a:t>
            </a:r>
            <a:endParaRPr lang="en-US" b="0" i="0" dirty="0">
              <a:solidFill>
                <a:srgbClr val="FFFFFF"/>
              </a:solidFill>
              <a:effectLst/>
              <a:latin typeface="me_quran"/>
            </a:endParaRPr>
          </a:p>
          <a:p>
            <a:pPr marL="0" indent="0" algn="ctr">
              <a:buNone/>
            </a:pPr>
            <a:r>
              <a:rPr lang="en-US" dirty="0">
                <a:solidFill>
                  <a:srgbClr val="FFFFFF"/>
                </a:solidFill>
              </a:rPr>
              <a:t>It is the same for them whether you ask forgiveness for them or you don’t ask forgiveness for them; God will never forgive them. Truly God guides not the corrupt people.</a:t>
            </a:r>
          </a:p>
          <a:p>
            <a:pPr marL="0" indent="0" algn="ctr">
              <a:buNone/>
            </a:pPr>
            <a:r>
              <a:rPr lang="en-US" dirty="0">
                <a:solidFill>
                  <a:srgbClr val="FFFFFF"/>
                </a:solidFill>
              </a:rPr>
              <a:t>(Quran 63:6)</a:t>
            </a:r>
          </a:p>
          <a:p>
            <a:r>
              <a:rPr lang="en-US" dirty="0">
                <a:solidFill>
                  <a:srgbClr val="FFFFFF"/>
                </a:solidFill>
              </a:rPr>
              <a:t>This reminds the Prophet that guidance and forgiveness is only available to those who sincerely seek it.</a:t>
            </a:r>
          </a:p>
        </p:txBody>
      </p:sp>
    </p:spTree>
    <p:extLst>
      <p:ext uri="{BB962C8B-B14F-4D97-AF65-F5344CB8AC3E}">
        <p14:creationId xmlns:p14="http://schemas.microsoft.com/office/powerpoint/2010/main" val="1045268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981DC-7181-29CD-D6FF-681162A17765}"/>
              </a:ext>
            </a:extLst>
          </p:cNvPr>
          <p:cNvSpPr>
            <a:spLocks noGrp="1"/>
          </p:cNvSpPr>
          <p:nvPr>
            <p:ph type="title"/>
          </p:nvPr>
        </p:nvSpPr>
        <p:spPr>
          <a:xfrm>
            <a:off x="720000" y="619200"/>
            <a:ext cx="10728322" cy="766255"/>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BBAF8ACF-6115-CCCB-6BDD-0D6D10B3A7B5}"/>
              </a:ext>
            </a:extLst>
          </p:cNvPr>
          <p:cNvSpPr>
            <a:spLocks noGrp="1"/>
          </p:cNvSpPr>
          <p:nvPr>
            <p:ph idx="1"/>
          </p:nvPr>
        </p:nvSpPr>
        <p:spPr>
          <a:xfrm>
            <a:off x="720000" y="1385456"/>
            <a:ext cx="10728325" cy="4383520"/>
          </a:xfrm>
        </p:spPr>
        <p:txBody>
          <a:bodyPr>
            <a:normAutofit/>
          </a:bodyPr>
          <a:lstStyle/>
          <a:p>
            <a:r>
              <a:rPr lang="en-US" sz="2400" dirty="0">
                <a:solidFill>
                  <a:srgbClr val="FFFFFF"/>
                </a:solidFill>
              </a:rPr>
              <a:t>Who were the Bani </a:t>
            </a:r>
            <a:r>
              <a:rPr lang="en-US" sz="2400" dirty="0" err="1">
                <a:solidFill>
                  <a:srgbClr val="FFFFFF"/>
                </a:solidFill>
              </a:rPr>
              <a:t>Mustaliq</a:t>
            </a:r>
            <a:r>
              <a:rPr lang="en-US" sz="2400" dirty="0">
                <a:solidFill>
                  <a:srgbClr val="FFFFFF"/>
                </a:solidFill>
              </a:rPr>
              <a:t>?</a:t>
            </a:r>
          </a:p>
          <a:p>
            <a:r>
              <a:rPr lang="en-CA" sz="2400" b="0" i="0" dirty="0">
                <a:solidFill>
                  <a:srgbClr val="FFFFFF"/>
                </a:solidFill>
                <a:effectLst/>
              </a:rPr>
              <a:t>Banu </a:t>
            </a:r>
            <a:r>
              <a:rPr lang="en-CA" sz="2400" b="0" i="0" dirty="0" err="1">
                <a:solidFill>
                  <a:srgbClr val="FFFFFF"/>
                </a:solidFill>
                <a:effectLst/>
              </a:rPr>
              <a:t>Mustaliq</a:t>
            </a:r>
            <a:r>
              <a:rPr lang="en-CA" sz="2400" b="0" i="0" dirty="0">
                <a:solidFill>
                  <a:srgbClr val="FFFFFF"/>
                </a:solidFill>
                <a:effectLst/>
              </a:rPr>
              <a:t> was </a:t>
            </a:r>
            <a:r>
              <a:rPr lang="en-CA" sz="2400" b="0" i="0">
                <a:solidFill>
                  <a:srgbClr val="FFFFFF"/>
                </a:solidFill>
                <a:effectLst/>
              </a:rPr>
              <a:t>an Arab tribe </a:t>
            </a:r>
            <a:r>
              <a:rPr lang="en-CA" sz="2400" b="0" i="0" dirty="0">
                <a:solidFill>
                  <a:srgbClr val="FFFFFF"/>
                </a:solidFill>
                <a:effectLst/>
              </a:rPr>
              <a:t>who lived near Mecca.</a:t>
            </a:r>
          </a:p>
          <a:p>
            <a:r>
              <a:rPr lang="en-CA" sz="2400" dirty="0">
                <a:solidFill>
                  <a:srgbClr val="FFFFFF"/>
                </a:solidFill>
              </a:rPr>
              <a:t>They belonged to the larger tribe of </a:t>
            </a:r>
            <a:r>
              <a:rPr lang="en-CA" sz="2400" dirty="0" err="1">
                <a:solidFill>
                  <a:srgbClr val="FFFFFF"/>
                </a:solidFill>
              </a:rPr>
              <a:t>Khuza’ah</a:t>
            </a:r>
            <a:r>
              <a:rPr lang="en-CA" sz="2400" dirty="0">
                <a:solidFill>
                  <a:srgbClr val="FFFFFF"/>
                </a:solidFill>
              </a:rPr>
              <a:t> which was displaced by </a:t>
            </a:r>
            <a:r>
              <a:rPr lang="en-CA" sz="2400" dirty="0" err="1">
                <a:solidFill>
                  <a:srgbClr val="FFFFFF"/>
                </a:solidFill>
              </a:rPr>
              <a:t>Qusayy</a:t>
            </a:r>
            <a:r>
              <a:rPr lang="en-CA" sz="2400" dirty="0">
                <a:solidFill>
                  <a:srgbClr val="FFFFFF"/>
                </a:solidFill>
              </a:rPr>
              <a:t> several generations ago.</a:t>
            </a:r>
          </a:p>
          <a:p>
            <a:r>
              <a:rPr lang="en-CA" sz="2400" b="0" i="0" dirty="0">
                <a:solidFill>
                  <a:srgbClr val="FFFFFF"/>
                </a:solidFill>
                <a:effectLst/>
              </a:rPr>
              <a:t>The Banu </a:t>
            </a:r>
            <a:r>
              <a:rPr lang="en-CA" sz="2400" b="0" i="0" dirty="0" err="1">
                <a:solidFill>
                  <a:srgbClr val="FFFFFF"/>
                </a:solidFill>
                <a:effectLst/>
              </a:rPr>
              <a:t>Mustaliq</a:t>
            </a:r>
            <a:r>
              <a:rPr lang="en-CA" sz="2400" b="0" i="0" dirty="0">
                <a:solidFill>
                  <a:srgbClr val="FFFFFF"/>
                </a:solidFill>
                <a:effectLst/>
              </a:rPr>
              <a:t> lived at a pond called </a:t>
            </a:r>
            <a:r>
              <a:rPr lang="en-CA" sz="2400" b="0" i="0" dirty="0" err="1">
                <a:solidFill>
                  <a:srgbClr val="FFFFFF"/>
                </a:solidFill>
                <a:effectLst/>
              </a:rPr>
              <a:t>Muraysi</a:t>
            </a:r>
            <a:r>
              <a:rPr lang="en-CA" sz="2400" b="0" i="0" dirty="0">
                <a:solidFill>
                  <a:srgbClr val="FFFFFF"/>
                </a:solidFill>
                <a:effectLst/>
              </a:rPr>
              <a:t>'. They lived next to this water pool between Mecca and Medina. — south of Medina.</a:t>
            </a:r>
          </a:p>
          <a:p>
            <a:endParaRPr lang="en-US" sz="2400" dirty="0">
              <a:solidFill>
                <a:srgbClr val="FFFFFF"/>
              </a:solidFill>
            </a:endParaRPr>
          </a:p>
        </p:txBody>
      </p:sp>
    </p:spTree>
    <p:extLst>
      <p:ext uri="{BB962C8B-B14F-4D97-AF65-F5344CB8AC3E}">
        <p14:creationId xmlns:p14="http://schemas.microsoft.com/office/powerpoint/2010/main" val="3284947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EC4F2-2D15-1D6C-5044-9879E4906EC4}"/>
              </a:ext>
            </a:extLst>
          </p:cNvPr>
          <p:cNvSpPr>
            <a:spLocks noGrp="1"/>
          </p:cNvSpPr>
          <p:nvPr>
            <p:ph type="title"/>
          </p:nvPr>
        </p:nvSpPr>
        <p:spPr>
          <a:xfrm>
            <a:off x="720000" y="619200"/>
            <a:ext cx="10728322" cy="827463"/>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F9569146-0646-A490-F5EB-37AAC26CC4AE}"/>
              </a:ext>
            </a:extLst>
          </p:cNvPr>
          <p:cNvSpPr>
            <a:spLocks noGrp="1"/>
          </p:cNvSpPr>
          <p:nvPr>
            <p:ph idx="1"/>
          </p:nvPr>
        </p:nvSpPr>
        <p:spPr>
          <a:xfrm>
            <a:off x="720000" y="1446664"/>
            <a:ext cx="10728325" cy="4322312"/>
          </a:xfrm>
        </p:spPr>
        <p:txBody>
          <a:bodyPr/>
          <a:lstStyle/>
          <a:p>
            <a:pPr marL="0" indent="0" algn="ctr">
              <a:buNone/>
            </a:pPr>
            <a:r>
              <a:rPr lang="ar-SA" b="0" i="0" dirty="0">
                <a:solidFill>
                  <a:srgbClr val="FFFFFF"/>
                </a:solidFill>
                <a:effectLst/>
                <a:latin typeface="me_quran"/>
              </a:rPr>
              <a:t>هُمُ </a:t>
            </a:r>
            <a:r>
              <a:rPr lang="ar-SA" b="0" i="0" dirty="0" err="1">
                <a:solidFill>
                  <a:srgbClr val="FFFFFF"/>
                </a:solidFill>
                <a:effectLst/>
                <a:latin typeface="me_quran"/>
              </a:rPr>
              <a:t>ٱلَّذِينَ</a:t>
            </a:r>
            <a:r>
              <a:rPr lang="ar-SA" b="0" i="0" dirty="0">
                <a:solidFill>
                  <a:srgbClr val="FFFFFF"/>
                </a:solidFill>
                <a:effectLst/>
                <a:latin typeface="me_quran"/>
              </a:rPr>
              <a:t> يَقُولُونَ لَا تُنفِقُوا۟ عَلَىٰ مَنْ عِندَ رَسُولِ </a:t>
            </a:r>
            <a:r>
              <a:rPr lang="ar-SA" b="0" i="0" dirty="0" err="1">
                <a:solidFill>
                  <a:srgbClr val="FFFFFF"/>
                </a:solidFill>
                <a:effectLst/>
                <a:latin typeface="me_quran"/>
              </a:rPr>
              <a:t>ٱللَّهِ</a:t>
            </a:r>
            <a:r>
              <a:rPr lang="ar-SA" b="0" i="0" dirty="0">
                <a:solidFill>
                  <a:srgbClr val="FFFFFF"/>
                </a:solidFill>
                <a:effectLst/>
                <a:latin typeface="me_quran"/>
              </a:rPr>
              <a:t> حَتَّىٰ يَنفَضُّوا۟ وَلِلَّهِ </a:t>
            </a:r>
            <a:r>
              <a:rPr lang="ar-SA" b="0" i="0" dirty="0" err="1">
                <a:solidFill>
                  <a:srgbClr val="FFFFFF"/>
                </a:solidFill>
                <a:effectLst/>
                <a:latin typeface="me_quran"/>
              </a:rPr>
              <a:t>خَزَآئِنُ</a:t>
            </a:r>
            <a:r>
              <a:rPr lang="ar-SA" b="0" i="0" dirty="0">
                <a:solidFill>
                  <a:srgbClr val="FFFFFF"/>
                </a:solidFill>
                <a:effectLst/>
                <a:latin typeface="me_quran"/>
              </a:rPr>
              <a:t> </a:t>
            </a:r>
            <a:r>
              <a:rPr lang="ar-SA" b="0" i="0" dirty="0" err="1">
                <a:solidFill>
                  <a:srgbClr val="FFFFFF"/>
                </a:solidFill>
                <a:effectLst/>
                <a:latin typeface="me_quran"/>
              </a:rPr>
              <a:t>ٱلسَّمَـٰوَٰتِ</a:t>
            </a:r>
            <a:r>
              <a:rPr lang="ar-SA" b="0" i="0" dirty="0">
                <a:solidFill>
                  <a:srgbClr val="FFFFFF"/>
                </a:solidFill>
                <a:effectLst/>
                <a:latin typeface="me_quran"/>
              </a:rPr>
              <a:t> </a:t>
            </a:r>
            <a:r>
              <a:rPr lang="ar-SA" b="0" i="0" dirty="0" err="1">
                <a:solidFill>
                  <a:srgbClr val="FFFFFF"/>
                </a:solidFill>
                <a:effectLst/>
                <a:latin typeface="me_quran"/>
              </a:rPr>
              <a:t>وَٱلْأَرْضِ</a:t>
            </a:r>
            <a:r>
              <a:rPr lang="ar-SA" b="0" i="0" dirty="0">
                <a:solidFill>
                  <a:srgbClr val="FFFFFF"/>
                </a:solidFill>
                <a:effectLst/>
                <a:latin typeface="me_quran"/>
              </a:rPr>
              <a:t> وَلَـٰكِنَّ </a:t>
            </a:r>
            <a:r>
              <a:rPr lang="ar-SA" b="0" i="0" dirty="0" err="1">
                <a:solidFill>
                  <a:srgbClr val="FFFFFF"/>
                </a:solidFill>
                <a:effectLst/>
                <a:latin typeface="me_quran"/>
              </a:rPr>
              <a:t>ٱلْمُنَـٰفِقِينَ</a:t>
            </a:r>
            <a:r>
              <a:rPr lang="ar-SA" b="0" i="0" dirty="0">
                <a:solidFill>
                  <a:srgbClr val="FFFFFF"/>
                </a:solidFill>
                <a:effectLst/>
                <a:latin typeface="me_quran"/>
              </a:rPr>
              <a:t> لَا يَفْقَهُونَ</a:t>
            </a:r>
            <a:endParaRPr lang="en-US" b="0" i="0" dirty="0">
              <a:solidFill>
                <a:srgbClr val="FFFFFF"/>
              </a:solidFill>
              <a:effectLst/>
              <a:latin typeface="me_quran"/>
            </a:endParaRPr>
          </a:p>
          <a:p>
            <a:pPr marL="0" indent="0" algn="ctr">
              <a:buNone/>
            </a:pPr>
            <a:r>
              <a:rPr lang="en-US" dirty="0">
                <a:solidFill>
                  <a:srgbClr val="FFFFFF"/>
                </a:solidFill>
              </a:rPr>
              <a:t>They are the ones who say, “Do not spend on those who are with the Messenger of God, that they might disperse,” Yet to God belong the treasuries of the heavens and the earth, but the hypocrites do not comprehend.</a:t>
            </a:r>
          </a:p>
          <a:p>
            <a:pPr marL="0" indent="0" algn="ctr">
              <a:buNone/>
            </a:pPr>
            <a:r>
              <a:rPr lang="en-US" dirty="0">
                <a:solidFill>
                  <a:srgbClr val="FFFFFF"/>
                </a:solidFill>
              </a:rPr>
              <a:t>(Quran 63:7)</a:t>
            </a:r>
          </a:p>
          <a:p>
            <a:r>
              <a:rPr lang="en-US" dirty="0">
                <a:solidFill>
                  <a:srgbClr val="FFFFFF"/>
                </a:solidFill>
              </a:rPr>
              <a:t>These are the words of the hypocrites to the Ansar.</a:t>
            </a:r>
          </a:p>
          <a:p>
            <a:r>
              <a:rPr lang="en-US" dirty="0">
                <a:solidFill>
                  <a:srgbClr val="FFFFFF"/>
                </a:solidFill>
              </a:rPr>
              <a:t>Many hypocrites thought the spoils of war that the Muslims were now enjoying derived more from the strength of the Medinan forces than anything the Prophet had done for them and thus sought to keep the spoils for themselves.</a:t>
            </a:r>
          </a:p>
        </p:txBody>
      </p:sp>
    </p:spTree>
    <p:extLst>
      <p:ext uri="{BB962C8B-B14F-4D97-AF65-F5344CB8AC3E}">
        <p14:creationId xmlns:p14="http://schemas.microsoft.com/office/powerpoint/2010/main" val="2242185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8E143-F085-4D27-FABA-57551BA12B49}"/>
              </a:ext>
            </a:extLst>
          </p:cNvPr>
          <p:cNvSpPr>
            <a:spLocks noGrp="1"/>
          </p:cNvSpPr>
          <p:nvPr>
            <p:ph type="title"/>
          </p:nvPr>
        </p:nvSpPr>
        <p:spPr>
          <a:xfrm>
            <a:off x="720000" y="619200"/>
            <a:ext cx="10728322" cy="745576"/>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0A26FF55-0827-0517-1101-91B3C00B4DAA}"/>
              </a:ext>
            </a:extLst>
          </p:cNvPr>
          <p:cNvSpPr>
            <a:spLocks noGrp="1"/>
          </p:cNvSpPr>
          <p:nvPr>
            <p:ph idx="1"/>
          </p:nvPr>
        </p:nvSpPr>
        <p:spPr>
          <a:xfrm>
            <a:off x="720000" y="1460310"/>
            <a:ext cx="10728325" cy="4308665"/>
          </a:xfrm>
        </p:spPr>
        <p:txBody>
          <a:bodyPr/>
          <a:lstStyle/>
          <a:p>
            <a:pPr marL="0" indent="0" algn="ctr">
              <a:buNone/>
            </a:pPr>
            <a:r>
              <a:rPr lang="ar-SA" b="0" i="0" dirty="0">
                <a:solidFill>
                  <a:srgbClr val="FFFFFF"/>
                </a:solidFill>
                <a:effectLst/>
                <a:latin typeface="me_quran"/>
              </a:rPr>
              <a:t>يَقُولُونَ لَئِن </a:t>
            </a:r>
            <a:r>
              <a:rPr lang="ar-SA" b="0" i="0" dirty="0" err="1">
                <a:solidFill>
                  <a:srgbClr val="FFFFFF"/>
                </a:solidFill>
                <a:effectLst/>
                <a:latin typeface="me_quran"/>
              </a:rPr>
              <a:t>رَّجَعْنَآ</a:t>
            </a:r>
            <a:r>
              <a:rPr lang="ar-SA" b="0" i="0" dirty="0">
                <a:solidFill>
                  <a:srgbClr val="FFFFFF"/>
                </a:solidFill>
                <a:effectLst/>
                <a:latin typeface="me_quran"/>
              </a:rPr>
              <a:t> إِلَى </a:t>
            </a:r>
            <a:r>
              <a:rPr lang="ar-SA" b="0" i="0" dirty="0" err="1">
                <a:solidFill>
                  <a:srgbClr val="FFFFFF"/>
                </a:solidFill>
                <a:effectLst/>
                <a:latin typeface="me_quran"/>
              </a:rPr>
              <a:t>ٱلْمَدِينَةِ</a:t>
            </a:r>
            <a:r>
              <a:rPr lang="ar-SA" b="0" i="0" dirty="0">
                <a:solidFill>
                  <a:srgbClr val="FFFFFF"/>
                </a:solidFill>
                <a:effectLst/>
                <a:latin typeface="me_quran"/>
              </a:rPr>
              <a:t> لَيُخْرِجَنَّ </a:t>
            </a:r>
            <a:r>
              <a:rPr lang="ar-SA" b="0" i="0" dirty="0" err="1">
                <a:solidFill>
                  <a:srgbClr val="FFFFFF"/>
                </a:solidFill>
                <a:effectLst/>
                <a:latin typeface="me_quran"/>
              </a:rPr>
              <a:t>ٱلْأَعَزُّ</a:t>
            </a:r>
            <a:r>
              <a:rPr lang="ar-SA" b="0" i="0" dirty="0">
                <a:solidFill>
                  <a:srgbClr val="FFFFFF"/>
                </a:solidFill>
                <a:effectLst/>
                <a:latin typeface="me_quran"/>
              </a:rPr>
              <a:t> مِنْهَا </a:t>
            </a:r>
            <a:r>
              <a:rPr lang="ar-SA" b="0" i="0" dirty="0" err="1">
                <a:solidFill>
                  <a:srgbClr val="FFFFFF"/>
                </a:solidFill>
                <a:effectLst/>
                <a:latin typeface="me_quran"/>
              </a:rPr>
              <a:t>ٱلْأَذَلَّ</a:t>
            </a:r>
            <a:r>
              <a:rPr lang="ar-SA" b="0" i="0" dirty="0">
                <a:solidFill>
                  <a:srgbClr val="FFFFFF"/>
                </a:solidFill>
                <a:effectLst/>
                <a:latin typeface="me_quran"/>
              </a:rPr>
              <a:t> وَلِلَّهِ </a:t>
            </a:r>
            <a:r>
              <a:rPr lang="ar-SA" b="0" i="0" dirty="0" err="1">
                <a:solidFill>
                  <a:srgbClr val="FFFFFF"/>
                </a:solidFill>
                <a:effectLst/>
                <a:latin typeface="me_quran"/>
              </a:rPr>
              <a:t>ٱلْعِزَّةُ</a:t>
            </a:r>
            <a:r>
              <a:rPr lang="ar-SA" b="0" i="0" dirty="0">
                <a:solidFill>
                  <a:srgbClr val="FFFFFF"/>
                </a:solidFill>
                <a:effectLst/>
                <a:latin typeface="me_quran"/>
              </a:rPr>
              <a:t> </a:t>
            </a:r>
            <a:r>
              <a:rPr lang="ar-SA" b="0" i="0" dirty="0" err="1">
                <a:solidFill>
                  <a:srgbClr val="FFFFFF"/>
                </a:solidFill>
                <a:effectLst/>
                <a:latin typeface="me_quran"/>
              </a:rPr>
              <a:t>وَلِرَسُولِهِۦ</a:t>
            </a:r>
            <a:r>
              <a:rPr lang="ar-SA" b="0" i="0" dirty="0">
                <a:solidFill>
                  <a:srgbClr val="FFFFFF"/>
                </a:solidFill>
                <a:effectLst/>
                <a:latin typeface="me_quran"/>
              </a:rPr>
              <a:t> وَلِلْمُؤْمِنِينَ وَلَـٰكِنَّ </a:t>
            </a:r>
            <a:r>
              <a:rPr lang="ar-SA" b="0" i="0" dirty="0" err="1">
                <a:solidFill>
                  <a:srgbClr val="FFFFFF"/>
                </a:solidFill>
                <a:effectLst/>
                <a:latin typeface="me_quran"/>
              </a:rPr>
              <a:t>ٱلْمُنَـٰفِقِينَ</a:t>
            </a:r>
            <a:r>
              <a:rPr lang="ar-SA" b="0" i="0" dirty="0">
                <a:solidFill>
                  <a:srgbClr val="FFFFFF"/>
                </a:solidFill>
                <a:effectLst/>
                <a:latin typeface="me_quran"/>
              </a:rPr>
              <a:t> لَا يَعْلَمُونَ</a:t>
            </a:r>
            <a:endParaRPr lang="en-US" b="0" i="0" dirty="0">
              <a:solidFill>
                <a:srgbClr val="FFFFFF"/>
              </a:solidFill>
              <a:effectLst/>
              <a:latin typeface="me_quran"/>
            </a:endParaRPr>
          </a:p>
          <a:p>
            <a:pPr marL="0" indent="0" algn="ctr">
              <a:buNone/>
            </a:pPr>
            <a:r>
              <a:rPr lang="en-US" dirty="0">
                <a:solidFill>
                  <a:srgbClr val="FFFFFF"/>
                </a:solidFill>
              </a:rPr>
              <a:t>They say, “If we return to Medina, the mightier will surely expel the weaker.” Yet to God belongs the might and unto His Messenger and the believers.</a:t>
            </a:r>
          </a:p>
          <a:p>
            <a:pPr marL="0" indent="0" algn="ctr">
              <a:buNone/>
            </a:pPr>
            <a:r>
              <a:rPr lang="en-US" dirty="0">
                <a:solidFill>
                  <a:srgbClr val="FFFFFF"/>
                </a:solidFill>
              </a:rPr>
              <a:t>(Quran 63:8)</a:t>
            </a:r>
          </a:p>
          <a:p>
            <a:r>
              <a:rPr lang="en-US" dirty="0">
                <a:solidFill>
                  <a:srgbClr val="FFFFFF"/>
                </a:solidFill>
              </a:rPr>
              <a:t>Abdullah ibn </a:t>
            </a:r>
            <a:r>
              <a:rPr lang="en-US" dirty="0" err="1">
                <a:solidFill>
                  <a:srgbClr val="FFFFFF"/>
                </a:solidFill>
              </a:rPr>
              <a:t>Ubayy</a:t>
            </a:r>
            <a:r>
              <a:rPr lang="en-US" dirty="0">
                <a:solidFill>
                  <a:srgbClr val="FFFFFF"/>
                </a:solidFill>
              </a:rPr>
              <a:t> is reported to have uttered these exact words arguing that he and his companions were morally superior to and physically more powerful than the Prophet and his companions.</a:t>
            </a:r>
          </a:p>
        </p:txBody>
      </p:sp>
    </p:spTree>
    <p:extLst>
      <p:ext uri="{BB962C8B-B14F-4D97-AF65-F5344CB8AC3E}">
        <p14:creationId xmlns:p14="http://schemas.microsoft.com/office/powerpoint/2010/main" val="113064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7A094-4543-DC2C-0C9B-4058BF729C1F}"/>
              </a:ext>
            </a:extLst>
          </p:cNvPr>
          <p:cNvSpPr>
            <a:spLocks noGrp="1"/>
          </p:cNvSpPr>
          <p:nvPr>
            <p:ph type="title"/>
          </p:nvPr>
        </p:nvSpPr>
        <p:spPr>
          <a:xfrm>
            <a:off x="720000" y="619200"/>
            <a:ext cx="10728322" cy="759224"/>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E73E1461-3AF0-902F-3A73-D41E9F34B0C9}"/>
              </a:ext>
            </a:extLst>
          </p:cNvPr>
          <p:cNvSpPr>
            <a:spLocks noGrp="1"/>
          </p:cNvSpPr>
          <p:nvPr>
            <p:ph idx="1"/>
          </p:nvPr>
        </p:nvSpPr>
        <p:spPr>
          <a:xfrm>
            <a:off x="720000" y="1378424"/>
            <a:ext cx="10728325" cy="4390551"/>
          </a:xfrm>
        </p:spPr>
        <p:txBody>
          <a:bodyPr/>
          <a:lstStyle/>
          <a:p>
            <a:pPr marL="0" indent="0" algn="ctr">
              <a:buNone/>
            </a:pPr>
            <a:r>
              <a:rPr lang="ar-SA" b="0" i="0" dirty="0" err="1">
                <a:solidFill>
                  <a:srgbClr val="FFFFFF"/>
                </a:solidFill>
                <a:effectLst/>
                <a:latin typeface="me_quran"/>
              </a:rPr>
              <a:t>يَـٰٓأَيُّهَا</a:t>
            </a:r>
            <a:r>
              <a:rPr lang="ar-SA" b="0" i="0" dirty="0">
                <a:solidFill>
                  <a:srgbClr val="FFFFFF"/>
                </a:solidFill>
                <a:effectLst/>
                <a:latin typeface="me_quran"/>
              </a:rPr>
              <a:t> </a:t>
            </a:r>
            <a:r>
              <a:rPr lang="ar-SA" b="0" i="0" dirty="0" err="1">
                <a:solidFill>
                  <a:srgbClr val="FFFFFF"/>
                </a:solidFill>
                <a:effectLst/>
                <a:latin typeface="me_quran"/>
              </a:rPr>
              <a:t>ٱلَّذِينَ</a:t>
            </a:r>
            <a:r>
              <a:rPr lang="ar-SA" b="0" i="0" dirty="0">
                <a:solidFill>
                  <a:srgbClr val="FFFFFF"/>
                </a:solidFill>
                <a:effectLst/>
                <a:latin typeface="me_quran"/>
              </a:rPr>
              <a:t> ءَامَنُوا۟ لَا تُلْهِكُمْ أَمْوَٰلُكُمْ </a:t>
            </a:r>
            <a:r>
              <a:rPr lang="ar-SA" b="0" i="0" dirty="0" err="1">
                <a:solidFill>
                  <a:srgbClr val="FFFFFF"/>
                </a:solidFill>
                <a:effectLst/>
                <a:latin typeface="me_quran"/>
              </a:rPr>
              <a:t>وَلَآ</a:t>
            </a:r>
            <a:r>
              <a:rPr lang="ar-SA" b="0" i="0" dirty="0">
                <a:solidFill>
                  <a:srgbClr val="FFFFFF"/>
                </a:solidFill>
                <a:effectLst/>
                <a:latin typeface="me_quran"/>
              </a:rPr>
              <a:t> أَوْلَـٰدُكُمْ عَن ذِكْرِ </a:t>
            </a:r>
            <a:r>
              <a:rPr lang="ar-SA" b="0" i="0" dirty="0" err="1">
                <a:solidFill>
                  <a:srgbClr val="FFFFFF"/>
                </a:solidFill>
                <a:effectLst/>
                <a:latin typeface="me_quran"/>
              </a:rPr>
              <a:t>ٱللَّهِ</a:t>
            </a:r>
            <a:r>
              <a:rPr lang="ar-SA" b="0" i="0" dirty="0">
                <a:solidFill>
                  <a:srgbClr val="FFFFFF"/>
                </a:solidFill>
                <a:effectLst/>
                <a:latin typeface="me_quran"/>
              </a:rPr>
              <a:t> وَمَن يَفْعَلْ ذَٰلِكَ </a:t>
            </a:r>
            <a:r>
              <a:rPr lang="ar-SA" b="0" i="0" dirty="0" err="1">
                <a:solidFill>
                  <a:srgbClr val="FFFFFF"/>
                </a:solidFill>
                <a:effectLst/>
                <a:latin typeface="me_quran"/>
              </a:rPr>
              <a:t>فَأُو۟لَـٰٓئِكَ</a:t>
            </a:r>
            <a:r>
              <a:rPr lang="ar-SA" b="0" i="0" dirty="0">
                <a:solidFill>
                  <a:srgbClr val="FFFFFF"/>
                </a:solidFill>
                <a:effectLst/>
                <a:latin typeface="me_quran"/>
              </a:rPr>
              <a:t> هُمُ </a:t>
            </a:r>
            <a:r>
              <a:rPr lang="ar-SA" b="0" i="0" dirty="0" err="1">
                <a:solidFill>
                  <a:srgbClr val="FFFFFF"/>
                </a:solidFill>
                <a:effectLst/>
                <a:latin typeface="me_quran"/>
              </a:rPr>
              <a:t>ٱلْخَـٰسِرُونَ</a:t>
            </a:r>
            <a:endParaRPr lang="en-US" b="0" i="0" dirty="0">
              <a:solidFill>
                <a:srgbClr val="FFFFFF"/>
              </a:solidFill>
              <a:effectLst/>
              <a:latin typeface="me_quran"/>
            </a:endParaRPr>
          </a:p>
          <a:p>
            <a:pPr marL="0" indent="0" algn="ctr">
              <a:buNone/>
            </a:pPr>
            <a:r>
              <a:rPr lang="en-US" dirty="0">
                <a:solidFill>
                  <a:srgbClr val="FFFFFF"/>
                </a:solidFill>
              </a:rPr>
              <a:t>O you who believe! Let neither your property nor your children divert you from the remembrance of God. Whoever does so, it is they who are the losers.</a:t>
            </a:r>
          </a:p>
          <a:p>
            <a:pPr marL="0" indent="0" algn="ctr">
              <a:buNone/>
            </a:pPr>
            <a:r>
              <a:rPr lang="en-US" dirty="0">
                <a:solidFill>
                  <a:srgbClr val="FFFFFF"/>
                </a:solidFill>
              </a:rPr>
              <a:t>(Quran 63:9)</a:t>
            </a:r>
          </a:p>
          <a:p>
            <a:r>
              <a:rPr lang="en-US" dirty="0">
                <a:solidFill>
                  <a:srgbClr val="FFFFFF"/>
                </a:solidFill>
              </a:rPr>
              <a:t>Those who meet the challenge, dealing justly with their worldly possessions and responsibilities shall be rewarded.</a:t>
            </a:r>
          </a:p>
        </p:txBody>
      </p:sp>
    </p:spTree>
    <p:extLst>
      <p:ext uri="{BB962C8B-B14F-4D97-AF65-F5344CB8AC3E}">
        <p14:creationId xmlns:p14="http://schemas.microsoft.com/office/powerpoint/2010/main" val="2204218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E2719-5386-0275-3D09-9A994A2AB8C2}"/>
              </a:ext>
            </a:extLst>
          </p:cNvPr>
          <p:cNvSpPr>
            <a:spLocks noGrp="1"/>
          </p:cNvSpPr>
          <p:nvPr>
            <p:ph type="title"/>
          </p:nvPr>
        </p:nvSpPr>
        <p:spPr>
          <a:xfrm>
            <a:off x="720000" y="619200"/>
            <a:ext cx="10728322" cy="759224"/>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933D2689-ED73-D734-008E-553C43698658}"/>
              </a:ext>
            </a:extLst>
          </p:cNvPr>
          <p:cNvSpPr>
            <a:spLocks noGrp="1"/>
          </p:cNvSpPr>
          <p:nvPr>
            <p:ph idx="1"/>
          </p:nvPr>
        </p:nvSpPr>
        <p:spPr>
          <a:xfrm>
            <a:off x="720000" y="1378424"/>
            <a:ext cx="10728325" cy="4390551"/>
          </a:xfrm>
        </p:spPr>
        <p:txBody>
          <a:bodyPr/>
          <a:lstStyle/>
          <a:p>
            <a:pPr marL="0" indent="0" algn="ctr">
              <a:buNone/>
            </a:pPr>
            <a:r>
              <a:rPr lang="ar-SA" b="0" i="0" dirty="0">
                <a:solidFill>
                  <a:srgbClr val="FFFFFF"/>
                </a:solidFill>
                <a:effectLst/>
                <a:latin typeface="me_quran"/>
              </a:rPr>
              <a:t>وَأَنفِقُوا۟ مِن مَّا رَزَقْنَـٰكُم مِّن قَبْلِ أَن </a:t>
            </a:r>
            <a:r>
              <a:rPr lang="ar-SA" b="0" i="0" dirty="0" err="1">
                <a:solidFill>
                  <a:srgbClr val="FFFFFF"/>
                </a:solidFill>
                <a:effectLst/>
                <a:latin typeface="me_quran"/>
              </a:rPr>
              <a:t>يَأْتِىَ</a:t>
            </a:r>
            <a:r>
              <a:rPr lang="ar-SA" b="0" i="0" dirty="0">
                <a:solidFill>
                  <a:srgbClr val="FFFFFF"/>
                </a:solidFill>
                <a:effectLst/>
                <a:latin typeface="me_quran"/>
              </a:rPr>
              <a:t> أَحَدَكُمُ </a:t>
            </a:r>
            <a:r>
              <a:rPr lang="ar-SA" b="0" i="0" dirty="0" err="1">
                <a:solidFill>
                  <a:srgbClr val="FFFFFF"/>
                </a:solidFill>
                <a:effectLst/>
                <a:latin typeface="me_quran"/>
              </a:rPr>
              <a:t>ٱلْمَوْتُ</a:t>
            </a:r>
            <a:r>
              <a:rPr lang="ar-SA" b="0" i="0" dirty="0">
                <a:solidFill>
                  <a:srgbClr val="FFFFFF"/>
                </a:solidFill>
                <a:effectLst/>
                <a:latin typeface="me_quran"/>
              </a:rPr>
              <a:t> فَيَقُولَ رَبِّ </a:t>
            </a:r>
            <a:r>
              <a:rPr lang="ar-SA" b="0" i="0" dirty="0" err="1">
                <a:solidFill>
                  <a:srgbClr val="FFFFFF"/>
                </a:solidFill>
                <a:effectLst/>
                <a:latin typeface="me_quran"/>
              </a:rPr>
              <a:t>لَوْلَآ</a:t>
            </a:r>
            <a:r>
              <a:rPr lang="ar-SA" b="0" i="0" dirty="0">
                <a:solidFill>
                  <a:srgbClr val="FFFFFF"/>
                </a:solidFill>
                <a:effectLst/>
                <a:latin typeface="me_quran"/>
              </a:rPr>
              <a:t> </a:t>
            </a:r>
            <a:r>
              <a:rPr lang="ar-SA" b="0" i="0" dirty="0" err="1">
                <a:solidFill>
                  <a:srgbClr val="FFFFFF"/>
                </a:solidFill>
                <a:effectLst/>
                <a:latin typeface="me_quran"/>
              </a:rPr>
              <a:t>أَخَّرْتَنِىٓ</a:t>
            </a:r>
            <a:r>
              <a:rPr lang="ar-SA" b="0" i="0" dirty="0">
                <a:solidFill>
                  <a:srgbClr val="FFFFFF"/>
                </a:solidFill>
                <a:effectLst/>
                <a:latin typeface="me_quran"/>
              </a:rPr>
              <a:t> </a:t>
            </a:r>
            <a:r>
              <a:rPr lang="ar-SA" b="0" i="0" dirty="0" err="1">
                <a:solidFill>
                  <a:srgbClr val="FFFFFF"/>
                </a:solidFill>
                <a:effectLst/>
                <a:latin typeface="me_quran"/>
              </a:rPr>
              <a:t>إِلَىٰٓ</a:t>
            </a:r>
            <a:r>
              <a:rPr lang="ar-SA" b="0" i="0" dirty="0">
                <a:solidFill>
                  <a:srgbClr val="FFFFFF"/>
                </a:solidFill>
                <a:effectLst/>
                <a:latin typeface="me_quran"/>
              </a:rPr>
              <a:t> أَجَلٍ قَرِيبٍ فَأَصَّدَّقَ وَأَكُن مِّنَ </a:t>
            </a:r>
            <a:r>
              <a:rPr lang="ar-SA" b="0" i="0" dirty="0" err="1">
                <a:solidFill>
                  <a:srgbClr val="FFFFFF"/>
                </a:solidFill>
                <a:effectLst/>
                <a:latin typeface="me_quran"/>
              </a:rPr>
              <a:t>ٱلصَّـٰلِحِينَ</a:t>
            </a:r>
            <a:endParaRPr lang="en-US" b="0" i="0" dirty="0">
              <a:solidFill>
                <a:srgbClr val="FFFFFF"/>
              </a:solidFill>
              <a:effectLst/>
              <a:latin typeface="me_quran"/>
            </a:endParaRPr>
          </a:p>
          <a:p>
            <a:pPr marL="0" indent="0" algn="ctr">
              <a:buNone/>
            </a:pPr>
            <a:r>
              <a:rPr lang="en-US" dirty="0">
                <a:solidFill>
                  <a:srgbClr val="FFFFFF"/>
                </a:solidFill>
              </a:rPr>
              <a:t>And spend of what which We have provided you before death comes upon you and he says: My Lord, would you grant me reprieve  till a near term, that I may give charity and be among the righteous.</a:t>
            </a:r>
          </a:p>
          <a:p>
            <a:pPr marL="0" indent="0" algn="ctr">
              <a:buNone/>
            </a:pPr>
            <a:r>
              <a:rPr lang="en-US" dirty="0">
                <a:solidFill>
                  <a:srgbClr val="FFFFFF"/>
                </a:solidFill>
              </a:rPr>
              <a:t>(Quran 63:10)</a:t>
            </a:r>
          </a:p>
          <a:p>
            <a:endParaRPr lang="en-US" dirty="0">
              <a:solidFill>
                <a:srgbClr val="FFFFFF"/>
              </a:solidFill>
            </a:endParaRPr>
          </a:p>
        </p:txBody>
      </p:sp>
    </p:spTree>
    <p:extLst>
      <p:ext uri="{BB962C8B-B14F-4D97-AF65-F5344CB8AC3E}">
        <p14:creationId xmlns:p14="http://schemas.microsoft.com/office/powerpoint/2010/main" val="13977385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FAA0C-5240-2DDF-106E-6AD3BDD1A54F}"/>
              </a:ext>
            </a:extLst>
          </p:cNvPr>
          <p:cNvSpPr>
            <a:spLocks noGrp="1"/>
          </p:cNvSpPr>
          <p:nvPr>
            <p:ph type="title"/>
          </p:nvPr>
        </p:nvSpPr>
        <p:spPr>
          <a:xfrm>
            <a:off x="720000" y="619200"/>
            <a:ext cx="10728322" cy="786519"/>
          </a:xfrm>
        </p:spPr>
        <p:txBody>
          <a:bodyPr/>
          <a:lstStyle/>
          <a:p>
            <a:pPr algn="ctr"/>
            <a:r>
              <a:rPr lang="en-US" dirty="0"/>
              <a:t>The Revelation of Surat Al-</a:t>
            </a:r>
            <a:r>
              <a:rPr lang="en-US" dirty="0" err="1"/>
              <a:t>Munafiqun</a:t>
            </a:r>
            <a:endParaRPr lang="en-US" dirty="0"/>
          </a:p>
        </p:txBody>
      </p:sp>
      <p:sp>
        <p:nvSpPr>
          <p:cNvPr id="3" name="Content Placeholder 2">
            <a:extLst>
              <a:ext uri="{FF2B5EF4-FFF2-40B4-BE49-F238E27FC236}">
                <a16:creationId xmlns:a16="http://schemas.microsoft.com/office/drawing/2014/main" id="{7E147886-DACB-A22B-C356-E8EB4123C60A}"/>
              </a:ext>
            </a:extLst>
          </p:cNvPr>
          <p:cNvSpPr>
            <a:spLocks noGrp="1"/>
          </p:cNvSpPr>
          <p:nvPr>
            <p:ph idx="1"/>
          </p:nvPr>
        </p:nvSpPr>
        <p:spPr>
          <a:xfrm>
            <a:off x="720000" y="1405720"/>
            <a:ext cx="10728325" cy="4363256"/>
          </a:xfrm>
        </p:spPr>
        <p:txBody>
          <a:bodyPr/>
          <a:lstStyle/>
          <a:p>
            <a:pPr marL="0" indent="0" algn="ctr">
              <a:buNone/>
            </a:pPr>
            <a:r>
              <a:rPr lang="ar-SA" b="0" i="0" dirty="0">
                <a:solidFill>
                  <a:srgbClr val="FFFFFF"/>
                </a:solidFill>
                <a:effectLst/>
                <a:latin typeface="me_quran"/>
              </a:rPr>
              <a:t>وَلَن يُؤَخِّرَ </a:t>
            </a:r>
            <a:r>
              <a:rPr lang="ar-SA" b="0" i="0" dirty="0" err="1">
                <a:solidFill>
                  <a:srgbClr val="FFFFFF"/>
                </a:solidFill>
                <a:effectLst/>
                <a:latin typeface="me_quran"/>
              </a:rPr>
              <a:t>ٱللَّهُ</a:t>
            </a:r>
            <a:r>
              <a:rPr lang="ar-SA" b="0" i="0" dirty="0">
                <a:solidFill>
                  <a:srgbClr val="FFFFFF"/>
                </a:solidFill>
                <a:effectLst/>
                <a:latin typeface="me_quran"/>
              </a:rPr>
              <a:t> نَفْسًا إِذَا </a:t>
            </a:r>
            <a:r>
              <a:rPr lang="ar-SA" b="0" i="0" dirty="0" err="1">
                <a:solidFill>
                  <a:srgbClr val="FFFFFF"/>
                </a:solidFill>
                <a:effectLst/>
                <a:latin typeface="me_quran"/>
              </a:rPr>
              <a:t>جَآءَ</a:t>
            </a:r>
            <a:r>
              <a:rPr lang="ar-SA" b="0" i="0" dirty="0">
                <a:solidFill>
                  <a:srgbClr val="FFFFFF"/>
                </a:solidFill>
                <a:effectLst/>
                <a:latin typeface="me_quran"/>
              </a:rPr>
              <a:t> أَجَلُهَا </a:t>
            </a:r>
            <a:r>
              <a:rPr lang="ar-SA" b="0" i="0" dirty="0" err="1">
                <a:solidFill>
                  <a:srgbClr val="FFFFFF"/>
                </a:solidFill>
                <a:effectLst/>
                <a:latin typeface="me_quran"/>
              </a:rPr>
              <a:t>وَٱللَّهُ</a:t>
            </a:r>
            <a:r>
              <a:rPr lang="ar-SA" b="0" i="0" dirty="0">
                <a:solidFill>
                  <a:srgbClr val="FFFFFF"/>
                </a:solidFill>
                <a:effectLst/>
                <a:latin typeface="me_quran"/>
              </a:rPr>
              <a:t> </a:t>
            </a:r>
            <a:r>
              <a:rPr lang="ar-SA" b="0" i="0" dirty="0" err="1">
                <a:solidFill>
                  <a:srgbClr val="FFFFFF"/>
                </a:solidFill>
                <a:effectLst/>
                <a:latin typeface="me_quran"/>
              </a:rPr>
              <a:t>خَبِيرٌۢ</a:t>
            </a:r>
            <a:r>
              <a:rPr lang="ar-SA" b="0" i="0" dirty="0">
                <a:solidFill>
                  <a:srgbClr val="FFFFFF"/>
                </a:solidFill>
                <a:effectLst/>
                <a:latin typeface="me_quran"/>
              </a:rPr>
              <a:t> بِمَا تَعْمَلُونَ</a:t>
            </a:r>
            <a:endParaRPr lang="en-US" b="0" i="0" dirty="0">
              <a:solidFill>
                <a:srgbClr val="FFFFFF"/>
              </a:solidFill>
              <a:effectLst/>
              <a:latin typeface="me_quran"/>
            </a:endParaRPr>
          </a:p>
          <a:p>
            <a:pPr marL="0" indent="0" algn="ctr">
              <a:buNone/>
            </a:pPr>
            <a:r>
              <a:rPr lang="en-US" dirty="0">
                <a:solidFill>
                  <a:srgbClr val="FFFFFF"/>
                </a:solidFill>
              </a:rPr>
              <a:t>Yet God will not grant any soul reprieve when its term has come. And God is Aware of whatsoever you do.</a:t>
            </a:r>
          </a:p>
          <a:p>
            <a:pPr marL="0" indent="0" algn="ctr">
              <a:buNone/>
            </a:pPr>
            <a:r>
              <a:rPr lang="en-US" dirty="0">
                <a:solidFill>
                  <a:srgbClr val="FFFFFF"/>
                </a:solidFill>
              </a:rPr>
              <a:t>(Quran 63:11)</a:t>
            </a:r>
          </a:p>
        </p:txBody>
      </p:sp>
    </p:spTree>
    <p:extLst>
      <p:ext uri="{BB962C8B-B14F-4D97-AF65-F5344CB8AC3E}">
        <p14:creationId xmlns:p14="http://schemas.microsoft.com/office/powerpoint/2010/main" val="3478283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A958C-4E15-4A95-19EF-7C69CBDA783C}"/>
              </a:ext>
            </a:extLst>
          </p:cNvPr>
          <p:cNvSpPr>
            <a:spLocks noGrp="1"/>
          </p:cNvSpPr>
          <p:nvPr>
            <p:ph type="title"/>
          </p:nvPr>
        </p:nvSpPr>
        <p:spPr>
          <a:xfrm>
            <a:off x="720000" y="619200"/>
            <a:ext cx="10728322" cy="710836"/>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F2AE9EDE-BECB-8043-E6BC-3A95AB606425}"/>
              </a:ext>
            </a:extLst>
          </p:cNvPr>
          <p:cNvSpPr>
            <a:spLocks noGrp="1"/>
          </p:cNvSpPr>
          <p:nvPr>
            <p:ph idx="1"/>
          </p:nvPr>
        </p:nvSpPr>
        <p:spPr>
          <a:xfrm>
            <a:off x="720000" y="1330036"/>
            <a:ext cx="10728325" cy="4438939"/>
          </a:xfrm>
        </p:spPr>
        <p:txBody>
          <a:bodyPr>
            <a:normAutofit/>
          </a:bodyPr>
          <a:lstStyle/>
          <a:p>
            <a:r>
              <a:rPr lang="en-CA" sz="2400" b="0" i="0" dirty="0">
                <a:solidFill>
                  <a:srgbClr val="FFFFFF"/>
                </a:solidFill>
                <a:effectLst/>
              </a:rPr>
              <a:t>They had one of the most prestigious idols of Arabia — Manat. (Note: Al-Lat, Uzza, and Manat are the three main idols in pre-Islamic Arabia as mentioned in the Quran.) </a:t>
            </a:r>
          </a:p>
          <a:p>
            <a:r>
              <a:rPr lang="en-CA" sz="2400" b="0" i="0" dirty="0">
                <a:solidFill>
                  <a:srgbClr val="FFFFFF"/>
                </a:solidFill>
                <a:effectLst/>
              </a:rPr>
              <a:t>The Banu </a:t>
            </a:r>
            <a:r>
              <a:rPr lang="en-CA" sz="2400" b="0" i="0" dirty="0" err="1">
                <a:solidFill>
                  <a:srgbClr val="FFFFFF"/>
                </a:solidFill>
                <a:effectLst/>
              </a:rPr>
              <a:t>Mustaliq</a:t>
            </a:r>
            <a:r>
              <a:rPr lang="en-CA" sz="2400" b="0" i="0" dirty="0">
                <a:solidFill>
                  <a:srgbClr val="FFFFFF"/>
                </a:solidFill>
                <a:effectLst/>
              </a:rPr>
              <a:t> had an alliance with Abdul </a:t>
            </a:r>
            <a:r>
              <a:rPr lang="en-CA" sz="2400" b="0" i="0" dirty="0" err="1">
                <a:solidFill>
                  <a:srgbClr val="FFFFFF"/>
                </a:solidFill>
                <a:effectLst/>
              </a:rPr>
              <a:t>Muttalib</a:t>
            </a:r>
            <a:r>
              <a:rPr lang="en-CA" sz="2400" b="0" i="0" dirty="0">
                <a:solidFill>
                  <a:srgbClr val="FFFFFF"/>
                </a:solidFill>
                <a:effectLst/>
              </a:rPr>
              <a:t> in the days of </a:t>
            </a:r>
            <a:r>
              <a:rPr lang="en-CA" sz="2400" b="0" i="0" dirty="0" err="1">
                <a:solidFill>
                  <a:srgbClr val="FFFFFF"/>
                </a:solidFill>
                <a:effectLst/>
              </a:rPr>
              <a:t>Jahiliyyah</a:t>
            </a:r>
            <a:r>
              <a:rPr lang="en-CA" sz="2400" b="0" i="0" dirty="0">
                <a:solidFill>
                  <a:srgbClr val="FFFFFF"/>
                </a:solidFill>
                <a:effectLst/>
              </a:rPr>
              <a:t>. </a:t>
            </a:r>
          </a:p>
          <a:p>
            <a:r>
              <a:rPr lang="en-CA" sz="2400" dirty="0">
                <a:solidFill>
                  <a:srgbClr val="FFFFFF"/>
                </a:solidFill>
              </a:rPr>
              <a:t>W</a:t>
            </a:r>
            <a:r>
              <a:rPr lang="en-CA" sz="2400" b="0" i="0" dirty="0">
                <a:solidFill>
                  <a:srgbClr val="FFFFFF"/>
                </a:solidFill>
                <a:effectLst/>
              </a:rPr>
              <a:t>hen the Quraysh attacked Medina, the Banu </a:t>
            </a:r>
            <a:r>
              <a:rPr lang="en-CA" sz="2400" b="0" i="0" dirty="0" err="1">
                <a:solidFill>
                  <a:srgbClr val="FFFFFF"/>
                </a:solidFill>
                <a:effectLst/>
              </a:rPr>
              <a:t>Mustaliq</a:t>
            </a:r>
            <a:r>
              <a:rPr lang="en-CA" sz="2400" b="0" i="0" dirty="0">
                <a:solidFill>
                  <a:srgbClr val="FFFFFF"/>
                </a:solidFill>
                <a:effectLst/>
              </a:rPr>
              <a:t> sided with the Quraysh against the Muslims — they helped them in the Battle of Uhud against the Muslims.</a:t>
            </a:r>
            <a:endParaRPr lang="en-US" sz="2400" dirty="0">
              <a:solidFill>
                <a:srgbClr val="FFFFFF"/>
              </a:solidFill>
            </a:endParaRPr>
          </a:p>
        </p:txBody>
      </p:sp>
    </p:spTree>
    <p:extLst>
      <p:ext uri="{BB962C8B-B14F-4D97-AF65-F5344CB8AC3E}">
        <p14:creationId xmlns:p14="http://schemas.microsoft.com/office/powerpoint/2010/main" val="657827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B536E-B755-E74D-3322-71C9CCA251C8}"/>
              </a:ext>
            </a:extLst>
          </p:cNvPr>
          <p:cNvSpPr>
            <a:spLocks noGrp="1"/>
          </p:cNvSpPr>
          <p:nvPr>
            <p:ph type="title"/>
          </p:nvPr>
        </p:nvSpPr>
        <p:spPr>
          <a:xfrm>
            <a:off x="720000" y="619200"/>
            <a:ext cx="10728322" cy="780109"/>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99D2AC16-45FD-0749-4419-9B7542742914}"/>
              </a:ext>
            </a:extLst>
          </p:cNvPr>
          <p:cNvSpPr>
            <a:spLocks noGrp="1"/>
          </p:cNvSpPr>
          <p:nvPr>
            <p:ph idx="1"/>
          </p:nvPr>
        </p:nvSpPr>
        <p:spPr>
          <a:xfrm>
            <a:off x="720000" y="1399310"/>
            <a:ext cx="10728325" cy="4369666"/>
          </a:xfrm>
        </p:spPr>
        <p:txBody>
          <a:bodyPr>
            <a:normAutofit/>
          </a:bodyPr>
          <a:lstStyle/>
          <a:p>
            <a:r>
              <a:rPr lang="en-CA" sz="2400" b="0" i="0" dirty="0">
                <a:solidFill>
                  <a:srgbClr val="FFFFFF"/>
                </a:solidFill>
                <a:effectLst/>
              </a:rPr>
              <a:t>After Muslims' 'defeat' at Uhud, and the unsuccessful campaign of the Allied Forced, the news came that the leader of Banu </a:t>
            </a:r>
            <a:r>
              <a:rPr lang="en-CA" sz="2400" b="0" i="0" dirty="0" err="1">
                <a:solidFill>
                  <a:srgbClr val="FFFFFF"/>
                </a:solidFill>
                <a:effectLst/>
              </a:rPr>
              <a:t>Mustaliq</a:t>
            </a:r>
            <a:r>
              <a:rPr lang="en-CA" sz="2400" b="0" i="0" dirty="0">
                <a:solidFill>
                  <a:srgbClr val="FFFFFF"/>
                </a:solidFill>
                <a:effectLst/>
              </a:rPr>
              <a:t>, al-Harith ibn Abi </a:t>
            </a:r>
            <a:r>
              <a:rPr lang="en-CA" sz="2400" b="0" i="0" dirty="0" err="1">
                <a:solidFill>
                  <a:srgbClr val="FFFFFF"/>
                </a:solidFill>
                <a:effectLst/>
              </a:rPr>
              <a:t>Dirar</a:t>
            </a:r>
            <a:r>
              <a:rPr lang="en-CA" sz="2400" b="0" i="0" dirty="0">
                <a:solidFill>
                  <a:srgbClr val="FFFFFF"/>
                </a:solidFill>
                <a:effectLst/>
              </a:rPr>
              <a:t> </a:t>
            </a:r>
            <a:r>
              <a:rPr lang="ar-SA" sz="2400" b="0" i="0" dirty="0">
                <a:solidFill>
                  <a:srgbClr val="FFFFFF"/>
                </a:solidFill>
                <a:effectLst/>
                <a:latin typeface="Arial" panose="020B0604020202020204" pitchFamily="34" charset="0"/>
              </a:rPr>
              <a:t>الحارث بن أبي ضرار </a:t>
            </a:r>
            <a:r>
              <a:rPr lang="en-US" sz="2400" b="0" i="0" dirty="0">
                <a:solidFill>
                  <a:srgbClr val="FFFFFF"/>
                </a:solidFill>
                <a:effectLst/>
                <a:latin typeface="Arial" panose="020B0604020202020204" pitchFamily="34" charset="0"/>
              </a:rPr>
              <a:t> </a:t>
            </a:r>
            <a:r>
              <a:rPr lang="en-CA" sz="2400" b="0" i="0" dirty="0">
                <a:solidFill>
                  <a:srgbClr val="FFFFFF"/>
                </a:solidFill>
                <a:effectLst/>
              </a:rPr>
              <a:t>wanted to launch a surprise attack on the Muslims. </a:t>
            </a:r>
          </a:p>
          <a:p>
            <a:r>
              <a:rPr lang="en-CA" sz="2400" dirty="0">
                <a:solidFill>
                  <a:srgbClr val="FFFFFF"/>
                </a:solidFill>
              </a:rPr>
              <a:t>What was his motivation?</a:t>
            </a:r>
          </a:p>
          <a:p>
            <a:r>
              <a:rPr lang="en-CA" sz="2400" dirty="0">
                <a:solidFill>
                  <a:srgbClr val="FFFFFF"/>
                </a:solidFill>
              </a:rPr>
              <a:t>They were suffering economically due to the ongoing tensions between the Muslims in Medina and </a:t>
            </a:r>
            <a:r>
              <a:rPr lang="en-CA" sz="2400" dirty="0" err="1">
                <a:solidFill>
                  <a:srgbClr val="FFFFFF"/>
                </a:solidFill>
              </a:rPr>
              <a:t>Quryash</a:t>
            </a:r>
            <a:r>
              <a:rPr lang="en-CA" sz="2400" dirty="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571794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33EC8-9FD6-112C-DAA5-68C580999F66}"/>
              </a:ext>
            </a:extLst>
          </p:cNvPr>
          <p:cNvSpPr>
            <a:spLocks noGrp="1"/>
          </p:cNvSpPr>
          <p:nvPr>
            <p:ph type="title"/>
          </p:nvPr>
        </p:nvSpPr>
        <p:spPr>
          <a:xfrm>
            <a:off x="720000" y="619200"/>
            <a:ext cx="10728322" cy="696982"/>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A0B3A375-0012-C054-6310-298607066755}"/>
              </a:ext>
            </a:extLst>
          </p:cNvPr>
          <p:cNvSpPr>
            <a:spLocks noGrp="1"/>
          </p:cNvSpPr>
          <p:nvPr>
            <p:ph idx="1"/>
          </p:nvPr>
        </p:nvSpPr>
        <p:spPr>
          <a:xfrm>
            <a:off x="720000" y="1316182"/>
            <a:ext cx="10728325" cy="4452793"/>
          </a:xfrm>
        </p:spPr>
        <p:txBody>
          <a:bodyPr>
            <a:normAutofit/>
          </a:bodyPr>
          <a:lstStyle/>
          <a:p>
            <a:r>
              <a:rPr lang="en-CA" sz="2400" b="0" i="0" dirty="0">
                <a:solidFill>
                  <a:srgbClr val="FFFFFF"/>
                </a:solidFill>
                <a:effectLst/>
              </a:rPr>
              <a:t> When the Prophet heard of this, first thing he did was confirm the rumor. </a:t>
            </a:r>
          </a:p>
          <a:p>
            <a:r>
              <a:rPr lang="en-CA" sz="2400" b="0" i="0" dirty="0">
                <a:solidFill>
                  <a:srgbClr val="FFFFFF"/>
                </a:solidFill>
                <a:effectLst/>
              </a:rPr>
              <a:t>The Prophet sends one of his companions </a:t>
            </a:r>
            <a:r>
              <a:rPr lang="en-CA" sz="2400" dirty="0">
                <a:solidFill>
                  <a:srgbClr val="FFFFFF"/>
                </a:solidFill>
              </a:rPr>
              <a:t>by </a:t>
            </a:r>
            <a:r>
              <a:rPr lang="en-CA" sz="2400" b="0" i="0" dirty="0">
                <a:solidFill>
                  <a:srgbClr val="FFFFFF"/>
                </a:solidFill>
                <a:effectLst/>
              </a:rPr>
              <a:t>the name of </a:t>
            </a:r>
            <a:r>
              <a:rPr lang="en-CA" sz="2400" b="0" i="0" dirty="0" err="1">
                <a:solidFill>
                  <a:srgbClr val="FFFFFF"/>
                </a:solidFill>
                <a:effectLst/>
              </a:rPr>
              <a:t>Buraydah</a:t>
            </a:r>
            <a:r>
              <a:rPr lang="en-CA" sz="2400" b="0" i="0" dirty="0">
                <a:solidFill>
                  <a:srgbClr val="FFFFFF"/>
                </a:solidFill>
                <a:effectLst/>
              </a:rPr>
              <a:t> ibn al-</a:t>
            </a:r>
            <a:r>
              <a:rPr lang="en-CA" sz="2400" b="0" i="0" dirty="0" err="1">
                <a:solidFill>
                  <a:srgbClr val="FFFFFF"/>
                </a:solidFill>
                <a:effectLst/>
              </a:rPr>
              <a:t>Husayb</a:t>
            </a:r>
            <a:r>
              <a:rPr lang="en-CA" sz="2400" b="0" i="0" dirty="0">
                <a:solidFill>
                  <a:srgbClr val="FFFFFF"/>
                </a:solidFill>
                <a:effectLst/>
              </a:rPr>
              <a:t> </a:t>
            </a:r>
            <a:r>
              <a:rPr lang="en-CA" sz="2400" b="0" i="0" dirty="0">
                <a:solidFill>
                  <a:srgbClr val="FFFFFF"/>
                </a:solidFill>
                <a:effectLst/>
                <a:latin typeface="Arial" panose="020B0604020202020204" pitchFamily="34" charset="0"/>
              </a:rPr>
              <a:t>(</a:t>
            </a:r>
            <a:r>
              <a:rPr lang="ar-SA" sz="2400" b="0" i="0" dirty="0">
                <a:solidFill>
                  <a:srgbClr val="FFFFFF"/>
                </a:solidFill>
                <a:effectLst/>
                <a:latin typeface="Arial" panose="020B0604020202020204" pitchFamily="34" charset="0"/>
              </a:rPr>
              <a:t>بريدة بن الحصيب). </a:t>
            </a:r>
            <a:r>
              <a:rPr lang="en-US" sz="2400" b="0" i="0" dirty="0">
                <a:solidFill>
                  <a:srgbClr val="FFFFFF"/>
                </a:solidFill>
                <a:effectLst/>
                <a:latin typeface="Arial" panose="020B0604020202020204" pitchFamily="34" charset="0"/>
              </a:rPr>
              <a:t> </a:t>
            </a:r>
            <a:r>
              <a:rPr lang="en-CA" sz="2400" b="0" i="0" dirty="0" err="1">
                <a:solidFill>
                  <a:srgbClr val="FFFFFF"/>
                </a:solidFill>
                <a:effectLst/>
              </a:rPr>
              <a:t>Buraydah</a:t>
            </a:r>
            <a:r>
              <a:rPr lang="en-CA" sz="2400" b="0" i="0" dirty="0">
                <a:solidFill>
                  <a:srgbClr val="FFFFFF"/>
                </a:solidFill>
                <a:effectLst/>
              </a:rPr>
              <a:t> pretended to be a Bedouin and said to al-Harith ibn Abi </a:t>
            </a:r>
            <a:r>
              <a:rPr lang="en-CA" sz="2400" b="0" i="0" dirty="0" err="1">
                <a:solidFill>
                  <a:srgbClr val="FFFFFF"/>
                </a:solidFill>
                <a:effectLst/>
              </a:rPr>
              <a:t>Dirar</a:t>
            </a:r>
            <a:r>
              <a:rPr lang="en-CA" sz="2400" b="0" i="0" dirty="0">
                <a:solidFill>
                  <a:srgbClr val="FFFFFF"/>
                </a:solidFill>
                <a:effectLst/>
              </a:rPr>
              <a:t>, "I've heard you are launching an attack against the Muslims, I want to join so I can get a share of the booty." </a:t>
            </a:r>
          </a:p>
          <a:p>
            <a:r>
              <a:rPr lang="en-CA" sz="2400" b="0" i="0" dirty="0" err="1">
                <a:solidFill>
                  <a:srgbClr val="FFFFFF"/>
                </a:solidFill>
                <a:effectLst/>
              </a:rPr>
              <a:t>Buraydah</a:t>
            </a:r>
            <a:r>
              <a:rPr lang="en-CA" sz="2400" b="0" i="0" dirty="0">
                <a:solidFill>
                  <a:srgbClr val="FFFFFF"/>
                </a:solidFill>
                <a:effectLst/>
              </a:rPr>
              <a:t> was a warrior so al-Harith was happy and said, "Yes, it's true. You can join us." During the night, </a:t>
            </a:r>
            <a:r>
              <a:rPr lang="en-CA" sz="2400" b="0" i="0" dirty="0" err="1">
                <a:solidFill>
                  <a:srgbClr val="FFFFFF"/>
                </a:solidFill>
                <a:effectLst/>
              </a:rPr>
              <a:t>Buraydah</a:t>
            </a:r>
            <a:r>
              <a:rPr lang="en-CA" sz="2400" b="0" i="0" dirty="0">
                <a:solidFill>
                  <a:srgbClr val="FFFFFF"/>
                </a:solidFill>
                <a:effectLst/>
              </a:rPr>
              <a:t> escaped and informed the Prophet the news.</a:t>
            </a:r>
            <a:endParaRPr lang="en-US" sz="2400" dirty="0">
              <a:solidFill>
                <a:srgbClr val="FFFFFF"/>
              </a:solidFill>
            </a:endParaRPr>
          </a:p>
        </p:txBody>
      </p:sp>
    </p:spTree>
    <p:extLst>
      <p:ext uri="{BB962C8B-B14F-4D97-AF65-F5344CB8AC3E}">
        <p14:creationId xmlns:p14="http://schemas.microsoft.com/office/powerpoint/2010/main" val="622372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5301-5EA2-E847-EB7C-8E5B115F1913}"/>
              </a:ext>
            </a:extLst>
          </p:cNvPr>
          <p:cNvSpPr>
            <a:spLocks noGrp="1"/>
          </p:cNvSpPr>
          <p:nvPr>
            <p:ph type="title"/>
          </p:nvPr>
        </p:nvSpPr>
        <p:spPr>
          <a:xfrm>
            <a:off x="720000" y="619200"/>
            <a:ext cx="10728322" cy="793964"/>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D48905AD-31C4-C76F-3419-9AC9070AB44F}"/>
              </a:ext>
            </a:extLst>
          </p:cNvPr>
          <p:cNvSpPr>
            <a:spLocks noGrp="1"/>
          </p:cNvSpPr>
          <p:nvPr>
            <p:ph idx="1"/>
          </p:nvPr>
        </p:nvSpPr>
        <p:spPr>
          <a:xfrm>
            <a:off x="720000" y="1413164"/>
            <a:ext cx="10728325" cy="4355811"/>
          </a:xfrm>
        </p:spPr>
        <p:txBody>
          <a:bodyPr>
            <a:normAutofit/>
          </a:bodyPr>
          <a:lstStyle/>
          <a:p>
            <a:r>
              <a:rPr lang="en-CA" sz="2400" b="0" i="0" dirty="0">
                <a:solidFill>
                  <a:srgbClr val="FFFFFF"/>
                </a:solidFill>
                <a:effectLst/>
              </a:rPr>
              <a:t>The Prophet immediately rallied together over 700 of his companions and they launched a complete surprise attack — and it was a very easy victory. 30 of them were fully armed with horses, weapons, etc.</a:t>
            </a:r>
          </a:p>
          <a:p>
            <a:r>
              <a:rPr lang="en-CA" sz="2400" dirty="0">
                <a:solidFill>
                  <a:srgbClr val="FFFFFF"/>
                </a:solidFill>
              </a:rPr>
              <a:t>Since this battle would be an easy victory, many of the hypocrites volunteered to participate. </a:t>
            </a:r>
          </a:p>
          <a:p>
            <a:r>
              <a:rPr lang="en-CA" sz="2400" b="0" i="0" dirty="0">
                <a:solidFill>
                  <a:srgbClr val="FFFFFF"/>
                </a:solidFill>
                <a:effectLst/>
              </a:rPr>
              <a:t>In the minds of the hypocrites, this is an easy opportunity to collect war booty without exposing themselves to danger.</a:t>
            </a:r>
          </a:p>
        </p:txBody>
      </p:sp>
    </p:spTree>
    <p:extLst>
      <p:ext uri="{BB962C8B-B14F-4D97-AF65-F5344CB8AC3E}">
        <p14:creationId xmlns:p14="http://schemas.microsoft.com/office/powerpoint/2010/main" val="530550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7A46C-3BB8-0611-5D38-517AEDFBDCC6}"/>
              </a:ext>
            </a:extLst>
          </p:cNvPr>
          <p:cNvSpPr>
            <a:spLocks noGrp="1"/>
          </p:cNvSpPr>
          <p:nvPr>
            <p:ph type="title"/>
          </p:nvPr>
        </p:nvSpPr>
        <p:spPr>
          <a:xfrm>
            <a:off x="720000" y="619200"/>
            <a:ext cx="10728322" cy="807818"/>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4F5F9ADF-71CA-10F6-7D43-CCF9693ECD70}"/>
              </a:ext>
            </a:extLst>
          </p:cNvPr>
          <p:cNvSpPr>
            <a:spLocks noGrp="1"/>
          </p:cNvSpPr>
          <p:nvPr>
            <p:ph idx="1"/>
          </p:nvPr>
        </p:nvSpPr>
        <p:spPr>
          <a:xfrm>
            <a:off x="720000" y="1537856"/>
            <a:ext cx="10728325" cy="4231120"/>
          </a:xfrm>
        </p:spPr>
        <p:txBody>
          <a:bodyPr/>
          <a:lstStyle/>
          <a:p>
            <a:r>
              <a:rPr lang="en-CA" sz="2400" b="0" i="0" dirty="0">
                <a:solidFill>
                  <a:srgbClr val="FFFFFF"/>
                </a:solidFill>
                <a:effectLst/>
              </a:rPr>
              <a:t>The Prophet conducted a surprise attacked on them right after </a:t>
            </a:r>
            <a:r>
              <a:rPr lang="en-CA" sz="2400" b="0" i="0" dirty="0" err="1">
                <a:solidFill>
                  <a:srgbClr val="FFFFFF"/>
                </a:solidFill>
                <a:effectLst/>
              </a:rPr>
              <a:t>Fajr</a:t>
            </a:r>
            <a:r>
              <a:rPr lang="en-CA" sz="2400" b="0" i="0" dirty="0">
                <a:solidFill>
                  <a:srgbClr val="FFFFFF"/>
                </a:solidFill>
                <a:effectLst/>
              </a:rPr>
              <a:t>. </a:t>
            </a:r>
          </a:p>
          <a:p>
            <a:r>
              <a:rPr lang="en-CA" sz="2400" b="0" i="0" dirty="0">
                <a:solidFill>
                  <a:srgbClr val="FFFFFF"/>
                </a:solidFill>
                <a:effectLst/>
              </a:rPr>
              <a:t>They were so unprepared that the women were collecting the water, children going outside to play, etc. And when they saw the Muslims coming, they almost immediately surrendered.</a:t>
            </a:r>
          </a:p>
          <a:p>
            <a:r>
              <a:rPr lang="en-CA" sz="2400" b="0" i="0" dirty="0">
                <a:solidFill>
                  <a:srgbClr val="FFFFFF"/>
                </a:solidFill>
                <a:effectLst/>
              </a:rPr>
              <a:t>The bulk of the tribe, over 2,000 camels, 5,000 sheep, and 1,000 people were taken prisoner of war/captives. Most of them were women and children.</a:t>
            </a:r>
          </a:p>
        </p:txBody>
      </p:sp>
    </p:spTree>
    <p:extLst>
      <p:ext uri="{BB962C8B-B14F-4D97-AF65-F5344CB8AC3E}">
        <p14:creationId xmlns:p14="http://schemas.microsoft.com/office/powerpoint/2010/main" val="1851153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A3695-989E-7604-39E2-A13A1D55BD0F}"/>
              </a:ext>
            </a:extLst>
          </p:cNvPr>
          <p:cNvSpPr>
            <a:spLocks noGrp="1"/>
          </p:cNvSpPr>
          <p:nvPr>
            <p:ph type="title"/>
          </p:nvPr>
        </p:nvSpPr>
        <p:spPr>
          <a:xfrm>
            <a:off x="720000" y="619200"/>
            <a:ext cx="10728322" cy="710836"/>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F2A6FC91-5CC9-6F9A-F9C5-AB2C3611DFC4}"/>
              </a:ext>
            </a:extLst>
          </p:cNvPr>
          <p:cNvSpPr>
            <a:spLocks noGrp="1"/>
          </p:cNvSpPr>
          <p:nvPr>
            <p:ph idx="1"/>
          </p:nvPr>
        </p:nvSpPr>
        <p:spPr>
          <a:xfrm>
            <a:off x="720000" y="1330036"/>
            <a:ext cx="10728325" cy="4743218"/>
          </a:xfrm>
        </p:spPr>
        <p:txBody>
          <a:bodyPr/>
          <a:lstStyle/>
          <a:p>
            <a:r>
              <a:rPr lang="en-US" sz="2400" dirty="0">
                <a:solidFill>
                  <a:srgbClr val="FFFFFF"/>
                </a:solidFill>
              </a:rPr>
              <a:t>After the Bani </a:t>
            </a:r>
            <a:r>
              <a:rPr lang="en-US" sz="2400" dirty="0" err="1">
                <a:solidFill>
                  <a:srgbClr val="FFFFFF"/>
                </a:solidFill>
              </a:rPr>
              <a:t>Mustaliq</a:t>
            </a:r>
            <a:r>
              <a:rPr lang="en-US" sz="2400" dirty="0">
                <a:solidFill>
                  <a:srgbClr val="FFFFFF"/>
                </a:solidFill>
              </a:rPr>
              <a:t> surrender, </a:t>
            </a:r>
            <a:r>
              <a:rPr lang="en-US" sz="2400" dirty="0" err="1">
                <a:solidFill>
                  <a:srgbClr val="FFFFFF"/>
                </a:solidFill>
              </a:rPr>
              <a:t>Juwayriyyah</a:t>
            </a:r>
            <a:r>
              <a:rPr lang="en-US" sz="2400" dirty="0">
                <a:solidFill>
                  <a:srgbClr val="FFFFFF"/>
                </a:solidFill>
              </a:rPr>
              <a:t> </a:t>
            </a:r>
            <a:r>
              <a:rPr lang="en-US" sz="2400" dirty="0" err="1">
                <a:solidFill>
                  <a:srgbClr val="FFFFFF"/>
                </a:solidFill>
              </a:rPr>
              <a:t>bint</a:t>
            </a:r>
            <a:r>
              <a:rPr lang="en-US" sz="2400" dirty="0">
                <a:solidFill>
                  <a:srgbClr val="FFFFFF"/>
                </a:solidFill>
              </a:rPr>
              <a:t> Harith—the daughter of their chief-–approaches the Prophet and asks for help to pay her ransom.</a:t>
            </a:r>
          </a:p>
          <a:p>
            <a:r>
              <a:rPr lang="en-US" sz="2400" dirty="0">
                <a:solidFill>
                  <a:srgbClr val="FFFFFF"/>
                </a:solidFill>
              </a:rPr>
              <a:t>When the Prophet offers her ransom and his hand in marriage, </a:t>
            </a:r>
            <a:r>
              <a:rPr lang="en-US" sz="2400" dirty="0" err="1">
                <a:solidFill>
                  <a:srgbClr val="FFFFFF"/>
                </a:solidFill>
              </a:rPr>
              <a:t>Juwayriyyah</a:t>
            </a:r>
            <a:r>
              <a:rPr lang="en-US" sz="2400" dirty="0">
                <a:solidFill>
                  <a:srgbClr val="FFFFFF"/>
                </a:solidFill>
              </a:rPr>
              <a:t> gladly accepts.</a:t>
            </a:r>
          </a:p>
          <a:p>
            <a:r>
              <a:rPr lang="en-US" sz="2400" dirty="0" err="1">
                <a:solidFill>
                  <a:srgbClr val="FFFFFF"/>
                </a:solidFill>
              </a:rPr>
              <a:t>Juwayriyyah’s</a:t>
            </a:r>
            <a:r>
              <a:rPr lang="en-US" sz="2400" dirty="0">
                <a:solidFill>
                  <a:srgbClr val="FFFFFF"/>
                </a:solidFill>
              </a:rPr>
              <a:t> father is unaware of the arrangement and when he arrives to pay for his daughter’s release, the Prophet surprises him by asking why he hid two of his best camels from the ransom total.</a:t>
            </a:r>
          </a:p>
          <a:p>
            <a:r>
              <a:rPr lang="en-US" sz="2400" dirty="0">
                <a:solidFill>
                  <a:srgbClr val="FFFFFF"/>
                </a:solidFill>
              </a:rPr>
              <a:t>Harith is struck by the Prophet’s piercing knowledge of the unseen, embraces Islam and consents to his daughter’s marriage.</a:t>
            </a:r>
          </a:p>
        </p:txBody>
      </p:sp>
    </p:spTree>
    <p:extLst>
      <p:ext uri="{BB962C8B-B14F-4D97-AF65-F5344CB8AC3E}">
        <p14:creationId xmlns:p14="http://schemas.microsoft.com/office/powerpoint/2010/main" val="4268855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4D2DC-75AA-C9CF-7C6A-9117C05371A2}"/>
              </a:ext>
            </a:extLst>
          </p:cNvPr>
          <p:cNvSpPr>
            <a:spLocks noGrp="1"/>
          </p:cNvSpPr>
          <p:nvPr>
            <p:ph type="title"/>
          </p:nvPr>
        </p:nvSpPr>
        <p:spPr>
          <a:xfrm>
            <a:off x="720000" y="619200"/>
            <a:ext cx="10728322" cy="745576"/>
          </a:xfrm>
        </p:spPr>
        <p:txBody>
          <a:bodyPr/>
          <a:lstStyle/>
          <a:p>
            <a:pPr algn="ctr"/>
            <a:r>
              <a:rPr lang="en-US" dirty="0"/>
              <a:t>The Battle of Bani </a:t>
            </a:r>
            <a:r>
              <a:rPr lang="en-US" dirty="0" err="1"/>
              <a:t>Mustaliq</a:t>
            </a:r>
            <a:endParaRPr lang="en-US" dirty="0"/>
          </a:p>
        </p:txBody>
      </p:sp>
      <p:sp>
        <p:nvSpPr>
          <p:cNvPr id="3" name="Content Placeholder 2">
            <a:extLst>
              <a:ext uri="{FF2B5EF4-FFF2-40B4-BE49-F238E27FC236}">
                <a16:creationId xmlns:a16="http://schemas.microsoft.com/office/drawing/2014/main" id="{42642791-0673-DB52-A574-A66DEBE27883}"/>
              </a:ext>
            </a:extLst>
          </p:cNvPr>
          <p:cNvSpPr>
            <a:spLocks noGrp="1"/>
          </p:cNvSpPr>
          <p:nvPr>
            <p:ph idx="1"/>
          </p:nvPr>
        </p:nvSpPr>
        <p:spPr>
          <a:xfrm>
            <a:off x="720000" y="1364776"/>
            <a:ext cx="10728325" cy="4404199"/>
          </a:xfrm>
        </p:spPr>
        <p:txBody>
          <a:bodyPr/>
          <a:lstStyle/>
          <a:p>
            <a:r>
              <a:rPr lang="en-US" sz="2400" dirty="0">
                <a:solidFill>
                  <a:srgbClr val="FFFFFF"/>
                </a:solidFill>
              </a:rPr>
              <a:t>The new alliance creates a strong bond between Medina and the coastal tribe.</a:t>
            </a:r>
          </a:p>
          <a:p>
            <a:r>
              <a:rPr lang="en-US" sz="2400" dirty="0">
                <a:solidFill>
                  <a:srgbClr val="FFFFFF"/>
                </a:solidFill>
              </a:rPr>
              <a:t>Upon the Prophet’s marriage to </a:t>
            </a:r>
            <a:r>
              <a:rPr lang="en-US" sz="2400" dirty="0" err="1">
                <a:solidFill>
                  <a:srgbClr val="FFFFFF"/>
                </a:solidFill>
              </a:rPr>
              <a:t>Juwayriyyah</a:t>
            </a:r>
            <a:r>
              <a:rPr lang="en-US" sz="2400" dirty="0">
                <a:solidFill>
                  <a:srgbClr val="FFFFFF"/>
                </a:solidFill>
              </a:rPr>
              <a:t>, the companions willingly free more than 100 captive families from </a:t>
            </a:r>
            <a:r>
              <a:rPr lang="en-US" sz="2400" dirty="0" err="1">
                <a:solidFill>
                  <a:srgbClr val="FFFFFF"/>
                </a:solidFill>
              </a:rPr>
              <a:t>Juwayriyyah’s</a:t>
            </a:r>
            <a:r>
              <a:rPr lang="en-US" sz="2400" dirty="0">
                <a:solidFill>
                  <a:srgbClr val="FFFFFF"/>
                </a:solidFill>
              </a:rPr>
              <a:t> clan.</a:t>
            </a:r>
          </a:p>
          <a:p>
            <a:r>
              <a:rPr lang="en-US" sz="2400" dirty="0">
                <a:solidFill>
                  <a:srgbClr val="FFFFFF"/>
                </a:solidFill>
              </a:rPr>
              <a:t>The release of the </a:t>
            </a:r>
            <a:r>
              <a:rPr lang="en-US" sz="2400" dirty="0" err="1">
                <a:solidFill>
                  <a:srgbClr val="FFFFFF"/>
                </a:solidFill>
              </a:rPr>
              <a:t>Mustaliq</a:t>
            </a:r>
            <a:r>
              <a:rPr lang="en-US" sz="2400" dirty="0">
                <a:solidFill>
                  <a:srgbClr val="FFFFFF"/>
                </a:solidFill>
              </a:rPr>
              <a:t> captives made such an impression on people that they would say that no woman was a greater blessing to her people than </a:t>
            </a:r>
            <a:r>
              <a:rPr lang="en-US" sz="2400" dirty="0" err="1">
                <a:solidFill>
                  <a:srgbClr val="FFFFFF"/>
                </a:solidFill>
              </a:rPr>
              <a:t>Juwayriyyah</a:t>
            </a:r>
            <a:r>
              <a:rPr lang="en-US" sz="2400" dirty="0">
                <a:solidFill>
                  <a:srgbClr val="FFFFFF"/>
                </a:solidFill>
              </a:rPr>
              <a:t>.</a:t>
            </a:r>
          </a:p>
        </p:txBody>
      </p:sp>
    </p:spTree>
    <p:extLst>
      <p:ext uri="{BB962C8B-B14F-4D97-AF65-F5344CB8AC3E}">
        <p14:creationId xmlns:p14="http://schemas.microsoft.com/office/powerpoint/2010/main" val="343663551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21123</TotalTime>
  <Words>2048</Words>
  <Application>Microsoft Macintosh PowerPoint</Application>
  <PresentationFormat>Widescreen</PresentationFormat>
  <Paragraphs>110</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Avenir Next LT Pro</vt:lpstr>
      <vt:lpstr>me_quran</vt:lpstr>
      <vt:lpstr>Sagona Book</vt:lpstr>
      <vt:lpstr>The Hand Extrablack</vt:lpstr>
      <vt:lpstr>BlobVTI</vt:lpstr>
      <vt:lpstr>The Life of Prophet Muhammad</vt:lpstr>
      <vt:lpstr>The Battle of Bani Mustaliq</vt:lpstr>
      <vt:lpstr>The Battle of Bani Mustaliq</vt:lpstr>
      <vt:lpstr>The Battle of Bani Mustaliq</vt:lpstr>
      <vt:lpstr>The Battle of Bani Mustaliq</vt:lpstr>
      <vt:lpstr>The Battle of Bani Mustaliq</vt:lpstr>
      <vt:lpstr>The Battle of Bani Mustaliq</vt:lpstr>
      <vt:lpstr>The Battle of Bani Mustaliq</vt:lpstr>
      <vt:lpstr>The Battle of Bani Mustaliq</vt:lpstr>
      <vt:lpstr>Returning to Medina</vt:lpstr>
      <vt:lpstr>Returning to Medina</vt:lpstr>
      <vt:lpstr>Returning to Medina</vt:lpstr>
      <vt:lpstr>Returning to Medina</vt:lpstr>
      <vt:lpstr>The Revelation of Surat Al-Munafiqun</vt:lpstr>
      <vt:lpstr>The Revelation of Surat Al-Munafiqun</vt:lpstr>
      <vt:lpstr>The Revelation of Surat Al-Munafiqun</vt:lpstr>
      <vt:lpstr>The Revelation of Surat Al-Munafiqun</vt:lpstr>
      <vt:lpstr>The Revelation of Surat Al-Munafiqun</vt:lpstr>
      <vt:lpstr>The Revelation of Surat Al-Munafiqun</vt:lpstr>
      <vt:lpstr>The Revelation of Surat Al-Munafiqun</vt:lpstr>
      <vt:lpstr>The Revelation of Surat Al-Munafiqun</vt:lpstr>
      <vt:lpstr>The Revelation of Surat Al-Munafiqun</vt:lpstr>
      <vt:lpstr>The Revelation of Surat Al-Munafiqun</vt:lpstr>
      <vt:lpstr>The Revelation of Surat Al-Munafiqun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1206</cp:revision>
  <dcterms:created xsi:type="dcterms:W3CDTF">2020-11-25T07:02:27Z</dcterms:created>
  <dcterms:modified xsi:type="dcterms:W3CDTF">2022-12-08T02:50:27Z</dcterms:modified>
</cp:coreProperties>
</file>