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3" r:id="rId1"/>
  </p:sldMasterIdLst>
  <p:sldIdLst>
    <p:sldId id="256" r:id="rId2"/>
    <p:sldId id="257" r:id="rId3"/>
    <p:sldId id="260" r:id="rId4"/>
    <p:sldId id="258" r:id="rId5"/>
    <p:sldId id="259" r:id="rId6"/>
    <p:sldId id="261" r:id="rId7"/>
    <p:sldId id="262" r:id="rId8"/>
    <p:sldId id="263" r:id="rId9"/>
    <p:sldId id="264" r:id="rId10"/>
    <p:sldId id="265" r:id="rId11"/>
    <p:sldId id="266" r:id="rId12"/>
    <p:sldId id="267" r:id="rId13"/>
    <p:sldId id="268" r:id="rId14"/>
    <p:sldId id="273" r:id="rId15"/>
    <p:sldId id="274" r:id="rId16"/>
    <p:sldId id="269" r:id="rId17"/>
    <p:sldId id="270" r:id="rId18"/>
    <p:sldId id="271" r:id="rId19"/>
    <p:sldId id="272"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FDFDFD"/>
    <a:srgbClr val="FEFDFF"/>
    <a:srgbClr val="FDFAFF"/>
    <a:srgbClr val="000000"/>
    <a:srgbClr val="FCFD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843"/>
    <p:restoredTop sz="94575"/>
  </p:normalViewPr>
  <p:slideViewPr>
    <p:cSldViewPr snapToGrid="0" snapToObjects="1">
      <p:cViewPr varScale="1">
        <p:scale>
          <a:sx n="78" d="100"/>
          <a:sy n="78" d="100"/>
        </p:scale>
        <p:origin x="176" y="7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640013" y="484479"/>
            <a:ext cx="6911974" cy="2954655"/>
          </a:xfrm>
        </p:spPr>
        <p:txBody>
          <a:bodyPr anchor="b">
            <a:normAutofit/>
          </a:bodyPr>
          <a:lstStyle>
            <a:lvl1pPr algn="ctr">
              <a:defRPr sz="5600" spc="-100" baseline="0"/>
            </a:lvl1pPr>
          </a:lstStyle>
          <a:p>
            <a:r>
              <a:rPr lang="en-US"/>
              <a:t>Click to edit Master title style</a:t>
            </a:r>
            <a:endParaRPr lang="en-US" dirty="0"/>
          </a:p>
        </p:txBody>
      </p:sp>
      <p:sp>
        <p:nvSpPr>
          <p:cNvPr id="3" name="Subtitle 2"/>
          <p:cNvSpPr>
            <a:spLocks noGrp="1"/>
          </p:cNvSpPr>
          <p:nvPr>
            <p:ph type="subTitle" idx="1"/>
          </p:nvPr>
        </p:nvSpPr>
        <p:spPr>
          <a:xfrm>
            <a:off x="2640013" y="3799133"/>
            <a:ext cx="6911974" cy="1969841"/>
          </a:xfrm>
        </p:spPr>
        <p:txBody>
          <a:bodyPr>
            <a:normAutofit/>
          </a:bodyPr>
          <a:lstStyle>
            <a:lvl1pPr marL="0" indent="0" algn="ctr">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2395C5C9-164C-46B3-A87E-7660D39D3106}" type="datetime2">
              <a:rPr lang="en-US" smtClean="0"/>
              <a:t>Wednesday, January 18, 2023</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117384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720000" y="2636838"/>
            <a:ext cx="10728325" cy="31321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5B75179A-1E2B-41AB-B400-4F1B4022FAEE}" type="datetime2">
              <a:rPr lang="en-US" smtClean="0"/>
              <a:t>Wednesday, January 18, 2023</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530327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140486" y="720000"/>
            <a:ext cx="1477328" cy="5048975"/>
          </a:xfrm>
        </p:spPr>
        <p:txBody>
          <a:bodyPr vert="eaVert">
            <a:normAutofit/>
          </a:bodyPr>
          <a:lstStyle>
            <a:lvl1pPr>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31838" y="720000"/>
            <a:ext cx="8929614" cy="50489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05681D0F-6595-4F14-8EF3-954CD87C797B}" type="datetime2">
              <a:rPr lang="en-US" smtClean="0"/>
              <a:t>Wednesday, January 18, 2023</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266443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720000" y="2541600"/>
            <a:ext cx="10728325" cy="3227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4DDCFF8A-AAF8-4A12-8A91-9CA0EAF6CBB9}" type="datetime2">
              <a:rPr lang="en-US" smtClean="0"/>
              <a:t>Wednesday, January 18, 2023</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301708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6" cy="2879724"/>
          </a:xfrm>
        </p:spPr>
        <p:txBody>
          <a:bodyPr anchor="b">
            <a:normAutofit/>
          </a:bodyPr>
          <a:lstStyle>
            <a:lvl1pPr>
              <a:defRPr sz="5600"/>
            </a:lvl1pPr>
          </a:lstStyle>
          <a:p>
            <a:r>
              <a:rPr lang="en-US"/>
              <a:t>Click to edit Master title style</a:t>
            </a:r>
            <a:endParaRPr lang="en-US" dirty="0"/>
          </a:p>
        </p:txBody>
      </p:sp>
      <p:sp>
        <p:nvSpPr>
          <p:cNvPr id="3" name="Text Placeholder 2"/>
          <p:cNvSpPr>
            <a:spLocks noGrp="1"/>
          </p:cNvSpPr>
          <p:nvPr>
            <p:ph type="body" idx="1"/>
          </p:nvPr>
        </p:nvSpPr>
        <p:spPr>
          <a:xfrm>
            <a:off x="719910" y="3858924"/>
            <a:ext cx="10728326" cy="1919076"/>
          </a:xfrm>
        </p:spPr>
        <p:txBody>
          <a:bodyPr>
            <a:normAutofit/>
          </a:bodyPr>
          <a:lstStyle>
            <a:lvl1pPr marL="0" indent="0">
              <a:buNone/>
              <a:defRPr sz="2800">
                <a:solidFill>
                  <a:schemeClr val="tx1">
                    <a:tint val="75000"/>
                    <a:alpha val="6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ABCC25C3-021A-4B0B-8F70-0C181FE1CF45}" type="datetime2">
              <a:rPr lang="en-US" smtClean="0"/>
              <a:t>Wednesday, January 18, 2023</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4110058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200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58400" y="2541600"/>
            <a:ext cx="5003801" cy="3234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0C23D88D-8CEC-4ED9-A53B-5596187D9A16}" type="datetime2">
              <a:rPr lang="en-US" smtClean="0"/>
              <a:t>Wednesday, January 18, 2023</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363177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5" cy="673005"/>
          </a:xfrm>
        </p:spPr>
        <p:txBody>
          <a:bodyPr>
            <a:normAutofit/>
          </a:bodyPr>
          <a:lstStyle/>
          <a:p>
            <a:r>
              <a:rPr lang="en-US"/>
              <a:t>Click to edit Master title style</a:t>
            </a:r>
            <a:endParaRPr lang="en-US" dirty="0"/>
          </a:p>
        </p:txBody>
      </p:sp>
      <p:sp>
        <p:nvSpPr>
          <p:cNvPr id="3" name="Text Placeholder 2"/>
          <p:cNvSpPr>
            <a:spLocks noGrp="1"/>
          </p:cNvSpPr>
          <p:nvPr>
            <p:ph type="body" idx="1"/>
          </p:nvPr>
        </p:nvSpPr>
        <p:spPr>
          <a:xfrm>
            <a:off x="720000" y="1840698"/>
            <a:ext cx="5015638" cy="565796"/>
          </a:xfrm>
        </p:spPr>
        <p:txBody>
          <a:bodyPr wrap="square"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20000" y="2541600"/>
            <a:ext cx="5003801"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400" y="1840698"/>
            <a:ext cx="5015638" cy="565796"/>
          </a:xfrm>
        </p:spPr>
        <p:txBody>
          <a:bodyPr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4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731837" y="6138000"/>
            <a:ext cx="3095626" cy="720000"/>
          </a:xfrm>
          <a:prstGeom prst="rect">
            <a:avLst/>
          </a:prstGeom>
        </p:spPr>
        <p:txBody>
          <a:bodyPr/>
          <a:lstStyle/>
          <a:p>
            <a:fld id="{D2CCD382-DFDA-4722-A27A-59C21AD112F2}" type="datetime2">
              <a:rPr lang="en-US" smtClean="0"/>
              <a:t>Wednesday, January 18, 2023</a:t>
            </a:fld>
            <a:endParaRPr lang="en-US"/>
          </a:p>
        </p:txBody>
      </p:sp>
      <p:sp>
        <p:nvSpPr>
          <p:cNvPr id="8" name="Footer Placeholder 7"/>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9" name="Slide Number Placeholder 8"/>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515352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731837" y="6138000"/>
            <a:ext cx="3095626" cy="720000"/>
          </a:xfrm>
          <a:prstGeom prst="rect">
            <a:avLst/>
          </a:prstGeom>
        </p:spPr>
        <p:txBody>
          <a:bodyPr/>
          <a:lstStyle/>
          <a:p>
            <a:fld id="{22F2A30D-1C09-413F-AAB1-38F366000715}" type="datetime2">
              <a:rPr lang="en-US" smtClean="0"/>
              <a:t>Wednesday, January 18, 2023</a:t>
            </a:fld>
            <a:endParaRPr lang="en-US"/>
          </a:p>
        </p:txBody>
      </p:sp>
      <p:sp>
        <p:nvSpPr>
          <p:cNvPr id="4" name="Footer Placeholder 3"/>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5" name="Slide Number Placeholder 4"/>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822073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731837" y="6138000"/>
            <a:ext cx="3095626" cy="720000"/>
          </a:xfrm>
          <a:prstGeom prst="rect">
            <a:avLst/>
          </a:prstGeom>
        </p:spPr>
        <p:txBody>
          <a:bodyPr/>
          <a:lstStyle/>
          <a:p>
            <a:fld id="{6DB82B9C-D65E-4F64-95C3-B10F3B00F0D9}" type="datetime2">
              <a:rPr lang="en-US" smtClean="0"/>
              <a:t>Wednesday, January 18, 2023</a:t>
            </a:fld>
            <a:endParaRPr lang="en-US"/>
          </a:p>
        </p:txBody>
      </p:sp>
      <p:sp>
        <p:nvSpPr>
          <p:cNvPr id="3" name="Footer Placeholder 2"/>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4" name="Slide Number Placeholder 3"/>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257236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107463" cy="1477328"/>
          </a:xfrm>
        </p:spPr>
        <p:txBody>
          <a:bodyPr anchor="t" anchorCtr="0">
            <a:normAutofit/>
          </a:bodyPr>
          <a:lstStyle>
            <a:lvl1pPr>
              <a:lnSpc>
                <a:spcPct val="100000"/>
              </a:lnSpc>
              <a:defRPr sz="2800"/>
            </a:lvl1pPr>
          </a:lstStyle>
          <a:p>
            <a:r>
              <a:rPr lang="en-US"/>
              <a:t>Click to edit Master title style</a:t>
            </a:r>
            <a:endParaRPr lang="en-US" dirty="0"/>
          </a:p>
        </p:txBody>
      </p:sp>
      <p:sp>
        <p:nvSpPr>
          <p:cNvPr id="3" name="Content Placeholder 2"/>
          <p:cNvSpPr>
            <a:spLocks noGrp="1"/>
          </p:cNvSpPr>
          <p:nvPr>
            <p:ph idx="1"/>
          </p:nvPr>
        </p:nvSpPr>
        <p:spPr>
          <a:xfrm>
            <a:off x="4548188" y="584662"/>
            <a:ext cx="6911974" cy="5184313"/>
          </a:xfrm>
        </p:spPr>
        <p:txBody>
          <a:bodyPr/>
          <a:lstStyle>
            <a:lvl1pPr marL="0" indent="0">
              <a:lnSpc>
                <a:spcPct val="100000"/>
              </a:lnSpc>
              <a:buNone/>
              <a:defRPr sz="4800"/>
            </a:lvl1pPr>
            <a:lvl2pPr marL="914400" indent="-457200">
              <a:buFont typeface="Arial" panose="020B0604020202020204" pitchFamily="34" charset="0"/>
              <a:buChar char="•"/>
              <a:defRPr sz="2000"/>
            </a:lvl2pPr>
            <a:lvl3pPr marL="1257300" indent="-342900">
              <a:buFont typeface="Arial" panose="020B0604020202020204" pitchFamily="34" charset="0"/>
              <a:buChar char="•"/>
              <a:defRPr sz="2000"/>
            </a:lvl3pPr>
            <a:lvl4pPr marL="1714500" indent="-342900">
              <a:buFont typeface="Arial" panose="020B0604020202020204" pitchFamily="34" charset="0"/>
              <a:buChar char="•"/>
              <a:defRPr sz="2000"/>
            </a:lvl4pPr>
            <a:lvl5pPr marL="2171700" indent="-342900">
              <a:buFont typeface="Arial" panose="020B0604020202020204" pitchFamily="34" charset="0"/>
              <a:buChar cha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0000" y="2541600"/>
            <a:ext cx="3107463" cy="3231837"/>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B7F5FDCC-6AAC-4A08-B9E0-3793AB5E64C3}" type="datetime2">
              <a:rPr lang="en-US" smtClean="0"/>
              <a:t>Wednesday, January 18, 2023</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99101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095626" cy="1476000"/>
          </a:xfrm>
        </p:spPr>
        <p:txBody>
          <a:bodyPr anchor="t" anchorCtr="0">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548188" y="728664"/>
            <a:ext cx="6923812" cy="5040312"/>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0000" y="2541600"/>
            <a:ext cx="3095625" cy="3232800"/>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349FE94D-439C-40F1-900E-BC07940E3988}" type="datetime2">
              <a:rPr lang="en-US" smtClean="0"/>
              <a:t>Wednesday, January 18, 2023</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817802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9646535-AEF6-4883-A4F9-EEC1F8B4319E}"/>
              </a:ext>
            </a:extLst>
          </p:cNvPr>
          <p:cNvSpPr/>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20000" y="619200"/>
            <a:ext cx="10728322" cy="1477328"/>
          </a:xfrm>
          <a:prstGeom prst="rect">
            <a:avLst/>
          </a:prstGeom>
        </p:spPr>
        <p:txBody>
          <a:bodyPr vert="horz" wrap="square" lIns="0" tIns="0" rIns="0" bIns="0" rtlCol="0" anchor="t" anchorCtr="0">
            <a:normAutofit/>
          </a:bodyPr>
          <a:lstStyle/>
          <a:p>
            <a:endParaRPr lang="en-US" dirty="0"/>
          </a:p>
        </p:txBody>
      </p:sp>
      <p:sp>
        <p:nvSpPr>
          <p:cNvPr id="3" name="Text Placeholder 2"/>
          <p:cNvSpPr>
            <a:spLocks noGrp="1"/>
          </p:cNvSpPr>
          <p:nvPr>
            <p:ph type="body" idx="1"/>
          </p:nvPr>
        </p:nvSpPr>
        <p:spPr>
          <a:xfrm>
            <a:off x="720000" y="2541600"/>
            <a:ext cx="10728325" cy="3227375"/>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31837" y="6138000"/>
            <a:ext cx="3095626" cy="720000"/>
          </a:xfrm>
          <a:prstGeom prst="rect">
            <a:avLst/>
          </a:prstGeom>
        </p:spPr>
        <p:txBody>
          <a:bodyPr vert="horz" lIns="0" tIns="180000" rIns="0" bIns="180000" rtlCol="0" anchor="ctr"/>
          <a:lstStyle>
            <a:lvl1pPr algn="l">
              <a:lnSpc>
                <a:spcPct val="120000"/>
              </a:lnSpc>
              <a:defRPr sz="1200" spc="20" baseline="0">
                <a:solidFill>
                  <a:schemeClr val="tx1"/>
                </a:solidFill>
                <a:latin typeface="+mn-lt"/>
              </a:defRPr>
            </a:lvl1pPr>
          </a:lstStyle>
          <a:p>
            <a:fld id="{8DEA2CF1-0EB2-4673-802D-3371233E4A77}" type="datetime2">
              <a:rPr lang="en-US" smtClean="0"/>
              <a:t>Wednesday, January 18, 2023</a:t>
            </a:fld>
            <a:endParaRPr lang="en-US" dirty="0"/>
          </a:p>
        </p:txBody>
      </p:sp>
      <p:sp>
        <p:nvSpPr>
          <p:cNvPr id="5" name="Footer Placeholder 4"/>
          <p:cNvSpPr>
            <a:spLocks noGrp="1"/>
          </p:cNvSpPr>
          <p:nvPr>
            <p:ph type="ftr" sz="quarter" idx="3"/>
          </p:nvPr>
        </p:nvSpPr>
        <p:spPr>
          <a:xfrm>
            <a:off x="4548188" y="6138000"/>
            <a:ext cx="5003800" cy="720000"/>
          </a:xfrm>
          <a:prstGeom prst="rect">
            <a:avLst/>
          </a:prstGeom>
        </p:spPr>
        <p:txBody>
          <a:bodyPr vert="horz" lIns="0" tIns="180000" rIns="0" bIns="180000" rtlCol="0" anchor="ctr"/>
          <a:lstStyle>
            <a:lvl1pPr algn="ctr">
              <a:lnSpc>
                <a:spcPct val="120000"/>
              </a:lnSpc>
              <a:defRPr sz="1200" spc="20" baseline="0">
                <a:solidFill>
                  <a:schemeClr val="tx1"/>
                </a:solidFill>
                <a:latin typeface="+mn-lt"/>
              </a:defRPr>
            </a:lvl1pPr>
          </a:lstStyle>
          <a:p>
            <a:pPr algn="l"/>
            <a:r>
              <a:rPr lang="en-US"/>
              <a:t>Sample Footer Text</a:t>
            </a:r>
            <a:endParaRPr lang="en-US" dirty="0"/>
          </a:p>
        </p:txBody>
      </p:sp>
      <p:sp>
        <p:nvSpPr>
          <p:cNvPr id="6" name="Slide Number Placeholder 5"/>
          <p:cNvSpPr>
            <a:spLocks noGrp="1"/>
          </p:cNvSpPr>
          <p:nvPr>
            <p:ph type="sldNum" sz="quarter" idx="4"/>
          </p:nvPr>
        </p:nvSpPr>
        <p:spPr>
          <a:xfrm>
            <a:off x="10272713" y="6138000"/>
            <a:ext cx="1187449" cy="720000"/>
          </a:xfrm>
          <a:prstGeom prst="rect">
            <a:avLst/>
          </a:prstGeom>
        </p:spPr>
        <p:txBody>
          <a:bodyPr vert="horz" lIns="0" tIns="180000" rIns="0" bIns="180000" rtlCol="0" anchor="ctr"/>
          <a:lstStyle>
            <a:lvl1pPr algn="r">
              <a:lnSpc>
                <a:spcPct val="120000"/>
              </a:lnSpc>
              <a:defRPr sz="1200" spc="20" baseline="0">
                <a:solidFill>
                  <a:schemeClr val="tx1"/>
                </a:solidFill>
                <a:latin typeface="+mn-lt"/>
              </a:defRPr>
            </a:lvl1pPr>
          </a:lstStyle>
          <a:p>
            <a:fld id="{1621B6DD-29C1-4FEA-923F-71EA1347694C}" type="slidenum">
              <a:rPr lang="en-US" smtClean="0"/>
              <a:pPr/>
              <a:t>‹#›</a:t>
            </a:fld>
            <a:endParaRPr lang="en-US" dirty="0"/>
          </a:p>
        </p:txBody>
      </p:sp>
    </p:spTree>
    <p:extLst>
      <p:ext uri="{BB962C8B-B14F-4D97-AF65-F5344CB8AC3E}">
        <p14:creationId xmlns:p14="http://schemas.microsoft.com/office/powerpoint/2010/main" val="3904608573"/>
      </p:ext>
    </p:extLst>
  </p:cSld>
  <p:clrMap bg1="dk1" tx1="lt1" bg2="dk2" tx2="lt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62" r:id="rId6"/>
    <p:sldLayoutId id="2147483757" r:id="rId7"/>
    <p:sldLayoutId id="2147483758" r:id="rId8"/>
    <p:sldLayoutId id="2147483759" r:id="rId9"/>
    <p:sldLayoutId id="2147483761" r:id="rId10"/>
    <p:sldLayoutId id="2147483760" r:id="rId11"/>
  </p:sldLayoutIdLst>
  <p:hf sldNum="0" hdr="0" ftr="0" dt="0"/>
  <p:txStyles>
    <p:titleStyle>
      <a:lvl1pPr algn="l" defTabSz="914400" rtl="0" eaLnBrk="1" latinLnBrk="0" hangingPunct="1">
        <a:lnSpc>
          <a:spcPct val="100000"/>
        </a:lnSpc>
        <a:spcBef>
          <a:spcPct val="0"/>
        </a:spcBef>
        <a:buNone/>
        <a:defRPr sz="3200" kern="1200" cap="none"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1pPr>
      <a:lvl2pPr marL="6858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2pPr>
      <a:lvl3pPr marL="11430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3pPr>
      <a:lvl4pPr marL="16002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4pPr>
      <a:lvl5pPr marL="20574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59" name="Rectangle 58">
            <a:extLst>
              <a:ext uri="{FF2B5EF4-FFF2-40B4-BE49-F238E27FC236}">
                <a16:creationId xmlns:a16="http://schemas.microsoft.com/office/drawing/2014/main" id="{C56AE383-06A1-42D3-B1AF-CE22194F54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3D70B90B-BED1-4715-9BFE-9622C47A2B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8FEB4D-A406-DE48-B30A-905F51CEEFDA}"/>
              </a:ext>
            </a:extLst>
          </p:cNvPr>
          <p:cNvSpPr>
            <a:spLocks noGrp="1"/>
          </p:cNvSpPr>
          <p:nvPr>
            <p:ph type="ctrTitle"/>
          </p:nvPr>
        </p:nvSpPr>
        <p:spPr>
          <a:xfrm>
            <a:off x="720000" y="728663"/>
            <a:ext cx="5015638" cy="2795738"/>
          </a:xfrm>
        </p:spPr>
        <p:txBody>
          <a:bodyPr>
            <a:normAutofit/>
          </a:bodyPr>
          <a:lstStyle/>
          <a:p>
            <a:r>
              <a:rPr lang="en-US" dirty="0"/>
              <a:t>The Life of Prophet Muhammad</a:t>
            </a:r>
          </a:p>
        </p:txBody>
      </p:sp>
      <p:sp>
        <p:nvSpPr>
          <p:cNvPr id="3" name="Subtitle 2">
            <a:extLst>
              <a:ext uri="{FF2B5EF4-FFF2-40B4-BE49-F238E27FC236}">
                <a16:creationId xmlns:a16="http://schemas.microsoft.com/office/drawing/2014/main" id="{406A6140-D3C8-854A-89C3-12FA59FF5ED2}"/>
              </a:ext>
            </a:extLst>
          </p:cNvPr>
          <p:cNvSpPr>
            <a:spLocks noGrp="1"/>
          </p:cNvSpPr>
          <p:nvPr>
            <p:ph type="subTitle" idx="1"/>
          </p:nvPr>
        </p:nvSpPr>
        <p:spPr>
          <a:xfrm>
            <a:off x="720000" y="3830398"/>
            <a:ext cx="5015638" cy="2298939"/>
          </a:xfrm>
        </p:spPr>
        <p:txBody>
          <a:bodyPr>
            <a:normAutofit/>
          </a:bodyPr>
          <a:lstStyle/>
          <a:p>
            <a:r>
              <a:rPr lang="en-US" dirty="0">
                <a:solidFill>
                  <a:srgbClr val="FFFFFF"/>
                </a:solidFill>
              </a:rPr>
              <a:t>Lesson 65</a:t>
            </a:r>
          </a:p>
        </p:txBody>
      </p:sp>
      <p:pic>
        <p:nvPicPr>
          <p:cNvPr id="4" name="Picture 3" descr="A close up of text on a white background&#10;&#10;Description automatically generated">
            <a:extLst>
              <a:ext uri="{FF2B5EF4-FFF2-40B4-BE49-F238E27FC236}">
                <a16:creationId xmlns:a16="http://schemas.microsoft.com/office/drawing/2014/main" id="{AA813056-1AEB-42B7-BD5B-561C211256A8}"/>
              </a:ext>
            </a:extLst>
          </p:cNvPr>
          <p:cNvPicPr>
            <a:picLocks noChangeAspect="1"/>
          </p:cNvPicPr>
          <p:nvPr/>
        </p:nvPicPr>
        <p:blipFill rotWithShape="1">
          <a:blip r:embed="rId2"/>
          <a:srcRect l="13915"/>
          <a:stretch/>
        </p:blipFill>
        <p:spPr>
          <a:xfrm>
            <a:off x="6288276" y="10"/>
            <a:ext cx="5903725" cy="6857990"/>
          </a:xfrm>
          <a:custGeom>
            <a:avLst/>
            <a:gdLst/>
            <a:ahLst/>
            <a:cxnLst/>
            <a:rect l="l" t="t" r="r" b="b"/>
            <a:pathLst>
              <a:path w="5903725" h="6858000">
                <a:moveTo>
                  <a:pt x="17547" y="0"/>
                </a:moveTo>
                <a:lnTo>
                  <a:pt x="5903725" y="0"/>
                </a:lnTo>
                <a:lnTo>
                  <a:pt x="5903725" y="6858000"/>
                </a:lnTo>
                <a:lnTo>
                  <a:pt x="57217" y="6858000"/>
                </a:lnTo>
                <a:lnTo>
                  <a:pt x="57185" y="6699667"/>
                </a:lnTo>
                <a:cubicBezTo>
                  <a:pt x="57923" y="6526851"/>
                  <a:pt x="61039" y="6384211"/>
                  <a:pt x="67005" y="6279216"/>
                </a:cubicBezTo>
                <a:cubicBezTo>
                  <a:pt x="108514" y="5194623"/>
                  <a:pt x="-44577" y="788432"/>
                  <a:pt x="13203" y="42009"/>
                </a:cubicBezTo>
                <a:close/>
              </a:path>
            </a:pathLst>
          </a:custGeom>
        </p:spPr>
      </p:pic>
    </p:spTree>
    <p:extLst>
      <p:ext uri="{BB962C8B-B14F-4D97-AF65-F5344CB8AC3E}">
        <p14:creationId xmlns:p14="http://schemas.microsoft.com/office/powerpoint/2010/main" val="2826354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2A8A9D-B83E-F8E1-9FBB-2BF47B4F3B66}"/>
              </a:ext>
            </a:extLst>
          </p:cNvPr>
          <p:cNvSpPr>
            <a:spLocks noGrp="1"/>
          </p:cNvSpPr>
          <p:nvPr>
            <p:ph type="title"/>
          </p:nvPr>
        </p:nvSpPr>
        <p:spPr>
          <a:xfrm>
            <a:off x="720000" y="619200"/>
            <a:ext cx="10728322" cy="817714"/>
          </a:xfrm>
        </p:spPr>
        <p:txBody>
          <a:bodyPr/>
          <a:lstStyle/>
          <a:p>
            <a:pPr algn="ctr"/>
            <a:r>
              <a:rPr lang="en-US" dirty="0"/>
              <a:t>The Treaty of </a:t>
            </a:r>
            <a:r>
              <a:rPr lang="en-US" dirty="0" err="1"/>
              <a:t>Hudaybiyyah</a:t>
            </a:r>
            <a:endParaRPr lang="en-US" dirty="0"/>
          </a:p>
        </p:txBody>
      </p:sp>
      <p:sp>
        <p:nvSpPr>
          <p:cNvPr id="3" name="Content Placeholder 2">
            <a:extLst>
              <a:ext uri="{FF2B5EF4-FFF2-40B4-BE49-F238E27FC236}">
                <a16:creationId xmlns:a16="http://schemas.microsoft.com/office/drawing/2014/main" id="{2AE1E35B-8C96-4355-519A-592AB7EF8DAB}"/>
              </a:ext>
            </a:extLst>
          </p:cNvPr>
          <p:cNvSpPr>
            <a:spLocks noGrp="1"/>
          </p:cNvSpPr>
          <p:nvPr>
            <p:ph idx="1"/>
          </p:nvPr>
        </p:nvSpPr>
        <p:spPr>
          <a:xfrm>
            <a:off x="720000" y="1436914"/>
            <a:ext cx="10728325" cy="4332061"/>
          </a:xfrm>
        </p:spPr>
        <p:txBody>
          <a:bodyPr>
            <a:normAutofit/>
          </a:bodyPr>
          <a:lstStyle/>
          <a:p>
            <a:r>
              <a:rPr lang="en-US" sz="2400" dirty="0">
                <a:solidFill>
                  <a:srgbClr val="FFFFFF"/>
                </a:solidFill>
              </a:rPr>
              <a:t>How many joined the Prophet to perform the pilgrimage?</a:t>
            </a:r>
          </a:p>
          <a:p>
            <a:r>
              <a:rPr lang="en-US" sz="2400" dirty="0">
                <a:solidFill>
                  <a:srgbClr val="FFFFFF"/>
                </a:solidFill>
              </a:rPr>
              <a:t>According to historical accounts, there were between 1400-1600 who responded to the Prophet’s invitation.</a:t>
            </a:r>
          </a:p>
          <a:p>
            <a:r>
              <a:rPr lang="en-US" sz="2400" dirty="0">
                <a:solidFill>
                  <a:srgbClr val="FFFFFF"/>
                </a:solidFill>
              </a:rPr>
              <a:t>Recall that in the Battle of </a:t>
            </a:r>
            <a:r>
              <a:rPr lang="en-US" sz="2400" dirty="0" err="1">
                <a:solidFill>
                  <a:srgbClr val="FFFFFF"/>
                </a:solidFill>
              </a:rPr>
              <a:t>Badr</a:t>
            </a:r>
            <a:r>
              <a:rPr lang="en-US" sz="2400" dirty="0">
                <a:solidFill>
                  <a:srgbClr val="FFFFFF"/>
                </a:solidFill>
              </a:rPr>
              <a:t> in the 2AH the Prophet only had around 300 men.</a:t>
            </a:r>
          </a:p>
          <a:p>
            <a:r>
              <a:rPr lang="en-US" sz="2400" dirty="0">
                <a:solidFill>
                  <a:srgbClr val="FFFFFF"/>
                </a:solidFill>
              </a:rPr>
              <a:t>This shows that the Muslim community has grown exponentially within the span of a few years.</a:t>
            </a:r>
          </a:p>
          <a:p>
            <a:endParaRPr lang="en-US" sz="2400" dirty="0">
              <a:solidFill>
                <a:srgbClr val="FFFFFF"/>
              </a:solidFill>
            </a:endParaRPr>
          </a:p>
        </p:txBody>
      </p:sp>
    </p:spTree>
    <p:extLst>
      <p:ext uri="{BB962C8B-B14F-4D97-AF65-F5344CB8AC3E}">
        <p14:creationId xmlns:p14="http://schemas.microsoft.com/office/powerpoint/2010/main" val="41901645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04982A-7BA6-0D80-5E22-D2C230DA98C0}"/>
              </a:ext>
            </a:extLst>
          </p:cNvPr>
          <p:cNvSpPr>
            <a:spLocks noGrp="1"/>
          </p:cNvSpPr>
          <p:nvPr>
            <p:ph type="title"/>
          </p:nvPr>
        </p:nvSpPr>
        <p:spPr>
          <a:xfrm>
            <a:off x="720000" y="619200"/>
            <a:ext cx="10728322" cy="866700"/>
          </a:xfrm>
        </p:spPr>
        <p:txBody>
          <a:bodyPr/>
          <a:lstStyle/>
          <a:p>
            <a:pPr algn="ctr"/>
            <a:r>
              <a:rPr lang="en-US" dirty="0"/>
              <a:t>The Treaty of </a:t>
            </a:r>
            <a:r>
              <a:rPr lang="en-US" dirty="0" err="1"/>
              <a:t>Hudaybiyyah</a:t>
            </a:r>
            <a:endParaRPr lang="en-US" dirty="0"/>
          </a:p>
        </p:txBody>
      </p:sp>
      <p:sp>
        <p:nvSpPr>
          <p:cNvPr id="3" name="Content Placeholder 2">
            <a:extLst>
              <a:ext uri="{FF2B5EF4-FFF2-40B4-BE49-F238E27FC236}">
                <a16:creationId xmlns:a16="http://schemas.microsoft.com/office/drawing/2014/main" id="{0B582BF1-1AE2-A3DB-2D70-188092A316C4}"/>
              </a:ext>
            </a:extLst>
          </p:cNvPr>
          <p:cNvSpPr>
            <a:spLocks noGrp="1"/>
          </p:cNvSpPr>
          <p:nvPr>
            <p:ph idx="1"/>
          </p:nvPr>
        </p:nvSpPr>
        <p:spPr>
          <a:xfrm>
            <a:off x="720000" y="1485900"/>
            <a:ext cx="10728325" cy="4283075"/>
          </a:xfrm>
        </p:spPr>
        <p:txBody>
          <a:bodyPr/>
          <a:lstStyle/>
          <a:p>
            <a:r>
              <a:rPr lang="en-CA" sz="2400" dirty="0">
                <a:solidFill>
                  <a:srgbClr val="FFFFFF"/>
                </a:solidFill>
                <a:effectLst/>
              </a:rPr>
              <a:t>On the 1st of </a:t>
            </a:r>
            <a:r>
              <a:rPr lang="en-CA" sz="2400" dirty="0" err="1">
                <a:solidFill>
                  <a:srgbClr val="FFFFFF"/>
                </a:solidFill>
                <a:effectLst/>
              </a:rPr>
              <a:t>Dhul</a:t>
            </a:r>
            <a:r>
              <a:rPr lang="en-CA" sz="2400" dirty="0">
                <a:solidFill>
                  <a:srgbClr val="FFFFFF"/>
                </a:solidFill>
                <a:effectLst/>
              </a:rPr>
              <a:t> -</a:t>
            </a:r>
            <a:r>
              <a:rPr lang="en-CA" sz="2400" dirty="0" err="1">
                <a:solidFill>
                  <a:srgbClr val="FFFFFF"/>
                </a:solidFill>
                <a:effectLst/>
              </a:rPr>
              <a:t>Qiʿdah</a:t>
            </a:r>
            <a:r>
              <a:rPr lang="en-CA" sz="2400" dirty="0">
                <a:solidFill>
                  <a:srgbClr val="FFFFFF"/>
                </a:solidFill>
                <a:effectLst/>
              </a:rPr>
              <a:t>, he set out with 1400-1600 people; he sends out one scout and 20 riders to keep a lookout for attackers.</a:t>
            </a:r>
          </a:p>
          <a:p>
            <a:r>
              <a:rPr lang="en-CA" sz="2400" dirty="0">
                <a:solidFill>
                  <a:srgbClr val="FFFFFF"/>
                </a:solidFill>
              </a:rPr>
              <a:t>The Prophet knew it was unlikely that Quraysh would pursue another full-scale military conflict.</a:t>
            </a:r>
          </a:p>
          <a:p>
            <a:r>
              <a:rPr lang="en-CA" sz="2400" dirty="0">
                <a:solidFill>
                  <a:srgbClr val="FFFFFF"/>
                </a:solidFill>
              </a:rPr>
              <a:t>Why?</a:t>
            </a:r>
          </a:p>
          <a:p>
            <a:r>
              <a:rPr lang="en-CA" sz="2400" dirty="0">
                <a:solidFill>
                  <a:srgbClr val="FFFFFF"/>
                </a:solidFill>
                <a:effectLst/>
              </a:rPr>
              <a:t>Since they could not survive another fight with the Muslims, Quraysh understood the benefit of making peace with the Muslims so at least commerce could return to normal. </a:t>
            </a:r>
          </a:p>
          <a:p>
            <a:endParaRPr lang="en-CA" sz="2400" dirty="0">
              <a:solidFill>
                <a:srgbClr val="FFFFFF"/>
              </a:solidFill>
            </a:endParaRPr>
          </a:p>
          <a:p>
            <a:endParaRPr lang="en-CA" sz="2400" dirty="0">
              <a:solidFill>
                <a:srgbClr val="FFFFFF"/>
              </a:solidFill>
              <a:effectLst/>
            </a:endParaRPr>
          </a:p>
          <a:p>
            <a:endParaRPr lang="en-US" dirty="0"/>
          </a:p>
        </p:txBody>
      </p:sp>
    </p:spTree>
    <p:extLst>
      <p:ext uri="{BB962C8B-B14F-4D97-AF65-F5344CB8AC3E}">
        <p14:creationId xmlns:p14="http://schemas.microsoft.com/office/powerpoint/2010/main" val="9773391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B3A7C4-6BD6-4A93-C8AE-D52BD4D21723}"/>
              </a:ext>
            </a:extLst>
          </p:cNvPr>
          <p:cNvSpPr>
            <a:spLocks noGrp="1"/>
          </p:cNvSpPr>
          <p:nvPr>
            <p:ph type="title"/>
          </p:nvPr>
        </p:nvSpPr>
        <p:spPr>
          <a:xfrm>
            <a:off x="720000" y="619200"/>
            <a:ext cx="10728322" cy="785057"/>
          </a:xfrm>
        </p:spPr>
        <p:txBody>
          <a:bodyPr/>
          <a:lstStyle/>
          <a:p>
            <a:pPr algn="ctr"/>
            <a:r>
              <a:rPr lang="en-US" dirty="0"/>
              <a:t>The Treaty of </a:t>
            </a:r>
            <a:r>
              <a:rPr lang="en-US" dirty="0" err="1"/>
              <a:t>Hudaybiyyah</a:t>
            </a:r>
            <a:endParaRPr lang="en-US" dirty="0"/>
          </a:p>
        </p:txBody>
      </p:sp>
      <p:sp>
        <p:nvSpPr>
          <p:cNvPr id="3" name="Content Placeholder 2">
            <a:extLst>
              <a:ext uri="{FF2B5EF4-FFF2-40B4-BE49-F238E27FC236}">
                <a16:creationId xmlns:a16="http://schemas.microsoft.com/office/drawing/2014/main" id="{92929E6B-78E8-A025-2BFA-65804955355D}"/>
              </a:ext>
            </a:extLst>
          </p:cNvPr>
          <p:cNvSpPr>
            <a:spLocks noGrp="1"/>
          </p:cNvSpPr>
          <p:nvPr>
            <p:ph idx="1"/>
          </p:nvPr>
        </p:nvSpPr>
        <p:spPr>
          <a:xfrm>
            <a:off x="720000" y="1404258"/>
            <a:ext cx="10728325" cy="4364718"/>
          </a:xfrm>
        </p:spPr>
        <p:txBody>
          <a:bodyPr>
            <a:normAutofit/>
          </a:bodyPr>
          <a:lstStyle/>
          <a:p>
            <a:r>
              <a:rPr lang="en-US" sz="2400" dirty="0">
                <a:solidFill>
                  <a:srgbClr val="FFFFFF"/>
                </a:solidFill>
              </a:rPr>
              <a:t>The Prophet sets out during one of the Sacred months to send a message to Quraysh that he has no intention to wage war.</a:t>
            </a:r>
          </a:p>
          <a:p>
            <a:r>
              <a:rPr lang="en-CA" sz="2400" dirty="0">
                <a:solidFill>
                  <a:srgbClr val="FFFFFF"/>
                </a:solidFill>
                <a:effectLst/>
              </a:rPr>
              <a:t>The Quraysh decided that letting them into Makkah would send a dangerous message: it would announce to all that Makkah was vulnerable and that even their worst enemies could enter freely.</a:t>
            </a:r>
          </a:p>
          <a:p>
            <a:r>
              <a:rPr lang="en-CA" sz="2400" dirty="0">
                <a:solidFill>
                  <a:srgbClr val="FFFFFF"/>
                </a:solidFill>
              </a:rPr>
              <a:t>Quraysh </a:t>
            </a:r>
            <a:r>
              <a:rPr lang="en-CA" sz="2400" dirty="0">
                <a:solidFill>
                  <a:srgbClr val="FFFFFF"/>
                </a:solidFill>
                <a:effectLst/>
              </a:rPr>
              <a:t>calls on their allies and send 200 riders under Kha</a:t>
            </a:r>
            <a:r>
              <a:rPr lang="en-CA" sz="2400" dirty="0">
                <a:solidFill>
                  <a:srgbClr val="FFFFFF"/>
                </a:solidFill>
              </a:rPr>
              <a:t>lid</a:t>
            </a:r>
            <a:r>
              <a:rPr lang="en-CA" sz="2400" dirty="0">
                <a:solidFill>
                  <a:srgbClr val="FFFFFF"/>
                </a:solidFill>
                <a:effectLst/>
              </a:rPr>
              <a:t> ibn Wali</a:t>
            </a:r>
            <a:r>
              <a:rPr lang="en-CA" sz="2400" dirty="0">
                <a:solidFill>
                  <a:srgbClr val="FFFFFF"/>
                </a:solidFill>
              </a:rPr>
              <a:t>d</a:t>
            </a:r>
            <a:r>
              <a:rPr lang="en-CA" sz="2400" dirty="0">
                <a:solidFill>
                  <a:srgbClr val="FFFFFF"/>
                </a:solidFill>
                <a:effectLst/>
              </a:rPr>
              <a:t> to stop them .</a:t>
            </a:r>
          </a:p>
          <a:p>
            <a:br>
              <a:rPr lang="en-CA" sz="2400" dirty="0">
                <a:solidFill>
                  <a:srgbClr val="FFFFFF"/>
                </a:solidFill>
                <a:effectLst/>
              </a:rPr>
            </a:br>
            <a:endParaRPr lang="en-CA" sz="2400" dirty="0">
              <a:solidFill>
                <a:srgbClr val="FFFFFF"/>
              </a:solidFill>
              <a:effectLst/>
            </a:endParaRPr>
          </a:p>
          <a:p>
            <a:endParaRPr lang="en-US" sz="2400" dirty="0">
              <a:solidFill>
                <a:srgbClr val="FFFFFF"/>
              </a:solidFill>
            </a:endParaRPr>
          </a:p>
        </p:txBody>
      </p:sp>
    </p:spTree>
    <p:extLst>
      <p:ext uri="{BB962C8B-B14F-4D97-AF65-F5344CB8AC3E}">
        <p14:creationId xmlns:p14="http://schemas.microsoft.com/office/powerpoint/2010/main" val="1456376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6A400B-30ED-E9DB-7D14-27F1F25F082E}"/>
              </a:ext>
            </a:extLst>
          </p:cNvPr>
          <p:cNvSpPr>
            <a:spLocks noGrp="1"/>
          </p:cNvSpPr>
          <p:nvPr>
            <p:ph type="title"/>
          </p:nvPr>
        </p:nvSpPr>
        <p:spPr>
          <a:xfrm>
            <a:off x="720000" y="619200"/>
            <a:ext cx="10728322" cy="670757"/>
          </a:xfrm>
        </p:spPr>
        <p:txBody>
          <a:bodyPr/>
          <a:lstStyle/>
          <a:p>
            <a:pPr algn="ctr"/>
            <a:r>
              <a:rPr lang="en-US" dirty="0"/>
              <a:t>The Treaty of </a:t>
            </a:r>
            <a:r>
              <a:rPr lang="en-US" dirty="0" err="1"/>
              <a:t>Hudaybiyyah</a:t>
            </a:r>
            <a:endParaRPr lang="en-US" dirty="0"/>
          </a:p>
        </p:txBody>
      </p:sp>
      <p:sp>
        <p:nvSpPr>
          <p:cNvPr id="3" name="Content Placeholder 2">
            <a:extLst>
              <a:ext uri="{FF2B5EF4-FFF2-40B4-BE49-F238E27FC236}">
                <a16:creationId xmlns:a16="http://schemas.microsoft.com/office/drawing/2014/main" id="{2F30B6F8-61A5-50CB-94F0-36A4C37B10A9}"/>
              </a:ext>
            </a:extLst>
          </p:cNvPr>
          <p:cNvSpPr>
            <a:spLocks noGrp="1"/>
          </p:cNvSpPr>
          <p:nvPr>
            <p:ph idx="1"/>
          </p:nvPr>
        </p:nvSpPr>
        <p:spPr>
          <a:xfrm>
            <a:off x="720000" y="1289958"/>
            <a:ext cx="10728325" cy="4948842"/>
          </a:xfrm>
        </p:spPr>
        <p:txBody>
          <a:bodyPr>
            <a:normAutofit lnSpcReduction="10000"/>
          </a:bodyPr>
          <a:lstStyle/>
          <a:p>
            <a:r>
              <a:rPr lang="en-CA" sz="2400" dirty="0">
                <a:solidFill>
                  <a:srgbClr val="FFFFFF"/>
                </a:solidFill>
                <a:effectLst/>
              </a:rPr>
              <a:t>The Prophet consulted with his companions. </a:t>
            </a:r>
          </a:p>
          <a:p>
            <a:pPr marL="0" indent="0" algn="ctr">
              <a:buNone/>
            </a:pPr>
            <a:r>
              <a:rPr lang="ar-SA" sz="2600" b="0" i="0" dirty="0">
                <a:solidFill>
                  <a:srgbClr val="FFFFFF"/>
                </a:solidFill>
                <a:effectLst/>
                <a:latin typeface="me_quran"/>
              </a:rPr>
              <a:t>فَبِمَا رَحْمَةٍ مِّنَ </a:t>
            </a:r>
            <a:r>
              <a:rPr lang="ar-SA" sz="2600" b="0" i="0" dirty="0" err="1">
                <a:solidFill>
                  <a:srgbClr val="FFFFFF"/>
                </a:solidFill>
                <a:effectLst/>
                <a:latin typeface="me_quran"/>
              </a:rPr>
              <a:t>ٱللَّهِ</a:t>
            </a:r>
            <a:r>
              <a:rPr lang="ar-SA" sz="2600" b="0" i="0" dirty="0">
                <a:solidFill>
                  <a:srgbClr val="FFFFFF"/>
                </a:solidFill>
                <a:effectLst/>
                <a:latin typeface="me_quran"/>
              </a:rPr>
              <a:t> لِنتَ لَهُمْ وَلَوْ كُنتَ فَظًّا غَلِيظَ </a:t>
            </a:r>
            <a:r>
              <a:rPr lang="ar-SA" sz="2600" b="0" i="0" dirty="0" err="1">
                <a:solidFill>
                  <a:srgbClr val="FFFFFF"/>
                </a:solidFill>
                <a:effectLst/>
                <a:latin typeface="me_quran"/>
              </a:rPr>
              <a:t>ٱلْقَلْبِ</a:t>
            </a:r>
            <a:r>
              <a:rPr lang="ar-SA" sz="2600" b="0" i="0" dirty="0">
                <a:solidFill>
                  <a:srgbClr val="FFFFFF"/>
                </a:solidFill>
                <a:effectLst/>
                <a:latin typeface="me_quran"/>
              </a:rPr>
              <a:t> </a:t>
            </a:r>
            <a:r>
              <a:rPr lang="ar-SA" sz="2600" b="0" i="0" dirty="0" err="1">
                <a:solidFill>
                  <a:srgbClr val="FFFFFF"/>
                </a:solidFill>
                <a:effectLst/>
                <a:latin typeface="me_quran"/>
              </a:rPr>
              <a:t>لَٱنفَضُّوا</a:t>
            </a:r>
            <a:r>
              <a:rPr lang="ar-SA" sz="2600" b="0" i="0" dirty="0">
                <a:solidFill>
                  <a:srgbClr val="FFFFFF"/>
                </a:solidFill>
                <a:effectLst/>
                <a:latin typeface="me_quran"/>
              </a:rPr>
              <a:t>۟ مِنْ حَوْلِكَ </a:t>
            </a:r>
            <a:r>
              <a:rPr lang="ar-SA" sz="2600" b="0" i="0" dirty="0" err="1">
                <a:solidFill>
                  <a:srgbClr val="FFFFFF"/>
                </a:solidFill>
                <a:effectLst/>
                <a:latin typeface="me_quran"/>
              </a:rPr>
              <a:t>فَٱعْفُ</a:t>
            </a:r>
            <a:r>
              <a:rPr lang="ar-SA" sz="2600" b="0" i="0" dirty="0">
                <a:solidFill>
                  <a:srgbClr val="FFFFFF"/>
                </a:solidFill>
                <a:effectLst/>
                <a:latin typeface="me_quran"/>
              </a:rPr>
              <a:t> عَنْهُمْ </a:t>
            </a:r>
            <a:r>
              <a:rPr lang="ar-SA" sz="2600" b="0" i="0" dirty="0" err="1">
                <a:solidFill>
                  <a:srgbClr val="FFFFFF"/>
                </a:solidFill>
                <a:effectLst/>
                <a:latin typeface="me_quran"/>
              </a:rPr>
              <a:t>وَٱسْتَغْفِرْ</a:t>
            </a:r>
            <a:r>
              <a:rPr lang="ar-SA" sz="2600" b="0" i="0" dirty="0">
                <a:solidFill>
                  <a:srgbClr val="FFFFFF"/>
                </a:solidFill>
                <a:effectLst/>
                <a:latin typeface="me_quran"/>
              </a:rPr>
              <a:t> لَهُمْ وَشَاوِرْهُمْ </a:t>
            </a:r>
            <a:r>
              <a:rPr lang="ar-SA" sz="2600" b="0" i="0" dirty="0" err="1">
                <a:solidFill>
                  <a:srgbClr val="FFFFFF"/>
                </a:solidFill>
                <a:effectLst/>
                <a:latin typeface="me_quran"/>
              </a:rPr>
              <a:t>فِى</a:t>
            </a:r>
            <a:r>
              <a:rPr lang="ar-SA" sz="2600" b="0" i="0" dirty="0">
                <a:solidFill>
                  <a:srgbClr val="FFFFFF"/>
                </a:solidFill>
                <a:effectLst/>
                <a:latin typeface="me_quran"/>
              </a:rPr>
              <a:t> </a:t>
            </a:r>
            <a:r>
              <a:rPr lang="ar-SA" sz="2600" b="0" i="0" dirty="0" err="1">
                <a:solidFill>
                  <a:srgbClr val="FFFFFF"/>
                </a:solidFill>
                <a:effectLst/>
                <a:latin typeface="me_quran"/>
              </a:rPr>
              <a:t>ٱلْأَمْرِ</a:t>
            </a:r>
            <a:r>
              <a:rPr lang="ar-SA" sz="2600" b="0" i="0" dirty="0">
                <a:solidFill>
                  <a:srgbClr val="FFFFFF"/>
                </a:solidFill>
                <a:effectLst/>
                <a:latin typeface="me_quran"/>
              </a:rPr>
              <a:t> فَإِذَا عَزَمْتَ فَتَوَكَّلْ عَلَى </a:t>
            </a:r>
            <a:r>
              <a:rPr lang="ar-SA" sz="2600" b="0" i="0" dirty="0" err="1">
                <a:solidFill>
                  <a:srgbClr val="FFFFFF"/>
                </a:solidFill>
                <a:effectLst/>
                <a:latin typeface="me_quran"/>
              </a:rPr>
              <a:t>ٱللَّهِ</a:t>
            </a:r>
            <a:r>
              <a:rPr lang="ar-SA" sz="2600" b="0" i="0" dirty="0">
                <a:solidFill>
                  <a:srgbClr val="FFFFFF"/>
                </a:solidFill>
                <a:effectLst/>
                <a:latin typeface="me_quran"/>
              </a:rPr>
              <a:t> إِنَّ </a:t>
            </a:r>
            <a:r>
              <a:rPr lang="ar-SA" sz="2600" b="0" i="0" dirty="0" err="1">
                <a:solidFill>
                  <a:srgbClr val="FFFFFF"/>
                </a:solidFill>
                <a:effectLst/>
                <a:latin typeface="me_quran"/>
              </a:rPr>
              <a:t>ٱللَّهَ</a:t>
            </a:r>
            <a:r>
              <a:rPr lang="ar-SA" sz="2600" b="0" i="0" dirty="0">
                <a:solidFill>
                  <a:srgbClr val="FFFFFF"/>
                </a:solidFill>
                <a:effectLst/>
                <a:latin typeface="me_quran"/>
              </a:rPr>
              <a:t> يُحِبُّ </a:t>
            </a:r>
            <a:r>
              <a:rPr lang="ar-SA" sz="2600" b="0" i="0" dirty="0" err="1">
                <a:solidFill>
                  <a:srgbClr val="FFFFFF"/>
                </a:solidFill>
                <a:effectLst/>
                <a:latin typeface="me_quran"/>
              </a:rPr>
              <a:t>ٱلْمُتَوَكِّلِينَ</a:t>
            </a:r>
            <a:endParaRPr lang="en-CA" sz="2600" dirty="0">
              <a:solidFill>
                <a:srgbClr val="FFFFFF"/>
              </a:solidFill>
              <a:latin typeface="Gentium"/>
            </a:endParaRPr>
          </a:p>
          <a:p>
            <a:pPr marL="0" indent="0" algn="ctr">
              <a:buNone/>
            </a:pPr>
            <a:r>
              <a:rPr lang="en-CA" sz="2400" b="0" i="0" dirty="0">
                <a:solidFill>
                  <a:srgbClr val="FFFFFF"/>
                </a:solidFill>
                <a:effectLst/>
              </a:rPr>
              <a:t>“…and consult them in the matter. And when you have decided, then rely upon Allah. Indeed, Allah loves those who rely [upon Him].</a:t>
            </a:r>
          </a:p>
          <a:p>
            <a:pPr marL="0" indent="0" algn="ctr">
              <a:buNone/>
            </a:pPr>
            <a:r>
              <a:rPr lang="en-CA" sz="2400" dirty="0">
                <a:solidFill>
                  <a:srgbClr val="FFFFFF"/>
                </a:solidFill>
                <a:effectLst/>
              </a:rPr>
              <a:t>Quran 3:159</a:t>
            </a:r>
          </a:p>
          <a:p>
            <a:r>
              <a:rPr lang="en-CA" sz="2400" dirty="0">
                <a:solidFill>
                  <a:srgbClr val="FFFFFF"/>
                </a:solidFill>
                <a:effectLst/>
              </a:rPr>
              <a:t>They were mainly in favor or proceeding to </a:t>
            </a:r>
            <a:r>
              <a:rPr lang="en-CA" sz="2400" dirty="0" err="1">
                <a:solidFill>
                  <a:srgbClr val="FFFFFF"/>
                </a:solidFill>
                <a:effectLst/>
              </a:rPr>
              <a:t>Ḥajj</a:t>
            </a:r>
            <a:r>
              <a:rPr lang="en-CA" sz="2400" dirty="0">
                <a:solidFill>
                  <a:srgbClr val="FFFFFF"/>
                </a:solidFill>
                <a:effectLst/>
              </a:rPr>
              <a:t> and fighting with anyone who got in their way. The Prophet decided against this and instead went off the main road and finally camped at </a:t>
            </a:r>
            <a:r>
              <a:rPr lang="en-CA" sz="2400" dirty="0" err="1">
                <a:solidFill>
                  <a:srgbClr val="FFFFFF"/>
                </a:solidFill>
              </a:rPr>
              <a:t>Hud</a:t>
            </a:r>
            <a:r>
              <a:rPr lang="en-CA" sz="2400" dirty="0" err="1">
                <a:solidFill>
                  <a:srgbClr val="FFFFFF"/>
                </a:solidFill>
                <a:effectLst/>
              </a:rPr>
              <a:t>aybiyyah</a:t>
            </a:r>
            <a:r>
              <a:rPr lang="en-CA" sz="2400" dirty="0">
                <a:solidFill>
                  <a:srgbClr val="FFFFFF"/>
                </a:solidFill>
                <a:effectLst/>
              </a:rPr>
              <a:t> 22 km west of Makkah.</a:t>
            </a:r>
          </a:p>
          <a:p>
            <a:endParaRPr lang="en-US" dirty="0"/>
          </a:p>
        </p:txBody>
      </p:sp>
    </p:spTree>
    <p:extLst>
      <p:ext uri="{BB962C8B-B14F-4D97-AF65-F5344CB8AC3E}">
        <p14:creationId xmlns:p14="http://schemas.microsoft.com/office/powerpoint/2010/main" val="24606292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439689-E87C-4626-E335-54ED86064418}"/>
              </a:ext>
            </a:extLst>
          </p:cNvPr>
          <p:cNvSpPr>
            <a:spLocks noGrp="1"/>
          </p:cNvSpPr>
          <p:nvPr>
            <p:ph type="title"/>
          </p:nvPr>
        </p:nvSpPr>
        <p:spPr>
          <a:xfrm>
            <a:off x="720000" y="619200"/>
            <a:ext cx="10728322" cy="801386"/>
          </a:xfrm>
        </p:spPr>
        <p:txBody>
          <a:bodyPr/>
          <a:lstStyle/>
          <a:p>
            <a:pPr algn="ctr"/>
            <a:r>
              <a:rPr lang="en-US" dirty="0"/>
              <a:t>The Treaty of </a:t>
            </a:r>
            <a:r>
              <a:rPr lang="en-US" dirty="0" err="1"/>
              <a:t>Hudaybiyyah</a:t>
            </a:r>
            <a:endParaRPr lang="en-US" dirty="0"/>
          </a:p>
        </p:txBody>
      </p:sp>
      <p:sp>
        <p:nvSpPr>
          <p:cNvPr id="3" name="Content Placeholder 2">
            <a:extLst>
              <a:ext uri="{FF2B5EF4-FFF2-40B4-BE49-F238E27FC236}">
                <a16:creationId xmlns:a16="http://schemas.microsoft.com/office/drawing/2014/main" id="{72826975-F77C-253B-DD4A-3CEFD0C772FB}"/>
              </a:ext>
            </a:extLst>
          </p:cNvPr>
          <p:cNvSpPr>
            <a:spLocks noGrp="1"/>
          </p:cNvSpPr>
          <p:nvPr>
            <p:ph idx="1"/>
          </p:nvPr>
        </p:nvSpPr>
        <p:spPr>
          <a:xfrm>
            <a:off x="720000" y="1420586"/>
            <a:ext cx="10728325" cy="4348389"/>
          </a:xfrm>
        </p:spPr>
        <p:txBody>
          <a:bodyPr>
            <a:normAutofit/>
          </a:bodyPr>
          <a:lstStyle/>
          <a:p>
            <a:r>
              <a:rPr lang="en-US" sz="2400" dirty="0">
                <a:solidFill>
                  <a:srgbClr val="FFFFFF"/>
                </a:solidFill>
              </a:rPr>
              <a:t>As the companions set up camp, they notice that the wells are nearly dry. They turn to the Prophet, and he miraculously causes the wells to fill with enough water for all the pilgrims and animals.</a:t>
            </a:r>
          </a:p>
          <a:p>
            <a:r>
              <a:rPr lang="en-US" sz="2400" dirty="0">
                <a:solidFill>
                  <a:srgbClr val="FFFFFF"/>
                </a:solidFill>
              </a:rPr>
              <a:t>As Abdullah ibn </a:t>
            </a:r>
            <a:r>
              <a:rPr lang="en-US" sz="2400" dirty="0" err="1">
                <a:solidFill>
                  <a:srgbClr val="FFFFFF"/>
                </a:solidFill>
              </a:rPr>
              <a:t>Ubayy</a:t>
            </a:r>
            <a:r>
              <a:rPr lang="en-US" sz="2400" dirty="0">
                <a:solidFill>
                  <a:srgbClr val="FFFFFF"/>
                </a:solidFill>
              </a:rPr>
              <a:t> is drinking his fill, a clansman pointedly asks him how many more miracles he needs to witness to become a true believer.</a:t>
            </a:r>
          </a:p>
          <a:p>
            <a:r>
              <a:rPr lang="en-US" sz="2400" dirty="0">
                <a:solidFill>
                  <a:srgbClr val="FFFFFF"/>
                </a:solidFill>
              </a:rPr>
              <a:t>To the companions’ frustration, Abdullah swears that he has seen such miracles before.</a:t>
            </a:r>
          </a:p>
          <a:p>
            <a:r>
              <a:rPr lang="en-US" sz="2400" dirty="0">
                <a:solidFill>
                  <a:srgbClr val="FFFFFF"/>
                </a:solidFill>
              </a:rPr>
              <a:t>To avoid controversy, he quickly apologizes to the Prophet.</a:t>
            </a:r>
          </a:p>
        </p:txBody>
      </p:sp>
    </p:spTree>
    <p:extLst>
      <p:ext uri="{BB962C8B-B14F-4D97-AF65-F5344CB8AC3E}">
        <p14:creationId xmlns:p14="http://schemas.microsoft.com/office/powerpoint/2010/main" val="22714653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EAEBD9-88C1-BED9-8284-483D7A786A02}"/>
              </a:ext>
            </a:extLst>
          </p:cNvPr>
          <p:cNvSpPr>
            <a:spLocks noGrp="1"/>
          </p:cNvSpPr>
          <p:nvPr>
            <p:ph type="title"/>
          </p:nvPr>
        </p:nvSpPr>
        <p:spPr>
          <a:xfrm>
            <a:off x="720000" y="619200"/>
            <a:ext cx="10728322" cy="785057"/>
          </a:xfrm>
        </p:spPr>
        <p:txBody>
          <a:bodyPr/>
          <a:lstStyle/>
          <a:p>
            <a:pPr algn="ctr"/>
            <a:r>
              <a:rPr lang="en-US" dirty="0"/>
              <a:t>The Treaty of </a:t>
            </a:r>
            <a:r>
              <a:rPr lang="en-US" dirty="0" err="1"/>
              <a:t>Hudaybiyyah</a:t>
            </a:r>
            <a:endParaRPr lang="en-US" dirty="0"/>
          </a:p>
        </p:txBody>
      </p:sp>
      <p:sp>
        <p:nvSpPr>
          <p:cNvPr id="3" name="Content Placeholder 2">
            <a:extLst>
              <a:ext uri="{FF2B5EF4-FFF2-40B4-BE49-F238E27FC236}">
                <a16:creationId xmlns:a16="http://schemas.microsoft.com/office/drawing/2014/main" id="{90CAF8FE-1804-7903-98DB-3A5167B9ED1F}"/>
              </a:ext>
            </a:extLst>
          </p:cNvPr>
          <p:cNvSpPr>
            <a:spLocks noGrp="1"/>
          </p:cNvSpPr>
          <p:nvPr>
            <p:ph idx="1"/>
          </p:nvPr>
        </p:nvSpPr>
        <p:spPr>
          <a:xfrm>
            <a:off x="720000" y="1404258"/>
            <a:ext cx="10728325" cy="4364718"/>
          </a:xfrm>
        </p:spPr>
        <p:txBody>
          <a:bodyPr>
            <a:normAutofit/>
          </a:bodyPr>
          <a:lstStyle/>
          <a:p>
            <a:r>
              <a:rPr lang="en-US" sz="2400" dirty="0">
                <a:solidFill>
                  <a:srgbClr val="FFFFFF"/>
                </a:solidFill>
              </a:rPr>
              <a:t>While the pilgrims are encamped at </a:t>
            </a:r>
            <a:r>
              <a:rPr lang="en-US" sz="2400" dirty="0" err="1">
                <a:solidFill>
                  <a:srgbClr val="FFFFFF"/>
                </a:solidFill>
              </a:rPr>
              <a:t>Hudaybiyyah</a:t>
            </a:r>
            <a:r>
              <a:rPr lang="en-US" sz="2400" dirty="0">
                <a:solidFill>
                  <a:srgbClr val="FFFFFF"/>
                </a:solidFill>
              </a:rPr>
              <a:t>, the local tribe of </a:t>
            </a:r>
            <a:r>
              <a:rPr lang="en-US" sz="2400" dirty="0" err="1">
                <a:solidFill>
                  <a:srgbClr val="FFFFFF"/>
                </a:solidFill>
              </a:rPr>
              <a:t>Khuza’ah</a:t>
            </a:r>
            <a:r>
              <a:rPr lang="en-US" sz="2400" dirty="0">
                <a:solidFill>
                  <a:srgbClr val="FFFFFF"/>
                </a:solidFill>
              </a:rPr>
              <a:t> provides for their daily needs.</a:t>
            </a:r>
          </a:p>
          <a:p>
            <a:r>
              <a:rPr lang="en-US" sz="2400" dirty="0">
                <a:solidFill>
                  <a:srgbClr val="FFFFFF"/>
                </a:solidFill>
              </a:rPr>
              <a:t>Although the </a:t>
            </a:r>
            <a:r>
              <a:rPr lang="en-US" sz="2400" dirty="0" err="1">
                <a:solidFill>
                  <a:srgbClr val="FFFFFF"/>
                </a:solidFill>
              </a:rPr>
              <a:t>Khuza’ah</a:t>
            </a:r>
            <a:r>
              <a:rPr lang="en-US" sz="2400" dirty="0">
                <a:solidFill>
                  <a:srgbClr val="FFFFFF"/>
                </a:solidFill>
              </a:rPr>
              <a:t> had not yet embraced Islam, they had allied themselves with the Prophet to counterbalance a strong alliance their rival, Bani Bakr, shared with Quraysh.</a:t>
            </a:r>
          </a:p>
        </p:txBody>
      </p:sp>
    </p:spTree>
    <p:extLst>
      <p:ext uri="{BB962C8B-B14F-4D97-AF65-F5344CB8AC3E}">
        <p14:creationId xmlns:p14="http://schemas.microsoft.com/office/powerpoint/2010/main" val="23072466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0BE392-84BB-65DE-C0B3-F67590D95ADF}"/>
              </a:ext>
            </a:extLst>
          </p:cNvPr>
          <p:cNvSpPr>
            <a:spLocks noGrp="1"/>
          </p:cNvSpPr>
          <p:nvPr>
            <p:ph type="title"/>
          </p:nvPr>
        </p:nvSpPr>
        <p:spPr>
          <a:xfrm>
            <a:off x="720000" y="619200"/>
            <a:ext cx="10728322" cy="736071"/>
          </a:xfrm>
        </p:spPr>
        <p:txBody>
          <a:bodyPr/>
          <a:lstStyle/>
          <a:p>
            <a:pPr algn="ctr"/>
            <a:r>
              <a:rPr lang="en-US" dirty="0"/>
              <a:t>The Treaty of </a:t>
            </a:r>
            <a:r>
              <a:rPr lang="en-US" dirty="0" err="1"/>
              <a:t>Hudaybiyyah</a:t>
            </a:r>
            <a:endParaRPr lang="en-US" dirty="0"/>
          </a:p>
        </p:txBody>
      </p:sp>
      <p:sp>
        <p:nvSpPr>
          <p:cNvPr id="3" name="Content Placeholder 2">
            <a:extLst>
              <a:ext uri="{FF2B5EF4-FFF2-40B4-BE49-F238E27FC236}">
                <a16:creationId xmlns:a16="http://schemas.microsoft.com/office/drawing/2014/main" id="{39D22D06-22F2-85A6-6F77-38D54E735CA3}"/>
              </a:ext>
            </a:extLst>
          </p:cNvPr>
          <p:cNvSpPr>
            <a:spLocks noGrp="1"/>
          </p:cNvSpPr>
          <p:nvPr>
            <p:ph idx="1"/>
          </p:nvPr>
        </p:nvSpPr>
        <p:spPr>
          <a:xfrm>
            <a:off x="720000" y="1355272"/>
            <a:ext cx="10728325" cy="4413704"/>
          </a:xfrm>
        </p:spPr>
        <p:txBody>
          <a:bodyPr/>
          <a:lstStyle/>
          <a:p>
            <a:r>
              <a:rPr lang="en-CA" sz="2400" dirty="0">
                <a:solidFill>
                  <a:srgbClr val="FFFFFF"/>
                </a:solidFill>
                <a:effectLst/>
              </a:rPr>
              <a:t>The </a:t>
            </a:r>
            <a:r>
              <a:rPr lang="en-CA" sz="2400" dirty="0" err="1">
                <a:solidFill>
                  <a:srgbClr val="FFFFFF"/>
                </a:solidFill>
                <a:effectLst/>
              </a:rPr>
              <a:t>Khuza</a:t>
            </a:r>
            <a:r>
              <a:rPr lang="en-CA" sz="2400" dirty="0" err="1">
                <a:solidFill>
                  <a:srgbClr val="FFFFFF"/>
                </a:solidFill>
              </a:rPr>
              <a:t>’a</a:t>
            </a:r>
            <a:r>
              <a:rPr lang="en-CA" sz="2400" dirty="0" err="1">
                <a:solidFill>
                  <a:srgbClr val="FFFFFF"/>
                </a:solidFill>
                <a:effectLst/>
              </a:rPr>
              <a:t>h</a:t>
            </a:r>
            <a:r>
              <a:rPr lang="en-CA" sz="2400" dirty="0">
                <a:solidFill>
                  <a:srgbClr val="FFFFFF"/>
                </a:solidFill>
                <a:effectLst/>
              </a:rPr>
              <a:t> were the Prophet’s allies within Makkah. </a:t>
            </a:r>
            <a:r>
              <a:rPr lang="en-CA" sz="2400" dirty="0" err="1">
                <a:solidFill>
                  <a:srgbClr val="FFFFFF"/>
                </a:solidFill>
                <a:effectLst/>
              </a:rPr>
              <a:t>Budayl</a:t>
            </a:r>
            <a:r>
              <a:rPr lang="en-CA" sz="2400" dirty="0">
                <a:solidFill>
                  <a:srgbClr val="FFFFFF"/>
                </a:solidFill>
                <a:effectLst/>
              </a:rPr>
              <a:t> ibn </a:t>
            </a:r>
            <a:r>
              <a:rPr lang="en-CA" sz="2400" dirty="0" err="1">
                <a:solidFill>
                  <a:srgbClr val="FFFFFF"/>
                </a:solidFill>
                <a:effectLst/>
              </a:rPr>
              <a:t>Warqa</a:t>
            </a:r>
            <a:r>
              <a:rPr lang="en-CA" sz="2400" dirty="0">
                <a:solidFill>
                  <a:srgbClr val="FFFFFF"/>
                </a:solidFill>
              </a:rPr>
              <a:t>'</a:t>
            </a:r>
            <a:r>
              <a:rPr lang="en-CA" sz="2400" dirty="0">
                <a:solidFill>
                  <a:srgbClr val="FFFFFF"/>
                </a:solidFill>
                <a:effectLst/>
              </a:rPr>
              <a:t> al-</a:t>
            </a:r>
            <a:r>
              <a:rPr lang="en-CA" sz="2400" dirty="0" err="1">
                <a:solidFill>
                  <a:srgbClr val="FFFFFF"/>
                </a:solidFill>
                <a:effectLst/>
              </a:rPr>
              <a:t>Khuza</a:t>
            </a:r>
            <a:r>
              <a:rPr lang="en-CA" sz="2400" dirty="0" err="1">
                <a:solidFill>
                  <a:srgbClr val="FFFFFF"/>
                </a:solidFill>
              </a:rPr>
              <a:t>’I</a:t>
            </a:r>
            <a:r>
              <a:rPr lang="en-CA" sz="2400" dirty="0">
                <a:solidFill>
                  <a:srgbClr val="FFFFFF"/>
                </a:solidFill>
              </a:rPr>
              <a:t> </a:t>
            </a:r>
            <a:r>
              <a:rPr lang="en-CA" sz="2400" dirty="0">
                <a:solidFill>
                  <a:srgbClr val="FFFFFF"/>
                </a:solidFill>
                <a:effectLst/>
              </a:rPr>
              <a:t>kept him informed during this time </a:t>
            </a:r>
          </a:p>
          <a:p>
            <a:r>
              <a:rPr lang="en-CA" sz="2400" dirty="0">
                <a:solidFill>
                  <a:srgbClr val="FFFFFF"/>
                </a:solidFill>
                <a:effectLst/>
              </a:rPr>
              <a:t>Ibn Hisham reports:</a:t>
            </a:r>
          </a:p>
          <a:p>
            <a:pPr marL="0" indent="0" algn="ctr">
              <a:buNone/>
            </a:pPr>
            <a:r>
              <a:rPr lang="ar-SA" sz="2400" dirty="0">
                <a:solidFill>
                  <a:srgbClr val="FFFFFF"/>
                </a:solidFill>
                <a:effectLst/>
                <a:latin typeface="Gentium"/>
              </a:rPr>
              <a:t> فلما اطمأن رسول الله صلى الله عليه وسلم أتاه بديل بن ورقاء الخزاعي ، في رجال من خزاعة ، فكلموه وسألوه : ما الذي جاء به ؟ فأخبرهم أنه لم يأت يريد حربا ، وإنما جاء زائرا للبيت ، ومعظما لحرمته</a:t>
            </a:r>
            <a:endParaRPr lang="en-US" sz="2400" dirty="0">
              <a:solidFill>
                <a:srgbClr val="FFFFFF"/>
              </a:solidFill>
              <a:effectLst/>
              <a:latin typeface="Gentium"/>
            </a:endParaRPr>
          </a:p>
          <a:p>
            <a:pPr marL="0" indent="0" algn="ctr">
              <a:buNone/>
            </a:pPr>
            <a:r>
              <a:rPr lang="en-US" sz="2400" dirty="0">
                <a:solidFill>
                  <a:srgbClr val="FFFFFF"/>
                </a:solidFill>
              </a:rPr>
              <a:t>“After the Prophet settled in </a:t>
            </a:r>
            <a:r>
              <a:rPr lang="en-US" sz="2400" dirty="0" err="1">
                <a:solidFill>
                  <a:srgbClr val="FFFFFF"/>
                </a:solidFill>
              </a:rPr>
              <a:t>Hudaybiyyah</a:t>
            </a:r>
            <a:r>
              <a:rPr lang="en-US" sz="2400" dirty="0">
                <a:solidFill>
                  <a:srgbClr val="FFFFFF"/>
                </a:solidFill>
              </a:rPr>
              <a:t>, </a:t>
            </a:r>
            <a:r>
              <a:rPr lang="en-US" sz="2400" dirty="0" err="1">
                <a:solidFill>
                  <a:srgbClr val="FFFFFF"/>
                </a:solidFill>
              </a:rPr>
              <a:t>Budayl</a:t>
            </a:r>
            <a:r>
              <a:rPr lang="en-US" sz="2400" dirty="0">
                <a:solidFill>
                  <a:srgbClr val="FFFFFF"/>
                </a:solidFill>
              </a:rPr>
              <a:t> with other men from the tribe of </a:t>
            </a:r>
            <a:r>
              <a:rPr lang="en-US" sz="2400" dirty="0" err="1">
                <a:solidFill>
                  <a:srgbClr val="FFFFFF"/>
                </a:solidFill>
              </a:rPr>
              <a:t>Khuza’ah</a:t>
            </a:r>
            <a:r>
              <a:rPr lang="en-US" sz="2400" dirty="0">
                <a:solidFill>
                  <a:srgbClr val="FFFFFF"/>
                </a:solidFill>
              </a:rPr>
              <a:t> come to the Prophet and ask him why he has come. The Prophet explained to them that he had not come to seek war but rather he has only come to visit the Sacred House and venerate it…”</a:t>
            </a:r>
            <a:endParaRPr lang="en-US" dirty="0"/>
          </a:p>
        </p:txBody>
      </p:sp>
    </p:spTree>
    <p:extLst>
      <p:ext uri="{BB962C8B-B14F-4D97-AF65-F5344CB8AC3E}">
        <p14:creationId xmlns:p14="http://schemas.microsoft.com/office/powerpoint/2010/main" val="38428591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5B0C3D-4505-B2A9-3260-C613395CC153}"/>
              </a:ext>
            </a:extLst>
          </p:cNvPr>
          <p:cNvSpPr>
            <a:spLocks noGrp="1"/>
          </p:cNvSpPr>
          <p:nvPr>
            <p:ph type="title"/>
          </p:nvPr>
        </p:nvSpPr>
        <p:spPr>
          <a:xfrm>
            <a:off x="720000" y="619200"/>
            <a:ext cx="10728322" cy="736071"/>
          </a:xfrm>
        </p:spPr>
        <p:txBody>
          <a:bodyPr/>
          <a:lstStyle/>
          <a:p>
            <a:pPr algn="ctr"/>
            <a:r>
              <a:rPr lang="en-US" dirty="0"/>
              <a:t>The Treaty of </a:t>
            </a:r>
            <a:r>
              <a:rPr lang="en-US" dirty="0" err="1"/>
              <a:t>Hudaybiyyah</a:t>
            </a:r>
            <a:endParaRPr lang="en-US" dirty="0"/>
          </a:p>
        </p:txBody>
      </p:sp>
      <p:sp>
        <p:nvSpPr>
          <p:cNvPr id="3" name="Content Placeholder 2">
            <a:extLst>
              <a:ext uri="{FF2B5EF4-FFF2-40B4-BE49-F238E27FC236}">
                <a16:creationId xmlns:a16="http://schemas.microsoft.com/office/drawing/2014/main" id="{6DEEE652-3F34-61B1-B233-416F9707CED6}"/>
              </a:ext>
            </a:extLst>
          </p:cNvPr>
          <p:cNvSpPr>
            <a:spLocks noGrp="1"/>
          </p:cNvSpPr>
          <p:nvPr>
            <p:ph idx="1"/>
          </p:nvPr>
        </p:nvSpPr>
        <p:spPr>
          <a:xfrm>
            <a:off x="720000" y="1355272"/>
            <a:ext cx="10728325" cy="4413704"/>
          </a:xfrm>
        </p:spPr>
        <p:txBody>
          <a:bodyPr>
            <a:normAutofit/>
          </a:bodyPr>
          <a:lstStyle/>
          <a:p>
            <a:pPr marL="0" indent="0" algn="ctr">
              <a:buNone/>
            </a:pPr>
            <a:r>
              <a:rPr lang="ar-SA" sz="2400" dirty="0">
                <a:solidFill>
                  <a:srgbClr val="FFFFFF"/>
                </a:solidFill>
              </a:rPr>
              <a:t> ثم قال لهم نحوا مما قال لبشر بن سفيان ، فرجعوا إلى قريش فقالوا : يا معشر قريش ، إنكم تعجلون على محمد ، إن محمدا لم يأت لقتال ، وإنما جاء زائرا هذا البيت ، فاتهموهم وجبهوهم وقالوا : وإن كان جاء ولا يريد قتالا ، فو الله لا يدخلها علينا عنوة أبدا ، ولا تحدث بذلك عنا العرب</a:t>
            </a:r>
            <a:endParaRPr lang="en-US" sz="2400" dirty="0">
              <a:solidFill>
                <a:srgbClr val="FFFFFF"/>
              </a:solidFill>
            </a:endParaRPr>
          </a:p>
          <a:p>
            <a:pPr marL="0" indent="0" algn="ctr">
              <a:buNone/>
            </a:pPr>
            <a:r>
              <a:rPr lang="en-US" sz="2400" dirty="0">
                <a:solidFill>
                  <a:srgbClr val="FFFFFF"/>
                </a:solidFill>
              </a:rPr>
              <a:t>So they returned to Quraysh and said: O’ Quraysh, you acting hastily with Muhammad. He has not come for war. He has only come to visit the Sacred House’. [The Quraysh] responded: Even if he has not come to fight, he is still not going to enter by force into our city. We do not want people to talk about us Arabs.</a:t>
            </a:r>
          </a:p>
        </p:txBody>
      </p:sp>
    </p:spTree>
    <p:extLst>
      <p:ext uri="{BB962C8B-B14F-4D97-AF65-F5344CB8AC3E}">
        <p14:creationId xmlns:p14="http://schemas.microsoft.com/office/powerpoint/2010/main" val="30322784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F099FB-E81E-CDE7-9015-70FC2BFF2AFB}"/>
              </a:ext>
            </a:extLst>
          </p:cNvPr>
          <p:cNvSpPr>
            <a:spLocks noGrp="1"/>
          </p:cNvSpPr>
          <p:nvPr>
            <p:ph type="title"/>
          </p:nvPr>
        </p:nvSpPr>
        <p:spPr>
          <a:xfrm>
            <a:off x="720000" y="619200"/>
            <a:ext cx="10728322" cy="801386"/>
          </a:xfrm>
        </p:spPr>
        <p:txBody>
          <a:bodyPr/>
          <a:lstStyle/>
          <a:p>
            <a:pPr algn="ctr"/>
            <a:r>
              <a:rPr lang="en-US" dirty="0"/>
              <a:t>The Treaty of </a:t>
            </a:r>
            <a:r>
              <a:rPr lang="en-US" dirty="0" err="1"/>
              <a:t>Hudaybiyyah</a:t>
            </a:r>
            <a:endParaRPr lang="en-US" dirty="0"/>
          </a:p>
        </p:txBody>
      </p:sp>
      <p:sp>
        <p:nvSpPr>
          <p:cNvPr id="3" name="Content Placeholder 2">
            <a:extLst>
              <a:ext uri="{FF2B5EF4-FFF2-40B4-BE49-F238E27FC236}">
                <a16:creationId xmlns:a16="http://schemas.microsoft.com/office/drawing/2014/main" id="{A66B99E9-B50A-86C6-7151-CE01F9800D04}"/>
              </a:ext>
            </a:extLst>
          </p:cNvPr>
          <p:cNvSpPr>
            <a:spLocks noGrp="1"/>
          </p:cNvSpPr>
          <p:nvPr>
            <p:ph idx="1"/>
          </p:nvPr>
        </p:nvSpPr>
        <p:spPr>
          <a:xfrm>
            <a:off x="720000" y="1289958"/>
            <a:ext cx="10728325" cy="4479018"/>
          </a:xfrm>
        </p:spPr>
        <p:txBody>
          <a:bodyPr/>
          <a:lstStyle/>
          <a:p>
            <a:r>
              <a:rPr lang="en-CA" sz="2400" dirty="0">
                <a:solidFill>
                  <a:srgbClr val="FFFFFF"/>
                </a:solidFill>
                <a:effectLst/>
              </a:rPr>
              <a:t>The Quraysh send emissary after emissary; the Prophet sticks to his demands and declares that they have only come for </a:t>
            </a:r>
            <a:r>
              <a:rPr lang="en-CA" sz="2400" dirty="0" err="1">
                <a:solidFill>
                  <a:srgbClr val="FFFFFF"/>
                </a:solidFill>
                <a:effectLst/>
              </a:rPr>
              <a:t>Ḥajj</a:t>
            </a:r>
            <a:r>
              <a:rPr lang="en-CA" sz="2400" dirty="0">
                <a:solidFill>
                  <a:srgbClr val="FFFFFF"/>
                </a:solidFill>
                <a:effectLst/>
              </a:rPr>
              <a:t>, not for fight; he shakes the resolve of the </a:t>
            </a:r>
            <a:r>
              <a:rPr lang="en-CA" sz="2400" dirty="0" err="1">
                <a:solidFill>
                  <a:srgbClr val="FFFFFF"/>
                </a:solidFill>
                <a:effectLst/>
              </a:rPr>
              <a:t>Makkan</a:t>
            </a:r>
            <a:r>
              <a:rPr lang="en-CA" sz="2400" dirty="0">
                <a:solidFill>
                  <a:srgbClr val="FFFFFF"/>
                </a:solidFill>
                <a:effectLst/>
              </a:rPr>
              <a:t> allies. </a:t>
            </a:r>
          </a:p>
          <a:p>
            <a:r>
              <a:rPr lang="en-CA" sz="2400" dirty="0">
                <a:solidFill>
                  <a:srgbClr val="FFFFFF"/>
                </a:solidFill>
              </a:rPr>
              <a:t>Al-</a:t>
            </a:r>
            <a:r>
              <a:rPr lang="en-CA" sz="2400" dirty="0" err="1">
                <a:solidFill>
                  <a:srgbClr val="FFFFFF"/>
                </a:solidFill>
              </a:rPr>
              <a:t>H</a:t>
            </a:r>
            <a:r>
              <a:rPr lang="en-CA" sz="2400" dirty="0" err="1">
                <a:solidFill>
                  <a:srgbClr val="FFFFFF"/>
                </a:solidFill>
                <a:effectLst/>
              </a:rPr>
              <a:t>ulays</a:t>
            </a:r>
            <a:r>
              <a:rPr lang="en-CA" sz="2400" dirty="0">
                <a:solidFill>
                  <a:srgbClr val="FFFFFF"/>
                </a:solidFill>
                <a:effectLst/>
              </a:rPr>
              <a:t> ibn </a:t>
            </a:r>
            <a:r>
              <a:rPr lang="en-CA" sz="2400" dirty="0" err="1">
                <a:solidFill>
                  <a:srgbClr val="FFFFFF"/>
                </a:solidFill>
                <a:effectLst/>
              </a:rPr>
              <a:t>ʿAlqamah</a:t>
            </a:r>
            <a:r>
              <a:rPr lang="en-CA" sz="2400" dirty="0">
                <a:solidFill>
                  <a:srgbClr val="FFFFFF"/>
                </a:solidFill>
                <a:effectLst/>
              </a:rPr>
              <a:t> says after speaking with the Prophet: </a:t>
            </a:r>
          </a:p>
          <a:p>
            <a:pPr marL="0" indent="0" algn="ctr">
              <a:buNone/>
            </a:pPr>
            <a:r>
              <a:rPr lang="ar-SA" sz="2400" dirty="0">
                <a:solidFill>
                  <a:srgbClr val="FFFFFF"/>
                </a:solidFill>
                <a:effectLst/>
              </a:rPr>
              <a:t>يا معشر قريش، واللّٰه ما على هذا حالفناكم، ولا على هذا عاقدناكم، أنصد عن بيت اللّٰه من جاءه معظمًا، والذي نفس الحليس بيده لتخلن بين محمد وما جاء له، أو لأنفرن بالأحابيش نفرة رجل واحد.</a:t>
            </a:r>
          </a:p>
          <a:p>
            <a:pPr marL="0" indent="0" algn="ctr">
              <a:buNone/>
            </a:pPr>
            <a:endParaRPr lang="ar-SA" sz="2400" dirty="0">
              <a:solidFill>
                <a:srgbClr val="FFFFFF"/>
              </a:solidFill>
              <a:effectLst/>
            </a:endParaRPr>
          </a:p>
          <a:p>
            <a:pPr marL="0" indent="0" algn="ctr">
              <a:buNone/>
            </a:pPr>
            <a:r>
              <a:rPr lang="ar-SA" sz="2400" dirty="0">
                <a:solidFill>
                  <a:srgbClr val="FFFFFF"/>
                </a:solidFill>
                <a:effectLst/>
              </a:rPr>
              <a:t>فقالوا: مه، كف عنا يا حليس حتى نأخذ لأنفسنا ما نرضى به.</a:t>
            </a:r>
            <a:endParaRPr lang="en-CA" sz="2400" dirty="0">
              <a:solidFill>
                <a:srgbClr val="FFFFFF"/>
              </a:solidFill>
              <a:effectLst/>
            </a:endParaRPr>
          </a:p>
          <a:p>
            <a:pPr algn="ctr"/>
            <a:endParaRPr lang="en-CA" sz="2400" dirty="0">
              <a:solidFill>
                <a:srgbClr val="FFFFFF"/>
              </a:solidFill>
              <a:effectLst/>
              <a:latin typeface="Gentium"/>
            </a:endParaRPr>
          </a:p>
          <a:p>
            <a:endParaRPr lang="en-CA" sz="2400" dirty="0">
              <a:effectLst/>
            </a:endParaRPr>
          </a:p>
          <a:p>
            <a:endParaRPr lang="en-CA" sz="2400" dirty="0">
              <a:solidFill>
                <a:srgbClr val="FFFFFF"/>
              </a:solidFill>
              <a:effectLst/>
            </a:endParaRPr>
          </a:p>
          <a:p>
            <a:endParaRPr lang="en-CA" sz="2400" dirty="0">
              <a:solidFill>
                <a:srgbClr val="FFFFFF"/>
              </a:solidFill>
              <a:effectLst/>
            </a:endParaRPr>
          </a:p>
          <a:p>
            <a:pPr algn="ctr"/>
            <a:endParaRPr lang="en-CA" sz="2400" dirty="0">
              <a:effectLst/>
            </a:endParaRPr>
          </a:p>
          <a:p>
            <a:endParaRPr lang="en-US" dirty="0"/>
          </a:p>
        </p:txBody>
      </p:sp>
    </p:spTree>
    <p:extLst>
      <p:ext uri="{BB962C8B-B14F-4D97-AF65-F5344CB8AC3E}">
        <p14:creationId xmlns:p14="http://schemas.microsoft.com/office/powerpoint/2010/main" val="7677167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4766BA-70EA-1C53-B335-8D93A4F274BA}"/>
              </a:ext>
            </a:extLst>
          </p:cNvPr>
          <p:cNvSpPr>
            <a:spLocks noGrp="1"/>
          </p:cNvSpPr>
          <p:nvPr>
            <p:ph type="title"/>
          </p:nvPr>
        </p:nvSpPr>
        <p:spPr>
          <a:xfrm>
            <a:off x="720000" y="619200"/>
            <a:ext cx="10728322" cy="883029"/>
          </a:xfrm>
        </p:spPr>
        <p:txBody>
          <a:bodyPr/>
          <a:lstStyle/>
          <a:p>
            <a:pPr algn="ctr"/>
            <a:r>
              <a:rPr lang="en-US" dirty="0"/>
              <a:t>The Treaty of </a:t>
            </a:r>
            <a:r>
              <a:rPr lang="en-US" dirty="0" err="1"/>
              <a:t>Hudaybiyyah</a:t>
            </a:r>
            <a:endParaRPr lang="en-US" dirty="0"/>
          </a:p>
        </p:txBody>
      </p:sp>
      <p:sp>
        <p:nvSpPr>
          <p:cNvPr id="3" name="Content Placeholder 2">
            <a:extLst>
              <a:ext uri="{FF2B5EF4-FFF2-40B4-BE49-F238E27FC236}">
                <a16:creationId xmlns:a16="http://schemas.microsoft.com/office/drawing/2014/main" id="{EF7D1417-E262-026C-E572-8E681C4C7A36}"/>
              </a:ext>
            </a:extLst>
          </p:cNvPr>
          <p:cNvSpPr>
            <a:spLocks noGrp="1"/>
          </p:cNvSpPr>
          <p:nvPr>
            <p:ph idx="1"/>
          </p:nvPr>
        </p:nvSpPr>
        <p:spPr>
          <a:xfrm>
            <a:off x="720000" y="1502230"/>
            <a:ext cx="10728325" cy="4266746"/>
          </a:xfrm>
        </p:spPr>
        <p:txBody>
          <a:bodyPr>
            <a:normAutofit/>
          </a:bodyPr>
          <a:lstStyle/>
          <a:p>
            <a:pPr marL="0" indent="0" algn="ctr">
              <a:buNone/>
            </a:pPr>
            <a:r>
              <a:rPr lang="en-US" sz="2400" dirty="0">
                <a:solidFill>
                  <a:srgbClr val="FFFFFF"/>
                </a:solidFill>
              </a:rPr>
              <a:t>“O Quraysh! By God this is not what we pledged, and this is not the covenant we made with you! Is it right that one who has come to sanctify the </a:t>
            </a:r>
            <a:r>
              <a:rPr lang="en-US" sz="2400" dirty="0" err="1">
                <a:solidFill>
                  <a:srgbClr val="FFFFFF"/>
                </a:solidFill>
              </a:rPr>
              <a:t>Ka’bah</a:t>
            </a:r>
            <a:r>
              <a:rPr lang="en-US" sz="2400" dirty="0">
                <a:solidFill>
                  <a:srgbClr val="FFFFFF"/>
                </a:solidFill>
              </a:rPr>
              <a:t> is being blocked from entering. I swear by the One who holds the soul of </a:t>
            </a:r>
            <a:r>
              <a:rPr lang="en-US" sz="2400" dirty="0" err="1">
                <a:solidFill>
                  <a:srgbClr val="FFFFFF"/>
                </a:solidFill>
              </a:rPr>
              <a:t>Hulays</a:t>
            </a:r>
            <a:r>
              <a:rPr lang="en-US" sz="2400" dirty="0">
                <a:solidFill>
                  <a:srgbClr val="FFFFFF"/>
                </a:solidFill>
              </a:rPr>
              <a:t> you must either leave Muhammad alone and let him fulfill the purpose he has come for or I am going to take all of my people and leave all at once. </a:t>
            </a:r>
          </a:p>
          <a:p>
            <a:pPr marL="0" indent="0" algn="ctr">
              <a:buNone/>
            </a:pPr>
            <a:endParaRPr lang="en-US" sz="2400" dirty="0">
              <a:solidFill>
                <a:srgbClr val="FFFFFF"/>
              </a:solidFill>
            </a:endParaRPr>
          </a:p>
          <a:p>
            <a:pPr marL="0" indent="0" algn="ctr">
              <a:buNone/>
            </a:pPr>
            <a:r>
              <a:rPr lang="en-US" sz="2400" dirty="0">
                <a:solidFill>
                  <a:srgbClr val="FFFFFF"/>
                </a:solidFill>
              </a:rPr>
              <a:t>[Quraysh] responded: You be silent! Let us do what we please.</a:t>
            </a:r>
          </a:p>
        </p:txBody>
      </p:sp>
    </p:spTree>
    <p:extLst>
      <p:ext uri="{BB962C8B-B14F-4D97-AF65-F5344CB8AC3E}">
        <p14:creationId xmlns:p14="http://schemas.microsoft.com/office/powerpoint/2010/main" val="30633427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6AE561-9E65-A15A-5074-B0C5B6FB3ED4}"/>
              </a:ext>
            </a:extLst>
          </p:cNvPr>
          <p:cNvSpPr>
            <a:spLocks noGrp="1"/>
          </p:cNvSpPr>
          <p:nvPr>
            <p:ph type="title"/>
          </p:nvPr>
        </p:nvSpPr>
        <p:spPr>
          <a:xfrm>
            <a:off x="720000" y="619200"/>
            <a:ext cx="10728322" cy="752400"/>
          </a:xfrm>
        </p:spPr>
        <p:txBody>
          <a:bodyPr/>
          <a:lstStyle/>
          <a:p>
            <a:pPr algn="ctr"/>
            <a:r>
              <a:rPr lang="en-US" dirty="0"/>
              <a:t>The Treaty of </a:t>
            </a:r>
            <a:r>
              <a:rPr lang="en-US" dirty="0" err="1"/>
              <a:t>Hudaybiyyah</a:t>
            </a:r>
            <a:endParaRPr lang="en-US" dirty="0"/>
          </a:p>
        </p:txBody>
      </p:sp>
      <p:sp>
        <p:nvSpPr>
          <p:cNvPr id="3" name="Content Placeholder 2">
            <a:extLst>
              <a:ext uri="{FF2B5EF4-FFF2-40B4-BE49-F238E27FC236}">
                <a16:creationId xmlns:a16="http://schemas.microsoft.com/office/drawing/2014/main" id="{368AC5E0-8A5C-C4E7-4D42-F430DCE28C67}"/>
              </a:ext>
            </a:extLst>
          </p:cNvPr>
          <p:cNvSpPr>
            <a:spLocks noGrp="1"/>
          </p:cNvSpPr>
          <p:nvPr>
            <p:ph idx="1"/>
          </p:nvPr>
        </p:nvSpPr>
        <p:spPr>
          <a:xfrm>
            <a:off x="720000" y="1371600"/>
            <a:ext cx="10728325" cy="4682836"/>
          </a:xfrm>
        </p:spPr>
        <p:txBody>
          <a:bodyPr>
            <a:normAutofit/>
          </a:bodyPr>
          <a:lstStyle/>
          <a:p>
            <a:r>
              <a:rPr lang="en-US" sz="2400" dirty="0">
                <a:solidFill>
                  <a:srgbClr val="FFFFFF"/>
                </a:solidFill>
              </a:rPr>
              <a:t>One of the most important events of the 6AH and a major turning point for the future of Islam was the Treaty of </a:t>
            </a:r>
            <a:r>
              <a:rPr lang="en-US" sz="2400" dirty="0" err="1">
                <a:solidFill>
                  <a:srgbClr val="FFFFFF"/>
                </a:solidFill>
              </a:rPr>
              <a:t>Hudaybiyyah</a:t>
            </a:r>
            <a:r>
              <a:rPr lang="en-US" sz="2400" dirty="0">
                <a:solidFill>
                  <a:srgbClr val="FFFFFF"/>
                </a:solidFill>
              </a:rPr>
              <a:t>.</a:t>
            </a:r>
          </a:p>
          <a:p>
            <a:r>
              <a:rPr lang="en-CA" sz="2400" dirty="0">
                <a:solidFill>
                  <a:srgbClr val="FFFFFF"/>
                </a:solidFill>
                <a:effectLst/>
              </a:rPr>
              <a:t>The Battle of </a:t>
            </a:r>
            <a:r>
              <a:rPr lang="en-CA" sz="2400" dirty="0" err="1">
                <a:solidFill>
                  <a:srgbClr val="FFFFFF"/>
                </a:solidFill>
                <a:effectLst/>
              </a:rPr>
              <a:t>Ahzab</a:t>
            </a:r>
            <a:r>
              <a:rPr lang="en-CA" sz="2400" dirty="0">
                <a:solidFill>
                  <a:srgbClr val="FFFFFF"/>
                </a:solidFill>
                <a:effectLst/>
              </a:rPr>
              <a:t> (and the extermination of the </a:t>
            </a:r>
            <a:r>
              <a:rPr lang="en-CA" sz="2400" dirty="0" err="1">
                <a:solidFill>
                  <a:srgbClr val="FFFFFF"/>
                </a:solidFill>
                <a:effectLst/>
              </a:rPr>
              <a:t>Qurayẓah</a:t>
            </a:r>
            <a:r>
              <a:rPr lang="en-CA" sz="2400" dirty="0">
                <a:solidFill>
                  <a:srgbClr val="FFFFFF"/>
                </a:solidFill>
                <a:effectLst/>
              </a:rPr>
              <a:t>) obliterated Quraysh’s hopes of destroying Islam and the Muslims.</a:t>
            </a:r>
          </a:p>
          <a:p>
            <a:r>
              <a:rPr lang="en-CA" sz="2400" dirty="0">
                <a:solidFill>
                  <a:srgbClr val="FFFFFF"/>
                </a:solidFill>
                <a:effectLst/>
              </a:rPr>
              <a:t>Al-</a:t>
            </a:r>
            <a:r>
              <a:rPr lang="en-CA" sz="2400" dirty="0" err="1">
                <a:solidFill>
                  <a:srgbClr val="FFFFFF"/>
                </a:solidFill>
                <a:effectLst/>
              </a:rPr>
              <a:t>Waqidi</a:t>
            </a:r>
            <a:r>
              <a:rPr lang="en-CA" sz="2400" dirty="0">
                <a:solidFill>
                  <a:srgbClr val="FFFFFF"/>
                </a:solidFill>
                <a:effectLst/>
              </a:rPr>
              <a:t> reports the following statement from the Prophet:</a:t>
            </a:r>
          </a:p>
          <a:p>
            <a:pPr marL="0" indent="0" algn="ctr">
              <a:buNone/>
            </a:pPr>
            <a:r>
              <a:rPr lang="ar-SA" sz="2400" dirty="0">
                <a:solidFill>
                  <a:srgbClr val="FFFFFF"/>
                </a:solidFill>
                <a:effectLst/>
                <a:latin typeface="Scheherazade"/>
              </a:rPr>
              <a:t>قريش قوم قد </a:t>
            </a:r>
            <a:r>
              <a:rPr lang="ar-SA" sz="2400" dirty="0" err="1">
                <a:solidFill>
                  <a:srgbClr val="FFFFFF"/>
                </a:solidFill>
                <a:effectLst/>
                <a:latin typeface="Scheherazade"/>
              </a:rPr>
              <a:t>أضرّت</a:t>
            </a:r>
            <a:r>
              <a:rPr lang="ar-SA" sz="2400" dirty="0">
                <a:solidFill>
                  <a:srgbClr val="FFFFFF"/>
                </a:solidFill>
                <a:effectLst/>
                <a:latin typeface="Scheherazade"/>
              </a:rPr>
              <a:t> بهم الحرب و نهكتهم </a:t>
            </a:r>
            <a:endParaRPr lang="ar-SA" sz="2400" dirty="0">
              <a:solidFill>
                <a:srgbClr val="FFFFFF"/>
              </a:solidFill>
              <a:effectLst/>
            </a:endParaRPr>
          </a:p>
          <a:p>
            <a:pPr marL="0" indent="0" algn="ctr">
              <a:buNone/>
            </a:pPr>
            <a:r>
              <a:rPr lang="en-CA" sz="2400" dirty="0">
                <a:solidFill>
                  <a:srgbClr val="FFFFFF"/>
                </a:solidFill>
                <a:effectLst/>
              </a:rPr>
              <a:t>“Quraysh is a people who have been harmed and exhausted by war.”</a:t>
            </a:r>
          </a:p>
          <a:p>
            <a:endParaRPr lang="en-US" sz="2400" dirty="0">
              <a:solidFill>
                <a:srgbClr val="FFFFFF"/>
              </a:solidFill>
            </a:endParaRPr>
          </a:p>
          <a:p>
            <a:endParaRPr lang="en-US" dirty="0"/>
          </a:p>
        </p:txBody>
      </p:sp>
    </p:spTree>
    <p:extLst>
      <p:ext uri="{BB962C8B-B14F-4D97-AF65-F5344CB8AC3E}">
        <p14:creationId xmlns:p14="http://schemas.microsoft.com/office/powerpoint/2010/main" val="3639245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018D94-8CE7-E0D6-B0C5-6B4AD1232C01}"/>
              </a:ext>
            </a:extLst>
          </p:cNvPr>
          <p:cNvSpPr>
            <a:spLocks noGrp="1"/>
          </p:cNvSpPr>
          <p:nvPr>
            <p:ph type="title"/>
          </p:nvPr>
        </p:nvSpPr>
        <p:spPr>
          <a:xfrm>
            <a:off x="720000" y="619200"/>
            <a:ext cx="10728322" cy="877091"/>
          </a:xfrm>
        </p:spPr>
        <p:txBody>
          <a:bodyPr/>
          <a:lstStyle/>
          <a:p>
            <a:pPr algn="ctr"/>
            <a:r>
              <a:rPr lang="en-US" dirty="0"/>
              <a:t>The Treaty of </a:t>
            </a:r>
            <a:r>
              <a:rPr lang="en-US" dirty="0" err="1"/>
              <a:t>Hudaybiyyah</a:t>
            </a:r>
            <a:endParaRPr lang="en-US" dirty="0"/>
          </a:p>
        </p:txBody>
      </p:sp>
      <p:sp>
        <p:nvSpPr>
          <p:cNvPr id="3" name="Content Placeholder 2">
            <a:extLst>
              <a:ext uri="{FF2B5EF4-FFF2-40B4-BE49-F238E27FC236}">
                <a16:creationId xmlns:a16="http://schemas.microsoft.com/office/drawing/2014/main" id="{318E3314-42BD-358D-93C7-8AE5C138F928}"/>
              </a:ext>
            </a:extLst>
          </p:cNvPr>
          <p:cNvSpPr>
            <a:spLocks noGrp="1"/>
          </p:cNvSpPr>
          <p:nvPr>
            <p:ph idx="1"/>
          </p:nvPr>
        </p:nvSpPr>
        <p:spPr>
          <a:xfrm>
            <a:off x="720000" y="1496292"/>
            <a:ext cx="10728325" cy="4272684"/>
          </a:xfrm>
        </p:spPr>
        <p:txBody>
          <a:bodyPr/>
          <a:lstStyle/>
          <a:p>
            <a:r>
              <a:rPr lang="en-CA" sz="2400" dirty="0">
                <a:solidFill>
                  <a:srgbClr val="FFFFFF"/>
                </a:solidFill>
              </a:rPr>
              <a:t>Since this event was a precursor for the eventual conquest of Makkah, the Quran refers to it as “a clear victory”.</a:t>
            </a:r>
          </a:p>
          <a:p>
            <a:endParaRPr lang="en-CA" sz="2400" dirty="0">
              <a:solidFill>
                <a:srgbClr val="FFFFFF"/>
              </a:solidFill>
            </a:endParaRPr>
          </a:p>
          <a:p>
            <a:pPr marL="0" indent="0" algn="ctr">
              <a:buNone/>
            </a:pPr>
            <a:r>
              <a:rPr lang="ar-SA" sz="2400" b="0" i="0" dirty="0">
                <a:solidFill>
                  <a:srgbClr val="FFFFFF"/>
                </a:solidFill>
                <a:effectLst/>
                <a:latin typeface="Arial" panose="020B0604020202020204" pitchFamily="34" charset="0"/>
              </a:rPr>
              <a:t>إِنَّا فَتَحْنَا لَكَ فَتْحًا مُّبِينًا</a:t>
            </a:r>
            <a:br>
              <a:rPr lang="en-CA" sz="2400" dirty="0">
                <a:solidFill>
                  <a:srgbClr val="FFFFFF"/>
                </a:solidFill>
                <a:effectLst/>
              </a:rPr>
            </a:br>
            <a:r>
              <a:rPr lang="en-CA" sz="2400" dirty="0">
                <a:solidFill>
                  <a:srgbClr val="FFFFFF"/>
                </a:solidFill>
                <a:effectLst/>
              </a:rPr>
              <a:t>“Indeed, We have given you a clear victory.”</a:t>
            </a:r>
          </a:p>
          <a:p>
            <a:pPr marL="0" indent="0" algn="ctr">
              <a:buNone/>
            </a:pPr>
            <a:r>
              <a:rPr lang="en-CA" sz="2400" dirty="0">
                <a:solidFill>
                  <a:srgbClr val="FFFFFF"/>
                </a:solidFill>
              </a:rPr>
              <a:t>Quran 48:1</a:t>
            </a:r>
            <a:endParaRPr lang="en-CA" sz="2400" dirty="0">
              <a:solidFill>
                <a:srgbClr val="FFFFFF"/>
              </a:solidFill>
              <a:effectLst/>
            </a:endParaRPr>
          </a:p>
          <a:p>
            <a:endParaRPr lang="en-US" dirty="0"/>
          </a:p>
        </p:txBody>
      </p:sp>
    </p:spTree>
    <p:extLst>
      <p:ext uri="{BB962C8B-B14F-4D97-AF65-F5344CB8AC3E}">
        <p14:creationId xmlns:p14="http://schemas.microsoft.com/office/powerpoint/2010/main" val="3519102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645659-E5AB-01B7-FB9F-8A8EC62AB529}"/>
              </a:ext>
            </a:extLst>
          </p:cNvPr>
          <p:cNvSpPr>
            <a:spLocks noGrp="1"/>
          </p:cNvSpPr>
          <p:nvPr>
            <p:ph type="title"/>
          </p:nvPr>
        </p:nvSpPr>
        <p:spPr>
          <a:xfrm>
            <a:off x="720000" y="619200"/>
            <a:ext cx="10728322" cy="960218"/>
          </a:xfrm>
        </p:spPr>
        <p:txBody>
          <a:bodyPr/>
          <a:lstStyle/>
          <a:p>
            <a:pPr algn="ctr"/>
            <a:r>
              <a:rPr lang="en-US" dirty="0"/>
              <a:t>The Treaty of </a:t>
            </a:r>
            <a:r>
              <a:rPr lang="en-US" dirty="0" err="1"/>
              <a:t>Hudaybiyyah</a:t>
            </a:r>
            <a:endParaRPr lang="en-US" dirty="0"/>
          </a:p>
        </p:txBody>
      </p:sp>
      <p:sp>
        <p:nvSpPr>
          <p:cNvPr id="3" name="Content Placeholder 2">
            <a:extLst>
              <a:ext uri="{FF2B5EF4-FFF2-40B4-BE49-F238E27FC236}">
                <a16:creationId xmlns:a16="http://schemas.microsoft.com/office/drawing/2014/main" id="{8D513FC7-703D-6D1A-E284-FC4F7AE22464}"/>
              </a:ext>
            </a:extLst>
          </p:cNvPr>
          <p:cNvSpPr>
            <a:spLocks noGrp="1"/>
          </p:cNvSpPr>
          <p:nvPr>
            <p:ph idx="1"/>
          </p:nvPr>
        </p:nvSpPr>
        <p:spPr>
          <a:xfrm>
            <a:off x="720000" y="1704110"/>
            <a:ext cx="10728325" cy="4064866"/>
          </a:xfrm>
        </p:spPr>
        <p:txBody>
          <a:bodyPr>
            <a:normAutofit lnSpcReduction="10000"/>
          </a:bodyPr>
          <a:lstStyle/>
          <a:p>
            <a:r>
              <a:rPr lang="en-US" sz="2400" dirty="0">
                <a:solidFill>
                  <a:srgbClr val="FFFFFF"/>
                </a:solidFill>
              </a:rPr>
              <a:t>This particular incident in the </a:t>
            </a:r>
            <a:r>
              <a:rPr lang="en-US" sz="2400" dirty="0" err="1">
                <a:solidFill>
                  <a:srgbClr val="FFFFFF"/>
                </a:solidFill>
              </a:rPr>
              <a:t>seerah</a:t>
            </a:r>
            <a:r>
              <a:rPr lang="en-US" sz="2400" dirty="0">
                <a:solidFill>
                  <a:srgbClr val="FFFFFF"/>
                </a:solidFill>
              </a:rPr>
              <a:t> is quite relevant to Muslim minorities who are unable to take up arms against oppressors. </a:t>
            </a:r>
          </a:p>
          <a:p>
            <a:r>
              <a:rPr lang="en-US" sz="2400" dirty="0">
                <a:solidFill>
                  <a:srgbClr val="FFFFFF"/>
                </a:solidFill>
              </a:rPr>
              <a:t>This event demonstrates that sometimes we are not able to fight tyranny in the battle fields and we have to form political alliances that allow oppressors to implement unjust policies in order to achieve a greater objective. </a:t>
            </a:r>
          </a:p>
          <a:p>
            <a:r>
              <a:rPr lang="en-US" sz="2400" dirty="0">
                <a:solidFill>
                  <a:srgbClr val="FFFFFF"/>
                </a:solidFill>
              </a:rPr>
              <a:t>Of course, such decisions must be made by learned scholars and jurists who are able to accurately access the costs and benefits of such agreements.</a:t>
            </a:r>
          </a:p>
        </p:txBody>
      </p:sp>
    </p:spTree>
    <p:extLst>
      <p:ext uri="{BB962C8B-B14F-4D97-AF65-F5344CB8AC3E}">
        <p14:creationId xmlns:p14="http://schemas.microsoft.com/office/powerpoint/2010/main" val="27526225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4C1209-A8C9-82E1-8763-74AC9FE05E01}"/>
              </a:ext>
            </a:extLst>
          </p:cNvPr>
          <p:cNvSpPr>
            <a:spLocks noGrp="1"/>
          </p:cNvSpPr>
          <p:nvPr>
            <p:ph type="title"/>
          </p:nvPr>
        </p:nvSpPr>
        <p:spPr>
          <a:xfrm>
            <a:off x="720000" y="619200"/>
            <a:ext cx="10728322" cy="752400"/>
          </a:xfrm>
        </p:spPr>
        <p:txBody>
          <a:bodyPr/>
          <a:lstStyle/>
          <a:p>
            <a:pPr algn="ctr"/>
            <a:r>
              <a:rPr lang="en-US" dirty="0"/>
              <a:t>The Treaty of </a:t>
            </a:r>
            <a:r>
              <a:rPr lang="en-US" dirty="0" err="1"/>
              <a:t>Hudaybiyyah</a:t>
            </a:r>
            <a:endParaRPr lang="en-US" dirty="0"/>
          </a:p>
        </p:txBody>
      </p:sp>
      <p:sp>
        <p:nvSpPr>
          <p:cNvPr id="3" name="Content Placeholder 2">
            <a:extLst>
              <a:ext uri="{FF2B5EF4-FFF2-40B4-BE49-F238E27FC236}">
                <a16:creationId xmlns:a16="http://schemas.microsoft.com/office/drawing/2014/main" id="{E429C9CF-3DA4-EC88-869B-411D274B4763}"/>
              </a:ext>
            </a:extLst>
          </p:cNvPr>
          <p:cNvSpPr>
            <a:spLocks noGrp="1"/>
          </p:cNvSpPr>
          <p:nvPr>
            <p:ph idx="1"/>
          </p:nvPr>
        </p:nvSpPr>
        <p:spPr>
          <a:xfrm>
            <a:off x="720000" y="1468582"/>
            <a:ext cx="10626873" cy="4300393"/>
          </a:xfrm>
        </p:spPr>
        <p:txBody>
          <a:bodyPr>
            <a:normAutofit/>
          </a:bodyPr>
          <a:lstStyle/>
          <a:p>
            <a:r>
              <a:rPr lang="en-US" sz="2400" dirty="0">
                <a:solidFill>
                  <a:srgbClr val="FFFFFF"/>
                </a:solidFill>
              </a:rPr>
              <a:t>Background story:</a:t>
            </a:r>
          </a:p>
          <a:p>
            <a:r>
              <a:rPr lang="en-CA" sz="2400" dirty="0">
                <a:solidFill>
                  <a:srgbClr val="FFFFFF"/>
                </a:solidFill>
                <a:effectLst/>
              </a:rPr>
              <a:t>Al-</a:t>
            </a:r>
            <a:r>
              <a:rPr lang="en-CA" sz="2400" dirty="0" err="1">
                <a:solidFill>
                  <a:srgbClr val="FFFFFF"/>
                </a:solidFill>
                <a:effectLst/>
              </a:rPr>
              <a:t>Waqidi</a:t>
            </a:r>
            <a:r>
              <a:rPr lang="en-CA" sz="2400" dirty="0">
                <a:solidFill>
                  <a:srgbClr val="FFFFFF"/>
                </a:solidFill>
                <a:effectLst/>
              </a:rPr>
              <a:t> reports that in Shawwa</a:t>
            </a:r>
            <a:r>
              <a:rPr lang="en-CA" sz="2400" dirty="0">
                <a:solidFill>
                  <a:srgbClr val="FFFFFF"/>
                </a:solidFill>
              </a:rPr>
              <a:t>l</a:t>
            </a:r>
            <a:r>
              <a:rPr lang="en-CA" sz="2400" dirty="0">
                <a:solidFill>
                  <a:srgbClr val="FFFFFF"/>
                </a:solidFill>
                <a:effectLst/>
              </a:rPr>
              <a:t> 6AH, the Prophet saw the following dream: </a:t>
            </a:r>
          </a:p>
          <a:p>
            <a:pPr marL="0" indent="0" algn="ctr">
              <a:buNone/>
            </a:pPr>
            <a:r>
              <a:rPr lang="ar-SA" sz="2400" dirty="0">
                <a:solidFill>
                  <a:srgbClr val="FFFFFF"/>
                </a:solidFill>
                <a:effectLst/>
                <a:latin typeface="Scheherazade"/>
              </a:rPr>
              <a:t> كان رسول الله (ص)  قد رأى </a:t>
            </a:r>
            <a:r>
              <a:rPr lang="ar-SA" sz="2400" dirty="0" err="1">
                <a:solidFill>
                  <a:srgbClr val="FFFFFF"/>
                </a:solidFill>
                <a:effectLst/>
                <a:latin typeface="Scheherazade"/>
              </a:rPr>
              <a:t>فى</a:t>
            </a:r>
            <a:r>
              <a:rPr lang="ar-SA" sz="2400" dirty="0">
                <a:solidFill>
                  <a:srgbClr val="FFFFFF"/>
                </a:solidFill>
                <a:effectLst/>
                <a:latin typeface="Scheherazade"/>
              </a:rPr>
              <a:t> النوم أنه دخل البيت، و حلّق رأسه، و أخذ مفتاح البيت، و عرّف مع المعرّفين</a:t>
            </a:r>
            <a:endParaRPr lang="en-US" sz="2400" dirty="0">
              <a:solidFill>
                <a:srgbClr val="FFFFFF"/>
              </a:solidFill>
              <a:effectLst/>
              <a:latin typeface="Scheherazade"/>
            </a:endParaRPr>
          </a:p>
          <a:p>
            <a:pPr marL="0" indent="0" algn="ctr">
              <a:buNone/>
            </a:pPr>
            <a:r>
              <a:rPr lang="en-US" sz="2400" dirty="0">
                <a:solidFill>
                  <a:srgbClr val="FFFFFF"/>
                </a:solidFill>
              </a:rPr>
              <a:t>“The Messenger of Allah saw in a vision that he was entering the </a:t>
            </a:r>
            <a:r>
              <a:rPr lang="en-US" sz="2400" dirty="0" err="1">
                <a:solidFill>
                  <a:srgbClr val="FFFFFF"/>
                </a:solidFill>
              </a:rPr>
              <a:t>Ka’bah</a:t>
            </a:r>
            <a:r>
              <a:rPr lang="en-US" sz="2400" dirty="0">
                <a:solidFill>
                  <a:srgbClr val="FFFFFF"/>
                </a:solidFill>
              </a:rPr>
              <a:t>, shaving his head, taking the keys of the </a:t>
            </a:r>
            <a:r>
              <a:rPr lang="en-US" sz="2400" dirty="0" err="1">
                <a:solidFill>
                  <a:srgbClr val="FFFFFF"/>
                </a:solidFill>
              </a:rPr>
              <a:t>Ka’bah</a:t>
            </a:r>
            <a:r>
              <a:rPr lang="en-US" sz="2400" dirty="0">
                <a:solidFill>
                  <a:srgbClr val="FFFFFF"/>
                </a:solidFill>
              </a:rPr>
              <a:t> and going to </a:t>
            </a:r>
            <a:r>
              <a:rPr lang="en-US" sz="2400" dirty="0" err="1">
                <a:solidFill>
                  <a:srgbClr val="FFFFFF"/>
                </a:solidFill>
              </a:rPr>
              <a:t>Arafah</a:t>
            </a:r>
            <a:r>
              <a:rPr lang="en-US" sz="2400" dirty="0">
                <a:solidFill>
                  <a:srgbClr val="FFFFFF"/>
                </a:solidFill>
              </a:rPr>
              <a:t> (to perform the acts of worship while staying on the plains of </a:t>
            </a:r>
            <a:r>
              <a:rPr lang="en-US" sz="2400" dirty="0" err="1">
                <a:solidFill>
                  <a:srgbClr val="FFFFFF"/>
                </a:solidFill>
              </a:rPr>
              <a:t>Arafah</a:t>
            </a:r>
            <a:r>
              <a:rPr lang="en-US" sz="2400" dirty="0">
                <a:solidFill>
                  <a:srgbClr val="FFFFFF"/>
                </a:solidFill>
              </a:rPr>
              <a:t>).</a:t>
            </a:r>
            <a:endParaRPr lang="ar-SA" sz="2400" dirty="0">
              <a:solidFill>
                <a:srgbClr val="FFFFFF"/>
              </a:solidFill>
              <a:effectLst/>
            </a:endParaRPr>
          </a:p>
          <a:p>
            <a:pPr marL="0" indent="0" algn="ctr">
              <a:buNone/>
            </a:pPr>
            <a:endParaRPr lang="en-CA" sz="2400" dirty="0">
              <a:solidFill>
                <a:srgbClr val="FFFFFF"/>
              </a:solidFill>
              <a:effectLst/>
            </a:endParaRPr>
          </a:p>
          <a:p>
            <a:endParaRPr lang="en-US" sz="2400" dirty="0">
              <a:solidFill>
                <a:srgbClr val="FFFFFF"/>
              </a:solidFill>
            </a:endParaRPr>
          </a:p>
        </p:txBody>
      </p:sp>
    </p:spTree>
    <p:extLst>
      <p:ext uri="{BB962C8B-B14F-4D97-AF65-F5344CB8AC3E}">
        <p14:creationId xmlns:p14="http://schemas.microsoft.com/office/powerpoint/2010/main" val="29619772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AA179D-6EDE-F5AD-AD0E-B2C78DC77532}"/>
              </a:ext>
            </a:extLst>
          </p:cNvPr>
          <p:cNvSpPr>
            <a:spLocks noGrp="1"/>
          </p:cNvSpPr>
          <p:nvPr>
            <p:ph type="title"/>
          </p:nvPr>
        </p:nvSpPr>
        <p:spPr>
          <a:xfrm>
            <a:off x="720000" y="619200"/>
            <a:ext cx="10728322" cy="899357"/>
          </a:xfrm>
        </p:spPr>
        <p:txBody>
          <a:bodyPr/>
          <a:lstStyle/>
          <a:p>
            <a:pPr algn="ctr"/>
            <a:r>
              <a:rPr lang="en-US" dirty="0"/>
              <a:t>The Treaty of </a:t>
            </a:r>
            <a:r>
              <a:rPr lang="en-US" dirty="0" err="1"/>
              <a:t>Hudaybiyyah</a:t>
            </a:r>
            <a:endParaRPr lang="en-US" dirty="0"/>
          </a:p>
        </p:txBody>
      </p:sp>
      <p:sp>
        <p:nvSpPr>
          <p:cNvPr id="3" name="Content Placeholder 2">
            <a:extLst>
              <a:ext uri="{FF2B5EF4-FFF2-40B4-BE49-F238E27FC236}">
                <a16:creationId xmlns:a16="http://schemas.microsoft.com/office/drawing/2014/main" id="{796CA341-5D30-A786-2755-0708CFBC6BB3}"/>
              </a:ext>
            </a:extLst>
          </p:cNvPr>
          <p:cNvSpPr>
            <a:spLocks noGrp="1"/>
          </p:cNvSpPr>
          <p:nvPr>
            <p:ph idx="1"/>
          </p:nvPr>
        </p:nvSpPr>
        <p:spPr>
          <a:xfrm>
            <a:off x="720000" y="1518558"/>
            <a:ext cx="10105843" cy="4250418"/>
          </a:xfrm>
        </p:spPr>
        <p:txBody>
          <a:bodyPr>
            <a:normAutofit/>
          </a:bodyPr>
          <a:lstStyle/>
          <a:p>
            <a:r>
              <a:rPr lang="en-US" sz="2400" dirty="0">
                <a:solidFill>
                  <a:srgbClr val="FFFFFF"/>
                </a:solidFill>
              </a:rPr>
              <a:t>This dream is alluded to in the Quran:</a:t>
            </a:r>
          </a:p>
          <a:p>
            <a:pPr marL="0" indent="0" algn="ctr">
              <a:buNone/>
            </a:pPr>
            <a:r>
              <a:rPr lang="ar-SA" sz="2400" dirty="0">
                <a:solidFill>
                  <a:srgbClr val="FFFFFF"/>
                </a:solidFill>
              </a:rPr>
              <a:t>لَّقَدْ صَدَقَ اللَّهُ رَسُولَهُ الرُّؤْيَا بِالْحَقِّ </a:t>
            </a:r>
            <a:r>
              <a:rPr lang="ar-SA" sz="2400" dirty="0" err="1">
                <a:solidFill>
                  <a:srgbClr val="FFFFFF"/>
                </a:solidFill>
              </a:rPr>
              <a:t>ۖ</a:t>
            </a:r>
            <a:r>
              <a:rPr lang="ar-SA" sz="2400" dirty="0">
                <a:solidFill>
                  <a:srgbClr val="FFFFFF"/>
                </a:solidFill>
              </a:rPr>
              <a:t> لَتَدْخُلُنَّ الْمَسْجِدَ الْحَرَامَ إِن شَاءَ اللَّهُ آمِنِينَ مُحَلِّقِينَ رُءُوسَكُمْ وَمُقَصِّرِينَ لَا تَخَافُونَ </a:t>
            </a:r>
            <a:r>
              <a:rPr lang="ar-SA" sz="2400" dirty="0" err="1">
                <a:solidFill>
                  <a:srgbClr val="FFFFFF"/>
                </a:solidFill>
              </a:rPr>
              <a:t>ۖ</a:t>
            </a:r>
            <a:r>
              <a:rPr lang="ar-SA" sz="2400" dirty="0">
                <a:solidFill>
                  <a:srgbClr val="FFFFFF"/>
                </a:solidFill>
              </a:rPr>
              <a:t> فَعَلِمَ مَا لَمْ تَعْلَمُوا فَجَعَلَ مِن دُونِ ذَٰلِكَ فَتْحًا قَرِيبًا</a:t>
            </a:r>
            <a:endParaRPr lang="en-US" sz="2400" dirty="0">
              <a:solidFill>
                <a:srgbClr val="FFFFFF"/>
              </a:solidFill>
            </a:endParaRPr>
          </a:p>
          <a:p>
            <a:pPr marL="0" indent="0" algn="ctr">
              <a:buNone/>
            </a:pPr>
            <a:r>
              <a:rPr lang="en-CA" sz="2400" b="0" i="0" dirty="0">
                <a:solidFill>
                  <a:srgbClr val="FFFFFF"/>
                </a:solidFill>
                <a:effectLst/>
              </a:rPr>
              <a:t>"Indeed, Allah will fulfill His Messenger's vision in all truth: Allah-willing, you will surely enter the Sacred Mosque in security—[some with] heads shaved and [others with] hair shortened—without fear. He knew what you did not know, so He first granted you the triumph at hand" </a:t>
            </a:r>
          </a:p>
          <a:p>
            <a:pPr marL="0" indent="0" algn="ctr">
              <a:buNone/>
            </a:pPr>
            <a:r>
              <a:rPr lang="en-CA" sz="2400" dirty="0">
                <a:solidFill>
                  <a:srgbClr val="FFFFFF"/>
                </a:solidFill>
              </a:rPr>
              <a:t>Quran 48:27</a:t>
            </a:r>
            <a:endParaRPr lang="en-US" sz="2400" dirty="0">
              <a:solidFill>
                <a:srgbClr val="FFFFFF"/>
              </a:solidFill>
            </a:endParaRPr>
          </a:p>
          <a:p>
            <a:pPr marL="0" indent="0" algn="ctr">
              <a:buNone/>
            </a:pPr>
            <a:endParaRPr lang="en-US" sz="2400" dirty="0">
              <a:solidFill>
                <a:srgbClr val="FFFFFF"/>
              </a:solidFill>
            </a:endParaRPr>
          </a:p>
        </p:txBody>
      </p:sp>
    </p:spTree>
    <p:extLst>
      <p:ext uri="{BB962C8B-B14F-4D97-AF65-F5344CB8AC3E}">
        <p14:creationId xmlns:p14="http://schemas.microsoft.com/office/powerpoint/2010/main" val="6476289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BDD629-1330-5FCD-36FC-0708D064EB45}"/>
              </a:ext>
            </a:extLst>
          </p:cNvPr>
          <p:cNvSpPr>
            <a:spLocks noGrp="1"/>
          </p:cNvSpPr>
          <p:nvPr>
            <p:ph type="title"/>
          </p:nvPr>
        </p:nvSpPr>
        <p:spPr>
          <a:xfrm>
            <a:off x="720000" y="619200"/>
            <a:ext cx="10728322" cy="834043"/>
          </a:xfrm>
        </p:spPr>
        <p:txBody>
          <a:bodyPr/>
          <a:lstStyle/>
          <a:p>
            <a:pPr algn="ctr"/>
            <a:r>
              <a:rPr lang="en-US" dirty="0"/>
              <a:t>The Treaty of </a:t>
            </a:r>
            <a:r>
              <a:rPr lang="en-US" dirty="0" err="1"/>
              <a:t>Hudaybiyyah</a:t>
            </a:r>
            <a:endParaRPr lang="en-US" dirty="0"/>
          </a:p>
        </p:txBody>
      </p:sp>
      <p:sp>
        <p:nvSpPr>
          <p:cNvPr id="3" name="Content Placeholder 2">
            <a:extLst>
              <a:ext uri="{FF2B5EF4-FFF2-40B4-BE49-F238E27FC236}">
                <a16:creationId xmlns:a16="http://schemas.microsoft.com/office/drawing/2014/main" id="{3D34B395-5C84-4340-9A2B-1D360ADF5466}"/>
              </a:ext>
            </a:extLst>
          </p:cNvPr>
          <p:cNvSpPr>
            <a:spLocks noGrp="1"/>
          </p:cNvSpPr>
          <p:nvPr>
            <p:ph idx="1"/>
          </p:nvPr>
        </p:nvSpPr>
        <p:spPr>
          <a:xfrm>
            <a:off x="720000" y="1453244"/>
            <a:ext cx="10728325" cy="4315732"/>
          </a:xfrm>
        </p:spPr>
        <p:txBody>
          <a:bodyPr>
            <a:normAutofit lnSpcReduction="10000"/>
          </a:bodyPr>
          <a:lstStyle/>
          <a:p>
            <a:r>
              <a:rPr lang="en-US" sz="2400" dirty="0">
                <a:solidFill>
                  <a:srgbClr val="FFFFFF"/>
                </a:solidFill>
              </a:rPr>
              <a:t>Important points from the verse:</a:t>
            </a:r>
          </a:p>
          <a:p>
            <a:r>
              <a:rPr lang="en-US" sz="2400" dirty="0">
                <a:solidFill>
                  <a:srgbClr val="FFFFFF"/>
                </a:solidFill>
              </a:rPr>
              <a:t>1. The dreams and visions of prophets always come true.</a:t>
            </a:r>
          </a:p>
          <a:p>
            <a:r>
              <a:rPr lang="en-US" sz="2400" dirty="0">
                <a:solidFill>
                  <a:srgbClr val="FFFFFF"/>
                </a:solidFill>
              </a:rPr>
              <a:t>2. The foretelling of the Muslims entering Makkah despite all the dangers and obstacles is one of the miraculous aspects of the Quran.</a:t>
            </a:r>
          </a:p>
          <a:p>
            <a:r>
              <a:rPr lang="en-US" sz="2400" dirty="0">
                <a:solidFill>
                  <a:srgbClr val="FFFFFF"/>
                </a:solidFill>
              </a:rPr>
              <a:t>3. Although the dream of the Prophet will certainly come true, the Prophet makes it contingent on the will of Allah.</a:t>
            </a:r>
          </a:p>
          <a:p>
            <a:r>
              <a:rPr lang="en-US" sz="2400" dirty="0">
                <a:solidFill>
                  <a:srgbClr val="FFFFFF"/>
                </a:solidFill>
              </a:rPr>
              <a:t>4. Only Allah has full knowledge of the effects of our actions. Sometimes we are unable to see how an apparent loss can be the precursor to abundant goodness.</a:t>
            </a:r>
          </a:p>
          <a:p>
            <a:endParaRPr lang="en-US" sz="2400" dirty="0">
              <a:solidFill>
                <a:srgbClr val="FFFFFF"/>
              </a:solidFill>
            </a:endParaRPr>
          </a:p>
        </p:txBody>
      </p:sp>
    </p:spTree>
    <p:extLst>
      <p:ext uri="{BB962C8B-B14F-4D97-AF65-F5344CB8AC3E}">
        <p14:creationId xmlns:p14="http://schemas.microsoft.com/office/powerpoint/2010/main" val="40178734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49AD25-DCE8-F3F9-E52E-9C1E83923B86}"/>
              </a:ext>
            </a:extLst>
          </p:cNvPr>
          <p:cNvSpPr>
            <a:spLocks noGrp="1"/>
          </p:cNvSpPr>
          <p:nvPr>
            <p:ph type="title"/>
          </p:nvPr>
        </p:nvSpPr>
        <p:spPr>
          <a:xfrm>
            <a:off x="720000" y="619200"/>
            <a:ext cx="10728322" cy="785057"/>
          </a:xfrm>
        </p:spPr>
        <p:txBody>
          <a:bodyPr/>
          <a:lstStyle/>
          <a:p>
            <a:pPr algn="ctr"/>
            <a:r>
              <a:rPr lang="en-US" dirty="0"/>
              <a:t>The Treaty of </a:t>
            </a:r>
            <a:r>
              <a:rPr lang="en-US" dirty="0" err="1"/>
              <a:t>Hudaybiyyah</a:t>
            </a:r>
            <a:endParaRPr lang="en-US" dirty="0"/>
          </a:p>
        </p:txBody>
      </p:sp>
      <p:sp>
        <p:nvSpPr>
          <p:cNvPr id="3" name="Content Placeholder 2">
            <a:extLst>
              <a:ext uri="{FF2B5EF4-FFF2-40B4-BE49-F238E27FC236}">
                <a16:creationId xmlns:a16="http://schemas.microsoft.com/office/drawing/2014/main" id="{B153269F-DA13-A381-AF08-467062D326B4}"/>
              </a:ext>
            </a:extLst>
          </p:cNvPr>
          <p:cNvSpPr>
            <a:spLocks noGrp="1"/>
          </p:cNvSpPr>
          <p:nvPr>
            <p:ph idx="1"/>
          </p:nvPr>
        </p:nvSpPr>
        <p:spPr>
          <a:xfrm>
            <a:off x="720000" y="1404258"/>
            <a:ext cx="10728325" cy="4364718"/>
          </a:xfrm>
        </p:spPr>
        <p:txBody>
          <a:bodyPr>
            <a:normAutofit/>
          </a:bodyPr>
          <a:lstStyle/>
          <a:p>
            <a:r>
              <a:rPr lang="en-US" sz="2400" dirty="0">
                <a:solidFill>
                  <a:srgbClr val="FFFFFF"/>
                </a:solidFill>
              </a:rPr>
              <a:t>After seeing this dream, the Prophet exhorted the Muslims to ready themselves to perform the pilgrimage; and to carry no more than a sword ; </a:t>
            </a:r>
            <a:r>
              <a:rPr lang="en-US" sz="2400" dirty="0" err="1">
                <a:solidFill>
                  <a:srgbClr val="FFFFFF"/>
                </a:solidFill>
              </a:rPr>
              <a:t>Saʿd</a:t>
            </a:r>
            <a:r>
              <a:rPr lang="en-US" sz="2400" dirty="0">
                <a:solidFill>
                  <a:srgbClr val="FFFFFF"/>
                </a:solidFill>
              </a:rPr>
              <a:t> ibn </a:t>
            </a:r>
            <a:r>
              <a:rPr lang="en-US" sz="2400" dirty="0" err="1">
                <a:solidFill>
                  <a:srgbClr val="FFFFFF"/>
                </a:solidFill>
              </a:rPr>
              <a:t>ʿUbadah</a:t>
            </a:r>
            <a:r>
              <a:rPr lang="en-US" sz="2400" dirty="0">
                <a:solidFill>
                  <a:srgbClr val="FFFFFF"/>
                </a:solidFill>
              </a:rPr>
              <a:t> and Umar insisted on taking more just in case.</a:t>
            </a:r>
          </a:p>
          <a:p>
            <a:r>
              <a:rPr lang="en-US" sz="2400" dirty="0">
                <a:solidFill>
                  <a:srgbClr val="FFFFFF"/>
                </a:solidFill>
              </a:rPr>
              <a:t>News spread among the Ansar, the </a:t>
            </a:r>
            <a:r>
              <a:rPr lang="en-US" sz="2400" dirty="0" err="1">
                <a:solidFill>
                  <a:srgbClr val="FFFFFF"/>
                </a:solidFill>
              </a:rPr>
              <a:t>Muhajireen</a:t>
            </a:r>
            <a:r>
              <a:rPr lang="en-US" sz="2400" dirty="0">
                <a:solidFill>
                  <a:srgbClr val="FFFFFF"/>
                </a:solidFill>
              </a:rPr>
              <a:t> and the tribes surrounding Medina.</a:t>
            </a:r>
          </a:p>
          <a:p>
            <a:r>
              <a:rPr lang="en-US" sz="2400" dirty="0">
                <a:solidFill>
                  <a:srgbClr val="FFFFFF"/>
                </a:solidFill>
              </a:rPr>
              <a:t>The </a:t>
            </a:r>
            <a:r>
              <a:rPr lang="en-US" sz="2400" dirty="0" err="1">
                <a:solidFill>
                  <a:srgbClr val="FFFFFF"/>
                </a:solidFill>
              </a:rPr>
              <a:t>Muhajireen</a:t>
            </a:r>
            <a:r>
              <a:rPr lang="en-US" sz="2400" dirty="0">
                <a:solidFill>
                  <a:srgbClr val="FFFFFF"/>
                </a:solidFill>
              </a:rPr>
              <a:t> were especially excited to perform Umrah because it has been nearly 6 years since they had visited their homeland.</a:t>
            </a:r>
          </a:p>
          <a:p>
            <a:endParaRPr lang="en-US" sz="2400" dirty="0">
              <a:solidFill>
                <a:srgbClr val="FFFFFF"/>
              </a:solidFill>
            </a:endParaRPr>
          </a:p>
        </p:txBody>
      </p:sp>
    </p:spTree>
    <p:extLst>
      <p:ext uri="{BB962C8B-B14F-4D97-AF65-F5344CB8AC3E}">
        <p14:creationId xmlns:p14="http://schemas.microsoft.com/office/powerpoint/2010/main" val="5708098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1F1684-F55A-A87B-CA3E-17F36ABAB28A}"/>
              </a:ext>
            </a:extLst>
          </p:cNvPr>
          <p:cNvSpPr>
            <a:spLocks noGrp="1"/>
          </p:cNvSpPr>
          <p:nvPr>
            <p:ph type="title"/>
          </p:nvPr>
        </p:nvSpPr>
        <p:spPr>
          <a:xfrm>
            <a:off x="720000" y="619200"/>
            <a:ext cx="10728322" cy="752400"/>
          </a:xfrm>
        </p:spPr>
        <p:txBody>
          <a:bodyPr/>
          <a:lstStyle/>
          <a:p>
            <a:pPr algn="ctr"/>
            <a:r>
              <a:rPr lang="en-US" dirty="0"/>
              <a:t>The Treaty of </a:t>
            </a:r>
            <a:r>
              <a:rPr lang="en-US" dirty="0" err="1"/>
              <a:t>Hudaybiyyah</a:t>
            </a:r>
            <a:endParaRPr lang="en-US" dirty="0"/>
          </a:p>
        </p:txBody>
      </p:sp>
      <p:sp>
        <p:nvSpPr>
          <p:cNvPr id="3" name="Content Placeholder 2">
            <a:extLst>
              <a:ext uri="{FF2B5EF4-FFF2-40B4-BE49-F238E27FC236}">
                <a16:creationId xmlns:a16="http://schemas.microsoft.com/office/drawing/2014/main" id="{859A7082-594D-CF74-FAFC-40BE9AAF797B}"/>
              </a:ext>
            </a:extLst>
          </p:cNvPr>
          <p:cNvSpPr>
            <a:spLocks noGrp="1"/>
          </p:cNvSpPr>
          <p:nvPr>
            <p:ph idx="1"/>
          </p:nvPr>
        </p:nvSpPr>
        <p:spPr>
          <a:xfrm>
            <a:off x="720000" y="1371599"/>
            <a:ext cx="10728325" cy="5127171"/>
          </a:xfrm>
        </p:spPr>
        <p:txBody>
          <a:bodyPr>
            <a:normAutofit/>
          </a:bodyPr>
          <a:lstStyle/>
          <a:p>
            <a:r>
              <a:rPr lang="en-US" dirty="0">
                <a:solidFill>
                  <a:srgbClr val="FFFFFF"/>
                </a:solidFill>
              </a:rPr>
              <a:t>Many of the Bedouins refused to participate according to the Quran:</a:t>
            </a:r>
          </a:p>
          <a:p>
            <a:pPr marL="0" indent="0" algn="ctr">
              <a:buNone/>
            </a:pPr>
            <a:r>
              <a:rPr lang="ar-SA" dirty="0">
                <a:solidFill>
                  <a:srgbClr val="FFFFFF"/>
                </a:solidFill>
              </a:rPr>
              <a:t>سَيَقُولُ لَكَ </a:t>
            </a:r>
            <a:r>
              <a:rPr lang="ar-SA" dirty="0" err="1">
                <a:solidFill>
                  <a:srgbClr val="FFFFFF"/>
                </a:solidFill>
              </a:rPr>
              <a:t>ٱلْمُخَلَّفُونَ</a:t>
            </a:r>
            <a:r>
              <a:rPr lang="ar-SA" dirty="0">
                <a:solidFill>
                  <a:srgbClr val="FFFFFF"/>
                </a:solidFill>
              </a:rPr>
              <a:t> مِنَ </a:t>
            </a:r>
            <a:r>
              <a:rPr lang="ar-SA" dirty="0" err="1">
                <a:solidFill>
                  <a:srgbClr val="FFFFFF"/>
                </a:solidFill>
              </a:rPr>
              <a:t>ٱلْأَعْرَابِ</a:t>
            </a:r>
            <a:r>
              <a:rPr lang="ar-SA" dirty="0">
                <a:solidFill>
                  <a:srgbClr val="FFFFFF"/>
                </a:solidFill>
              </a:rPr>
              <a:t> </a:t>
            </a:r>
            <a:r>
              <a:rPr lang="ar-SA" dirty="0" err="1">
                <a:solidFill>
                  <a:srgbClr val="FFFFFF"/>
                </a:solidFill>
              </a:rPr>
              <a:t>شَغَلَتْنَآ</a:t>
            </a:r>
            <a:r>
              <a:rPr lang="ar-SA" dirty="0">
                <a:solidFill>
                  <a:srgbClr val="FFFFFF"/>
                </a:solidFill>
              </a:rPr>
              <a:t> أَمْوَٰلُنَا وَأَهْلُونَا </a:t>
            </a:r>
            <a:r>
              <a:rPr lang="ar-SA" dirty="0" err="1">
                <a:solidFill>
                  <a:srgbClr val="FFFFFF"/>
                </a:solidFill>
              </a:rPr>
              <a:t>فَٱسْتَغْفِرْ</a:t>
            </a:r>
            <a:r>
              <a:rPr lang="ar-SA" dirty="0">
                <a:solidFill>
                  <a:srgbClr val="FFFFFF"/>
                </a:solidFill>
              </a:rPr>
              <a:t> لَنَا يَقُولُونَ بِأَلْسِنَتِهِم مَّا لَيْسَ </a:t>
            </a:r>
            <a:r>
              <a:rPr lang="ar-SA" dirty="0" err="1">
                <a:solidFill>
                  <a:srgbClr val="FFFFFF"/>
                </a:solidFill>
              </a:rPr>
              <a:t>فِى</a:t>
            </a:r>
            <a:r>
              <a:rPr lang="ar-SA" dirty="0">
                <a:solidFill>
                  <a:srgbClr val="FFFFFF"/>
                </a:solidFill>
              </a:rPr>
              <a:t> قُلُوبِهِمْ قُلْ فَمَن يَمْلِكُ لَكُم مِّنَ </a:t>
            </a:r>
            <a:r>
              <a:rPr lang="ar-SA" dirty="0" err="1">
                <a:solidFill>
                  <a:srgbClr val="FFFFFF"/>
                </a:solidFill>
              </a:rPr>
              <a:t>ٱللَّهِ</a:t>
            </a:r>
            <a:r>
              <a:rPr lang="ar-SA" dirty="0">
                <a:solidFill>
                  <a:srgbClr val="FFFFFF"/>
                </a:solidFill>
              </a:rPr>
              <a:t> </a:t>
            </a:r>
            <a:r>
              <a:rPr lang="ar-SA" dirty="0" err="1">
                <a:solidFill>
                  <a:srgbClr val="FFFFFF"/>
                </a:solidFill>
              </a:rPr>
              <a:t>شَيْـًٔا</a:t>
            </a:r>
            <a:r>
              <a:rPr lang="ar-SA" dirty="0">
                <a:solidFill>
                  <a:srgbClr val="FFFFFF"/>
                </a:solidFill>
              </a:rPr>
              <a:t> إِنْ أَرَادَ بِكُمْ ضَرًّا أَوْ أَرَادَ بِكُمْ </a:t>
            </a:r>
            <a:r>
              <a:rPr lang="ar-SA" dirty="0" err="1">
                <a:solidFill>
                  <a:srgbClr val="FFFFFF"/>
                </a:solidFill>
              </a:rPr>
              <a:t>نَفْعًۢا</a:t>
            </a:r>
            <a:r>
              <a:rPr lang="ar-SA" dirty="0">
                <a:solidFill>
                  <a:srgbClr val="FFFFFF"/>
                </a:solidFill>
              </a:rPr>
              <a:t> بَلْ كَانَ </a:t>
            </a:r>
            <a:r>
              <a:rPr lang="ar-SA" dirty="0" err="1">
                <a:solidFill>
                  <a:srgbClr val="FFFFFF"/>
                </a:solidFill>
              </a:rPr>
              <a:t>ٱللَّهُ</a:t>
            </a:r>
            <a:r>
              <a:rPr lang="ar-SA" dirty="0">
                <a:solidFill>
                  <a:srgbClr val="FFFFFF"/>
                </a:solidFill>
              </a:rPr>
              <a:t> بِمَا تَعْمَلُونَ </a:t>
            </a:r>
            <a:r>
              <a:rPr lang="ar-SA" dirty="0" err="1">
                <a:solidFill>
                  <a:srgbClr val="FFFFFF"/>
                </a:solidFill>
              </a:rPr>
              <a:t>خَبِيرًۢا</a:t>
            </a:r>
            <a:r>
              <a:rPr lang="ar-SA" dirty="0">
                <a:solidFill>
                  <a:srgbClr val="FFFFFF"/>
                </a:solidFill>
              </a:rPr>
              <a:t> بَلْ ظَنَنتُمْ أَن لَّن يَنقَلِبَ </a:t>
            </a:r>
            <a:r>
              <a:rPr lang="ar-SA" dirty="0" err="1">
                <a:solidFill>
                  <a:srgbClr val="FFFFFF"/>
                </a:solidFill>
              </a:rPr>
              <a:t>ٱلرَّسُولُ</a:t>
            </a:r>
            <a:r>
              <a:rPr lang="ar-SA" dirty="0">
                <a:solidFill>
                  <a:srgbClr val="FFFFFF"/>
                </a:solidFill>
              </a:rPr>
              <a:t> </a:t>
            </a:r>
            <a:r>
              <a:rPr lang="ar-SA" dirty="0" err="1">
                <a:solidFill>
                  <a:srgbClr val="FFFFFF"/>
                </a:solidFill>
              </a:rPr>
              <a:t>وَٱلْمُؤْمِنُونَ</a:t>
            </a:r>
            <a:r>
              <a:rPr lang="ar-SA" dirty="0">
                <a:solidFill>
                  <a:srgbClr val="FFFFFF"/>
                </a:solidFill>
              </a:rPr>
              <a:t> </a:t>
            </a:r>
            <a:r>
              <a:rPr lang="ar-SA" dirty="0" err="1">
                <a:solidFill>
                  <a:srgbClr val="FFFFFF"/>
                </a:solidFill>
              </a:rPr>
              <a:t>إِلَىٰٓ</a:t>
            </a:r>
            <a:r>
              <a:rPr lang="ar-SA" dirty="0">
                <a:solidFill>
                  <a:srgbClr val="FFFFFF"/>
                </a:solidFill>
              </a:rPr>
              <a:t> أَهْلِيهِمْ أَبَدًا وَزُيِّنَ ذَٰلِكَ </a:t>
            </a:r>
            <a:r>
              <a:rPr lang="ar-SA" dirty="0" err="1">
                <a:solidFill>
                  <a:srgbClr val="FFFFFF"/>
                </a:solidFill>
              </a:rPr>
              <a:t>فِى</a:t>
            </a:r>
            <a:r>
              <a:rPr lang="ar-SA" dirty="0">
                <a:solidFill>
                  <a:srgbClr val="FFFFFF"/>
                </a:solidFill>
              </a:rPr>
              <a:t> قُلُوبِكُمْ وَظَنَنتُمْ ظَنَّ </a:t>
            </a:r>
            <a:r>
              <a:rPr lang="ar-SA" dirty="0" err="1">
                <a:solidFill>
                  <a:srgbClr val="FFFFFF"/>
                </a:solidFill>
              </a:rPr>
              <a:t>ٱلسَّوْءِ</a:t>
            </a:r>
            <a:r>
              <a:rPr lang="ar-SA" dirty="0">
                <a:solidFill>
                  <a:srgbClr val="FFFFFF"/>
                </a:solidFill>
              </a:rPr>
              <a:t> وَكُنتُمْ </a:t>
            </a:r>
            <a:r>
              <a:rPr lang="ar-SA" dirty="0" err="1">
                <a:solidFill>
                  <a:srgbClr val="FFFFFF"/>
                </a:solidFill>
              </a:rPr>
              <a:t>قَوْمًۢا</a:t>
            </a:r>
            <a:r>
              <a:rPr lang="ar-SA" dirty="0">
                <a:solidFill>
                  <a:srgbClr val="FFFFFF"/>
                </a:solidFill>
              </a:rPr>
              <a:t> بُورًا</a:t>
            </a:r>
            <a:endParaRPr lang="en-US" dirty="0">
              <a:solidFill>
                <a:srgbClr val="FFFFFF"/>
              </a:solidFill>
            </a:endParaRPr>
          </a:p>
          <a:p>
            <a:pPr marL="0" indent="0" algn="ctr">
              <a:buNone/>
            </a:pPr>
            <a:r>
              <a:rPr lang="en-CA" sz="2000" b="0" i="0" dirty="0">
                <a:solidFill>
                  <a:srgbClr val="FFFFFF"/>
                </a:solidFill>
                <a:effectLst/>
              </a:rPr>
              <a:t>"The nomadic (Bedouin) Arabs who stayed behind will say to you [O Prophet], 'We were preoccupied with our wealth and families, so ask for forgiveness for us.' They say with their tongues what is not in their hearts. Say, 'Who then can stand between you and Allah in any way if He intends harm or benefit for you? In fact, Allah is All-Aware of what you do. The truth is you thought that the Messenger and the believers would never return to their families again. And that was made appealing in your hearts. You harbored evil thoughts [about Allah], and [so] became a doomed people’”</a:t>
            </a:r>
          </a:p>
          <a:p>
            <a:pPr marL="0" indent="0" algn="ctr">
              <a:buNone/>
            </a:pPr>
            <a:r>
              <a:rPr lang="en-CA" dirty="0">
                <a:solidFill>
                  <a:srgbClr val="FFFFFF"/>
                </a:solidFill>
              </a:rPr>
              <a:t>Quran 48:11-12</a:t>
            </a:r>
            <a:endParaRPr lang="en-US" sz="2400" dirty="0">
              <a:solidFill>
                <a:srgbClr val="FFFFFF"/>
              </a:solidFill>
            </a:endParaRPr>
          </a:p>
        </p:txBody>
      </p:sp>
    </p:spTree>
    <p:extLst>
      <p:ext uri="{BB962C8B-B14F-4D97-AF65-F5344CB8AC3E}">
        <p14:creationId xmlns:p14="http://schemas.microsoft.com/office/powerpoint/2010/main" val="3966291231"/>
      </p:ext>
    </p:extLst>
  </p:cSld>
  <p:clrMapOvr>
    <a:masterClrMapping/>
  </p:clrMapOvr>
</p:sld>
</file>

<file path=ppt/theme/theme1.xml><?xml version="1.0" encoding="utf-8"?>
<a:theme xmlns:a="http://schemas.openxmlformats.org/drawingml/2006/main" name="BlobVTI">
  <a:themeElements>
    <a:clrScheme name="Blob V2">
      <a:dk1>
        <a:sysClr val="windowText" lastClr="000000"/>
      </a:dk1>
      <a:lt1>
        <a:sysClr val="window" lastClr="FFFFFF"/>
      </a:lt1>
      <a:dk2>
        <a:srgbClr val="0B2827"/>
      </a:dk2>
      <a:lt2>
        <a:srgbClr val="DAE3E3"/>
      </a:lt2>
      <a:accent1>
        <a:srgbClr val="B495C2"/>
      </a:accent1>
      <a:accent2>
        <a:srgbClr val="767E37"/>
      </a:accent2>
      <a:accent3>
        <a:srgbClr val="8FA3A3"/>
      </a:accent3>
      <a:accent4>
        <a:srgbClr val="CE7F01"/>
      </a:accent4>
      <a:accent5>
        <a:srgbClr val="D15A29"/>
      </a:accent5>
      <a:accent6>
        <a:srgbClr val="B88470"/>
      </a:accent6>
      <a:hlink>
        <a:srgbClr val="B57001"/>
      </a:hlink>
      <a:folHlink>
        <a:srgbClr val="996209"/>
      </a:folHlink>
    </a:clrScheme>
    <a:fontScheme name="Blob">
      <a:majorFont>
        <a:latin typeface="Sagona Book"/>
        <a:ea typeface=""/>
        <a:cs typeface=""/>
      </a:majorFont>
      <a:minorFont>
        <a:latin typeface="Avenir Next LT Pr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bVTI" id="{06D3AACF-B619-4265-899F-5E2FB3A445D5}" vid="{F5918863-BA1A-4735-81A8-3E7BFBDA8478}"/>
    </a:ext>
  </a:extLst>
</a:theme>
</file>

<file path=docProps/app.xml><?xml version="1.0" encoding="utf-8"?>
<Properties xmlns="http://schemas.openxmlformats.org/officeDocument/2006/extended-properties" xmlns:vt="http://schemas.openxmlformats.org/officeDocument/2006/docPropsVTypes">
  <TotalTime>21429</TotalTime>
  <Words>1778</Words>
  <Application>Microsoft Macintosh PowerPoint</Application>
  <PresentationFormat>Widescreen</PresentationFormat>
  <Paragraphs>94</Paragraphs>
  <Slides>19</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19</vt:i4>
      </vt:variant>
    </vt:vector>
  </HeadingPairs>
  <TitlesOfParts>
    <vt:vector size="27" baseType="lpstr">
      <vt:lpstr>Arial</vt:lpstr>
      <vt:lpstr>Avenir Next LT Pro</vt:lpstr>
      <vt:lpstr>Gentium</vt:lpstr>
      <vt:lpstr>me_quran</vt:lpstr>
      <vt:lpstr>Sagona Book</vt:lpstr>
      <vt:lpstr>Scheherazade</vt:lpstr>
      <vt:lpstr>The Hand Extrablack</vt:lpstr>
      <vt:lpstr>BlobVTI</vt:lpstr>
      <vt:lpstr>The Life of Prophet Muhammad</vt:lpstr>
      <vt:lpstr>The Treaty of Hudaybiyyah</vt:lpstr>
      <vt:lpstr>The Treaty of Hudaybiyyah</vt:lpstr>
      <vt:lpstr>The Treaty of Hudaybiyyah</vt:lpstr>
      <vt:lpstr>The Treaty of Hudaybiyyah</vt:lpstr>
      <vt:lpstr>The Treaty of Hudaybiyyah</vt:lpstr>
      <vt:lpstr>The Treaty of Hudaybiyyah</vt:lpstr>
      <vt:lpstr>The Treaty of Hudaybiyyah</vt:lpstr>
      <vt:lpstr>The Treaty of Hudaybiyyah</vt:lpstr>
      <vt:lpstr>The Treaty of Hudaybiyyah</vt:lpstr>
      <vt:lpstr>The Treaty of Hudaybiyyah</vt:lpstr>
      <vt:lpstr>The Treaty of Hudaybiyyah</vt:lpstr>
      <vt:lpstr>The Treaty of Hudaybiyyah</vt:lpstr>
      <vt:lpstr>The Treaty of Hudaybiyyah</vt:lpstr>
      <vt:lpstr>The Treaty of Hudaybiyyah</vt:lpstr>
      <vt:lpstr>The Treaty of Hudaybiyyah</vt:lpstr>
      <vt:lpstr>The Treaty of Hudaybiyyah</vt:lpstr>
      <vt:lpstr>The Treaty of Hudaybiyyah</vt:lpstr>
      <vt:lpstr>The Treaty of Hudaybiyyah</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Prophet Muhammad</dc:title>
  <dc:creator>awnasser@outlook.com</dc:creator>
  <cp:lastModifiedBy>awnasser@outlook.com</cp:lastModifiedBy>
  <cp:revision>1236</cp:revision>
  <dcterms:created xsi:type="dcterms:W3CDTF">2020-11-25T07:02:27Z</dcterms:created>
  <dcterms:modified xsi:type="dcterms:W3CDTF">2023-01-19T02:57:54Z</dcterms:modified>
</cp:coreProperties>
</file>