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1" r:id="rId7"/>
    <p:sldId id="262" r:id="rId8"/>
    <p:sldId id="263" r:id="rId9"/>
    <p:sldId id="264" r:id="rId10"/>
    <p:sldId id="265" r:id="rId11"/>
    <p:sldId id="268" r:id="rId12"/>
    <p:sldId id="269" r:id="rId13"/>
    <p:sldId id="272" r:id="rId14"/>
    <p:sldId id="273" r:id="rId15"/>
    <p:sldId id="270" r:id="rId16"/>
    <p:sldId id="274" r:id="rId17"/>
    <p:sldId id="266" r:id="rId18"/>
    <p:sldId id="267" r:id="rId19"/>
    <p:sldId id="271"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DFDFD"/>
    <a:srgbClr val="FEFDFF"/>
    <a:srgbClr val="FDFAFF"/>
    <a:srgbClr val="000000"/>
    <a:srgbClr val="FCFD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843"/>
    <p:restoredTop sz="94541"/>
  </p:normalViewPr>
  <p:slideViewPr>
    <p:cSldViewPr snapToGrid="0" snapToObjects="1">
      <p:cViewPr varScale="1">
        <p:scale>
          <a:sx n="93" d="100"/>
          <a:sy n="93" d="100"/>
        </p:scale>
        <p:origin x="216" y="4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February 1, 2023</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February 1, 2023</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February 1, 2023</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February 1, 2023</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February 1, 2023</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February 1, 2023</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February 1, 2023</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February 1, 2023</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February 1, 2023</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February 1, 2023</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February 1, 2023</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February 1, 2023</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a:solidFill>
                  <a:srgbClr val="FFFFFF"/>
                </a:solidFill>
              </a:rPr>
              <a:t>Lesson 67</a:t>
            </a:r>
            <a:endParaRPr lang="en-US" dirty="0">
              <a:solidFill>
                <a:srgbClr val="FFFFFF"/>
              </a:solidFill>
            </a:endParaRP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8116A2-862D-D62E-3CA2-64F97570A4FD}"/>
              </a:ext>
            </a:extLst>
          </p:cNvPr>
          <p:cNvSpPr>
            <a:spLocks noGrp="1"/>
          </p:cNvSpPr>
          <p:nvPr>
            <p:ph type="title"/>
          </p:nvPr>
        </p:nvSpPr>
        <p:spPr>
          <a:xfrm>
            <a:off x="720000" y="619200"/>
            <a:ext cx="10728322" cy="804866"/>
          </a:xfrm>
        </p:spPr>
        <p:txBody>
          <a:bodyPr/>
          <a:lstStyle/>
          <a:p>
            <a:pPr algn="ctr"/>
            <a:r>
              <a:rPr lang="en-US" dirty="0"/>
              <a:t>Negotiations for the Treaty</a:t>
            </a:r>
          </a:p>
        </p:txBody>
      </p:sp>
      <p:sp>
        <p:nvSpPr>
          <p:cNvPr id="3" name="Content Placeholder 2">
            <a:extLst>
              <a:ext uri="{FF2B5EF4-FFF2-40B4-BE49-F238E27FC236}">
                <a16:creationId xmlns:a16="http://schemas.microsoft.com/office/drawing/2014/main" id="{442058A1-A1E8-96A2-0152-A491CB785A36}"/>
              </a:ext>
            </a:extLst>
          </p:cNvPr>
          <p:cNvSpPr>
            <a:spLocks noGrp="1"/>
          </p:cNvSpPr>
          <p:nvPr>
            <p:ph idx="1"/>
          </p:nvPr>
        </p:nvSpPr>
        <p:spPr>
          <a:xfrm>
            <a:off x="720000" y="1424066"/>
            <a:ext cx="10728325" cy="4344909"/>
          </a:xfrm>
        </p:spPr>
        <p:txBody>
          <a:bodyPr/>
          <a:lstStyle/>
          <a:p>
            <a:r>
              <a:rPr lang="en-US" sz="2400" dirty="0">
                <a:solidFill>
                  <a:srgbClr val="FFFFFF"/>
                </a:solidFill>
              </a:rPr>
              <a:t>Umar continues:</a:t>
            </a:r>
          </a:p>
          <a:p>
            <a:pPr marL="0" indent="0" algn="ctr">
              <a:buNone/>
            </a:pPr>
            <a:r>
              <a:rPr lang="ar-SA" sz="2400" dirty="0">
                <a:solidFill>
                  <a:srgbClr val="FFFFFF"/>
                </a:solidFill>
              </a:rPr>
              <a:t>وقد كان أصحاب رسول الله يكرهون </a:t>
            </a:r>
            <a:r>
              <a:rPr lang="ar-SA" sz="2400" dirty="0" err="1">
                <a:solidFill>
                  <a:srgbClr val="FFFFFF"/>
                </a:solidFill>
              </a:rPr>
              <a:t>الصلح،لأنهم</a:t>
            </a:r>
            <a:r>
              <a:rPr lang="ar-SA" sz="2400" dirty="0">
                <a:solidFill>
                  <a:srgbClr val="FFFFFF"/>
                </a:solidFill>
              </a:rPr>
              <a:t> خرجوا لا يشكّون </a:t>
            </a:r>
            <a:r>
              <a:rPr lang="ar-SA" sz="2400" dirty="0" err="1">
                <a:solidFill>
                  <a:srgbClr val="FFFFFF"/>
                </a:solidFill>
              </a:rPr>
              <a:t>فى</a:t>
            </a:r>
            <a:r>
              <a:rPr lang="ar-SA" sz="2400" dirty="0">
                <a:solidFill>
                  <a:srgbClr val="FFFFFF"/>
                </a:solidFill>
              </a:rPr>
              <a:t> الفتح لرؤيا رسول الله صلّى الله عليه و سلّم أنه حلق رأسه، و أنه دخل البيت، فأخذ  مفتاح الكعبة، و عرف مع المعرّفين</a:t>
            </a:r>
            <a:endParaRPr lang="en-US" sz="2400" dirty="0">
              <a:solidFill>
                <a:srgbClr val="FFFFFF"/>
              </a:solidFill>
            </a:endParaRPr>
          </a:p>
          <a:p>
            <a:pPr marL="0" indent="0" algn="ctr">
              <a:buNone/>
            </a:pPr>
            <a:r>
              <a:rPr lang="en-US" sz="2400" dirty="0">
                <a:solidFill>
                  <a:srgbClr val="FFFFFF"/>
                </a:solidFill>
              </a:rPr>
              <a:t>The companions of the Prophet hated the treaty because they set out without any doubt that they would enter Makkah because of the Prophet’s dream…</a:t>
            </a:r>
          </a:p>
        </p:txBody>
      </p:sp>
    </p:spTree>
    <p:extLst>
      <p:ext uri="{BB962C8B-B14F-4D97-AF65-F5344CB8AC3E}">
        <p14:creationId xmlns:p14="http://schemas.microsoft.com/office/powerpoint/2010/main" val="836673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40838B-18BF-9F56-F918-1F644B3E0D36}"/>
              </a:ext>
            </a:extLst>
          </p:cNvPr>
          <p:cNvSpPr>
            <a:spLocks noGrp="1"/>
          </p:cNvSpPr>
          <p:nvPr>
            <p:ph type="title"/>
          </p:nvPr>
        </p:nvSpPr>
        <p:spPr>
          <a:xfrm>
            <a:off x="720000" y="619200"/>
            <a:ext cx="10728322" cy="669954"/>
          </a:xfrm>
        </p:spPr>
        <p:txBody>
          <a:bodyPr/>
          <a:lstStyle/>
          <a:p>
            <a:pPr algn="ctr"/>
            <a:r>
              <a:rPr lang="en-US" dirty="0"/>
              <a:t>Negotiations for the Treaty</a:t>
            </a:r>
          </a:p>
        </p:txBody>
      </p:sp>
      <p:sp>
        <p:nvSpPr>
          <p:cNvPr id="3" name="Content Placeholder 2">
            <a:extLst>
              <a:ext uri="{FF2B5EF4-FFF2-40B4-BE49-F238E27FC236}">
                <a16:creationId xmlns:a16="http://schemas.microsoft.com/office/drawing/2014/main" id="{4FCBE0D5-A9BA-6610-B1CC-F34FEDAF555B}"/>
              </a:ext>
            </a:extLst>
          </p:cNvPr>
          <p:cNvSpPr>
            <a:spLocks noGrp="1"/>
          </p:cNvSpPr>
          <p:nvPr>
            <p:ph idx="1"/>
          </p:nvPr>
        </p:nvSpPr>
        <p:spPr>
          <a:xfrm>
            <a:off x="720000" y="1289154"/>
            <a:ext cx="10728325" cy="4479821"/>
          </a:xfrm>
        </p:spPr>
        <p:txBody>
          <a:bodyPr/>
          <a:lstStyle/>
          <a:p>
            <a:r>
              <a:rPr lang="en-US" sz="2400" b="1" dirty="0">
                <a:solidFill>
                  <a:srgbClr val="FFFFFF"/>
                </a:solidFill>
              </a:rPr>
              <a:t>The Writing of the Treaty:</a:t>
            </a:r>
          </a:p>
          <a:p>
            <a:r>
              <a:rPr lang="en-US" sz="2400" dirty="0">
                <a:solidFill>
                  <a:srgbClr val="FFFFFF"/>
                </a:solidFill>
              </a:rPr>
              <a:t>Ibn Hisham reports: </a:t>
            </a:r>
          </a:p>
          <a:p>
            <a:pPr marL="0" indent="0" algn="ctr">
              <a:buNone/>
            </a:pPr>
            <a:r>
              <a:rPr lang="ar-SA" sz="2400" b="0" i="0" dirty="0">
                <a:solidFill>
                  <a:srgbClr val="FFFFFF"/>
                </a:solidFill>
                <a:effectLst/>
                <a:latin typeface="Lotus Linotype"/>
              </a:rPr>
              <a:t>: ثم دعا رسول الله صلى الله عليه وسلم علي بن أبي طالب رضوان الله عليه ، فقال : اكتب : بسم الله الرحمن الرحيم ؛ قال : فقال سهيل : لا أعرف هذا ، ولكن اكتب : باسمك اللهم</a:t>
            </a:r>
            <a:endParaRPr lang="en-US" sz="2400" b="0" i="0" dirty="0">
              <a:solidFill>
                <a:srgbClr val="FFFFFF"/>
              </a:solidFill>
              <a:effectLst/>
              <a:latin typeface="Lotus Linotype"/>
            </a:endParaRPr>
          </a:p>
          <a:p>
            <a:pPr marL="0" indent="0" algn="ctr">
              <a:buNone/>
            </a:pPr>
            <a:r>
              <a:rPr lang="en-US" sz="2400" dirty="0">
                <a:solidFill>
                  <a:srgbClr val="FFFFFF"/>
                </a:solidFill>
              </a:rPr>
              <a:t>The Prophet summons Ali to draft the treaty. He says to him: Write in the name of God the Compassionate the Merciful. </a:t>
            </a:r>
            <a:r>
              <a:rPr lang="en-US" sz="2400" dirty="0" err="1">
                <a:solidFill>
                  <a:srgbClr val="FFFFFF"/>
                </a:solidFill>
              </a:rPr>
              <a:t>Suhayl</a:t>
            </a:r>
            <a:r>
              <a:rPr lang="en-US" sz="2400" dirty="0">
                <a:solidFill>
                  <a:srgbClr val="FFFFFF"/>
                </a:solidFill>
              </a:rPr>
              <a:t> retorts: I do not know of this God. Rather, write: In Your Name, O God”</a:t>
            </a:r>
            <a:r>
              <a:rPr lang="ar-SA" sz="2400" b="0" i="0" dirty="0">
                <a:solidFill>
                  <a:srgbClr val="FFFFFF"/>
                </a:solidFill>
                <a:effectLst/>
              </a:rPr>
              <a:t> </a:t>
            </a:r>
            <a:endParaRPr lang="en-US" sz="2400" dirty="0">
              <a:solidFill>
                <a:srgbClr val="FFFFFF"/>
              </a:solidFill>
            </a:endParaRPr>
          </a:p>
          <a:p>
            <a:endParaRPr lang="en-US" dirty="0"/>
          </a:p>
        </p:txBody>
      </p:sp>
    </p:spTree>
    <p:extLst>
      <p:ext uri="{BB962C8B-B14F-4D97-AF65-F5344CB8AC3E}">
        <p14:creationId xmlns:p14="http://schemas.microsoft.com/office/powerpoint/2010/main" val="17968369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01FE0D-8583-FA4B-5C1C-BF3F2D093F6E}"/>
              </a:ext>
            </a:extLst>
          </p:cNvPr>
          <p:cNvSpPr>
            <a:spLocks noGrp="1"/>
          </p:cNvSpPr>
          <p:nvPr>
            <p:ph type="title"/>
          </p:nvPr>
        </p:nvSpPr>
        <p:spPr>
          <a:xfrm>
            <a:off x="720000" y="619200"/>
            <a:ext cx="10728322" cy="714925"/>
          </a:xfrm>
        </p:spPr>
        <p:txBody>
          <a:bodyPr/>
          <a:lstStyle/>
          <a:p>
            <a:pPr algn="ctr"/>
            <a:r>
              <a:rPr lang="en-US" dirty="0"/>
              <a:t>Negotiations for the Treaty</a:t>
            </a:r>
          </a:p>
        </p:txBody>
      </p:sp>
      <p:sp>
        <p:nvSpPr>
          <p:cNvPr id="3" name="Content Placeholder 2">
            <a:extLst>
              <a:ext uri="{FF2B5EF4-FFF2-40B4-BE49-F238E27FC236}">
                <a16:creationId xmlns:a16="http://schemas.microsoft.com/office/drawing/2014/main" id="{C3C2EA3D-80BC-E80C-629C-A43BE9CEB41E}"/>
              </a:ext>
            </a:extLst>
          </p:cNvPr>
          <p:cNvSpPr>
            <a:spLocks noGrp="1"/>
          </p:cNvSpPr>
          <p:nvPr>
            <p:ph idx="1"/>
          </p:nvPr>
        </p:nvSpPr>
        <p:spPr>
          <a:xfrm>
            <a:off x="720000" y="1469036"/>
            <a:ext cx="10728325" cy="4299939"/>
          </a:xfrm>
        </p:spPr>
        <p:txBody>
          <a:bodyPr>
            <a:normAutofit/>
          </a:bodyPr>
          <a:lstStyle/>
          <a:p>
            <a:pPr marL="0" indent="0" algn="ctr">
              <a:buNone/>
            </a:pPr>
            <a:r>
              <a:rPr lang="ar-SA" sz="2400" dirty="0">
                <a:solidFill>
                  <a:srgbClr val="FFFFFF"/>
                </a:solidFill>
              </a:rPr>
              <a:t> فكتبها ؛ ثم قال : اكتب : هذا ما صالح عليه محمد رسول الله سهيل بن عمرو ؛ قال : فقال سهيل : لو شهدت أنك رسول الله لم أقاتلك ، ولكن اكتب اسمك واسم أبيك ؛ قال : فقال رسول الله صلى الله عليه وسلم : اكتب : هذا ما صالح عليه محمد بن عبد الله سهيل بن عمرو</a:t>
            </a:r>
            <a:endParaRPr lang="en-US" sz="2400" dirty="0">
              <a:solidFill>
                <a:srgbClr val="FFFFFF"/>
              </a:solidFill>
            </a:endParaRPr>
          </a:p>
          <a:p>
            <a:pPr marL="0" indent="0" algn="ctr">
              <a:buNone/>
            </a:pPr>
            <a:r>
              <a:rPr lang="en-US" sz="2400" dirty="0">
                <a:solidFill>
                  <a:srgbClr val="FFFFFF"/>
                </a:solidFill>
              </a:rPr>
              <a:t>The Prophet consents to his request and continues dictating: This is what Muhammad the Messenger of God, has agreed to with </a:t>
            </a:r>
            <a:r>
              <a:rPr lang="en-US" sz="2400" dirty="0" err="1">
                <a:solidFill>
                  <a:srgbClr val="FFFFFF"/>
                </a:solidFill>
              </a:rPr>
              <a:t>Suhayl</a:t>
            </a:r>
            <a:r>
              <a:rPr lang="en-US" sz="2400" dirty="0">
                <a:solidFill>
                  <a:srgbClr val="FFFFFF"/>
                </a:solidFill>
              </a:rPr>
              <a:t> ibn Amr. </a:t>
            </a:r>
            <a:r>
              <a:rPr lang="en-US" sz="2400" dirty="0" err="1">
                <a:solidFill>
                  <a:srgbClr val="FFFFFF"/>
                </a:solidFill>
              </a:rPr>
              <a:t>Suhayl</a:t>
            </a:r>
            <a:r>
              <a:rPr lang="en-US" sz="2400" dirty="0">
                <a:solidFill>
                  <a:srgbClr val="FFFFFF"/>
                </a:solidFill>
              </a:rPr>
              <a:t> argues: If we knew you to be the Messenger of God, we would not have barred you from the House, neither would we have fought you, but write Muhammad the son of Abdullah</a:t>
            </a:r>
          </a:p>
        </p:txBody>
      </p:sp>
    </p:spTree>
    <p:extLst>
      <p:ext uri="{BB962C8B-B14F-4D97-AF65-F5344CB8AC3E}">
        <p14:creationId xmlns:p14="http://schemas.microsoft.com/office/powerpoint/2010/main" val="42020588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67D6BF-FF7B-FEA9-8060-2511C96FE5DC}"/>
              </a:ext>
            </a:extLst>
          </p:cNvPr>
          <p:cNvSpPr>
            <a:spLocks noGrp="1"/>
          </p:cNvSpPr>
          <p:nvPr>
            <p:ph type="title"/>
          </p:nvPr>
        </p:nvSpPr>
        <p:spPr>
          <a:xfrm>
            <a:off x="720000" y="619200"/>
            <a:ext cx="10728322" cy="724691"/>
          </a:xfrm>
        </p:spPr>
        <p:txBody>
          <a:bodyPr/>
          <a:lstStyle/>
          <a:p>
            <a:pPr algn="ctr"/>
            <a:r>
              <a:rPr lang="en-US" dirty="0"/>
              <a:t>Negotiations for the Treaty</a:t>
            </a:r>
          </a:p>
        </p:txBody>
      </p:sp>
      <p:sp>
        <p:nvSpPr>
          <p:cNvPr id="3" name="Content Placeholder 2">
            <a:extLst>
              <a:ext uri="{FF2B5EF4-FFF2-40B4-BE49-F238E27FC236}">
                <a16:creationId xmlns:a16="http://schemas.microsoft.com/office/drawing/2014/main" id="{5B769C5B-F299-D800-53DC-1DBC85B384D9}"/>
              </a:ext>
            </a:extLst>
          </p:cNvPr>
          <p:cNvSpPr>
            <a:spLocks noGrp="1"/>
          </p:cNvSpPr>
          <p:nvPr>
            <p:ph idx="1"/>
          </p:nvPr>
        </p:nvSpPr>
        <p:spPr>
          <a:xfrm>
            <a:off x="720000" y="1440874"/>
            <a:ext cx="10728325" cy="4328102"/>
          </a:xfrm>
        </p:spPr>
        <p:txBody>
          <a:bodyPr>
            <a:normAutofit/>
          </a:bodyPr>
          <a:lstStyle/>
          <a:p>
            <a:r>
              <a:rPr lang="en-US" sz="2400" dirty="0">
                <a:solidFill>
                  <a:srgbClr val="FFFFFF"/>
                </a:solidFill>
              </a:rPr>
              <a:t>The Prophet again yields to </a:t>
            </a:r>
            <a:r>
              <a:rPr lang="en-US" sz="2400" dirty="0" err="1">
                <a:solidFill>
                  <a:srgbClr val="FFFFFF"/>
                </a:solidFill>
              </a:rPr>
              <a:t>Suhayl’s</a:t>
            </a:r>
            <a:r>
              <a:rPr lang="en-US" sz="2400" dirty="0">
                <a:solidFill>
                  <a:srgbClr val="FFFFFF"/>
                </a:solidFill>
              </a:rPr>
              <a:t> objection and asks Ali to strike out the title “Messenger of God” after his name.</a:t>
            </a:r>
          </a:p>
          <a:p>
            <a:r>
              <a:rPr lang="en-US" sz="2400" dirty="0">
                <a:solidFill>
                  <a:srgbClr val="FFFFFF"/>
                </a:solidFill>
              </a:rPr>
              <a:t>Ali cannot bring himself to cross out the words.</a:t>
            </a:r>
          </a:p>
          <a:p>
            <a:r>
              <a:rPr lang="en-US" sz="2400" dirty="0">
                <a:solidFill>
                  <a:srgbClr val="FFFFFF"/>
                </a:solidFill>
              </a:rPr>
              <a:t>The Prophet strikes out the words himself and replaces it with “Muhammad ibn </a:t>
            </a:r>
            <a:r>
              <a:rPr lang="en-US" sz="2400" dirty="0" err="1">
                <a:solidFill>
                  <a:srgbClr val="FFFFFF"/>
                </a:solidFill>
              </a:rPr>
              <a:t>Abdillah</a:t>
            </a:r>
            <a:r>
              <a:rPr lang="en-US" sz="2400" dirty="0">
                <a:solidFill>
                  <a:srgbClr val="FFFFFF"/>
                </a:solidFill>
              </a:rPr>
              <a:t>”</a:t>
            </a:r>
          </a:p>
        </p:txBody>
      </p:sp>
    </p:spTree>
    <p:extLst>
      <p:ext uri="{BB962C8B-B14F-4D97-AF65-F5344CB8AC3E}">
        <p14:creationId xmlns:p14="http://schemas.microsoft.com/office/powerpoint/2010/main" val="19600139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8BA14-5EEC-2AEF-2F61-F8E105424BD7}"/>
              </a:ext>
            </a:extLst>
          </p:cNvPr>
          <p:cNvSpPr>
            <a:spLocks noGrp="1"/>
          </p:cNvSpPr>
          <p:nvPr>
            <p:ph type="title"/>
          </p:nvPr>
        </p:nvSpPr>
        <p:spPr>
          <a:xfrm>
            <a:off x="720000" y="619200"/>
            <a:ext cx="10728322" cy="752400"/>
          </a:xfrm>
        </p:spPr>
        <p:txBody>
          <a:bodyPr/>
          <a:lstStyle/>
          <a:p>
            <a:pPr algn="ctr"/>
            <a:r>
              <a:rPr lang="en-US" dirty="0"/>
              <a:t>Negotiations for the Treaty</a:t>
            </a:r>
          </a:p>
        </p:txBody>
      </p:sp>
      <p:sp>
        <p:nvSpPr>
          <p:cNvPr id="3" name="Content Placeholder 2">
            <a:extLst>
              <a:ext uri="{FF2B5EF4-FFF2-40B4-BE49-F238E27FC236}">
                <a16:creationId xmlns:a16="http://schemas.microsoft.com/office/drawing/2014/main" id="{C8868B5B-4002-F925-060C-0CF5D5F07966}"/>
              </a:ext>
            </a:extLst>
          </p:cNvPr>
          <p:cNvSpPr>
            <a:spLocks noGrp="1"/>
          </p:cNvSpPr>
          <p:nvPr>
            <p:ph idx="1"/>
          </p:nvPr>
        </p:nvSpPr>
        <p:spPr>
          <a:xfrm>
            <a:off x="720000" y="1496292"/>
            <a:ext cx="10728325" cy="4272684"/>
          </a:xfrm>
        </p:spPr>
        <p:txBody>
          <a:bodyPr>
            <a:normAutofit/>
          </a:bodyPr>
          <a:lstStyle/>
          <a:p>
            <a:r>
              <a:rPr lang="en-US" sz="2400" b="1" dirty="0">
                <a:solidFill>
                  <a:srgbClr val="FFFFFF"/>
                </a:solidFill>
              </a:rPr>
              <a:t>Did Ali disobey the Prophet?</a:t>
            </a:r>
          </a:p>
          <a:p>
            <a:r>
              <a:rPr lang="en-US" sz="2400" dirty="0">
                <a:solidFill>
                  <a:srgbClr val="FFFFFF"/>
                </a:solidFill>
              </a:rPr>
              <a:t>Scholars describe this action as not doing what the Prophet asked out of </a:t>
            </a:r>
            <a:r>
              <a:rPr lang="en-US" sz="2400" dirty="0" err="1">
                <a:solidFill>
                  <a:srgbClr val="FFFFFF"/>
                </a:solidFill>
              </a:rPr>
              <a:t>adab</a:t>
            </a:r>
            <a:r>
              <a:rPr lang="en-US" sz="2400" dirty="0">
                <a:solidFill>
                  <a:srgbClr val="FFFFFF"/>
                </a:solidFill>
              </a:rPr>
              <a:t>. </a:t>
            </a:r>
          </a:p>
          <a:p>
            <a:r>
              <a:rPr lang="en-US" sz="2400" dirty="0">
                <a:solidFill>
                  <a:srgbClr val="FFFFFF"/>
                </a:solidFill>
              </a:rPr>
              <a:t>The Prophet asking Ali to cross out his name was not a binding command such that not complying would constitute a legal sin.</a:t>
            </a:r>
          </a:p>
          <a:p>
            <a:r>
              <a:rPr lang="en-US" sz="2400" dirty="0">
                <a:solidFill>
                  <a:srgbClr val="FFFFFF"/>
                </a:solidFill>
              </a:rPr>
              <a:t>Ex. When a teacher says to a student, come take my seat and I’ll sit on the floor.</a:t>
            </a:r>
          </a:p>
        </p:txBody>
      </p:sp>
    </p:spTree>
    <p:extLst>
      <p:ext uri="{BB962C8B-B14F-4D97-AF65-F5344CB8AC3E}">
        <p14:creationId xmlns:p14="http://schemas.microsoft.com/office/powerpoint/2010/main" val="29362303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360740-CDF3-F34D-DD45-34BC15F5536C}"/>
              </a:ext>
            </a:extLst>
          </p:cNvPr>
          <p:cNvSpPr>
            <a:spLocks noGrp="1"/>
          </p:cNvSpPr>
          <p:nvPr>
            <p:ph type="title"/>
          </p:nvPr>
        </p:nvSpPr>
        <p:spPr>
          <a:xfrm>
            <a:off x="720000" y="619200"/>
            <a:ext cx="10728322" cy="729915"/>
          </a:xfrm>
        </p:spPr>
        <p:txBody>
          <a:bodyPr/>
          <a:lstStyle/>
          <a:p>
            <a:pPr algn="ctr"/>
            <a:r>
              <a:rPr lang="en-US" dirty="0"/>
              <a:t>Negotiations for the Treaty</a:t>
            </a:r>
          </a:p>
        </p:txBody>
      </p:sp>
      <p:sp>
        <p:nvSpPr>
          <p:cNvPr id="3" name="Content Placeholder 2">
            <a:extLst>
              <a:ext uri="{FF2B5EF4-FFF2-40B4-BE49-F238E27FC236}">
                <a16:creationId xmlns:a16="http://schemas.microsoft.com/office/drawing/2014/main" id="{D826A5C8-BEA5-1562-FF28-E578D53FD25C}"/>
              </a:ext>
            </a:extLst>
          </p:cNvPr>
          <p:cNvSpPr>
            <a:spLocks noGrp="1"/>
          </p:cNvSpPr>
          <p:nvPr>
            <p:ph idx="1"/>
          </p:nvPr>
        </p:nvSpPr>
        <p:spPr>
          <a:xfrm>
            <a:off x="720000" y="1349116"/>
            <a:ext cx="10728325" cy="4419860"/>
          </a:xfrm>
        </p:spPr>
        <p:txBody>
          <a:bodyPr>
            <a:normAutofit lnSpcReduction="10000"/>
          </a:bodyPr>
          <a:lstStyle/>
          <a:p>
            <a:pPr marL="0" indent="0" algn="ctr">
              <a:buNone/>
            </a:pPr>
            <a:r>
              <a:rPr lang="ar-SA" sz="2400" b="0" i="0" dirty="0">
                <a:solidFill>
                  <a:srgbClr val="FFFFFF"/>
                </a:solidFill>
                <a:effectLst/>
                <a:latin typeface="Lotus Linotype"/>
              </a:rPr>
              <a:t> اصطلحا على وضع الحرب عن الناس عشر سنين يأمن فيهن الناس ويكف بعضهم عن بعض ، على أنه من أتى محمدا من قريش بغير إذن وليه رده عليهم ، ومن جاء قريشا ممن مع محمد لم يردوه عليه ، وإن بيننا عيبة مكفوفة ، وأنه لا إسلال ولا إغلال ، وأنه من أحب أن يدخل في عقد محمد وعهده دخل فيه ، ومن أحب أن يدخل في عقد قريش وعهدهم دخل فيه</a:t>
            </a:r>
            <a:endParaRPr lang="en-US" sz="2400" b="0" i="0" dirty="0">
              <a:solidFill>
                <a:srgbClr val="FFFFFF"/>
              </a:solidFill>
              <a:effectLst/>
              <a:latin typeface="Lotus Linotype"/>
            </a:endParaRPr>
          </a:p>
          <a:p>
            <a:pPr marL="0" indent="0" algn="ctr">
              <a:buNone/>
            </a:pPr>
            <a:r>
              <a:rPr lang="en-US" sz="2400" dirty="0">
                <a:solidFill>
                  <a:srgbClr val="FFFFFF"/>
                </a:solidFill>
              </a:rPr>
              <a:t>They agree to remove war from the people for ten years. During this time the people are to be in security and no one is to lay hands on another. Whoever of </a:t>
            </a:r>
            <a:r>
              <a:rPr lang="en-US" sz="2400" dirty="0" err="1">
                <a:solidFill>
                  <a:srgbClr val="FFFFFF"/>
                </a:solidFill>
              </a:rPr>
              <a:t>Quryash</a:t>
            </a:r>
            <a:r>
              <a:rPr lang="en-US" sz="2400" dirty="0">
                <a:solidFill>
                  <a:srgbClr val="FFFFFF"/>
                </a:solidFill>
              </a:rPr>
              <a:t> comes to Muhammad without permission of his guardian, Muhammad is to send them back; whoever of those with Muhammad who comes to </a:t>
            </a:r>
            <a:r>
              <a:rPr lang="en-US" sz="2400" dirty="0" err="1">
                <a:solidFill>
                  <a:srgbClr val="FFFFFF"/>
                </a:solidFill>
              </a:rPr>
              <a:t>Quryash</a:t>
            </a:r>
            <a:r>
              <a:rPr lang="en-US" sz="2400" dirty="0">
                <a:solidFill>
                  <a:srgbClr val="FFFFFF"/>
                </a:solidFill>
              </a:rPr>
              <a:t> will not be sent back</a:t>
            </a:r>
            <a:endParaRPr lang="en-US" sz="2400" b="0" i="0" dirty="0">
              <a:solidFill>
                <a:srgbClr val="FFFFFF"/>
              </a:solidFill>
              <a:effectLst/>
            </a:endParaRPr>
          </a:p>
          <a:p>
            <a:pPr marL="0" indent="0" algn="ctr">
              <a:buNone/>
            </a:pPr>
            <a:r>
              <a:rPr lang="ar-SA" sz="2400" b="0" i="0" dirty="0">
                <a:solidFill>
                  <a:srgbClr val="FFFFFF"/>
                </a:solidFill>
                <a:effectLst/>
                <a:latin typeface="Lotus Linotype"/>
              </a:rPr>
              <a:t> </a:t>
            </a:r>
            <a:endParaRPr lang="en-US" sz="2400" dirty="0">
              <a:solidFill>
                <a:srgbClr val="FFFFFF"/>
              </a:solidFill>
            </a:endParaRPr>
          </a:p>
        </p:txBody>
      </p:sp>
    </p:spTree>
    <p:extLst>
      <p:ext uri="{BB962C8B-B14F-4D97-AF65-F5344CB8AC3E}">
        <p14:creationId xmlns:p14="http://schemas.microsoft.com/office/powerpoint/2010/main" val="388980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D30466-31F8-A202-DC4B-E63E684CA449}"/>
              </a:ext>
            </a:extLst>
          </p:cNvPr>
          <p:cNvSpPr>
            <a:spLocks noGrp="1"/>
          </p:cNvSpPr>
          <p:nvPr>
            <p:ph type="title"/>
          </p:nvPr>
        </p:nvSpPr>
        <p:spPr>
          <a:xfrm>
            <a:off x="720000" y="619200"/>
            <a:ext cx="10728322" cy="766255"/>
          </a:xfrm>
        </p:spPr>
        <p:txBody>
          <a:bodyPr/>
          <a:lstStyle/>
          <a:p>
            <a:pPr algn="ctr"/>
            <a:r>
              <a:rPr lang="en-US" dirty="0"/>
              <a:t>Negotiations for the Treaty</a:t>
            </a:r>
          </a:p>
        </p:txBody>
      </p:sp>
      <p:sp>
        <p:nvSpPr>
          <p:cNvPr id="3" name="Content Placeholder 2">
            <a:extLst>
              <a:ext uri="{FF2B5EF4-FFF2-40B4-BE49-F238E27FC236}">
                <a16:creationId xmlns:a16="http://schemas.microsoft.com/office/drawing/2014/main" id="{8BBEA04E-CC1B-6D9F-86BC-51EC8AB00066}"/>
              </a:ext>
            </a:extLst>
          </p:cNvPr>
          <p:cNvSpPr>
            <a:spLocks noGrp="1"/>
          </p:cNvSpPr>
          <p:nvPr>
            <p:ph idx="1"/>
          </p:nvPr>
        </p:nvSpPr>
        <p:spPr>
          <a:xfrm>
            <a:off x="720000" y="1385456"/>
            <a:ext cx="10728325" cy="4383520"/>
          </a:xfrm>
        </p:spPr>
        <p:txBody>
          <a:bodyPr>
            <a:normAutofit/>
          </a:bodyPr>
          <a:lstStyle/>
          <a:p>
            <a:pPr marL="0" indent="0" algn="ctr">
              <a:buNone/>
            </a:pPr>
            <a:r>
              <a:rPr lang="en-US" sz="2400" dirty="0">
                <a:solidFill>
                  <a:srgbClr val="FFFFFF"/>
                </a:solidFill>
              </a:rPr>
              <a:t>”Between us evil is to be abstained from, and there is to be no raiding or spoilation. Whoever wants to enter into a covenant and alliance with Muhammad is to do so and whoever wants to enter into a covenant and alliance with Quraysh is to do so…You are to withdraw from us this year and not enter Makkah against us; and when next year comes we shall go out in front of you and you shall enter it (Makkah) with your companions and remain in it three days; you shall have the arms of the rider, swords in sheaths; you shall not enter it bearing anything else.</a:t>
            </a:r>
          </a:p>
        </p:txBody>
      </p:sp>
    </p:spTree>
    <p:extLst>
      <p:ext uri="{BB962C8B-B14F-4D97-AF65-F5344CB8AC3E}">
        <p14:creationId xmlns:p14="http://schemas.microsoft.com/office/powerpoint/2010/main" val="28971790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2011BE-5ACE-C952-2D12-3BC9BFAB4328}"/>
              </a:ext>
            </a:extLst>
          </p:cNvPr>
          <p:cNvSpPr>
            <a:spLocks noGrp="1"/>
          </p:cNvSpPr>
          <p:nvPr>
            <p:ph type="title"/>
          </p:nvPr>
        </p:nvSpPr>
        <p:spPr>
          <a:xfrm>
            <a:off x="720000" y="619200"/>
            <a:ext cx="10728322" cy="789875"/>
          </a:xfrm>
        </p:spPr>
        <p:txBody>
          <a:bodyPr/>
          <a:lstStyle/>
          <a:p>
            <a:pPr algn="ctr"/>
            <a:r>
              <a:rPr lang="en-US" dirty="0"/>
              <a:t>Negotiations for the Treaty</a:t>
            </a:r>
          </a:p>
        </p:txBody>
      </p:sp>
      <p:sp>
        <p:nvSpPr>
          <p:cNvPr id="3" name="Content Placeholder 2">
            <a:extLst>
              <a:ext uri="{FF2B5EF4-FFF2-40B4-BE49-F238E27FC236}">
                <a16:creationId xmlns:a16="http://schemas.microsoft.com/office/drawing/2014/main" id="{D9A9E9A9-79D3-B889-F109-15DFD98A6BF9}"/>
              </a:ext>
            </a:extLst>
          </p:cNvPr>
          <p:cNvSpPr>
            <a:spLocks noGrp="1"/>
          </p:cNvSpPr>
          <p:nvPr>
            <p:ph idx="1"/>
          </p:nvPr>
        </p:nvSpPr>
        <p:spPr>
          <a:xfrm>
            <a:off x="720000" y="1588958"/>
            <a:ext cx="10728325" cy="4180018"/>
          </a:xfrm>
        </p:spPr>
        <p:txBody>
          <a:bodyPr/>
          <a:lstStyle/>
          <a:p>
            <a:r>
              <a:rPr lang="en-US" sz="2400" b="1" dirty="0">
                <a:solidFill>
                  <a:srgbClr val="FFFFFF"/>
                </a:solidFill>
              </a:rPr>
              <a:t>What were the specifics of the treaty?</a:t>
            </a:r>
          </a:p>
          <a:p>
            <a:r>
              <a:rPr lang="en-US" sz="2400" dirty="0">
                <a:solidFill>
                  <a:srgbClr val="FFFFFF"/>
                </a:solidFill>
              </a:rPr>
              <a:t>1. Both parties agree to a conditional 10-year truce</a:t>
            </a:r>
          </a:p>
          <a:p>
            <a:r>
              <a:rPr lang="en-US" sz="2400" dirty="0">
                <a:solidFill>
                  <a:srgbClr val="FFFFFF"/>
                </a:solidFill>
              </a:rPr>
              <a:t>2. Any </a:t>
            </a:r>
            <a:r>
              <a:rPr lang="en-US" sz="2400" dirty="0" err="1">
                <a:solidFill>
                  <a:srgbClr val="FFFFFF"/>
                </a:solidFill>
              </a:rPr>
              <a:t>Makkans</a:t>
            </a:r>
            <a:r>
              <a:rPr lang="en-US" sz="2400" dirty="0">
                <a:solidFill>
                  <a:srgbClr val="FFFFFF"/>
                </a:solidFill>
              </a:rPr>
              <a:t> who flee to Medina must return to Makkah.</a:t>
            </a:r>
          </a:p>
          <a:p>
            <a:r>
              <a:rPr lang="en-US" sz="2400" dirty="0">
                <a:solidFill>
                  <a:srgbClr val="FFFFFF"/>
                </a:solidFill>
              </a:rPr>
              <a:t>3. Any </a:t>
            </a:r>
            <a:r>
              <a:rPr lang="en-US" sz="2400" dirty="0" err="1">
                <a:solidFill>
                  <a:srgbClr val="FFFFFF"/>
                </a:solidFill>
              </a:rPr>
              <a:t>Medinans</a:t>
            </a:r>
            <a:r>
              <a:rPr lang="en-US" sz="2400" dirty="0">
                <a:solidFill>
                  <a:srgbClr val="FFFFFF"/>
                </a:solidFill>
              </a:rPr>
              <a:t> who flee to Makkah may remain in Makkah.</a:t>
            </a:r>
          </a:p>
          <a:p>
            <a:r>
              <a:rPr lang="en-US" sz="2400" dirty="0">
                <a:solidFill>
                  <a:srgbClr val="FFFFFF"/>
                </a:solidFill>
              </a:rPr>
              <a:t>4. There will be no tolerance for treachery or betrayal. If the conditions are violated, the treaty becomes null and void.</a:t>
            </a:r>
          </a:p>
          <a:p>
            <a:endParaRPr lang="en-US" dirty="0"/>
          </a:p>
        </p:txBody>
      </p:sp>
    </p:spTree>
    <p:extLst>
      <p:ext uri="{BB962C8B-B14F-4D97-AF65-F5344CB8AC3E}">
        <p14:creationId xmlns:p14="http://schemas.microsoft.com/office/powerpoint/2010/main" val="6041389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FA86ED-DB11-0F25-0050-E162BB834D31}"/>
              </a:ext>
            </a:extLst>
          </p:cNvPr>
          <p:cNvSpPr>
            <a:spLocks noGrp="1"/>
          </p:cNvSpPr>
          <p:nvPr>
            <p:ph type="title"/>
          </p:nvPr>
        </p:nvSpPr>
        <p:spPr>
          <a:xfrm>
            <a:off x="720000" y="619200"/>
            <a:ext cx="10728322" cy="729915"/>
          </a:xfrm>
        </p:spPr>
        <p:txBody>
          <a:bodyPr/>
          <a:lstStyle/>
          <a:p>
            <a:pPr algn="ctr"/>
            <a:r>
              <a:rPr lang="en-US" dirty="0"/>
              <a:t>Negotiations for the Treaty</a:t>
            </a:r>
          </a:p>
        </p:txBody>
      </p:sp>
      <p:sp>
        <p:nvSpPr>
          <p:cNvPr id="3" name="Content Placeholder 2">
            <a:extLst>
              <a:ext uri="{FF2B5EF4-FFF2-40B4-BE49-F238E27FC236}">
                <a16:creationId xmlns:a16="http://schemas.microsoft.com/office/drawing/2014/main" id="{A5FE9E8F-25C9-6053-05B9-A4C0BB025DC8}"/>
              </a:ext>
            </a:extLst>
          </p:cNvPr>
          <p:cNvSpPr>
            <a:spLocks noGrp="1"/>
          </p:cNvSpPr>
          <p:nvPr>
            <p:ph idx="1"/>
          </p:nvPr>
        </p:nvSpPr>
        <p:spPr>
          <a:xfrm>
            <a:off x="720000" y="1499016"/>
            <a:ext cx="10728325" cy="4269959"/>
          </a:xfrm>
        </p:spPr>
        <p:txBody>
          <a:bodyPr>
            <a:normAutofit/>
          </a:bodyPr>
          <a:lstStyle/>
          <a:p>
            <a:r>
              <a:rPr lang="en-US" sz="2400" dirty="0">
                <a:solidFill>
                  <a:srgbClr val="FFFFFF"/>
                </a:solidFill>
              </a:rPr>
              <a:t>5. Each city is free to make pacts with third parties.</a:t>
            </a:r>
          </a:p>
          <a:p>
            <a:r>
              <a:rPr lang="en-US" sz="2400" dirty="0">
                <a:solidFill>
                  <a:srgbClr val="FFFFFF"/>
                </a:solidFill>
              </a:rPr>
              <a:t>6. The Muslim pilgrims will not perform the pilgrimage that year.</a:t>
            </a:r>
          </a:p>
          <a:p>
            <a:r>
              <a:rPr lang="en-US" sz="2400" dirty="0">
                <a:solidFill>
                  <a:srgbClr val="FFFFFF"/>
                </a:solidFill>
              </a:rPr>
              <a:t>7. The Muslims may return the following year (bearing no arms, except the arms of a traveler)</a:t>
            </a:r>
          </a:p>
        </p:txBody>
      </p:sp>
    </p:spTree>
    <p:extLst>
      <p:ext uri="{BB962C8B-B14F-4D97-AF65-F5344CB8AC3E}">
        <p14:creationId xmlns:p14="http://schemas.microsoft.com/office/powerpoint/2010/main" val="25316751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C58BE1-8708-CA39-992C-07FC9B1677D4}"/>
              </a:ext>
            </a:extLst>
          </p:cNvPr>
          <p:cNvSpPr>
            <a:spLocks noGrp="1"/>
          </p:cNvSpPr>
          <p:nvPr>
            <p:ph type="title"/>
          </p:nvPr>
        </p:nvSpPr>
        <p:spPr>
          <a:xfrm>
            <a:off x="720000" y="619200"/>
            <a:ext cx="10728322" cy="744905"/>
          </a:xfrm>
        </p:spPr>
        <p:txBody>
          <a:bodyPr/>
          <a:lstStyle/>
          <a:p>
            <a:pPr algn="ctr"/>
            <a:r>
              <a:rPr lang="en-US" dirty="0"/>
              <a:t>Negotiations for the Treaty</a:t>
            </a:r>
          </a:p>
        </p:txBody>
      </p:sp>
      <p:sp>
        <p:nvSpPr>
          <p:cNvPr id="3" name="Content Placeholder 2">
            <a:extLst>
              <a:ext uri="{FF2B5EF4-FFF2-40B4-BE49-F238E27FC236}">
                <a16:creationId xmlns:a16="http://schemas.microsoft.com/office/drawing/2014/main" id="{657E6A49-3991-F938-3447-825B8504C77C}"/>
              </a:ext>
            </a:extLst>
          </p:cNvPr>
          <p:cNvSpPr>
            <a:spLocks noGrp="1"/>
          </p:cNvSpPr>
          <p:nvPr>
            <p:ph idx="1"/>
          </p:nvPr>
        </p:nvSpPr>
        <p:spPr>
          <a:xfrm>
            <a:off x="720000" y="1469036"/>
            <a:ext cx="10728325" cy="4299939"/>
          </a:xfrm>
        </p:spPr>
        <p:txBody>
          <a:bodyPr/>
          <a:lstStyle/>
          <a:p>
            <a:r>
              <a:rPr lang="en-CA" sz="2400" dirty="0">
                <a:solidFill>
                  <a:srgbClr val="FFFFFF"/>
                </a:solidFill>
                <a:effectLst/>
              </a:rPr>
              <a:t>Without much support, the Prophet ratified the treaty.</a:t>
            </a:r>
          </a:p>
          <a:p>
            <a:r>
              <a:rPr lang="en-CA" sz="2400" dirty="0">
                <a:solidFill>
                  <a:srgbClr val="FFFFFF"/>
                </a:solidFill>
                <a:effectLst/>
              </a:rPr>
              <a:t>This </a:t>
            </a:r>
            <a:r>
              <a:rPr lang="en-CA" sz="2400" dirty="0">
                <a:solidFill>
                  <a:srgbClr val="FFFFFF"/>
                </a:solidFill>
              </a:rPr>
              <a:t>was arguably one of the most unpopular decisions of the Prophet, but it proved to be the precursor for a </a:t>
            </a:r>
            <a:r>
              <a:rPr lang="en-CA" sz="2400" dirty="0" err="1">
                <a:solidFill>
                  <a:srgbClr val="FFFFFF"/>
                </a:solidFill>
              </a:rPr>
              <a:t>cleary</a:t>
            </a:r>
            <a:r>
              <a:rPr lang="en-CA" sz="2400" dirty="0">
                <a:solidFill>
                  <a:srgbClr val="FFFFFF"/>
                </a:solidFill>
              </a:rPr>
              <a:t> victory as stated by the Quran in Surat Al-</a:t>
            </a:r>
            <a:r>
              <a:rPr lang="en-CA" sz="2400" dirty="0" err="1">
                <a:solidFill>
                  <a:srgbClr val="FFFFFF"/>
                </a:solidFill>
              </a:rPr>
              <a:t>Fath</a:t>
            </a:r>
            <a:r>
              <a:rPr lang="en-CA" sz="2400" dirty="0">
                <a:solidFill>
                  <a:srgbClr val="FFFFFF"/>
                </a:solidFill>
              </a:rPr>
              <a:t>.</a:t>
            </a:r>
            <a:br>
              <a:rPr lang="en-CA" sz="2400" dirty="0">
                <a:solidFill>
                  <a:srgbClr val="FFFFFF"/>
                </a:solidFill>
                <a:effectLst/>
              </a:rPr>
            </a:br>
            <a:endParaRPr lang="en-CA" sz="2400" dirty="0">
              <a:solidFill>
                <a:srgbClr val="FFFFFF"/>
              </a:solidFill>
              <a:effectLst/>
            </a:endParaRPr>
          </a:p>
          <a:p>
            <a:endParaRPr lang="en-US" dirty="0"/>
          </a:p>
        </p:txBody>
      </p:sp>
    </p:spTree>
    <p:extLst>
      <p:ext uri="{BB962C8B-B14F-4D97-AF65-F5344CB8AC3E}">
        <p14:creationId xmlns:p14="http://schemas.microsoft.com/office/powerpoint/2010/main" val="26572440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63136C-8A95-AF15-54C5-C11AAD715967}"/>
              </a:ext>
            </a:extLst>
          </p:cNvPr>
          <p:cNvSpPr>
            <a:spLocks noGrp="1"/>
          </p:cNvSpPr>
          <p:nvPr>
            <p:ph type="title"/>
          </p:nvPr>
        </p:nvSpPr>
        <p:spPr>
          <a:xfrm>
            <a:off x="720000" y="619200"/>
            <a:ext cx="10728322" cy="890945"/>
          </a:xfrm>
        </p:spPr>
        <p:txBody>
          <a:bodyPr/>
          <a:lstStyle/>
          <a:p>
            <a:pPr algn="ctr"/>
            <a:r>
              <a:rPr lang="en-US" dirty="0"/>
              <a:t>Negotiations for the Treaty</a:t>
            </a:r>
          </a:p>
        </p:txBody>
      </p:sp>
      <p:sp>
        <p:nvSpPr>
          <p:cNvPr id="3" name="Content Placeholder 2">
            <a:extLst>
              <a:ext uri="{FF2B5EF4-FFF2-40B4-BE49-F238E27FC236}">
                <a16:creationId xmlns:a16="http://schemas.microsoft.com/office/drawing/2014/main" id="{C41BF260-D79A-1D33-252C-02F8507E44E0}"/>
              </a:ext>
            </a:extLst>
          </p:cNvPr>
          <p:cNvSpPr>
            <a:spLocks noGrp="1"/>
          </p:cNvSpPr>
          <p:nvPr>
            <p:ph idx="1"/>
          </p:nvPr>
        </p:nvSpPr>
        <p:spPr>
          <a:xfrm>
            <a:off x="720000" y="1510145"/>
            <a:ext cx="10728325" cy="4404879"/>
          </a:xfrm>
        </p:spPr>
        <p:txBody>
          <a:bodyPr/>
          <a:lstStyle/>
          <a:p>
            <a:r>
              <a:rPr lang="en-US" sz="2400" dirty="0">
                <a:solidFill>
                  <a:srgbClr val="FFFFFF"/>
                </a:solidFill>
              </a:rPr>
              <a:t>After a long standoff between Quraysh and the Prophet, Quraysh decides to send </a:t>
            </a:r>
            <a:r>
              <a:rPr lang="en-US" sz="2400" dirty="0" err="1">
                <a:solidFill>
                  <a:srgbClr val="FFFFFF"/>
                </a:solidFill>
              </a:rPr>
              <a:t>Suhayl</a:t>
            </a:r>
            <a:r>
              <a:rPr lang="en-US" sz="2400" dirty="0">
                <a:solidFill>
                  <a:srgbClr val="FFFFFF"/>
                </a:solidFill>
              </a:rPr>
              <a:t> ibn Amr to go and negotiate a peace treaty.</a:t>
            </a:r>
          </a:p>
          <a:p>
            <a:r>
              <a:rPr lang="en-US" sz="2400" dirty="0">
                <a:solidFill>
                  <a:srgbClr val="FFFFFF"/>
                </a:solidFill>
              </a:rPr>
              <a:t>Ibn Hisham reports:</a:t>
            </a:r>
          </a:p>
          <a:p>
            <a:pPr marL="0" indent="0" algn="ctr">
              <a:lnSpc>
                <a:spcPct val="100000"/>
              </a:lnSpc>
              <a:buNone/>
            </a:pPr>
            <a:r>
              <a:rPr lang="ar-SA" sz="2400" dirty="0" err="1">
                <a:solidFill>
                  <a:srgbClr val="FFFFFF"/>
                </a:solidFill>
                <a:effectLst/>
                <a:latin typeface="Scheherazade"/>
              </a:rPr>
              <a:t>فأتاه</a:t>
            </a:r>
            <a:r>
              <a:rPr lang="ar-SA" sz="2400" dirty="0">
                <a:solidFill>
                  <a:srgbClr val="FFFFFF"/>
                </a:solidFill>
                <a:effectLst/>
                <a:latin typeface="Scheherazade"/>
              </a:rPr>
              <a:t> سهيل بن عمرو، فلما </a:t>
            </a:r>
            <a:r>
              <a:rPr lang="ar-SA" sz="2400" dirty="0" err="1">
                <a:solidFill>
                  <a:srgbClr val="FFFFFF"/>
                </a:solidFill>
                <a:effectLst/>
                <a:latin typeface="Scheherazade"/>
              </a:rPr>
              <a:t>رآه</a:t>
            </a:r>
            <a:r>
              <a:rPr lang="ar-SA" sz="2400" dirty="0">
                <a:solidFill>
                  <a:srgbClr val="FFFFFF"/>
                </a:solidFill>
                <a:effectLst/>
                <a:latin typeface="Scheherazade"/>
              </a:rPr>
              <a:t> رسول الله صلى الله عليه و سلم مقبلا، قال: قد </a:t>
            </a:r>
            <a:r>
              <a:rPr lang="ar-SA" sz="2400" dirty="0" err="1">
                <a:solidFill>
                  <a:srgbClr val="FFFFFF"/>
                </a:solidFill>
                <a:effectLst/>
                <a:latin typeface="Scheherazade"/>
              </a:rPr>
              <a:t>أراد</a:t>
            </a:r>
            <a:r>
              <a:rPr lang="ar-SA" sz="2400" dirty="0">
                <a:solidFill>
                  <a:srgbClr val="FFFFFF"/>
                </a:solidFill>
                <a:effectLst/>
                <a:latin typeface="Scheherazade"/>
              </a:rPr>
              <a:t> القوم الصلح حين </a:t>
            </a:r>
            <a:endParaRPr lang="ar-SA" sz="2400" dirty="0">
              <a:solidFill>
                <a:srgbClr val="FFFFFF"/>
              </a:solidFill>
              <a:effectLst/>
            </a:endParaRPr>
          </a:p>
          <a:p>
            <a:pPr marL="0" indent="0" algn="ctr">
              <a:lnSpc>
                <a:spcPct val="100000"/>
              </a:lnSpc>
              <a:buNone/>
            </a:pPr>
            <a:r>
              <a:rPr lang="ar-SA" sz="2400" dirty="0">
                <a:solidFill>
                  <a:srgbClr val="FFFFFF"/>
                </a:solidFill>
                <a:effectLst/>
                <a:latin typeface="Scheherazade"/>
              </a:rPr>
              <a:t>بعثوا هذا الرجل </a:t>
            </a:r>
            <a:endParaRPr lang="ar-SA" sz="2400" dirty="0">
              <a:solidFill>
                <a:srgbClr val="FFFFFF"/>
              </a:solidFill>
              <a:effectLst/>
            </a:endParaRPr>
          </a:p>
          <a:p>
            <a:pPr marL="0" indent="0" algn="ctr">
              <a:buNone/>
            </a:pPr>
            <a:r>
              <a:rPr lang="en-US" sz="2400" dirty="0">
                <a:solidFill>
                  <a:srgbClr val="FFFFFF"/>
                </a:solidFill>
              </a:rPr>
              <a:t>So </a:t>
            </a:r>
            <a:r>
              <a:rPr lang="en-US" sz="2400" dirty="0" err="1">
                <a:solidFill>
                  <a:srgbClr val="FFFFFF"/>
                </a:solidFill>
              </a:rPr>
              <a:t>Suhayl</a:t>
            </a:r>
            <a:r>
              <a:rPr lang="en-US" sz="2400" dirty="0">
                <a:solidFill>
                  <a:srgbClr val="FFFFFF"/>
                </a:solidFill>
              </a:rPr>
              <a:t> ibn Amr came and when the Prophet saw him he said: Quraysh wants a treaty since that have sent this man.</a:t>
            </a:r>
          </a:p>
          <a:p>
            <a:endParaRPr lang="en-US" dirty="0"/>
          </a:p>
        </p:txBody>
      </p:sp>
    </p:spTree>
    <p:extLst>
      <p:ext uri="{BB962C8B-B14F-4D97-AF65-F5344CB8AC3E}">
        <p14:creationId xmlns:p14="http://schemas.microsoft.com/office/powerpoint/2010/main" val="3609116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3D0D4D-F029-0BBA-B8DE-CD22993C326F}"/>
              </a:ext>
            </a:extLst>
          </p:cNvPr>
          <p:cNvSpPr>
            <a:spLocks noGrp="1"/>
          </p:cNvSpPr>
          <p:nvPr>
            <p:ph type="title"/>
          </p:nvPr>
        </p:nvSpPr>
        <p:spPr>
          <a:xfrm>
            <a:off x="720000" y="619200"/>
            <a:ext cx="10728322" cy="752400"/>
          </a:xfrm>
        </p:spPr>
        <p:txBody>
          <a:bodyPr/>
          <a:lstStyle/>
          <a:p>
            <a:pPr algn="ctr"/>
            <a:r>
              <a:rPr lang="en-US" dirty="0"/>
              <a:t>Negotiations for the Treaty</a:t>
            </a:r>
          </a:p>
        </p:txBody>
      </p:sp>
      <p:sp>
        <p:nvSpPr>
          <p:cNvPr id="3" name="Content Placeholder 2">
            <a:extLst>
              <a:ext uri="{FF2B5EF4-FFF2-40B4-BE49-F238E27FC236}">
                <a16:creationId xmlns:a16="http://schemas.microsoft.com/office/drawing/2014/main" id="{2CB1A0FA-2445-DE42-A6C0-9156296BBABA}"/>
              </a:ext>
            </a:extLst>
          </p:cNvPr>
          <p:cNvSpPr>
            <a:spLocks noGrp="1"/>
          </p:cNvSpPr>
          <p:nvPr>
            <p:ph idx="1"/>
          </p:nvPr>
        </p:nvSpPr>
        <p:spPr>
          <a:xfrm>
            <a:off x="720000" y="1371600"/>
            <a:ext cx="10728325" cy="4397375"/>
          </a:xfrm>
        </p:spPr>
        <p:txBody>
          <a:bodyPr>
            <a:normAutofit/>
          </a:bodyPr>
          <a:lstStyle/>
          <a:p>
            <a:r>
              <a:rPr lang="en-US" sz="2400" b="1" dirty="0">
                <a:solidFill>
                  <a:srgbClr val="FFFFFF"/>
                </a:solidFill>
              </a:rPr>
              <a:t>Who is </a:t>
            </a:r>
            <a:r>
              <a:rPr lang="en-US" sz="2400" b="1" dirty="0" err="1">
                <a:solidFill>
                  <a:srgbClr val="FFFFFF"/>
                </a:solidFill>
              </a:rPr>
              <a:t>Suhayl</a:t>
            </a:r>
            <a:r>
              <a:rPr lang="en-US" sz="2400" b="1" dirty="0">
                <a:solidFill>
                  <a:srgbClr val="FFFFFF"/>
                </a:solidFill>
              </a:rPr>
              <a:t> ibn Amr?</a:t>
            </a:r>
          </a:p>
          <a:p>
            <a:r>
              <a:rPr lang="en-US" sz="2400" dirty="0" err="1">
                <a:solidFill>
                  <a:srgbClr val="FFFFFF"/>
                </a:solidFill>
              </a:rPr>
              <a:t>Suhayl</a:t>
            </a:r>
            <a:r>
              <a:rPr lang="en-US" sz="2400" dirty="0">
                <a:solidFill>
                  <a:srgbClr val="FFFFFF"/>
                </a:solidFill>
              </a:rPr>
              <a:t> is one of the senior figures of Quraysh and a savvy politician who is known for his diplomacy and negotiation tactics. </a:t>
            </a:r>
          </a:p>
          <a:p>
            <a:r>
              <a:rPr lang="en-US" sz="2400" dirty="0">
                <a:solidFill>
                  <a:srgbClr val="FFFFFF"/>
                </a:solidFill>
              </a:rPr>
              <a:t>He was recognized as </a:t>
            </a:r>
            <a:r>
              <a:rPr lang="ar-SA" sz="2400" dirty="0">
                <a:solidFill>
                  <a:srgbClr val="FFFFFF"/>
                </a:solidFill>
              </a:rPr>
              <a:t>خطيب قريش</a:t>
            </a:r>
            <a:r>
              <a:rPr lang="en-US" sz="2400" dirty="0">
                <a:solidFill>
                  <a:srgbClr val="FFFFFF"/>
                </a:solidFill>
              </a:rPr>
              <a:t> ‘The Orator of Quraysh’.</a:t>
            </a:r>
          </a:p>
          <a:p>
            <a:r>
              <a:rPr lang="en-US" sz="2400" dirty="0">
                <a:solidFill>
                  <a:srgbClr val="FFFFFF"/>
                </a:solidFill>
              </a:rPr>
              <a:t>He was one of the most persuasive debaters and hence when he was dispatched to meet the Prophet, it was clear that they were interested in some sort of peace settlement. </a:t>
            </a:r>
          </a:p>
          <a:p>
            <a:endParaRPr lang="en-US" sz="2400" dirty="0">
              <a:solidFill>
                <a:srgbClr val="FFFFFF"/>
              </a:solidFill>
            </a:endParaRPr>
          </a:p>
        </p:txBody>
      </p:sp>
    </p:spTree>
    <p:extLst>
      <p:ext uri="{BB962C8B-B14F-4D97-AF65-F5344CB8AC3E}">
        <p14:creationId xmlns:p14="http://schemas.microsoft.com/office/powerpoint/2010/main" val="27195747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312063-30C8-3BB4-7360-CE61723F7779}"/>
              </a:ext>
            </a:extLst>
          </p:cNvPr>
          <p:cNvSpPr>
            <a:spLocks noGrp="1"/>
          </p:cNvSpPr>
          <p:nvPr>
            <p:ph type="title"/>
          </p:nvPr>
        </p:nvSpPr>
        <p:spPr>
          <a:xfrm>
            <a:off x="720000" y="619200"/>
            <a:ext cx="10728322" cy="809550"/>
          </a:xfrm>
        </p:spPr>
        <p:txBody>
          <a:bodyPr/>
          <a:lstStyle/>
          <a:p>
            <a:pPr algn="ctr"/>
            <a:r>
              <a:rPr lang="en-US" dirty="0"/>
              <a:t>Negotiations for the Treaty</a:t>
            </a:r>
          </a:p>
        </p:txBody>
      </p:sp>
      <p:sp>
        <p:nvSpPr>
          <p:cNvPr id="3" name="Content Placeholder 2">
            <a:extLst>
              <a:ext uri="{FF2B5EF4-FFF2-40B4-BE49-F238E27FC236}">
                <a16:creationId xmlns:a16="http://schemas.microsoft.com/office/drawing/2014/main" id="{2B8F7F84-112F-9932-9D9F-8F9D95B52ABF}"/>
              </a:ext>
            </a:extLst>
          </p:cNvPr>
          <p:cNvSpPr>
            <a:spLocks noGrp="1"/>
          </p:cNvSpPr>
          <p:nvPr>
            <p:ph idx="1"/>
          </p:nvPr>
        </p:nvSpPr>
        <p:spPr>
          <a:xfrm>
            <a:off x="720000" y="1428750"/>
            <a:ext cx="10728325" cy="4340225"/>
          </a:xfrm>
        </p:spPr>
        <p:txBody>
          <a:bodyPr>
            <a:normAutofit/>
          </a:bodyPr>
          <a:lstStyle/>
          <a:p>
            <a:r>
              <a:rPr lang="en-US" sz="2400" dirty="0">
                <a:solidFill>
                  <a:srgbClr val="FFFFFF"/>
                </a:solidFill>
              </a:rPr>
              <a:t>Incidentally, </a:t>
            </a:r>
            <a:r>
              <a:rPr lang="en-US" sz="2400" dirty="0" err="1">
                <a:solidFill>
                  <a:srgbClr val="FFFFFF"/>
                </a:solidFill>
              </a:rPr>
              <a:t>Suhayl</a:t>
            </a:r>
            <a:r>
              <a:rPr lang="en-US" sz="2400" dirty="0">
                <a:solidFill>
                  <a:srgbClr val="FFFFFF"/>
                </a:solidFill>
              </a:rPr>
              <a:t> had two sons who had converted to Islam.</a:t>
            </a:r>
          </a:p>
          <a:p>
            <a:pPr lvl="2"/>
            <a:r>
              <a:rPr lang="en-CA" sz="2400" b="0" i="0" u="sng" dirty="0">
                <a:solidFill>
                  <a:srgbClr val="FFFFFF"/>
                </a:solidFill>
                <a:effectLst/>
              </a:rPr>
              <a:t>Abdullah ibn </a:t>
            </a:r>
            <a:r>
              <a:rPr lang="en-CA" sz="2400" b="0" i="0" u="sng" dirty="0" err="1">
                <a:solidFill>
                  <a:srgbClr val="FFFFFF"/>
                </a:solidFill>
                <a:effectLst/>
              </a:rPr>
              <a:t>Suhayl</a:t>
            </a:r>
            <a:r>
              <a:rPr lang="en-CA" sz="2400" b="0" i="0" u="sng" dirty="0">
                <a:solidFill>
                  <a:srgbClr val="FFFFFF"/>
                </a:solidFill>
                <a:effectLst/>
              </a:rPr>
              <a:t> -</a:t>
            </a:r>
            <a:r>
              <a:rPr lang="en-CA" sz="2400" b="0" i="0" dirty="0">
                <a:solidFill>
                  <a:srgbClr val="FFFFFF"/>
                </a:solidFill>
                <a:effectLst/>
              </a:rPr>
              <a:t>he was a secret convert to Islam. He joined the Quraysh in their march toward </a:t>
            </a:r>
            <a:r>
              <a:rPr lang="en-CA" sz="2400" b="0" i="0" dirty="0" err="1">
                <a:solidFill>
                  <a:srgbClr val="FFFFFF"/>
                </a:solidFill>
                <a:effectLst/>
              </a:rPr>
              <a:t>Badr</a:t>
            </a:r>
            <a:r>
              <a:rPr lang="en-CA" sz="2400" b="0" i="0" dirty="0">
                <a:solidFill>
                  <a:srgbClr val="FFFFFF"/>
                </a:solidFill>
                <a:effectLst/>
              </a:rPr>
              <a:t> and managed to sneak away and join the ranks of the Muslims.</a:t>
            </a:r>
          </a:p>
          <a:p>
            <a:pPr lvl="2"/>
            <a:r>
              <a:rPr lang="en-US" sz="2400" dirty="0">
                <a:solidFill>
                  <a:srgbClr val="FFFFFF"/>
                </a:solidFill>
              </a:rPr>
              <a:t>Abu </a:t>
            </a:r>
            <a:r>
              <a:rPr lang="en-US" sz="2400" dirty="0" err="1">
                <a:solidFill>
                  <a:srgbClr val="FFFFFF"/>
                </a:solidFill>
              </a:rPr>
              <a:t>Jandal</a:t>
            </a:r>
            <a:r>
              <a:rPr lang="en-US" sz="2400" dirty="0">
                <a:solidFill>
                  <a:srgbClr val="FFFFFF"/>
                </a:solidFill>
              </a:rPr>
              <a:t> ibn </a:t>
            </a:r>
            <a:r>
              <a:rPr lang="en-US" sz="2400" dirty="0" err="1">
                <a:solidFill>
                  <a:srgbClr val="FFFFFF"/>
                </a:solidFill>
              </a:rPr>
              <a:t>Suhayl</a:t>
            </a:r>
            <a:r>
              <a:rPr lang="en-US" sz="2400" dirty="0">
                <a:solidFill>
                  <a:srgbClr val="FFFFFF"/>
                </a:solidFill>
              </a:rPr>
              <a:t>- After his older brother converted, he also joined Islam and wanted to move to Medina to live amongst the Muslims, however, his father imprisoned him. He remained detained from the time of the Battle of </a:t>
            </a:r>
            <a:r>
              <a:rPr lang="en-US" sz="2400" dirty="0" err="1">
                <a:solidFill>
                  <a:srgbClr val="FFFFFF"/>
                </a:solidFill>
              </a:rPr>
              <a:t>Badr</a:t>
            </a:r>
            <a:r>
              <a:rPr lang="en-US" sz="2400" dirty="0">
                <a:solidFill>
                  <a:srgbClr val="FFFFFF"/>
                </a:solidFill>
              </a:rPr>
              <a:t> until the incident of </a:t>
            </a:r>
            <a:r>
              <a:rPr lang="en-US" sz="2400" dirty="0" err="1">
                <a:solidFill>
                  <a:srgbClr val="FFFFFF"/>
                </a:solidFill>
              </a:rPr>
              <a:t>Hudaybiyyah</a:t>
            </a:r>
            <a:r>
              <a:rPr lang="en-US" sz="2400" dirty="0">
                <a:solidFill>
                  <a:srgbClr val="FFFFFF"/>
                </a:solidFill>
              </a:rPr>
              <a:t>.</a:t>
            </a:r>
          </a:p>
        </p:txBody>
      </p:sp>
    </p:spTree>
    <p:extLst>
      <p:ext uri="{BB962C8B-B14F-4D97-AF65-F5344CB8AC3E}">
        <p14:creationId xmlns:p14="http://schemas.microsoft.com/office/powerpoint/2010/main" val="8427093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283999-3CAE-6EE0-158F-8A82E2F6C413}"/>
              </a:ext>
            </a:extLst>
          </p:cNvPr>
          <p:cNvSpPr>
            <a:spLocks noGrp="1"/>
          </p:cNvSpPr>
          <p:nvPr>
            <p:ph type="title"/>
          </p:nvPr>
        </p:nvSpPr>
        <p:spPr>
          <a:xfrm>
            <a:off x="720000" y="619200"/>
            <a:ext cx="10728322" cy="723825"/>
          </a:xfrm>
        </p:spPr>
        <p:txBody>
          <a:bodyPr/>
          <a:lstStyle/>
          <a:p>
            <a:pPr algn="ctr"/>
            <a:r>
              <a:rPr lang="en-US" dirty="0"/>
              <a:t>Negotiations for the Treaty</a:t>
            </a:r>
          </a:p>
        </p:txBody>
      </p:sp>
      <p:sp>
        <p:nvSpPr>
          <p:cNvPr id="3" name="Content Placeholder 2">
            <a:extLst>
              <a:ext uri="{FF2B5EF4-FFF2-40B4-BE49-F238E27FC236}">
                <a16:creationId xmlns:a16="http://schemas.microsoft.com/office/drawing/2014/main" id="{548B5368-34A8-E1B5-FA3D-182F8B144E71}"/>
              </a:ext>
            </a:extLst>
          </p:cNvPr>
          <p:cNvSpPr>
            <a:spLocks noGrp="1"/>
          </p:cNvSpPr>
          <p:nvPr>
            <p:ph idx="1"/>
          </p:nvPr>
        </p:nvSpPr>
        <p:spPr>
          <a:xfrm>
            <a:off x="720000" y="1443038"/>
            <a:ext cx="10728325" cy="4325937"/>
          </a:xfrm>
        </p:spPr>
        <p:txBody>
          <a:bodyPr>
            <a:normAutofit/>
          </a:bodyPr>
          <a:lstStyle/>
          <a:p>
            <a:r>
              <a:rPr lang="en-US" sz="2400" dirty="0">
                <a:solidFill>
                  <a:srgbClr val="FFFFFF"/>
                </a:solidFill>
              </a:rPr>
              <a:t>Among the preliminary demands was the freeing of captives. </a:t>
            </a:r>
          </a:p>
          <a:p>
            <a:r>
              <a:rPr lang="en-US" sz="2400" dirty="0">
                <a:solidFill>
                  <a:srgbClr val="FFFFFF"/>
                </a:solidFill>
              </a:rPr>
              <a:t>Both sides </a:t>
            </a:r>
            <a:r>
              <a:rPr lang="en-CA" sz="2400" dirty="0">
                <a:solidFill>
                  <a:srgbClr val="FFFFFF"/>
                </a:solidFill>
                <a:effectLst/>
              </a:rPr>
              <a:t>agreed to release captives from other side</a:t>
            </a:r>
            <a:endParaRPr lang="en-CA" sz="2400" dirty="0">
              <a:solidFill>
                <a:srgbClr val="FFFFFF"/>
              </a:solidFill>
            </a:endParaRPr>
          </a:p>
          <a:p>
            <a:r>
              <a:rPr lang="en-CA" sz="2400" dirty="0">
                <a:solidFill>
                  <a:srgbClr val="FFFFFF"/>
                </a:solidFill>
                <a:effectLst/>
              </a:rPr>
              <a:t>Quraysh insisted that the Muslims not enter Makkah this year and delay till next year, at which time they could have three days.</a:t>
            </a:r>
          </a:p>
          <a:p>
            <a:pPr lvl="2"/>
            <a:r>
              <a:rPr lang="en-CA" dirty="0">
                <a:solidFill>
                  <a:srgbClr val="FFFFFF"/>
                </a:solidFill>
              </a:rPr>
              <a:t>L</a:t>
            </a:r>
            <a:r>
              <a:rPr lang="en-CA" dirty="0">
                <a:solidFill>
                  <a:srgbClr val="FFFFFF"/>
                </a:solidFill>
                <a:effectLst/>
              </a:rPr>
              <a:t>etting them enter this year would send the message that the Prophet had forced them to let them in and that they were weak; delaying till next year showed that the Quraysh were strong enough to have control of the situation </a:t>
            </a:r>
          </a:p>
          <a:p>
            <a:pPr lvl="2"/>
            <a:endParaRPr lang="en-CA" dirty="0">
              <a:effectLst/>
            </a:endParaRPr>
          </a:p>
          <a:p>
            <a:endParaRPr lang="en-CA" sz="2400" dirty="0">
              <a:solidFill>
                <a:srgbClr val="FFFFFF"/>
              </a:solidFill>
              <a:effectLst/>
            </a:endParaRPr>
          </a:p>
          <a:p>
            <a:endParaRPr lang="en-US" sz="2400" dirty="0"/>
          </a:p>
        </p:txBody>
      </p:sp>
    </p:spTree>
    <p:extLst>
      <p:ext uri="{BB962C8B-B14F-4D97-AF65-F5344CB8AC3E}">
        <p14:creationId xmlns:p14="http://schemas.microsoft.com/office/powerpoint/2010/main" val="12421673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ADB17-DD9B-0238-EE41-C8FA0485A86E}"/>
              </a:ext>
            </a:extLst>
          </p:cNvPr>
          <p:cNvSpPr>
            <a:spLocks noGrp="1"/>
          </p:cNvSpPr>
          <p:nvPr>
            <p:ph type="title"/>
          </p:nvPr>
        </p:nvSpPr>
        <p:spPr>
          <a:xfrm>
            <a:off x="720000" y="619200"/>
            <a:ext cx="10728322" cy="834846"/>
          </a:xfrm>
        </p:spPr>
        <p:txBody>
          <a:bodyPr/>
          <a:lstStyle/>
          <a:p>
            <a:pPr algn="ctr"/>
            <a:r>
              <a:rPr lang="en-US" dirty="0"/>
              <a:t>Negotiations for the Treaty</a:t>
            </a:r>
          </a:p>
        </p:txBody>
      </p:sp>
      <p:sp>
        <p:nvSpPr>
          <p:cNvPr id="3" name="Content Placeholder 2">
            <a:extLst>
              <a:ext uri="{FF2B5EF4-FFF2-40B4-BE49-F238E27FC236}">
                <a16:creationId xmlns:a16="http://schemas.microsoft.com/office/drawing/2014/main" id="{8926F5EE-2AD4-8840-7AC0-F9EA5AAAB840}"/>
              </a:ext>
            </a:extLst>
          </p:cNvPr>
          <p:cNvSpPr>
            <a:spLocks noGrp="1"/>
          </p:cNvSpPr>
          <p:nvPr>
            <p:ph idx="1"/>
          </p:nvPr>
        </p:nvSpPr>
        <p:spPr>
          <a:xfrm>
            <a:off x="720000" y="1454046"/>
            <a:ext cx="10728325" cy="4784754"/>
          </a:xfrm>
        </p:spPr>
        <p:txBody>
          <a:bodyPr>
            <a:normAutofit/>
          </a:bodyPr>
          <a:lstStyle/>
          <a:p>
            <a:r>
              <a:rPr lang="en-CA" sz="2400" dirty="0">
                <a:solidFill>
                  <a:srgbClr val="FFFFFF"/>
                </a:solidFill>
                <a:effectLst/>
              </a:rPr>
              <a:t>The Muslims are surprised by the prospect of a treaty. They were used to war with the pagans; this led many to doubt in the Prophet.</a:t>
            </a:r>
          </a:p>
          <a:p>
            <a:r>
              <a:rPr lang="en-CA" sz="2400" dirty="0">
                <a:solidFill>
                  <a:srgbClr val="FFFFFF"/>
                </a:solidFill>
              </a:rPr>
              <a:t>Ibn Hisham reports:</a:t>
            </a:r>
          </a:p>
          <a:p>
            <a:pPr marL="0" indent="0" algn="ctr">
              <a:buNone/>
            </a:pPr>
            <a:r>
              <a:rPr lang="ar-SA" sz="2400" dirty="0">
                <a:solidFill>
                  <a:srgbClr val="FFFFFF"/>
                </a:solidFill>
                <a:effectLst/>
              </a:rPr>
              <a:t>فلما التأم الأمر و لم يبق إلا الكتاب، وثب عمر بن الخ ّطاب...ثم أتى رسو َل الله صلى الله عليه و سلم فقال: يا رسول الله </a:t>
            </a:r>
            <a:r>
              <a:rPr lang="ar-SA" sz="2400" dirty="0" err="1">
                <a:solidFill>
                  <a:srgbClr val="FFFFFF"/>
                </a:solidFill>
                <a:effectLst/>
              </a:rPr>
              <a:t>أ</a:t>
            </a:r>
            <a:r>
              <a:rPr lang="ar-SA" sz="2400" dirty="0">
                <a:solidFill>
                  <a:srgbClr val="FFFFFF"/>
                </a:solidFill>
                <a:effectLst/>
              </a:rPr>
              <a:t> لست برسول الله؟</a:t>
            </a:r>
            <a:endParaRPr lang="en-CA" sz="2400" dirty="0">
              <a:solidFill>
                <a:srgbClr val="FFFFFF"/>
              </a:solidFill>
              <a:effectLst/>
            </a:endParaRPr>
          </a:p>
          <a:p>
            <a:pPr marL="0" indent="0" algn="ctr">
              <a:buNone/>
            </a:pPr>
            <a:r>
              <a:rPr lang="en-CA" sz="2400" dirty="0">
                <a:solidFill>
                  <a:srgbClr val="FFFFFF"/>
                </a:solidFill>
              </a:rPr>
              <a:t>“When the terms of the treaty were agreed upon verbally and they had not yet written the treaty, Umar jumped and went to the Prophet and said: O Messenger of God, are you not the Messenger of God?!</a:t>
            </a:r>
            <a:br>
              <a:rPr lang="en-CA" sz="2400" dirty="0">
                <a:solidFill>
                  <a:srgbClr val="FFFFFF"/>
                </a:solidFill>
                <a:effectLst/>
              </a:rPr>
            </a:br>
            <a:endParaRPr lang="en-CA" sz="2400" dirty="0">
              <a:solidFill>
                <a:srgbClr val="FFFFFF"/>
              </a:solidFill>
              <a:effectLst/>
            </a:endParaRPr>
          </a:p>
          <a:p>
            <a:endParaRPr lang="en-US" dirty="0"/>
          </a:p>
        </p:txBody>
      </p:sp>
    </p:spTree>
    <p:extLst>
      <p:ext uri="{BB962C8B-B14F-4D97-AF65-F5344CB8AC3E}">
        <p14:creationId xmlns:p14="http://schemas.microsoft.com/office/powerpoint/2010/main" val="12869294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44799-2408-8857-A782-5653F8BA09CE}"/>
              </a:ext>
            </a:extLst>
          </p:cNvPr>
          <p:cNvSpPr>
            <a:spLocks noGrp="1"/>
          </p:cNvSpPr>
          <p:nvPr>
            <p:ph type="title"/>
          </p:nvPr>
        </p:nvSpPr>
        <p:spPr>
          <a:xfrm>
            <a:off x="720000" y="619200"/>
            <a:ext cx="10728322" cy="759895"/>
          </a:xfrm>
        </p:spPr>
        <p:txBody>
          <a:bodyPr/>
          <a:lstStyle/>
          <a:p>
            <a:pPr algn="ctr"/>
            <a:r>
              <a:rPr lang="en-US" dirty="0"/>
              <a:t>Negotiations for the Treaty</a:t>
            </a:r>
          </a:p>
        </p:txBody>
      </p:sp>
      <p:sp>
        <p:nvSpPr>
          <p:cNvPr id="3" name="Content Placeholder 2">
            <a:extLst>
              <a:ext uri="{FF2B5EF4-FFF2-40B4-BE49-F238E27FC236}">
                <a16:creationId xmlns:a16="http://schemas.microsoft.com/office/drawing/2014/main" id="{5E482270-F24B-1E2B-7986-9269B2872A40}"/>
              </a:ext>
            </a:extLst>
          </p:cNvPr>
          <p:cNvSpPr>
            <a:spLocks noGrp="1"/>
          </p:cNvSpPr>
          <p:nvPr>
            <p:ph idx="1"/>
          </p:nvPr>
        </p:nvSpPr>
        <p:spPr>
          <a:xfrm>
            <a:off x="720000" y="1379095"/>
            <a:ext cx="10728325" cy="4751881"/>
          </a:xfrm>
        </p:spPr>
        <p:txBody>
          <a:bodyPr>
            <a:normAutofit/>
          </a:bodyPr>
          <a:lstStyle/>
          <a:p>
            <a:pPr marL="0" indent="0" algn="ctr">
              <a:buNone/>
            </a:pPr>
            <a:r>
              <a:rPr lang="ar-SA" sz="2400" dirty="0">
                <a:solidFill>
                  <a:srgbClr val="FFFFFF"/>
                </a:solidFill>
              </a:rPr>
              <a:t>قال: بلى، قال: أو لسنا بالمسلمين؟ قال: بلى، قال: أو ليسوا بالمشركين؟ قال: بلى، قال: فعلام نعطي ال ّدن ّ</a:t>
            </a:r>
            <a:r>
              <a:rPr lang="ar-SA" sz="2400" dirty="0" err="1">
                <a:solidFill>
                  <a:srgbClr val="FFFFFF"/>
                </a:solidFill>
              </a:rPr>
              <a:t>ية</a:t>
            </a:r>
            <a:r>
              <a:rPr lang="ar-SA" sz="2400" dirty="0">
                <a:solidFill>
                  <a:srgbClr val="FFFFFF"/>
                </a:solidFill>
              </a:rPr>
              <a:t> في ديننا؟ قال: أنا عبد الله و رسوله، لن أخالف أمره، و لن </a:t>
            </a:r>
            <a:r>
              <a:rPr lang="ar-SA" sz="2400" dirty="0" err="1">
                <a:solidFill>
                  <a:srgbClr val="FFFFFF"/>
                </a:solidFill>
              </a:rPr>
              <a:t>يضيّعنى</a:t>
            </a:r>
            <a:r>
              <a:rPr lang="ar-SA" sz="2400" dirty="0">
                <a:solidFill>
                  <a:srgbClr val="FFFFFF"/>
                </a:solidFill>
              </a:rPr>
              <a:t>!</a:t>
            </a:r>
            <a:endParaRPr lang="en-US" sz="2400" dirty="0">
              <a:solidFill>
                <a:srgbClr val="FFFFFF"/>
              </a:solidFill>
            </a:endParaRPr>
          </a:p>
          <a:p>
            <a:pPr marL="0" indent="0" algn="ctr">
              <a:buNone/>
            </a:pPr>
            <a:r>
              <a:rPr lang="en-US" dirty="0">
                <a:solidFill>
                  <a:srgbClr val="FFFFFF"/>
                </a:solidFill>
              </a:rPr>
              <a:t>The Prophet replied: Yes. </a:t>
            </a:r>
          </a:p>
          <a:p>
            <a:pPr marL="0" indent="0" algn="ctr">
              <a:buNone/>
            </a:pPr>
            <a:r>
              <a:rPr lang="en-US" dirty="0">
                <a:solidFill>
                  <a:srgbClr val="FFFFFF"/>
                </a:solidFill>
              </a:rPr>
              <a:t>He (Umar) asked: Are we not Muslims?!</a:t>
            </a:r>
          </a:p>
          <a:p>
            <a:pPr marL="0" indent="0" algn="ctr">
              <a:buNone/>
            </a:pPr>
            <a:r>
              <a:rPr lang="en-US" dirty="0">
                <a:solidFill>
                  <a:srgbClr val="FFFFFF"/>
                </a:solidFill>
              </a:rPr>
              <a:t>The Prophet replied: Yes</a:t>
            </a:r>
          </a:p>
          <a:p>
            <a:pPr marL="0" indent="0" algn="ctr">
              <a:buNone/>
            </a:pPr>
            <a:r>
              <a:rPr lang="en-US" dirty="0">
                <a:solidFill>
                  <a:srgbClr val="FFFFFF"/>
                </a:solidFill>
              </a:rPr>
              <a:t>He asked: Are they not pagans?</a:t>
            </a:r>
          </a:p>
          <a:p>
            <a:pPr marL="0" indent="0" algn="ctr">
              <a:buNone/>
            </a:pPr>
            <a:r>
              <a:rPr lang="en-US" dirty="0">
                <a:solidFill>
                  <a:srgbClr val="FFFFFF"/>
                </a:solidFill>
              </a:rPr>
              <a:t>The Prophet said: Yes</a:t>
            </a:r>
          </a:p>
          <a:p>
            <a:pPr marL="0" indent="0" algn="ctr">
              <a:buNone/>
            </a:pPr>
            <a:r>
              <a:rPr lang="en-US" dirty="0">
                <a:solidFill>
                  <a:srgbClr val="FFFFFF"/>
                </a:solidFill>
              </a:rPr>
              <a:t>He said: Then why should we take this disgrace for our religion?!</a:t>
            </a:r>
          </a:p>
          <a:p>
            <a:pPr marL="0" indent="0" algn="ctr">
              <a:buNone/>
            </a:pPr>
            <a:r>
              <a:rPr lang="en-US" dirty="0">
                <a:solidFill>
                  <a:srgbClr val="FFFFFF"/>
                </a:solidFill>
              </a:rPr>
              <a:t>The Prophet said: I am the servant of God and His Messenger; I will never go against His command and He will never forsake me</a:t>
            </a:r>
          </a:p>
        </p:txBody>
      </p:sp>
    </p:spTree>
    <p:extLst>
      <p:ext uri="{BB962C8B-B14F-4D97-AF65-F5344CB8AC3E}">
        <p14:creationId xmlns:p14="http://schemas.microsoft.com/office/powerpoint/2010/main" val="24881830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A8E69D-D1D4-06FE-E0CD-D816C88466C1}"/>
              </a:ext>
            </a:extLst>
          </p:cNvPr>
          <p:cNvSpPr>
            <a:spLocks noGrp="1"/>
          </p:cNvSpPr>
          <p:nvPr>
            <p:ph type="title"/>
          </p:nvPr>
        </p:nvSpPr>
        <p:spPr>
          <a:xfrm>
            <a:off x="720000" y="619200"/>
            <a:ext cx="10728322" cy="804866"/>
          </a:xfrm>
        </p:spPr>
        <p:txBody>
          <a:bodyPr/>
          <a:lstStyle/>
          <a:p>
            <a:pPr algn="ctr"/>
            <a:r>
              <a:rPr lang="en-US" dirty="0"/>
              <a:t>Negotiations for the Treaty</a:t>
            </a:r>
          </a:p>
        </p:txBody>
      </p:sp>
      <p:sp>
        <p:nvSpPr>
          <p:cNvPr id="3" name="Content Placeholder 2">
            <a:extLst>
              <a:ext uri="{FF2B5EF4-FFF2-40B4-BE49-F238E27FC236}">
                <a16:creationId xmlns:a16="http://schemas.microsoft.com/office/drawing/2014/main" id="{23B31F19-BC73-4A5E-D794-C5849C375F2F}"/>
              </a:ext>
            </a:extLst>
          </p:cNvPr>
          <p:cNvSpPr>
            <a:spLocks noGrp="1"/>
          </p:cNvSpPr>
          <p:nvPr>
            <p:ph idx="1"/>
          </p:nvPr>
        </p:nvSpPr>
        <p:spPr>
          <a:xfrm>
            <a:off x="720000" y="1424066"/>
            <a:ext cx="10728325" cy="4344909"/>
          </a:xfrm>
        </p:spPr>
        <p:txBody>
          <a:bodyPr/>
          <a:lstStyle/>
          <a:p>
            <a:r>
              <a:rPr lang="en-US" sz="2400" dirty="0">
                <a:solidFill>
                  <a:srgbClr val="FFFFFF"/>
                </a:solidFill>
              </a:rPr>
              <a:t>Al-</a:t>
            </a:r>
            <a:r>
              <a:rPr lang="en-US" sz="2400" dirty="0" err="1">
                <a:solidFill>
                  <a:srgbClr val="FFFFFF"/>
                </a:solidFill>
              </a:rPr>
              <a:t>Waqidi</a:t>
            </a:r>
            <a:r>
              <a:rPr lang="en-US" sz="2400" dirty="0">
                <a:solidFill>
                  <a:srgbClr val="FFFFFF"/>
                </a:solidFill>
              </a:rPr>
              <a:t> quotes a conversation that takes place much later between Abu </a:t>
            </a:r>
            <a:r>
              <a:rPr lang="en-US" sz="2400" dirty="0" err="1">
                <a:solidFill>
                  <a:srgbClr val="FFFFFF"/>
                </a:solidFill>
              </a:rPr>
              <a:t>Sa’id</a:t>
            </a:r>
            <a:r>
              <a:rPr lang="en-US" sz="2400" dirty="0">
                <a:solidFill>
                  <a:srgbClr val="FFFFFF"/>
                </a:solidFill>
              </a:rPr>
              <a:t> Al-</a:t>
            </a:r>
            <a:r>
              <a:rPr lang="en-US" sz="2400" dirty="0" err="1">
                <a:solidFill>
                  <a:srgbClr val="FFFFFF"/>
                </a:solidFill>
              </a:rPr>
              <a:t>Khudri</a:t>
            </a:r>
            <a:r>
              <a:rPr lang="en-US" sz="2400" dirty="0">
                <a:solidFill>
                  <a:srgbClr val="FFFFFF"/>
                </a:solidFill>
              </a:rPr>
              <a:t> and Umar ibn Al-Khattab:</a:t>
            </a:r>
          </a:p>
          <a:p>
            <a:pPr marL="0" indent="0" algn="ctr">
              <a:buNone/>
            </a:pPr>
            <a:r>
              <a:rPr lang="ar-SA" sz="2400" b="0" i="0" dirty="0">
                <a:solidFill>
                  <a:srgbClr val="FFFFFF"/>
                </a:solidFill>
                <a:effectLst/>
                <a:latin typeface="Simplified Arabic" panose="02020603050405020304" pitchFamily="18" charset="-78"/>
              </a:rPr>
              <a:t>قال أبو سعيد الخدري: جلست عند عمر بن الخطاب يوما، فذكر القضية فقال: لقد دخلني يومئذ من الشك، وراجعت النبي (صلى الله عليه وسلم) يومئذ مراجعة ما رجعته مثلها قط.</a:t>
            </a:r>
            <a:endParaRPr lang="en-US" sz="2400" b="0" i="0" dirty="0">
              <a:solidFill>
                <a:srgbClr val="FFFFFF"/>
              </a:solidFill>
              <a:effectLst/>
              <a:latin typeface="Simplified Arabic" panose="02020603050405020304" pitchFamily="18" charset="-78"/>
            </a:endParaRPr>
          </a:p>
          <a:p>
            <a:r>
              <a:rPr lang="en-US" sz="2400" dirty="0">
                <a:solidFill>
                  <a:srgbClr val="FFFFFF"/>
                </a:solidFill>
              </a:rPr>
              <a:t>Abu </a:t>
            </a:r>
            <a:r>
              <a:rPr lang="en-US" sz="2400" dirty="0" err="1">
                <a:solidFill>
                  <a:srgbClr val="FFFFFF"/>
                </a:solidFill>
              </a:rPr>
              <a:t>Sa’id</a:t>
            </a:r>
            <a:r>
              <a:rPr lang="en-US" sz="2400" dirty="0">
                <a:solidFill>
                  <a:srgbClr val="FFFFFF"/>
                </a:solidFill>
              </a:rPr>
              <a:t> says: I was sitting with Umar one day and he recalled what happened at </a:t>
            </a:r>
            <a:r>
              <a:rPr lang="en-US" sz="2400" dirty="0" err="1">
                <a:solidFill>
                  <a:srgbClr val="FFFFFF"/>
                </a:solidFill>
              </a:rPr>
              <a:t>Hudaybiyyah</a:t>
            </a:r>
            <a:r>
              <a:rPr lang="en-US" sz="2400" dirty="0">
                <a:solidFill>
                  <a:srgbClr val="FFFFFF"/>
                </a:solidFill>
              </a:rPr>
              <a:t>. </a:t>
            </a:r>
          </a:p>
          <a:p>
            <a:r>
              <a:rPr lang="en-US" sz="2400" dirty="0">
                <a:solidFill>
                  <a:srgbClr val="FFFFFF"/>
                </a:solidFill>
              </a:rPr>
              <a:t>Umar shares that on the day of </a:t>
            </a:r>
            <a:r>
              <a:rPr lang="en-US" sz="2400" dirty="0" err="1">
                <a:solidFill>
                  <a:srgbClr val="FFFFFF"/>
                </a:solidFill>
              </a:rPr>
              <a:t>Hudaybiyyah</a:t>
            </a:r>
            <a:r>
              <a:rPr lang="en-US" sz="2400" dirty="0">
                <a:solidFill>
                  <a:srgbClr val="FFFFFF"/>
                </a:solidFill>
              </a:rPr>
              <a:t> he had serious doubts about the Prophet and his authority.</a:t>
            </a:r>
          </a:p>
          <a:p>
            <a:endParaRPr lang="en-US" dirty="0"/>
          </a:p>
        </p:txBody>
      </p:sp>
    </p:spTree>
    <p:extLst>
      <p:ext uri="{BB962C8B-B14F-4D97-AF65-F5344CB8AC3E}">
        <p14:creationId xmlns:p14="http://schemas.microsoft.com/office/powerpoint/2010/main" val="20586110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32ABD8-C4EB-A518-E217-DCB4702EEA55}"/>
              </a:ext>
            </a:extLst>
          </p:cNvPr>
          <p:cNvSpPr>
            <a:spLocks noGrp="1"/>
          </p:cNvSpPr>
          <p:nvPr>
            <p:ph type="title"/>
          </p:nvPr>
        </p:nvSpPr>
        <p:spPr>
          <a:xfrm>
            <a:off x="720000" y="619200"/>
            <a:ext cx="10728322" cy="744905"/>
          </a:xfrm>
        </p:spPr>
        <p:txBody>
          <a:bodyPr/>
          <a:lstStyle/>
          <a:p>
            <a:pPr algn="ctr"/>
            <a:r>
              <a:rPr lang="en-US" dirty="0"/>
              <a:t>Negotiations for the Treaty</a:t>
            </a:r>
          </a:p>
        </p:txBody>
      </p:sp>
      <p:sp>
        <p:nvSpPr>
          <p:cNvPr id="3" name="Content Placeholder 2">
            <a:extLst>
              <a:ext uri="{FF2B5EF4-FFF2-40B4-BE49-F238E27FC236}">
                <a16:creationId xmlns:a16="http://schemas.microsoft.com/office/drawing/2014/main" id="{C97E133E-E714-C576-2172-5172C6B19310}"/>
              </a:ext>
            </a:extLst>
          </p:cNvPr>
          <p:cNvSpPr>
            <a:spLocks noGrp="1"/>
          </p:cNvSpPr>
          <p:nvPr>
            <p:ph idx="1"/>
          </p:nvPr>
        </p:nvSpPr>
        <p:spPr>
          <a:xfrm>
            <a:off x="720000" y="1364106"/>
            <a:ext cx="10728325" cy="4404870"/>
          </a:xfrm>
        </p:spPr>
        <p:txBody>
          <a:bodyPr>
            <a:normAutofit/>
          </a:bodyPr>
          <a:lstStyle/>
          <a:p>
            <a:r>
              <a:rPr lang="en-US" sz="2400" dirty="0">
                <a:solidFill>
                  <a:srgbClr val="FFFFFF"/>
                </a:solidFill>
              </a:rPr>
              <a:t>Umar then mentions that he spends years trying to atone for the doubt that he had on that day.</a:t>
            </a:r>
          </a:p>
          <a:p>
            <a:r>
              <a:rPr lang="en-US" sz="2400" dirty="0">
                <a:solidFill>
                  <a:srgbClr val="FFFFFF"/>
                </a:solidFill>
              </a:rPr>
              <a:t>Umar then says:</a:t>
            </a:r>
          </a:p>
          <a:p>
            <a:pPr marL="0" indent="0" algn="ctr">
              <a:buNone/>
            </a:pPr>
            <a:r>
              <a:rPr lang="ar-SA" sz="2400" dirty="0">
                <a:solidFill>
                  <a:srgbClr val="FFFFFF"/>
                </a:solidFill>
              </a:rPr>
              <a:t>ثم جعل الله عاقبة القضيّة خيرا، فينبغي للعباد أن يتّهموا </a:t>
            </a:r>
            <a:r>
              <a:rPr lang="ar-SA" sz="2400" dirty="0" err="1">
                <a:solidFill>
                  <a:srgbClr val="FFFFFF"/>
                </a:solidFill>
              </a:rPr>
              <a:t>الرأى</a:t>
            </a:r>
            <a:r>
              <a:rPr lang="ar-SA" sz="2400" dirty="0">
                <a:solidFill>
                  <a:srgbClr val="FFFFFF"/>
                </a:solidFill>
              </a:rPr>
              <a:t>، و الله لقد دخلني يومئذ من الشكّ حتى قلت </a:t>
            </a:r>
            <a:r>
              <a:rPr lang="ar-SA" sz="2400" dirty="0" err="1">
                <a:solidFill>
                  <a:srgbClr val="FFFFFF"/>
                </a:solidFill>
              </a:rPr>
              <a:t>فى</a:t>
            </a:r>
            <a:r>
              <a:rPr lang="ar-SA" sz="2400" dirty="0">
                <a:solidFill>
                  <a:srgbClr val="FFFFFF"/>
                </a:solidFill>
              </a:rPr>
              <a:t> نفسي: لو كنّا مائة رجل على مثل </a:t>
            </a:r>
            <a:r>
              <a:rPr lang="ar-SA" sz="2400" dirty="0" err="1">
                <a:solidFill>
                  <a:srgbClr val="FFFFFF"/>
                </a:solidFill>
              </a:rPr>
              <a:t>رأيى</a:t>
            </a:r>
            <a:r>
              <a:rPr lang="ar-SA" sz="2400" dirty="0">
                <a:solidFill>
                  <a:srgbClr val="FFFFFF"/>
                </a:solidFill>
              </a:rPr>
              <a:t> ما دخلنا فيه أبدا!</a:t>
            </a:r>
            <a:endParaRPr lang="en-US" sz="2400" dirty="0">
              <a:solidFill>
                <a:srgbClr val="FFFFFF"/>
              </a:solidFill>
            </a:endParaRPr>
          </a:p>
          <a:p>
            <a:pPr marL="0" indent="0" algn="ctr">
              <a:buNone/>
            </a:pPr>
            <a:r>
              <a:rPr lang="en-US" sz="2400" dirty="0">
                <a:solidFill>
                  <a:srgbClr val="FFFFFF"/>
                </a:solidFill>
              </a:rPr>
              <a:t>Then after I realized that what the Prophet did was the best thing and Allah made it turn out well. People should be skeptical of their own opinions. I swear by God that my doubt was such that if there were 100 people who shared my opinion, we would never have agreed to the treaty.</a:t>
            </a:r>
          </a:p>
        </p:txBody>
      </p:sp>
    </p:spTree>
    <p:extLst>
      <p:ext uri="{BB962C8B-B14F-4D97-AF65-F5344CB8AC3E}">
        <p14:creationId xmlns:p14="http://schemas.microsoft.com/office/powerpoint/2010/main" val="2338934105"/>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21807</TotalTime>
  <Words>1692</Words>
  <Application>Microsoft Macintosh PowerPoint</Application>
  <PresentationFormat>Widescreen</PresentationFormat>
  <Paragraphs>87</Paragraphs>
  <Slides>19</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19</vt:i4>
      </vt:variant>
    </vt:vector>
  </HeadingPairs>
  <TitlesOfParts>
    <vt:vector size="27" baseType="lpstr">
      <vt:lpstr>Arial</vt:lpstr>
      <vt:lpstr>Avenir Next LT Pro</vt:lpstr>
      <vt:lpstr>Lotus Linotype</vt:lpstr>
      <vt:lpstr>Sagona Book</vt:lpstr>
      <vt:lpstr>Scheherazade</vt:lpstr>
      <vt:lpstr>Simplified Arabic</vt:lpstr>
      <vt:lpstr>The Hand Extrablack</vt:lpstr>
      <vt:lpstr>BlobVTI</vt:lpstr>
      <vt:lpstr>The Life of Prophet Muhammad</vt:lpstr>
      <vt:lpstr>Negotiations for the Treaty</vt:lpstr>
      <vt:lpstr>Negotiations for the Treaty</vt:lpstr>
      <vt:lpstr>Negotiations for the Treaty</vt:lpstr>
      <vt:lpstr>Negotiations for the Treaty</vt:lpstr>
      <vt:lpstr>Negotiations for the Treaty</vt:lpstr>
      <vt:lpstr>Negotiations for the Treaty</vt:lpstr>
      <vt:lpstr>Negotiations for the Treaty</vt:lpstr>
      <vt:lpstr>Negotiations for the Treaty</vt:lpstr>
      <vt:lpstr>Negotiations for the Treaty</vt:lpstr>
      <vt:lpstr>Negotiations for the Treaty</vt:lpstr>
      <vt:lpstr>Negotiations for the Treaty</vt:lpstr>
      <vt:lpstr>Negotiations for the Treaty</vt:lpstr>
      <vt:lpstr>Negotiations for the Treaty</vt:lpstr>
      <vt:lpstr>Negotiations for the Treaty</vt:lpstr>
      <vt:lpstr>Negotiations for the Treaty</vt:lpstr>
      <vt:lpstr>Negotiations for the Treaty</vt:lpstr>
      <vt:lpstr>Negotiations for the Treaty</vt:lpstr>
      <vt:lpstr>Negotiations for the Treaty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1279</cp:revision>
  <dcterms:created xsi:type="dcterms:W3CDTF">2020-11-25T07:02:27Z</dcterms:created>
  <dcterms:modified xsi:type="dcterms:W3CDTF">2023-02-02T00:06:25Z</dcterms:modified>
</cp:coreProperties>
</file>