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00"/>
    <a:srgbClr val="FDFDFD"/>
    <a:srgbClr val="FEFDFF"/>
    <a:srgbClr val="FDFAFF"/>
    <a:srgbClr val="FC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497"/>
  </p:normalViewPr>
  <p:slideViewPr>
    <p:cSldViewPr snapToGrid="0" snapToObjects="1">
      <p:cViewPr varScale="1">
        <p:scale>
          <a:sx n="93" d="100"/>
          <a:sy n="93" d="100"/>
        </p:scale>
        <p:origin x="216" y="4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February 8,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February 8,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February 8,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February 8,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February 8,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February 8,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February 8, 2023</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February 8, 2023</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February 8, 2023</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February 8,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February 8,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February 8, 2023</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68</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7A11D-4CFB-BA9A-3056-35D441BCAF13}"/>
              </a:ext>
            </a:extLst>
          </p:cNvPr>
          <p:cNvSpPr>
            <a:spLocks noGrp="1"/>
          </p:cNvSpPr>
          <p:nvPr>
            <p:ph type="title"/>
          </p:nvPr>
        </p:nvSpPr>
        <p:spPr>
          <a:xfrm>
            <a:off x="720000" y="619200"/>
            <a:ext cx="10728322" cy="849382"/>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452818F2-BADE-3F31-59B0-695899F4FC66}"/>
              </a:ext>
            </a:extLst>
          </p:cNvPr>
          <p:cNvSpPr>
            <a:spLocks noGrp="1"/>
          </p:cNvSpPr>
          <p:nvPr>
            <p:ph idx="1"/>
          </p:nvPr>
        </p:nvSpPr>
        <p:spPr>
          <a:xfrm>
            <a:off x="720000" y="1468582"/>
            <a:ext cx="10728325" cy="4300393"/>
          </a:xfrm>
        </p:spPr>
        <p:txBody>
          <a:bodyPr>
            <a:normAutofit/>
          </a:bodyPr>
          <a:lstStyle/>
          <a:p>
            <a:r>
              <a:rPr lang="en-US" sz="2400" b="1" dirty="0">
                <a:solidFill>
                  <a:srgbClr val="FFFFFF"/>
                </a:solidFill>
              </a:rPr>
              <a:t>After the Treaty:</a:t>
            </a:r>
          </a:p>
          <a:p>
            <a:r>
              <a:rPr lang="en-US" sz="2400" dirty="0">
                <a:solidFill>
                  <a:srgbClr val="FFFFFF"/>
                </a:solidFill>
              </a:rPr>
              <a:t>In 7AH, in the month of Muharram the fortress of Khaybar is conquered. </a:t>
            </a:r>
          </a:p>
          <a:p>
            <a:r>
              <a:rPr lang="en-US" sz="2400" dirty="0">
                <a:solidFill>
                  <a:srgbClr val="FFFFFF"/>
                </a:solidFill>
              </a:rPr>
              <a:t>In 8AH, in the month of Ramadan, Makkah is conquered without bloodshed.</a:t>
            </a:r>
          </a:p>
          <a:p>
            <a:r>
              <a:rPr lang="en-US" sz="2400" dirty="0">
                <a:solidFill>
                  <a:srgbClr val="FFFFFF"/>
                </a:solidFill>
              </a:rPr>
              <a:t>In the 9AH, the number of Muslims grows exponentially. It is known as the Year of the Delegations.</a:t>
            </a:r>
          </a:p>
        </p:txBody>
      </p:sp>
    </p:spTree>
    <p:extLst>
      <p:ext uri="{BB962C8B-B14F-4D97-AF65-F5344CB8AC3E}">
        <p14:creationId xmlns:p14="http://schemas.microsoft.com/office/powerpoint/2010/main" val="3356377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9199D-C7EF-74D8-9FA0-4EA5A139B159}"/>
              </a:ext>
            </a:extLst>
          </p:cNvPr>
          <p:cNvSpPr>
            <a:spLocks noGrp="1"/>
          </p:cNvSpPr>
          <p:nvPr>
            <p:ph type="title"/>
          </p:nvPr>
        </p:nvSpPr>
        <p:spPr>
          <a:xfrm>
            <a:off x="720000" y="619200"/>
            <a:ext cx="10728322" cy="793964"/>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6B9817F4-53D1-DD48-4CE3-72A3CF1CE5CE}"/>
              </a:ext>
            </a:extLst>
          </p:cNvPr>
          <p:cNvSpPr>
            <a:spLocks noGrp="1"/>
          </p:cNvSpPr>
          <p:nvPr>
            <p:ph idx="1"/>
          </p:nvPr>
        </p:nvSpPr>
        <p:spPr>
          <a:xfrm>
            <a:off x="720000" y="1413164"/>
            <a:ext cx="10728325" cy="4825636"/>
          </a:xfrm>
        </p:spPr>
        <p:txBody>
          <a:bodyPr/>
          <a:lstStyle/>
          <a:p>
            <a:r>
              <a:rPr lang="en-US" sz="2400" b="1" dirty="0">
                <a:solidFill>
                  <a:srgbClr val="FFFFFF"/>
                </a:solidFill>
              </a:rPr>
              <a:t>The Benefits of the Peace-Treaty of </a:t>
            </a:r>
            <a:r>
              <a:rPr lang="en-US" sz="2400" b="1" dirty="0" err="1">
                <a:solidFill>
                  <a:srgbClr val="FFFFFF"/>
                </a:solidFill>
              </a:rPr>
              <a:t>Hudaybiyyah</a:t>
            </a:r>
            <a:r>
              <a:rPr lang="en-US" sz="2400" b="1" dirty="0">
                <a:solidFill>
                  <a:srgbClr val="FFFFFF"/>
                </a:solidFill>
              </a:rPr>
              <a:t>:</a:t>
            </a:r>
          </a:p>
          <a:p>
            <a:r>
              <a:rPr lang="en-US" sz="2400" dirty="0">
                <a:solidFill>
                  <a:srgbClr val="FFFFFF"/>
                </a:solidFill>
              </a:rPr>
              <a:t>The Muslims of Medina and the Quraysh of Makkah could not visit one another’s city. Now Muslims could travel to Makkah without any fear.</a:t>
            </a:r>
          </a:p>
          <a:p>
            <a:r>
              <a:rPr lang="en-US" sz="2400" dirty="0">
                <a:solidFill>
                  <a:srgbClr val="FFFFFF"/>
                </a:solidFill>
              </a:rPr>
              <a:t>The Muslims of Makkah were not to be harassed because of their religion.</a:t>
            </a:r>
          </a:p>
          <a:p>
            <a:r>
              <a:rPr lang="en-US" sz="2400" dirty="0">
                <a:solidFill>
                  <a:srgbClr val="FFFFFF"/>
                </a:solidFill>
              </a:rPr>
              <a:t>The Muslims could not travel outside Medina without fear of being harassed, attacked and killed by the Quraysh: so no serious propagation of faith could be done.</a:t>
            </a:r>
          </a:p>
          <a:p>
            <a:r>
              <a:rPr lang="en-US" sz="2400" dirty="0">
                <a:solidFill>
                  <a:srgbClr val="FFFFFF"/>
                </a:solidFill>
              </a:rPr>
              <a:t>This was the first time the Quraysh acknowledged the Prophet as an equal rather than a mere rebel and an outcast.</a:t>
            </a:r>
          </a:p>
          <a:p>
            <a:endParaRPr lang="en-US" dirty="0"/>
          </a:p>
        </p:txBody>
      </p:sp>
    </p:spTree>
    <p:extLst>
      <p:ext uri="{BB962C8B-B14F-4D97-AF65-F5344CB8AC3E}">
        <p14:creationId xmlns:p14="http://schemas.microsoft.com/office/powerpoint/2010/main" val="3724508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4321D-602D-5B6C-DA54-711C76D45869}"/>
              </a:ext>
            </a:extLst>
          </p:cNvPr>
          <p:cNvSpPr>
            <a:spLocks noGrp="1"/>
          </p:cNvSpPr>
          <p:nvPr>
            <p:ph type="title"/>
          </p:nvPr>
        </p:nvSpPr>
        <p:spPr>
          <a:xfrm>
            <a:off x="720000" y="619200"/>
            <a:ext cx="10728322" cy="849382"/>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AC6ABED9-D720-7EEC-BF01-EC55534F2CCC}"/>
              </a:ext>
            </a:extLst>
          </p:cNvPr>
          <p:cNvSpPr>
            <a:spLocks noGrp="1"/>
          </p:cNvSpPr>
          <p:nvPr>
            <p:ph idx="1"/>
          </p:nvPr>
        </p:nvSpPr>
        <p:spPr>
          <a:xfrm>
            <a:off x="720000" y="1468582"/>
            <a:ext cx="10728325" cy="4300393"/>
          </a:xfrm>
        </p:spPr>
        <p:txBody>
          <a:bodyPr>
            <a:normAutofit/>
          </a:bodyPr>
          <a:lstStyle/>
          <a:p>
            <a:r>
              <a:rPr lang="en-US" sz="2400" dirty="0">
                <a:solidFill>
                  <a:srgbClr val="FFFFFF"/>
                </a:solidFill>
              </a:rPr>
              <a:t>The </a:t>
            </a:r>
            <a:r>
              <a:rPr lang="en-US" sz="2400" dirty="0" err="1">
                <a:solidFill>
                  <a:srgbClr val="FFFFFF"/>
                </a:solidFill>
              </a:rPr>
              <a:t>Makkan</a:t>
            </a:r>
            <a:r>
              <a:rPr lang="en-US" sz="2400" dirty="0">
                <a:solidFill>
                  <a:srgbClr val="FFFFFF"/>
                </a:solidFill>
              </a:rPr>
              <a:t> leaders realized that the Prophet was not the war-monger they had imagined him to be. He bent over to accommodate the peace-treaty.</a:t>
            </a:r>
          </a:p>
          <a:p>
            <a:r>
              <a:rPr lang="en-US" sz="2400" dirty="0">
                <a:solidFill>
                  <a:srgbClr val="FFFFFF"/>
                </a:solidFill>
              </a:rPr>
              <a:t>Those who accompanied the Prophet in </a:t>
            </a:r>
            <a:r>
              <a:rPr lang="en-US" sz="2400" dirty="0" err="1">
                <a:solidFill>
                  <a:srgbClr val="FFFFFF"/>
                </a:solidFill>
              </a:rPr>
              <a:t>Hudaybiyyah</a:t>
            </a:r>
            <a:r>
              <a:rPr lang="en-US" sz="2400" dirty="0">
                <a:solidFill>
                  <a:srgbClr val="FFFFFF"/>
                </a:solidFill>
              </a:rPr>
              <a:t> were 1400 whereas in the conquest of Makkah there were 10,000 well-armed Muslims.</a:t>
            </a:r>
          </a:p>
          <a:p>
            <a:endParaRPr lang="en-US" sz="2400" dirty="0">
              <a:solidFill>
                <a:srgbClr val="FFFFFF"/>
              </a:solidFill>
            </a:endParaRPr>
          </a:p>
        </p:txBody>
      </p:sp>
    </p:spTree>
    <p:extLst>
      <p:ext uri="{BB962C8B-B14F-4D97-AF65-F5344CB8AC3E}">
        <p14:creationId xmlns:p14="http://schemas.microsoft.com/office/powerpoint/2010/main" val="568185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52D43-AE7E-8CAD-4F23-0CDE4EEF14CB}"/>
              </a:ext>
            </a:extLst>
          </p:cNvPr>
          <p:cNvSpPr>
            <a:spLocks noGrp="1"/>
          </p:cNvSpPr>
          <p:nvPr>
            <p:ph type="title"/>
          </p:nvPr>
        </p:nvSpPr>
        <p:spPr>
          <a:xfrm>
            <a:off x="720000" y="619200"/>
            <a:ext cx="10728322" cy="890945"/>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F41095CC-A884-C56B-1D0F-6DCC56248F6D}"/>
              </a:ext>
            </a:extLst>
          </p:cNvPr>
          <p:cNvSpPr>
            <a:spLocks noGrp="1"/>
          </p:cNvSpPr>
          <p:nvPr>
            <p:ph idx="1"/>
          </p:nvPr>
        </p:nvSpPr>
        <p:spPr>
          <a:xfrm>
            <a:off x="720000" y="1510146"/>
            <a:ext cx="10728325" cy="4258830"/>
          </a:xfrm>
        </p:spPr>
        <p:txBody>
          <a:bodyPr>
            <a:normAutofit/>
          </a:bodyPr>
          <a:lstStyle/>
          <a:p>
            <a:pPr marL="0" indent="0" algn="ctr">
              <a:buNone/>
            </a:pPr>
            <a:r>
              <a:rPr lang="ar-SA" sz="2400" b="0" i="0" dirty="0">
                <a:solidFill>
                  <a:srgbClr val="FFFFFF"/>
                </a:solidFill>
                <a:effectLst/>
                <a:latin typeface="me_quran"/>
              </a:rPr>
              <a:t>لِّيَغْفِرَ لَكَ </a:t>
            </a:r>
            <a:r>
              <a:rPr lang="ar-SA" sz="2400" b="0" i="0" dirty="0" err="1">
                <a:solidFill>
                  <a:srgbClr val="FFFFFF"/>
                </a:solidFill>
                <a:effectLst/>
                <a:latin typeface="me_quran"/>
              </a:rPr>
              <a:t>ٱللَّهُ</a:t>
            </a:r>
            <a:r>
              <a:rPr lang="ar-SA" sz="2400" b="0" i="0" dirty="0">
                <a:solidFill>
                  <a:srgbClr val="FFFFFF"/>
                </a:solidFill>
                <a:effectLst/>
                <a:latin typeface="me_quran"/>
              </a:rPr>
              <a:t> مَا تَقَدَّمَ مِن </a:t>
            </a:r>
            <a:r>
              <a:rPr lang="ar-SA" sz="2400" b="0" i="0" dirty="0" err="1">
                <a:solidFill>
                  <a:srgbClr val="FFFFFF"/>
                </a:solidFill>
                <a:effectLst/>
                <a:latin typeface="me_quran"/>
              </a:rPr>
              <a:t>ذَنۢبِكَ</a:t>
            </a:r>
            <a:r>
              <a:rPr lang="ar-SA" sz="2400" b="0" i="0" dirty="0">
                <a:solidFill>
                  <a:srgbClr val="FFFFFF"/>
                </a:solidFill>
                <a:effectLst/>
                <a:latin typeface="me_quran"/>
              </a:rPr>
              <a:t> وَمَا تَأَخَّرَ وَيُتِمَّ </a:t>
            </a:r>
            <a:r>
              <a:rPr lang="ar-SA" sz="2400" b="0" i="0" dirty="0" err="1">
                <a:solidFill>
                  <a:srgbClr val="FFFFFF"/>
                </a:solidFill>
                <a:effectLst/>
                <a:latin typeface="me_quran"/>
              </a:rPr>
              <a:t>نِعْمَتَهُۥ</a:t>
            </a:r>
            <a:r>
              <a:rPr lang="ar-SA" sz="2400" b="0" i="0" dirty="0">
                <a:solidFill>
                  <a:srgbClr val="FFFFFF"/>
                </a:solidFill>
                <a:effectLst/>
                <a:latin typeface="me_quran"/>
              </a:rPr>
              <a:t> عَلَيْكَ وَيَهْدِيَكَ صِرَٰطًا مُّسْتَقِيمًا وَيَنصُرَكَ </a:t>
            </a:r>
            <a:r>
              <a:rPr lang="ar-SA" sz="2400" b="0" i="0" dirty="0" err="1">
                <a:solidFill>
                  <a:srgbClr val="FFFFFF"/>
                </a:solidFill>
                <a:effectLst/>
                <a:latin typeface="me_quran"/>
              </a:rPr>
              <a:t>ٱللَّهُ</a:t>
            </a:r>
            <a:r>
              <a:rPr lang="ar-SA" sz="2400" b="0" i="0" dirty="0">
                <a:solidFill>
                  <a:srgbClr val="FFFFFF"/>
                </a:solidFill>
                <a:effectLst/>
                <a:latin typeface="me_quran"/>
              </a:rPr>
              <a:t> نَصْرًا عَزِيزًا</a:t>
            </a:r>
            <a:endParaRPr lang="en-US" sz="2400" b="0" i="0" dirty="0">
              <a:solidFill>
                <a:srgbClr val="FFFFFF"/>
              </a:solidFill>
              <a:effectLst/>
              <a:latin typeface="me_quran"/>
            </a:endParaRPr>
          </a:p>
          <a:p>
            <a:pPr marL="0" indent="0" algn="ctr">
              <a:buNone/>
            </a:pPr>
            <a:r>
              <a:rPr lang="en-US" sz="2400" dirty="0">
                <a:solidFill>
                  <a:srgbClr val="FFFFFF"/>
                </a:solidFill>
              </a:rPr>
              <a:t>Quran 48:2</a:t>
            </a:r>
            <a:endParaRPr lang="en-US" sz="2400" b="0" i="0" dirty="0">
              <a:solidFill>
                <a:srgbClr val="FFFFFF"/>
              </a:solidFill>
              <a:effectLst/>
            </a:endParaRPr>
          </a:p>
          <a:p>
            <a:pPr marL="0" indent="0" algn="ctr">
              <a:buNone/>
            </a:pPr>
            <a:r>
              <a:rPr lang="en-US" sz="2400" dirty="0">
                <a:solidFill>
                  <a:srgbClr val="FFFFFF"/>
                </a:solidFill>
              </a:rPr>
              <a:t>“so that Allah may forgive for you what passed of your sins and what is to come, and He may complete His blessings upon you, and He may guide you to the right path, and He may help you a mighty help.”</a:t>
            </a:r>
          </a:p>
        </p:txBody>
      </p:sp>
    </p:spTree>
    <p:extLst>
      <p:ext uri="{BB962C8B-B14F-4D97-AF65-F5344CB8AC3E}">
        <p14:creationId xmlns:p14="http://schemas.microsoft.com/office/powerpoint/2010/main" val="25050214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07CD1-95DE-4E0C-2727-183E950906E2}"/>
              </a:ext>
            </a:extLst>
          </p:cNvPr>
          <p:cNvSpPr>
            <a:spLocks noGrp="1"/>
          </p:cNvSpPr>
          <p:nvPr>
            <p:ph type="title"/>
          </p:nvPr>
        </p:nvSpPr>
        <p:spPr>
          <a:xfrm>
            <a:off x="720000" y="619200"/>
            <a:ext cx="10728322" cy="877091"/>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793513E2-CE6B-6CB2-B16B-68561932E48C}"/>
              </a:ext>
            </a:extLst>
          </p:cNvPr>
          <p:cNvSpPr>
            <a:spLocks noGrp="1"/>
          </p:cNvSpPr>
          <p:nvPr>
            <p:ph idx="1"/>
          </p:nvPr>
        </p:nvSpPr>
        <p:spPr>
          <a:xfrm>
            <a:off x="720000" y="1496292"/>
            <a:ext cx="10728325" cy="4272684"/>
          </a:xfrm>
        </p:spPr>
        <p:txBody>
          <a:bodyPr/>
          <a:lstStyle/>
          <a:p>
            <a:r>
              <a:rPr lang="en-US" sz="2400" dirty="0">
                <a:solidFill>
                  <a:srgbClr val="FFFFFF"/>
                </a:solidFill>
              </a:rPr>
              <a:t>Out of the four outcomes of this peace-treaty, the latter three are easily understood but the first one presents a challenging theological discussion. </a:t>
            </a:r>
          </a:p>
          <a:p>
            <a:r>
              <a:rPr lang="en-US" sz="2400" dirty="0">
                <a:solidFill>
                  <a:srgbClr val="FFFFFF"/>
                </a:solidFill>
              </a:rPr>
              <a:t>Its apparent meaning is that with this peace-treaty, Allah is forgiving all the past sins of the Prophet as well as the ones that he may commit in the future!</a:t>
            </a:r>
          </a:p>
          <a:p>
            <a:endParaRPr lang="en-US" dirty="0"/>
          </a:p>
        </p:txBody>
      </p:sp>
    </p:spTree>
    <p:extLst>
      <p:ext uri="{BB962C8B-B14F-4D97-AF65-F5344CB8AC3E}">
        <p14:creationId xmlns:p14="http://schemas.microsoft.com/office/powerpoint/2010/main" val="1565550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A4847-198C-8A48-7399-E1F6B8767FCB}"/>
              </a:ext>
            </a:extLst>
          </p:cNvPr>
          <p:cNvSpPr>
            <a:spLocks noGrp="1"/>
          </p:cNvSpPr>
          <p:nvPr>
            <p:ph type="title"/>
          </p:nvPr>
        </p:nvSpPr>
        <p:spPr>
          <a:xfrm>
            <a:off x="720000" y="619200"/>
            <a:ext cx="10728322" cy="669273"/>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34E6A2E4-ED22-4FE1-2019-CBE428578A9A}"/>
              </a:ext>
            </a:extLst>
          </p:cNvPr>
          <p:cNvSpPr>
            <a:spLocks noGrp="1"/>
          </p:cNvSpPr>
          <p:nvPr>
            <p:ph idx="1"/>
          </p:nvPr>
        </p:nvSpPr>
        <p:spPr>
          <a:xfrm>
            <a:off x="720000" y="1288474"/>
            <a:ext cx="11014800" cy="4752108"/>
          </a:xfrm>
        </p:spPr>
        <p:txBody>
          <a:bodyPr>
            <a:normAutofit/>
          </a:bodyPr>
          <a:lstStyle/>
          <a:p>
            <a:r>
              <a:rPr lang="en-US" sz="2400" b="1" dirty="0">
                <a:solidFill>
                  <a:srgbClr val="FFFFFF"/>
                </a:solidFill>
              </a:rPr>
              <a:t>What have the Quranic commentators said about this verse?</a:t>
            </a:r>
          </a:p>
          <a:p>
            <a:r>
              <a:rPr lang="en-US" sz="2400" dirty="0">
                <a:solidFill>
                  <a:srgbClr val="FFFFFF"/>
                </a:solidFill>
              </a:rPr>
              <a:t>1. His sins before prophethood and after prophethood.</a:t>
            </a:r>
          </a:p>
          <a:p>
            <a:r>
              <a:rPr lang="en-US" sz="2400" dirty="0">
                <a:solidFill>
                  <a:srgbClr val="FFFFFF"/>
                </a:solidFill>
              </a:rPr>
              <a:t>2. His sins before </a:t>
            </a:r>
            <a:r>
              <a:rPr lang="en-US" sz="2400" dirty="0" err="1">
                <a:solidFill>
                  <a:srgbClr val="FFFFFF"/>
                </a:solidFill>
              </a:rPr>
              <a:t>Hudaybiyyah</a:t>
            </a:r>
            <a:r>
              <a:rPr lang="en-US" sz="2400" dirty="0">
                <a:solidFill>
                  <a:srgbClr val="FFFFFF"/>
                </a:solidFill>
              </a:rPr>
              <a:t> and after </a:t>
            </a:r>
            <a:r>
              <a:rPr lang="en-US" sz="2400" dirty="0" err="1">
                <a:solidFill>
                  <a:srgbClr val="FFFFFF"/>
                </a:solidFill>
              </a:rPr>
              <a:t>Hudaybiyyah</a:t>
            </a:r>
            <a:r>
              <a:rPr lang="en-US" sz="2400" dirty="0">
                <a:solidFill>
                  <a:srgbClr val="FFFFFF"/>
                </a:solidFill>
              </a:rPr>
              <a:t>.</a:t>
            </a:r>
          </a:p>
          <a:p>
            <a:r>
              <a:rPr lang="en-US" sz="2400" dirty="0">
                <a:solidFill>
                  <a:srgbClr val="FFFFFF"/>
                </a:solidFill>
              </a:rPr>
              <a:t>3. His sins of past and future as a special promise of God.</a:t>
            </a:r>
          </a:p>
          <a:p>
            <a:r>
              <a:rPr lang="en-US" sz="2400" dirty="0">
                <a:solidFill>
                  <a:srgbClr val="FFFFFF"/>
                </a:solidFill>
              </a:rPr>
              <a:t>4. “Past sins” refers to Adam and future sins refers to the sins of your community.</a:t>
            </a:r>
          </a:p>
          <a:p>
            <a:r>
              <a:rPr lang="en-US" sz="2400" b="1" dirty="0">
                <a:solidFill>
                  <a:srgbClr val="FFFFFF"/>
                </a:solidFill>
              </a:rPr>
              <a:t>These meanings are expressed mostly by Sunni commentators in a variety of shades: sins, minor sins, mistakes, omission of mustahab, etc.</a:t>
            </a:r>
          </a:p>
          <a:p>
            <a:endParaRPr lang="en-US" sz="2400" dirty="0">
              <a:solidFill>
                <a:srgbClr val="FFFFFF"/>
              </a:solidFill>
            </a:endParaRPr>
          </a:p>
        </p:txBody>
      </p:sp>
    </p:spTree>
    <p:extLst>
      <p:ext uri="{BB962C8B-B14F-4D97-AF65-F5344CB8AC3E}">
        <p14:creationId xmlns:p14="http://schemas.microsoft.com/office/powerpoint/2010/main" val="4979193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F3E47-0C5D-1B3A-2CFC-15CEAAEB8CB6}"/>
              </a:ext>
            </a:extLst>
          </p:cNvPr>
          <p:cNvSpPr>
            <a:spLocks noGrp="1"/>
          </p:cNvSpPr>
          <p:nvPr>
            <p:ph type="title"/>
          </p:nvPr>
        </p:nvSpPr>
        <p:spPr>
          <a:xfrm>
            <a:off x="720000" y="619200"/>
            <a:ext cx="10728322" cy="724691"/>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4078D73F-0BA9-6690-7AB5-FC0D492120CD}"/>
              </a:ext>
            </a:extLst>
          </p:cNvPr>
          <p:cNvSpPr>
            <a:spLocks noGrp="1"/>
          </p:cNvSpPr>
          <p:nvPr>
            <p:ph idx="1"/>
          </p:nvPr>
        </p:nvSpPr>
        <p:spPr>
          <a:xfrm>
            <a:off x="720000" y="1454727"/>
            <a:ext cx="10728325" cy="4959927"/>
          </a:xfrm>
        </p:spPr>
        <p:txBody>
          <a:bodyPr>
            <a:noAutofit/>
          </a:bodyPr>
          <a:lstStyle/>
          <a:p>
            <a:r>
              <a:rPr lang="en-US" sz="2400" dirty="0">
                <a:solidFill>
                  <a:srgbClr val="FFFFFF"/>
                </a:solidFill>
              </a:rPr>
              <a:t>Shia scholars do not accept this because the Quran commands us to unconditionally obey the Prophet.</a:t>
            </a:r>
          </a:p>
          <a:p>
            <a:pPr marL="0" indent="0" algn="ctr">
              <a:buNone/>
            </a:pPr>
            <a:r>
              <a:rPr lang="ar-SA" sz="2400" b="0" i="0" dirty="0" err="1">
                <a:solidFill>
                  <a:srgbClr val="FFFFFF"/>
                </a:solidFill>
                <a:effectLst/>
                <a:latin typeface="me_quran"/>
              </a:rPr>
              <a:t>يَـٰٓأَيُّهَا</a:t>
            </a:r>
            <a:r>
              <a:rPr lang="ar-SA" sz="2400" b="0" i="0" dirty="0">
                <a:solidFill>
                  <a:srgbClr val="FFFFFF"/>
                </a:solidFill>
                <a:effectLst/>
                <a:latin typeface="me_quran"/>
              </a:rPr>
              <a:t> </a:t>
            </a:r>
            <a:r>
              <a:rPr lang="ar-SA" sz="2400" b="0" i="0" dirty="0" err="1">
                <a:solidFill>
                  <a:srgbClr val="FFFFFF"/>
                </a:solidFill>
                <a:effectLst/>
                <a:latin typeface="me_quran"/>
              </a:rPr>
              <a:t>ٱلَّذِينَ</a:t>
            </a:r>
            <a:r>
              <a:rPr lang="ar-SA" sz="2400" b="0" i="0" dirty="0">
                <a:solidFill>
                  <a:srgbClr val="FFFFFF"/>
                </a:solidFill>
                <a:effectLst/>
                <a:latin typeface="me_quran"/>
              </a:rPr>
              <a:t> </a:t>
            </a:r>
            <a:r>
              <a:rPr lang="ar-SA" sz="2400" b="0" i="0" dirty="0" err="1">
                <a:solidFill>
                  <a:srgbClr val="FFFFFF"/>
                </a:solidFill>
                <a:effectLst/>
                <a:latin typeface="me_quran"/>
              </a:rPr>
              <a:t>ءَامَنُوٓا</a:t>
            </a:r>
            <a:r>
              <a:rPr lang="ar-SA" sz="2400" b="0" i="0" dirty="0">
                <a:solidFill>
                  <a:srgbClr val="FFFFFF"/>
                </a:solidFill>
                <a:effectLst/>
                <a:latin typeface="me_quran"/>
              </a:rPr>
              <a:t>۟ أَطِيعُوا۟ </a:t>
            </a:r>
            <a:r>
              <a:rPr lang="ar-SA" sz="2400" b="0" i="0" dirty="0" err="1">
                <a:solidFill>
                  <a:srgbClr val="FFFFFF"/>
                </a:solidFill>
                <a:effectLst/>
                <a:latin typeface="me_quran"/>
              </a:rPr>
              <a:t>ٱللَّهَ</a:t>
            </a:r>
            <a:r>
              <a:rPr lang="ar-SA" sz="2400" b="0" i="0" dirty="0">
                <a:solidFill>
                  <a:srgbClr val="FFFFFF"/>
                </a:solidFill>
                <a:effectLst/>
                <a:latin typeface="me_quran"/>
              </a:rPr>
              <a:t> وَأَطِيعُوا۟ </a:t>
            </a:r>
            <a:r>
              <a:rPr lang="ar-SA" sz="2400" b="0" i="0" dirty="0" err="1">
                <a:solidFill>
                  <a:srgbClr val="FFFFFF"/>
                </a:solidFill>
                <a:effectLst/>
                <a:latin typeface="me_quran"/>
              </a:rPr>
              <a:t>ٱلرَّسُولَ</a:t>
            </a:r>
            <a:endParaRPr lang="en-US" sz="2400" dirty="0">
              <a:solidFill>
                <a:srgbClr val="FFFFFF"/>
              </a:solidFill>
            </a:endParaRPr>
          </a:p>
          <a:p>
            <a:pPr marL="0" indent="0" algn="ctr">
              <a:buNone/>
            </a:pPr>
            <a:r>
              <a:rPr lang="en-US" sz="2400" dirty="0">
                <a:solidFill>
                  <a:srgbClr val="FFFFFF"/>
                </a:solidFill>
              </a:rPr>
              <a:t>“O you who believe! Obey Allah and obey the Messenger…”</a:t>
            </a:r>
          </a:p>
          <a:p>
            <a:pPr marL="0" indent="0" algn="ctr">
              <a:buNone/>
            </a:pPr>
            <a:r>
              <a:rPr lang="en-US" sz="2400" dirty="0">
                <a:solidFill>
                  <a:srgbClr val="FFFFFF"/>
                </a:solidFill>
              </a:rPr>
              <a:t>Quran 4:49</a:t>
            </a:r>
          </a:p>
          <a:p>
            <a:pPr marL="0" indent="0" algn="ctr">
              <a:buNone/>
            </a:pPr>
            <a:r>
              <a:rPr lang="ar-SA" sz="2400" dirty="0" err="1">
                <a:solidFill>
                  <a:srgbClr val="FFFFFF"/>
                </a:solidFill>
              </a:rPr>
              <a:t>وَمَآ</a:t>
            </a:r>
            <a:r>
              <a:rPr lang="ar-SA" sz="2400" dirty="0">
                <a:solidFill>
                  <a:srgbClr val="FFFFFF"/>
                </a:solidFill>
              </a:rPr>
              <a:t> أَرْسَلْنَا مِن رَّسُولٍ إِلَّا لِيُطَاعَ بِإِذْنِ </a:t>
            </a:r>
            <a:r>
              <a:rPr lang="ar-SA" sz="2400" dirty="0" err="1">
                <a:solidFill>
                  <a:srgbClr val="FFFFFF"/>
                </a:solidFill>
              </a:rPr>
              <a:t>ٱللَّ</a:t>
            </a:r>
            <a:endParaRPr lang="en-US" sz="2400" dirty="0">
              <a:solidFill>
                <a:srgbClr val="FFFFFF"/>
              </a:solidFill>
            </a:endParaRPr>
          </a:p>
          <a:p>
            <a:pPr marL="0" indent="0" algn="ctr">
              <a:buNone/>
            </a:pPr>
            <a:r>
              <a:rPr lang="en-US" sz="2400" dirty="0">
                <a:solidFill>
                  <a:srgbClr val="FFFFFF"/>
                </a:solidFill>
              </a:rPr>
              <a:t>“We did not send any prophet, except so that he may be obeyed by the will of Allah…”</a:t>
            </a:r>
          </a:p>
          <a:p>
            <a:pPr marL="0" indent="0" algn="ctr">
              <a:buNone/>
            </a:pPr>
            <a:r>
              <a:rPr lang="en-US" sz="2400" dirty="0">
                <a:solidFill>
                  <a:srgbClr val="FFFFFF"/>
                </a:solidFill>
              </a:rPr>
              <a:t>Quran 4:64</a:t>
            </a:r>
          </a:p>
        </p:txBody>
      </p:sp>
    </p:spTree>
    <p:extLst>
      <p:ext uri="{BB962C8B-B14F-4D97-AF65-F5344CB8AC3E}">
        <p14:creationId xmlns:p14="http://schemas.microsoft.com/office/powerpoint/2010/main" val="1931671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5029C-E7B3-1CDA-D75F-1693057965A1}"/>
              </a:ext>
            </a:extLst>
          </p:cNvPr>
          <p:cNvSpPr>
            <a:spLocks noGrp="1"/>
          </p:cNvSpPr>
          <p:nvPr>
            <p:ph type="title"/>
          </p:nvPr>
        </p:nvSpPr>
        <p:spPr>
          <a:xfrm>
            <a:off x="720000" y="619200"/>
            <a:ext cx="10728322" cy="696982"/>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A6F5C69E-53B1-65BD-999B-05C515E40B20}"/>
              </a:ext>
            </a:extLst>
          </p:cNvPr>
          <p:cNvSpPr>
            <a:spLocks noGrp="1"/>
          </p:cNvSpPr>
          <p:nvPr>
            <p:ph idx="1"/>
          </p:nvPr>
        </p:nvSpPr>
        <p:spPr>
          <a:xfrm>
            <a:off x="720000" y="1440874"/>
            <a:ext cx="10728325" cy="4328102"/>
          </a:xfrm>
        </p:spPr>
        <p:txBody>
          <a:bodyPr>
            <a:normAutofit/>
          </a:bodyPr>
          <a:lstStyle/>
          <a:p>
            <a:pPr marL="0" indent="0" algn="ctr">
              <a:buNone/>
            </a:pPr>
            <a:r>
              <a:rPr lang="ar-SA" sz="2400" b="0" i="0" dirty="0">
                <a:solidFill>
                  <a:srgbClr val="FFFFFF"/>
                </a:solidFill>
                <a:effectLst/>
                <a:latin typeface="me_quran"/>
              </a:rPr>
              <a:t>مَّن يُطِعِ </a:t>
            </a:r>
            <a:r>
              <a:rPr lang="ar-SA" sz="2400" b="0" i="0" dirty="0" err="1">
                <a:solidFill>
                  <a:srgbClr val="FFFFFF"/>
                </a:solidFill>
                <a:effectLst/>
                <a:latin typeface="me_quran"/>
              </a:rPr>
              <a:t>ٱلرَّسُولَ</a:t>
            </a:r>
            <a:r>
              <a:rPr lang="ar-SA" sz="2400" b="0" i="0" dirty="0">
                <a:solidFill>
                  <a:srgbClr val="FFFFFF"/>
                </a:solidFill>
                <a:effectLst/>
                <a:latin typeface="me_quran"/>
              </a:rPr>
              <a:t> فَقَدْ أَطَاعَ </a:t>
            </a:r>
            <a:r>
              <a:rPr lang="ar-SA" sz="2400" b="0" i="0" dirty="0" err="1">
                <a:solidFill>
                  <a:srgbClr val="FFFFFF"/>
                </a:solidFill>
                <a:effectLst/>
                <a:latin typeface="me_quran"/>
              </a:rPr>
              <a:t>ٱللَّهَ</a:t>
            </a:r>
            <a:endParaRPr lang="en-US" sz="2400" b="0" i="0" dirty="0">
              <a:solidFill>
                <a:srgbClr val="FFFFFF"/>
              </a:solidFill>
              <a:effectLst/>
              <a:latin typeface="me_quran"/>
            </a:endParaRPr>
          </a:p>
          <a:p>
            <a:pPr marL="0" indent="0" algn="ctr">
              <a:buNone/>
            </a:pPr>
            <a:r>
              <a:rPr lang="en-US" sz="2400" dirty="0">
                <a:solidFill>
                  <a:srgbClr val="FFFFFF"/>
                </a:solidFill>
              </a:rPr>
              <a:t>“And whoever obeys the Messenger has actually obeyed Allah…”</a:t>
            </a:r>
          </a:p>
          <a:p>
            <a:pPr marL="0" indent="0" algn="ctr">
              <a:buNone/>
            </a:pPr>
            <a:r>
              <a:rPr lang="en-US" sz="2400" dirty="0">
                <a:solidFill>
                  <a:srgbClr val="FFFFFF"/>
                </a:solidFill>
              </a:rPr>
              <a:t>Quran 4:80</a:t>
            </a:r>
          </a:p>
          <a:p>
            <a:r>
              <a:rPr lang="en-US" sz="2400" dirty="0">
                <a:solidFill>
                  <a:srgbClr val="FFFFFF"/>
                </a:solidFill>
              </a:rPr>
              <a:t>There are at least ten other verses where Allah has used imperative forms to order the believers to obey the prophets and messengers.</a:t>
            </a:r>
          </a:p>
          <a:p>
            <a:r>
              <a:rPr lang="en-US" sz="2400" dirty="0">
                <a:solidFill>
                  <a:srgbClr val="FFFFFF"/>
                </a:solidFill>
              </a:rPr>
              <a:t>There are also many verses where Allah describes the virtue of obeying the prophets, and the dire consequences of disobeying them.</a:t>
            </a:r>
          </a:p>
        </p:txBody>
      </p:sp>
    </p:spTree>
    <p:extLst>
      <p:ext uri="{BB962C8B-B14F-4D97-AF65-F5344CB8AC3E}">
        <p14:creationId xmlns:p14="http://schemas.microsoft.com/office/powerpoint/2010/main" val="494682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922AF-B533-BF6E-CA05-FC8001F400C7}"/>
              </a:ext>
            </a:extLst>
          </p:cNvPr>
          <p:cNvSpPr>
            <a:spLocks noGrp="1"/>
          </p:cNvSpPr>
          <p:nvPr>
            <p:ph type="title"/>
          </p:nvPr>
        </p:nvSpPr>
        <p:spPr>
          <a:xfrm>
            <a:off x="720000" y="619200"/>
            <a:ext cx="10728322" cy="793964"/>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9C862544-F1DA-9132-0D80-6657D67436A1}"/>
              </a:ext>
            </a:extLst>
          </p:cNvPr>
          <p:cNvSpPr>
            <a:spLocks noGrp="1"/>
          </p:cNvSpPr>
          <p:nvPr>
            <p:ph idx="1"/>
          </p:nvPr>
        </p:nvSpPr>
        <p:spPr>
          <a:xfrm>
            <a:off x="720000" y="1579418"/>
            <a:ext cx="10728325" cy="4189557"/>
          </a:xfrm>
        </p:spPr>
        <p:txBody>
          <a:bodyPr/>
          <a:lstStyle/>
          <a:p>
            <a:pPr marL="0" indent="0" algn="ctr">
              <a:buNone/>
            </a:pPr>
            <a:r>
              <a:rPr lang="ar-SA" sz="2400" b="0" i="0" dirty="0">
                <a:solidFill>
                  <a:srgbClr val="FFFFFF"/>
                </a:solidFill>
                <a:effectLst/>
                <a:latin typeface="me_quran"/>
              </a:rPr>
              <a:t>وَمَن يَعْصِ </a:t>
            </a:r>
            <a:r>
              <a:rPr lang="ar-SA" sz="2400" b="0" i="0" dirty="0" err="1">
                <a:solidFill>
                  <a:srgbClr val="FFFFFF"/>
                </a:solidFill>
                <a:effectLst/>
                <a:latin typeface="me_quran"/>
              </a:rPr>
              <a:t>ٱللَّهَ</a:t>
            </a:r>
            <a:r>
              <a:rPr lang="ar-SA" sz="2400" b="0" i="0" dirty="0">
                <a:solidFill>
                  <a:srgbClr val="FFFFFF"/>
                </a:solidFill>
                <a:effectLst/>
                <a:latin typeface="me_quran"/>
              </a:rPr>
              <a:t> </a:t>
            </a:r>
            <a:r>
              <a:rPr lang="ar-SA" sz="2400" b="0" i="0" dirty="0" err="1">
                <a:solidFill>
                  <a:srgbClr val="FFFFFF"/>
                </a:solidFill>
                <a:effectLst/>
                <a:latin typeface="me_quran"/>
              </a:rPr>
              <a:t>وَرَسُولَهُۥ</a:t>
            </a:r>
            <a:r>
              <a:rPr lang="ar-SA" sz="2400" b="0" i="0" dirty="0">
                <a:solidFill>
                  <a:srgbClr val="FFFFFF"/>
                </a:solidFill>
                <a:effectLst/>
                <a:latin typeface="me_quran"/>
              </a:rPr>
              <a:t> وَيَتَعَدَّ </a:t>
            </a:r>
            <a:r>
              <a:rPr lang="ar-SA" sz="2400" b="0" i="0" dirty="0" err="1">
                <a:solidFill>
                  <a:srgbClr val="FFFFFF"/>
                </a:solidFill>
                <a:effectLst/>
                <a:latin typeface="me_quran"/>
              </a:rPr>
              <a:t>حُدُودَهُۥ</a:t>
            </a:r>
            <a:r>
              <a:rPr lang="ar-SA" sz="2400" b="0" i="0" dirty="0">
                <a:solidFill>
                  <a:srgbClr val="FFFFFF"/>
                </a:solidFill>
                <a:effectLst/>
                <a:latin typeface="me_quran"/>
              </a:rPr>
              <a:t> يُدْخِلْهُ نَارًا خَـٰلِدًا فِيهَا </a:t>
            </a:r>
            <a:r>
              <a:rPr lang="ar-SA" sz="2400" b="0" i="0" dirty="0" err="1">
                <a:solidFill>
                  <a:srgbClr val="FFFFFF"/>
                </a:solidFill>
                <a:effectLst/>
                <a:latin typeface="me_quran"/>
              </a:rPr>
              <a:t>وَلَهُۥ</a:t>
            </a:r>
            <a:r>
              <a:rPr lang="ar-SA" sz="2400" b="0" i="0" dirty="0">
                <a:solidFill>
                  <a:srgbClr val="FFFFFF"/>
                </a:solidFill>
                <a:effectLst/>
                <a:latin typeface="me_quran"/>
              </a:rPr>
              <a:t> عَذَابٌ مُّهِينٌ</a:t>
            </a:r>
            <a:endParaRPr lang="en-US" sz="2400" b="0" i="0" dirty="0">
              <a:solidFill>
                <a:srgbClr val="FFFFFF"/>
              </a:solidFill>
              <a:effectLst/>
              <a:latin typeface="me_quran"/>
            </a:endParaRPr>
          </a:p>
          <a:p>
            <a:pPr marL="0" indent="0" algn="ctr">
              <a:buNone/>
            </a:pPr>
            <a:r>
              <a:rPr lang="en-CA" sz="2400" i="0" dirty="0">
                <a:solidFill>
                  <a:srgbClr val="FFFFFF"/>
                </a:solidFill>
                <a:effectLst/>
              </a:rPr>
              <a:t>But whoever disobeys Allah and His Messenger and exceeds their limits will be cast into Hell, to stay there forever. And they will suffer a humiliating punishment.</a:t>
            </a:r>
          </a:p>
          <a:p>
            <a:pPr marL="0" indent="0" algn="ctr">
              <a:buNone/>
            </a:pPr>
            <a:r>
              <a:rPr lang="en-CA" sz="2400" dirty="0">
                <a:solidFill>
                  <a:srgbClr val="FFFFFF"/>
                </a:solidFill>
              </a:rPr>
              <a:t>Quran 4:14</a:t>
            </a:r>
            <a:endParaRPr lang="en-US" sz="2400" dirty="0">
              <a:solidFill>
                <a:srgbClr val="FFFFFF"/>
              </a:solidFill>
            </a:endParaRPr>
          </a:p>
        </p:txBody>
      </p:sp>
    </p:spTree>
    <p:extLst>
      <p:ext uri="{BB962C8B-B14F-4D97-AF65-F5344CB8AC3E}">
        <p14:creationId xmlns:p14="http://schemas.microsoft.com/office/powerpoint/2010/main" val="592964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19E10-3B61-D508-564E-06979D1D0105}"/>
              </a:ext>
            </a:extLst>
          </p:cNvPr>
          <p:cNvSpPr>
            <a:spLocks noGrp="1"/>
          </p:cNvSpPr>
          <p:nvPr>
            <p:ph type="title"/>
          </p:nvPr>
        </p:nvSpPr>
        <p:spPr>
          <a:xfrm>
            <a:off x="720000" y="619200"/>
            <a:ext cx="10728322" cy="738545"/>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2357B16C-6A5C-C67D-AB04-6126D4029BD0}"/>
              </a:ext>
            </a:extLst>
          </p:cNvPr>
          <p:cNvSpPr>
            <a:spLocks noGrp="1"/>
          </p:cNvSpPr>
          <p:nvPr>
            <p:ph idx="1"/>
          </p:nvPr>
        </p:nvSpPr>
        <p:spPr>
          <a:xfrm>
            <a:off x="720000" y="1357745"/>
            <a:ext cx="10728325" cy="5029199"/>
          </a:xfrm>
        </p:spPr>
        <p:txBody>
          <a:bodyPr>
            <a:normAutofit/>
          </a:bodyPr>
          <a:lstStyle/>
          <a:p>
            <a:r>
              <a:rPr lang="en-US" sz="2400" b="1" dirty="0">
                <a:solidFill>
                  <a:srgbClr val="FFFFFF"/>
                </a:solidFill>
              </a:rPr>
              <a:t>Verses Prohibiting Obedience to Sinners:</a:t>
            </a:r>
          </a:p>
          <a:p>
            <a:pPr marL="0" indent="0" algn="ctr">
              <a:buNone/>
            </a:pPr>
            <a:r>
              <a:rPr lang="ar-SA" sz="2400" dirty="0">
                <a:solidFill>
                  <a:srgbClr val="FFFFFF"/>
                </a:solidFill>
              </a:rPr>
              <a:t>فَلَا تُطِعِ </a:t>
            </a:r>
            <a:r>
              <a:rPr lang="ar-SA" sz="2400" dirty="0" err="1">
                <a:solidFill>
                  <a:srgbClr val="FFFFFF"/>
                </a:solidFill>
              </a:rPr>
              <a:t>ٱلْمُكَذِّبِينَ</a:t>
            </a:r>
            <a:r>
              <a:rPr lang="ar-SA" sz="2400" dirty="0">
                <a:solidFill>
                  <a:srgbClr val="FFFFFF"/>
                </a:solidFill>
              </a:rPr>
              <a:t> وَدُّوا۟ لَوْ تُدْهِنُ فَيُدْهِنُونَ وَلَا تُطِعْ كُلَّ حَلَّافٍ مَّهِينٍ هَمَّازٍ </a:t>
            </a:r>
            <a:r>
              <a:rPr lang="ar-SA" sz="2400" dirty="0" err="1">
                <a:solidFill>
                  <a:srgbClr val="FFFFFF"/>
                </a:solidFill>
              </a:rPr>
              <a:t>مَّشَّآءٍۭ</a:t>
            </a:r>
            <a:r>
              <a:rPr lang="ar-SA" sz="2400" dirty="0">
                <a:solidFill>
                  <a:srgbClr val="FFFFFF"/>
                </a:solidFill>
              </a:rPr>
              <a:t> بِنَمِيمٍ مَّنَّاعٍ لِّلْخَيْرِ مُعْتَدٍ أَثِيمٍ</a:t>
            </a:r>
          </a:p>
          <a:p>
            <a:pPr marL="0" indent="0" algn="ctr">
              <a:buNone/>
            </a:pPr>
            <a:r>
              <a:rPr lang="en-US" sz="2400" dirty="0">
                <a:solidFill>
                  <a:srgbClr val="FFFFFF"/>
                </a:solidFill>
              </a:rPr>
              <a:t>“So do not obey those who accuse you of lying… and do not obey any mean swearer…, forbidder of good, the one who steps beyond the limits, a sinner.” </a:t>
            </a:r>
          </a:p>
          <a:p>
            <a:pPr marL="0" indent="0" algn="ctr">
              <a:buNone/>
            </a:pPr>
            <a:r>
              <a:rPr lang="en-US" sz="2400" dirty="0">
                <a:solidFill>
                  <a:srgbClr val="FFFFFF"/>
                </a:solidFill>
              </a:rPr>
              <a:t>Quran 68:8-12</a:t>
            </a:r>
          </a:p>
          <a:p>
            <a:pPr marL="0" indent="0" algn="ctr">
              <a:buNone/>
            </a:pPr>
            <a:r>
              <a:rPr lang="ar-SA" sz="2400" b="0" i="0" dirty="0">
                <a:solidFill>
                  <a:srgbClr val="FFFFFF"/>
                </a:solidFill>
                <a:effectLst/>
                <a:latin typeface="me_quran"/>
              </a:rPr>
              <a:t>وَلَا تُطِعْ مِنْهُمْ ءَاثِمًا أَوْ كَفُورًا</a:t>
            </a:r>
            <a:endParaRPr lang="en-US" sz="2400" b="0" i="0" dirty="0">
              <a:solidFill>
                <a:srgbClr val="FFFFFF"/>
              </a:solidFill>
              <a:effectLst/>
              <a:latin typeface="me_quran"/>
            </a:endParaRPr>
          </a:p>
          <a:p>
            <a:pPr marL="0" indent="0" algn="ctr">
              <a:buNone/>
            </a:pPr>
            <a:r>
              <a:rPr lang="en-US" sz="2400" dirty="0">
                <a:solidFill>
                  <a:srgbClr val="FFFFFF"/>
                </a:solidFill>
              </a:rPr>
              <a:t>“And do not obey among them a sinner or an ungrateful person.”</a:t>
            </a:r>
          </a:p>
          <a:p>
            <a:pPr marL="0" indent="0" algn="ctr">
              <a:buNone/>
            </a:pPr>
            <a:r>
              <a:rPr lang="en-US" sz="2400" dirty="0">
                <a:solidFill>
                  <a:srgbClr val="FFFFFF"/>
                </a:solidFill>
              </a:rPr>
              <a:t>Quran 76:24</a:t>
            </a:r>
          </a:p>
        </p:txBody>
      </p:sp>
    </p:spTree>
    <p:extLst>
      <p:ext uri="{BB962C8B-B14F-4D97-AF65-F5344CB8AC3E}">
        <p14:creationId xmlns:p14="http://schemas.microsoft.com/office/powerpoint/2010/main" val="340295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4621A-27C2-C5D7-918A-E34A28B19786}"/>
              </a:ext>
            </a:extLst>
          </p:cNvPr>
          <p:cNvSpPr>
            <a:spLocks noGrp="1"/>
          </p:cNvSpPr>
          <p:nvPr>
            <p:ph type="title"/>
          </p:nvPr>
        </p:nvSpPr>
        <p:spPr>
          <a:xfrm>
            <a:off x="720000" y="619200"/>
            <a:ext cx="10728322" cy="960218"/>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847672EA-E203-4B23-13E9-5C2413560318}"/>
              </a:ext>
            </a:extLst>
          </p:cNvPr>
          <p:cNvSpPr>
            <a:spLocks noGrp="1"/>
          </p:cNvSpPr>
          <p:nvPr>
            <p:ph idx="1"/>
          </p:nvPr>
        </p:nvSpPr>
        <p:spPr>
          <a:xfrm>
            <a:off x="720000" y="1731818"/>
            <a:ext cx="10728325" cy="4037157"/>
          </a:xfrm>
        </p:spPr>
        <p:txBody>
          <a:bodyPr>
            <a:normAutofit/>
          </a:bodyPr>
          <a:lstStyle/>
          <a:p>
            <a:r>
              <a:rPr lang="en-US" sz="2400" b="1" dirty="0">
                <a:solidFill>
                  <a:srgbClr val="FFFFFF"/>
                </a:solidFill>
              </a:rPr>
              <a:t>Challenges in Enforcement of the Treaty:</a:t>
            </a:r>
          </a:p>
          <a:p>
            <a:r>
              <a:rPr lang="en-US" sz="2400" dirty="0">
                <a:solidFill>
                  <a:srgbClr val="FFFFFF"/>
                </a:solidFill>
              </a:rPr>
              <a:t>1. Coming of Abu </a:t>
            </a:r>
            <a:r>
              <a:rPr lang="en-US" sz="2400" dirty="0" err="1">
                <a:solidFill>
                  <a:srgbClr val="FFFFFF"/>
                </a:solidFill>
              </a:rPr>
              <a:t>Jandal</a:t>
            </a:r>
            <a:r>
              <a:rPr lang="en-US" sz="2400" dirty="0">
                <a:solidFill>
                  <a:srgbClr val="FFFFFF"/>
                </a:solidFill>
              </a:rPr>
              <a:t> from Makkah…</a:t>
            </a:r>
          </a:p>
          <a:p>
            <a:r>
              <a:rPr lang="en-US" sz="2400" dirty="0">
                <a:solidFill>
                  <a:srgbClr val="FFFFFF"/>
                </a:solidFill>
              </a:rPr>
              <a:t>Ibn Hisham reports:</a:t>
            </a:r>
          </a:p>
          <a:p>
            <a:pPr marL="0" indent="0" algn="ctr">
              <a:buNone/>
            </a:pPr>
            <a:r>
              <a:rPr lang="ar-SA" sz="2400" dirty="0">
                <a:solidFill>
                  <a:srgbClr val="FFFFFF"/>
                </a:solidFill>
              </a:rPr>
              <a:t> فلما رأى سهيل أبا جندل قام إليه فضرب وجهه ، وأخذ بتلبيبه ، ثم قال : يا محمد قد لجت القضية بيني وبينك قبل أن يأتيك هذا ؛ قال : صدقت ، فجعل ينتره بتلبيبه ، ويجره ليرده إلى قريش ، وجعل أبو جندل يصرخ بأعلى صوته : يا معشر المسلمين ، أأرد إلى المشركين يفتنوني في ديني ؟ فزاد ذلك الناس إلى ما بهم .</a:t>
            </a:r>
            <a:endParaRPr lang="en-US" sz="2400" dirty="0">
              <a:solidFill>
                <a:srgbClr val="FFFFFF"/>
              </a:solidFill>
            </a:endParaRPr>
          </a:p>
          <a:p>
            <a:pPr marL="0" indent="0" algn="ctr">
              <a:buNone/>
            </a:pPr>
            <a:endParaRPr lang="en-US" sz="2400" dirty="0"/>
          </a:p>
        </p:txBody>
      </p:sp>
    </p:spTree>
    <p:extLst>
      <p:ext uri="{BB962C8B-B14F-4D97-AF65-F5344CB8AC3E}">
        <p14:creationId xmlns:p14="http://schemas.microsoft.com/office/powerpoint/2010/main" val="37544736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64A39-DCDE-FCF2-3246-0FAC5773080B}"/>
              </a:ext>
            </a:extLst>
          </p:cNvPr>
          <p:cNvSpPr>
            <a:spLocks noGrp="1"/>
          </p:cNvSpPr>
          <p:nvPr>
            <p:ph type="title"/>
          </p:nvPr>
        </p:nvSpPr>
        <p:spPr>
          <a:xfrm>
            <a:off x="720000" y="619200"/>
            <a:ext cx="10728322" cy="780109"/>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6956EAB9-445B-075C-AE69-A14F91E7E2E2}"/>
              </a:ext>
            </a:extLst>
          </p:cNvPr>
          <p:cNvSpPr>
            <a:spLocks noGrp="1"/>
          </p:cNvSpPr>
          <p:nvPr>
            <p:ph idx="1"/>
          </p:nvPr>
        </p:nvSpPr>
        <p:spPr>
          <a:xfrm>
            <a:off x="720000" y="1579418"/>
            <a:ext cx="10728325" cy="4189557"/>
          </a:xfrm>
        </p:spPr>
        <p:txBody>
          <a:bodyPr>
            <a:normAutofit lnSpcReduction="10000"/>
          </a:bodyPr>
          <a:lstStyle/>
          <a:p>
            <a:r>
              <a:rPr lang="en-US" dirty="0">
                <a:solidFill>
                  <a:srgbClr val="FFFFFF"/>
                </a:solidFill>
              </a:rPr>
              <a:t>Going back to verse two of Surat Al-</a:t>
            </a:r>
            <a:r>
              <a:rPr lang="en-US" dirty="0" err="1">
                <a:solidFill>
                  <a:srgbClr val="FFFFFF"/>
                </a:solidFill>
              </a:rPr>
              <a:t>Fath</a:t>
            </a:r>
            <a:r>
              <a:rPr lang="en-US" dirty="0">
                <a:solidFill>
                  <a:srgbClr val="FFFFFF"/>
                </a:solidFill>
              </a:rPr>
              <a:t>:</a:t>
            </a:r>
          </a:p>
          <a:p>
            <a:pPr marL="0" indent="0" algn="ctr">
              <a:buNone/>
            </a:pPr>
            <a:r>
              <a:rPr lang="ar-SA" sz="2000" b="0" i="0" dirty="0">
                <a:solidFill>
                  <a:srgbClr val="FFFFFF"/>
                </a:solidFill>
                <a:effectLst/>
                <a:latin typeface="me_quran"/>
              </a:rPr>
              <a:t>لِّيَغْفِرَ لَكَ </a:t>
            </a:r>
            <a:r>
              <a:rPr lang="ar-SA" sz="2000" b="0" i="0" dirty="0" err="1">
                <a:solidFill>
                  <a:srgbClr val="FFFFFF"/>
                </a:solidFill>
                <a:effectLst/>
                <a:latin typeface="me_quran"/>
              </a:rPr>
              <a:t>ٱللَّهُ</a:t>
            </a:r>
            <a:r>
              <a:rPr lang="ar-SA" sz="2000" b="0" i="0" dirty="0">
                <a:solidFill>
                  <a:srgbClr val="FFFFFF"/>
                </a:solidFill>
                <a:effectLst/>
                <a:latin typeface="me_quran"/>
              </a:rPr>
              <a:t> مَا تَقَدَّمَ مِن </a:t>
            </a:r>
            <a:r>
              <a:rPr lang="ar-SA" sz="2000" b="0" i="0" dirty="0" err="1">
                <a:solidFill>
                  <a:srgbClr val="FFFFFF"/>
                </a:solidFill>
                <a:effectLst/>
                <a:latin typeface="me_quran"/>
              </a:rPr>
              <a:t>ذَنۢبِكَ</a:t>
            </a:r>
            <a:r>
              <a:rPr lang="ar-SA" sz="2000" b="0" i="0" dirty="0">
                <a:solidFill>
                  <a:srgbClr val="FFFFFF"/>
                </a:solidFill>
                <a:effectLst/>
                <a:latin typeface="me_quran"/>
              </a:rPr>
              <a:t> وَمَا تَأَخَّرَ وَيُتِمَّ </a:t>
            </a:r>
            <a:r>
              <a:rPr lang="ar-SA" sz="2000" b="0" i="0" dirty="0" err="1">
                <a:solidFill>
                  <a:srgbClr val="FFFFFF"/>
                </a:solidFill>
                <a:effectLst/>
                <a:latin typeface="me_quran"/>
              </a:rPr>
              <a:t>نِعْمَتَهُۥ</a:t>
            </a:r>
            <a:r>
              <a:rPr lang="ar-SA" sz="2000" b="0" i="0" dirty="0">
                <a:solidFill>
                  <a:srgbClr val="FFFFFF"/>
                </a:solidFill>
                <a:effectLst/>
                <a:latin typeface="me_quran"/>
              </a:rPr>
              <a:t> عَلَيْكَ وَيَهْدِيَكَ صِرَٰطًا مُّسْتَقِيمًا وَيَنصُرَكَ </a:t>
            </a:r>
            <a:r>
              <a:rPr lang="ar-SA" sz="2000" b="0" i="0" dirty="0" err="1">
                <a:solidFill>
                  <a:srgbClr val="FFFFFF"/>
                </a:solidFill>
                <a:effectLst/>
                <a:latin typeface="me_quran"/>
              </a:rPr>
              <a:t>ٱللَّهُ</a:t>
            </a:r>
            <a:r>
              <a:rPr lang="ar-SA" sz="2000" b="0" i="0" dirty="0">
                <a:solidFill>
                  <a:srgbClr val="FFFFFF"/>
                </a:solidFill>
                <a:effectLst/>
                <a:latin typeface="me_quran"/>
              </a:rPr>
              <a:t> نَصْرًا عَزِيزًا</a:t>
            </a:r>
            <a:endParaRPr lang="en-US" sz="2000" b="0" i="0" dirty="0">
              <a:solidFill>
                <a:srgbClr val="FFFFFF"/>
              </a:solidFill>
              <a:effectLst/>
              <a:latin typeface="me_quran"/>
            </a:endParaRPr>
          </a:p>
          <a:p>
            <a:pPr marL="0" indent="0" algn="ctr">
              <a:buNone/>
            </a:pPr>
            <a:r>
              <a:rPr lang="en-US" sz="2000" dirty="0">
                <a:solidFill>
                  <a:srgbClr val="FFFFFF"/>
                </a:solidFill>
              </a:rPr>
              <a:t>Quran 48:2</a:t>
            </a:r>
            <a:endParaRPr lang="en-US" sz="2000" b="0" i="0" dirty="0">
              <a:solidFill>
                <a:srgbClr val="FFFFFF"/>
              </a:solidFill>
              <a:effectLst/>
            </a:endParaRPr>
          </a:p>
          <a:p>
            <a:pPr marL="0" indent="0" algn="ctr">
              <a:buNone/>
            </a:pPr>
            <a:r>
              <a:rPr lang="en-US" sz="2000" dirty="0">
                <a:solidFill>
                  <a:srgbClr val="FFFFFF"/>
                </a:solidFill>
              </a:rPr>
              <a:t>“so that Allah may forgive for you what passed of your sins and what is to come, and He may complete His blessings upon you, and He may guide you to the right path, and He may help you a mighty help.”</a:t>
            </a:r>
          </a:p>
          <a:p>
            <a:r>
              <a:rPr lang="en-US" dirty="0">
                <a:solidFill>
                  <a:srgbClr val="FFFFFF"/>
                </a:solidFill>
              </a:rPr>
              <a:t>The interpretation put forth by Sunni scholars is problematic because it goes against the verses discussed earlier and it is irrelevant to the issue of the peace-treaty.</a:t>
            </a:r>
          </a:p>
          <a:p>
            <a:r>
              <a:rPr lang="en-US" sz="2000" dirty="0">
                <a:solidFill>
                  <a:srgbClr val="FFFFFF"/>
                </a:solidFill>
              </a:rPr>
              <a:t>It we accept the main Sunni view, this means the Prophet is above the law. We are prohibited from sinning and punished but the Prophet is not!</a:t>
            </a:r>
          </a:p>
          <a:p>
            <a:pPr marL="0" indent="0" algn="ctr">
              <a:buNone/>
            </a:pPr>
            <a:endParaRPr lang="en-US" dirty="0"/>
          </a:p>
        </p:txBody>
      </p:sp>
    </p:spTree>
    <p:extLst>
      <p:ext uri="{BB962C8B-B14F-4D97-AF65-F5344CB8AC3E}">
        <p14:creationId xmlns:p14="http://schemas.microsoft.com/office/powerpoint/2010/main" val="20874960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33C22-129B-A037-08CC-15384689C8AC}"/>
              </a:ext>
            </a:extLst>
          </p:cNvPr>
          <p:cNvSpPr>
            <a:spLocks noGrp="1"/>
          </p:cNvSpPr>
          <p:nvPr>
            <p:ph type="title"/>
          </p:nvPr>
        </p:nvSpPr>
        <p:spPr>
          <a:xfrm>
            <a:off x="720000" y="619200"/>
            <a:ext cx="10728322" cy="724691"/>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1935399D-B8C5-2EB0-472E-B975B8D3238E}"/>
              </a:ext>
            </a:extLst>
          </p:cNvPr>
          <p:cNvSpPr>
            <a:spLocks noGrp="1"/>
          </p:cNvSpPr>
          <p:nvPr>
            <p:ph idx="1"/>
          </p:nvPr>
        </p:nvSpPr>
        <p:spPr>
          <a:xfrm>
            <a:off x="720000" y="1482436"/>
            <a:ext cx="10728325" cy="4286539"/>
          </a:xfrm>
        </p:spPr>
        <p:txBody>
          <a:bodyPr/>
          <a:lstStyle/>
          <a:p>
            <a:r>
              <a:rPr lang="en-US" sz="2400" dirty="0">
                <a:solidFill>
                  <a:srgbClr val="FFFFFF"/>
                </a:solidFill>
              </a:rPr>
              <a:t>The correct interpretation:</a:t>
            </a:r>
          </a:p>
          <a:p>
            <a:r>
              <a:rPr lang="en-US" sz="2400" dirty="0">
                <a:solidFill>
                  <a:srgbClr val="FFFFFF"/>
                </a:solidFill>
              </a:rPr>
              <a:t>1. Shaykh Al-</a:t>
            </a:r>
            <a:r>
              <a:rPr lang="en-US" sz="2400" dirty="0" err="1">
                <a:solidFill>
                  <a:srgbClr val="FFFFFF"/>
                </a:solidFill>
              </a:rPr>
              <a:t>Tusi</a:t>
            </a:r>
            <a:r>
              <a:rPr lang="en-US" sz="2400" dirty="0">
                <a:solidFill>
                  <a:srgbClr val="FFFFFF"/>
                </a:solidFill>
              </a:rPr>
              <a:t> (d.460 AH)</a:t>
            </a:r>
          </a:p>
          <a:p>
            <a:r>
              <a:rPr lang="en-US" sz="2400" dirty="0">
                <a:solidFill>
                  <a:srgbClr val="FFFFFF"/>
                </a:solidFill>
              </a:rPr>
              <a:t>The sin refers to ‘the sins of the ummah’ and ‘later ones’ by your intercession. The sin, although attributed to the Prophet, is actually referring to the Prophet’s people..</a:t>
            </a:r>
          </a:p>
          <a:p>
            <a:r>
              <a:rPr lang="en-US" sz="2400" dirty="0">
                <a:solidFill>
                  <a:srgbClr val="FFFFFF"/>
                </a:solidFill>
              </a:rPr>
              <a:t>This interpretation is ok but it still doesn’t explain the connection with the Treaty of </a:t>
            </a:r>
            <a:r>
              <a:rPr lang="en-US" sz="2400" dirty="0" err="1">
                <a:solidFill>
                  <a:srgbClr val="FFFFFF"/>
                </a:solidFill>
              </a:rPr>
              <a:t>Hudaybiyyah</a:t>
            </a:r>
            <a:r>
              <a:rPr lang="en-US" sz="2400" dirty="0">
                <a:solidFill>
                  <a:srgbClr val="FFFFFF"/>
                </a:solidFill>
              </a:rPr>
              <a:t>.</a:t>
            </a:r>
          </a:p>
          <a:p>
            <a:endParaRPr lang="en-US" dirty="0"/>
          </a:p>
        </p:txBody>
      </p:sp>
    </p:spTree>
    <p:extLst>
      <p:ext uri="{BB962C8B-B14F-4D97-AF65-F5344CB8AC3E}">
        <p14:creationId xmlns:p14="http://schemas.microsoft.com/office/powerpoint/2010/main" val="2924605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CDD63-AC5D-9239-F7EF-1F128B697CCA}"/>
              </a:ext>
            </a:extLst>
          </p:cNvPr>
          <p:cNvSpPr>
            <a:spLocks noGrp="1"/>
          </p:cNvSpPr>
          <p:nvPr>
            <p:ph type="title"/>
          </p:nvPr>
        </p:nvSpPr>
        <p:spPr>
          <a:xfrm>
            <a:off x="720000" y="619200"/>
            <a:ext cx="10728322" cy="780109"/>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9C1155D4-E31B-0B3D-62E5-027417BC8D0F}"/>
              </a:ext>
            </a:extLst>
          </p:cNvPr>
          <p:cNvSpPr>
            <a:spLocks noGrp="1"/>
          </p:cNvSpPr>
          <p:nvPr>
            <p:ph idx="1"/>
          </p:nvPr>
        </p:nvSpPr>
        <p:spPr>
          <a:xfrm>
            <a:off x="720000" y="1510146"/>
            <a:ext cx="10728325" cy="4258830"/>
          </a:xfrm>
        </p:spPr>
        <p:txBody>
          <a:bodyPr/>
          <a:lstStyle/>
          <a:p>
            <a:pPr marL="0" indent="0">
              <a:buNone/>
            </a:pPr>
            <a:r>
              <a:rPr lang="en-US" sz="2400" dirty="0">
                <a:solidFill>
                  <a:srgbClr val="FFFFFF"/>
                </a:solidFill>
              </a:rPr>
              <a:t>2. Allamah </a:t>
            </a:r>
            <a:r>
              <a:rPr lang="en-US" sz="2400" dirty="0" err="1">
                <a:solidFill>
                  <a:srgbClr val="FFFFFF"/>
                </a:solidFill>
              </a:rPr>
              <a:t>Tabatabie</a:t>
            </a:r>
            <a:r>
              <a:rPr lang="en-US" sz="2400" dirty="0">
                <a:solidFill>
                  <a:srgbClr val="FFFFFF"/>
                </a:solidFill>
              </a:rPr>
              <a:t> (d. 1981 </a:t>
            </a:r>
            <a:r>
              <a:rPr lang="en-US" sz="2400" dirty="0" err="1">
                <a:solidFill>
                  <a:srgbClr val="FFFFFF"/>
                </a:solidFill>
              </a:rPr>
              <a:t>c.e</a:t>
            </a:r>
            <a:r>
              <a:rPr lang="en-US" sz="2400" dirty="0">
                <a:solidFill>
                  <a:srgbClr val="FFFFFF"/>
                </a:solidFill>
              </a:rPr>
              <a:t>)</a:t>
            </a:r>
          </a:p>
          <a:p>
            <a:r>
              <a:rPr lang="en-US" sz="2400" dirty="0">
                <a:solidFill>
                  <a:srgbClr val="FFFFFF"/>
                </a:solidFill>
              </a:rPr>
              <a:t>The sins refer to ‘the consequences’ of your policy toward the Quraysh---they opposed and defamed you.</a:t>
            </a:r>
          </a:p>
          <a:p>
            <a:r>
              <a:rPr lang="en-US" sz="2400" dirty="0">
                <a:solidFill>
                  <a:srgbClr val="FFFFFF"/>
                </a:solidFill>
              </a:rPr>
              <a:t>By this treaty, Allah has put a lid to the consequences of the Prophet’s policies.</a:t>
            </a:r>
          </a:p>
          <a:p>
            <a:r>
              <a:rPr lang="en-US" sz="2400" dirty="0">
                <a:solidFill>
                  <a:srgbClr val="FFFFFF"/>
                </a:solidFill>
              </a:rPr>
              <a:t>He takes the words ”</a:t>
            </a:r>
            <a:r>
              <a:rPr lang="en-US" sz="2400" dirty="0" err="1">
                <a:solidFill>
                  <a:srgbClr val="FFFFFF"/>
                </a:solidFill>
              </a:rPr>
              <a:t>ghafara</a:t>
            </a:r>
            <a:r>
              <a:rPr lang="en-US" sz="2400" dirty="0">
                <a:solidFill>
                  <a:srgbClr val="FFFFFF"/>
                </a:solidFill>
              </a:rPr>
              <a:t>” and “</a:t>
            </a:r>
            <a:r>
              <a:rPr lang="en-US" sz="2400" dirty="0" err="1">
                <a:solidFill>
                  <a:srgbClr val="FFFFFF"/>
                </a:solidFill>
              </a:rPr>
              <a:t>dhanb</a:t>
            </a:r>
            <a:r>
              <a:rPr lang="en-US" sz="2400" dirty="0">
                <a:solidFill>
                  <a:srgbClr val="FFFFFF"/>
                </a:solidFill>
              </a:rPr>
              <a:t>” in their literal meanings.</a:t>
            </a:r>
          </a:p>
          <a:p>
            <a:endParaRPr lang="en-US" dirty="0">
              <a:solidFill>
                <a:srgbClr val="FFFFFF"/>
              </a:solidFill>
            </a:endParaRPr>
          </a:p>
          <a:p>
            <a:endParaRPr lang="en-US" dirty="0"/>
          </a:p>
        </p:txBody>
      </p:sp>
    </p:spTree>
    <p:extLst>
      <p:ext uri="{BB962C8B-B14F-4D97-AF65-F5344CB8AC3E}">
        <p14:creationId xmlns:p14="http://schemas.microsoft.com/office/powerpoint/2010/main" val="313285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1B9DB-7448-CD71-4A34-C8BC0D28CBB0}"/>
              </a:ext>
            </a:extLst>
          </p:cNvPr>
          <p:cNvSpPr>
            <a:spLocks noGrp="1"/>
          </p:cNvSpPr>
          <p:nvPr>
            <p:ph type="title"/>
          </p:nvPr>
        </p:nvSpPr>
        <p:spPr>
          <a:xfrm>
            <a:off x="720000" y="619200"/>
            <a:ext cx="10728322" cy="766255"/>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F795A220-2E97-568B-6C8C-6C9689F7CFFC}"/>
              </a:ext>
            </a:extLst>
          </p:cNvPr>
          <p:cNvSpPr>
            <a:spLocks noGrp="1"/>
          </p:cNvSpPr>
          <p:nvPr>
            <p:ph idx="1"/>
          </p:nvPr>
        </p:nvSpPr>
        <p:spPr>
          <a:xfrm>
            <a:off x="720000" y="1385456"/>
            <a:ext cx="10728325" cy="4383520"/>
          </a:xfrm>
        </p:spPr>
        <p:txBody>
          <a:bodyPr/>
          <a:lstStyle/>
          <a:p>
            <a:r>
              <a:rPr lang="en-US" sz="2400" dirty="0">
                <a:solidFill>
                  <a:srgbClr val="FFFFFF"/>
                </a:solidFill>
              </a:rPr>
              <a:t>Based on Allamah’s explanation, the translation would be as follows:</a:t>
            </a:r>
          </a:p>
          <a:p>
            <a:pPr marL="0" indent="0" algn="ctr">
              <a:buNone/>
            </a:pPr>
            <a:r>
              <a:rPr lang="en-US" sz="2400" dirty="0">
                <a:solidFill>
                  <a:srgbClr val="FFFFFF"/>
                </a:solidFill>
              </a:rPr>
              <a:t>“Verily We have granted you a clear victory so that Allah may protect you from the consequences of the past and future [policies with Quraysh]…</a:t>
            </a:r>
          </a:p>
          <a:p>
            <a:endParaRPr lang="en-US" dirty="0">
              <a:solidFill>
                <a:srgbClr val="FFFFFF"/>
              </a:solidFill>
            </a:endParaRPr>
          </a:p>
        </p:txBody>
      </p:sp>
    </p:spTree>
    <p:extLst>
      <p:ext uri="{BB962C8B-B14F-4D97-AF65-F5344CB8AC3E}">
        <p14:creationId xmlns:p14="http://schemas.microsoft.com/office/powerpoint/2010/main" val="40005988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26CA7-7C7F-127C-C7A3-0E3D2D1AA9B6}"/>
              </a:ext>
            </a:extLst>
          </p:cNvPr>
          <p:cNvSpPr>
            <a:spLocks noGrp="1"/>
          </p:cNvSpPr>
          <p:nvPr>
            <p:ph type="title"/>
          </p:nvPr>
        </p:nvSpPr>
        <p:spPr>
          <a:xfrm>
            <a:off x="720000" y="619200"/>
            <a:ext cx="10728322" cy="877091"/>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F5CB3E39-15DA-08CE-D04F-2499D6C5C798}"/>
              </a:ext>
            </a:extLst>
          </p:cNvPr>
          <p:cNvSpPr>
            <a:spLocks noGrp="1"/>
          </p:cNvSpPr>
          <p:nvPr>
            <p:ph idx="1"/>
          </p:nvPr>
        </p:nvSpPr>
        <p:spPr>
          <a:xfrm>
            <a:off x="720000" y="1620982"/>
            <a:ext cx="10728325" cy="4516582"/>
          </a:xfrm>
        </p:spPr>
        <p:txBody>
          <a:bodyPr/>
          <a:lstStyle/>
          <a:p>
            <a:r>
              <a:rPr lang="en-US" sz="2400" b="1" dirty="0">
                <a:solidFill>
                  <a:srgbClr val="FFFFFF"/>
                </a:solidFill>
              </a:rPr>
              <a:t>Benefits of the Peace-Treaty according to the Quran:</a:t>
            </a:r>
          </a:p>
          <a:p>
            <a:r>
              <a:rPr lang="en-US" sz="2400" dirty="0">
                <a:solidFill>
                  <a:srgbClr val="FFFFFF"/>
                </a:solidFill>
              </a:rPr>
              <a:t>1. Covered and neutralized the propaganda and attacks of the Quraysh against the Prophet.</a:t>
            </a:r>
          </a:p>
          <a:p>
            <a:r>
              <a:rPr lang="en-US" sz="2400" dirty="0">
                <a:solidFill>
                  <a:srgbClr val="FFFFFF"/>
                </a:solidFill>
              </a:rPr>
              <a:t>2. Completed the blessings by facilitating the environment where the Prophet will gain the upper hand over the pagans of Makkah.</a:t>
            </a:r>
          </a:p>
          <a:p>
            <a:r>
              <a:rPr lang="en-US" sz="2400" dirty="0">
                <a:solidFill>
                  <a:srgbClr val="FFFFFF"/>
                </a:solidFill>
              </a:rPr>
              <a:t>3. Continued to provide guidance which will lead to the final victory over the pagans.</a:t>
            </a:r>
          </a:p>
          <a:p>
            <a:r>
              <a:rPr lang="en-US" sz="2400" dirty="0">
                <a:solidFill>
                  <a:srgbClr val="FFFFFF"/>
                </a:solidFill>
              </a:rPr>
              <a:t>4. Grant victory by the conquest of Makkah and turning the Arabian peninsula into the fold of Islam.</a:t>
            </a:r>
          </a:p>
          <a:p>
            <a:endParaRPr lang="en-US" dirty="0"/>
          </a:p>
        </p:txBody>
      </p:sp>
    </p:spTree>
    <p:extLst>
      <p:ext uri="{BB962C8B-B14F-4D97-AF65-F5344CB8AC3E}">
        <p14:creationId xmlns:p14="http://schemas.microsoft.com/office/powerpoint/2010/main" val="3873601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D94F7-F8AF-7642-5EB6-9200436EAD74}"/>
              </a:ext>
            </a:extLst>
          </p:cNvPr>
          <p:cNvSpPr>
            <a:spLocks noGrp="1"/>
          </p:cNvSpPr>
          <p:nvPr>
            <p:ph type="title"/>
          </p:nvPr>
        </p:nvSpPr>
        <p:spPr>
          <a:xfrm>
            <a:off x="720000" y="619200"/>
            <a:ext cx="10728322" cy="710836"/>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9EE5C1E0-CA19-0381-3D4B-27E2EF44E8AD}"/>
              </a:ext>
            </a:extLst>
          </p:cNvPr>
          <p:cNvSpPr>
            <a:spLocks noGrp="1"/>
          </p:cNvSpPr>
          <p:nvPr>
            <p:ph idx="1"/>
          </p:nvPr>
        </p:nvSpPr>
        <p:spPr>
          <a:xfrm>
            <a:off x="720000" y="1620982"/>
            <a:ext cx="10728325" cy="4617818"/>
          </a:xfrm>
        </p:spPr>
        <p:txBody>
          <a:bodyPr/>
          <a:lstStyle/>
          <a:p>
            <a:r>
              <a:rPr lang="en-US" sz="2400" dirty="0">
                <a:solidFill>
                  <a:srgbClr val="FFFFFF"/>
                </a:solidFill>
              </a:rPr>
              <a:t>The Prophet’s statement to Abu </a:t>
            </a:r>
            <a:r>
              <a:rPr lang="en-US" sz="2400" dirty="0" err="1">
                <a:solidFill>
                  <a:srgbClr val="FFFFFF"/>
                </a:solidFill>
              </a:rPr>
              <a:t>Jandal</a:t>
            </a:r>
            <a:r>
              <a:rPr lang="en-US" sz="2400" dirty="0">
                <a:solidFill>
                  <a:srgbClr val="FFFFFF"/>
                </a:solidFill>
              </a:rPr>
              <a:t>:</a:t>
            </a:r>
          </a:p>
          <a:p>
            <a:pPr marL="0" indent="0" algn="ctr">
              <a:buNone/>
            </a:pPr>
            <a:r>
              <a:rPr lang="ar-SA" sz="2400" b="0" i="0" dirty="0">
                <a:solidFill>
                  <a:srgbClr val="FFFFFF"/>
                </a:solidFill>
                <a:effectLst/>
                <a:latin typeface="Lotus Linotype"/>
              </a:rPr>
              <a:t>فقال رسول الله صلى الله عليه وسلم : يا أبا جندل ؛ اصبر واحتسب ، فإن الله جاعل لك ولمن معك من المستضعفين فرجا ومخرجا ، إنا قد عقدنا بيننا وبين القوم صلحا ، وأعطيناهم على ذلك ، وأعطونا عهد الله ، وإنا لا نغدر بهم</a:t>
            </a:r>
            <a:endParaRPr lang="en-US" sz="2400" b="0" i="0" dirty="0">
              <a:solidFill>
                <a:srgbClr val="FFFFFF"/>
              </a:solidFill>
              <a:effectLst/>
              <a:latin typeface="Lotus Linotype"/>
            </a:endParaRPr>
          </a:p>
          <a:p>
            <a:pPr marL="0" indent="0" algn="ctr">
              <a:buNone/>
            </a:pPr>
            <a:r>
              <a:rPr lang="en-US" sz="2400" dirty="0">
                <a:solidFill>
                  <a:srgbClr val="FFFFFF"/>
                </a:solidFill>
              </a:rPr>
              <a:t>“O Abu </a:t>
            </a:r>
            <a:r>
              <a:rPr lang="en-US" sz="2400" dirty="0" err="1">
                <a:solidFill>
                  <a:srgbClr val="FFFFFF"/>
                </a:solidFill>
              </a:rPr>
              <a:t>Jandal</a:t>
            </a:r>
            <a:r>
              <a:rPr lang="en-US" sz="2400" dirty="0">
                <a:solidFill>
                  <a:srgbClr val="FFFFFF"/>
                </a:solidFill>
              </a:rPr>
              <a:t>, have patience and be disciplined; for God will soon provide you and your other persecuted brothers a way out of your suffering. We have entered with the Quraysh into a treaty of peace and we have exchanged with them a solemn pledge that none will cheat the other.”</a:t>
            </a:r>
          </a:p>
          <a:p>
            <a:pPr marL="0" indent="0" algn="ctr">
              <a:buNone/>
            </a:pPr>
            <a:endParaRPr lang="en-US" dirty="0"/>
          </a:p>
        </p:txBody>
      </p:sp>
    </p:spTree>
    <p:extLst>
      <p:ext uri="{BB962C8B-B14F-4D97-AF65-F5344CB8AC3E}">
        <p14:creationId xmlns:p14="http://schemas.microsoft.com/office/powerpoint/2010/main" val="3823018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F9F1C-E408-05E3-E2FA-08801606F257}"/>
              </a:ext>
            </a:extLst>
          </p:cNvPr>
          <p:cNvSpPr>
            <a:spLocks noGrp="1"/>
          </p:cNvSpPr>
          <p:nvPr>
            <p:ph type="title"/>
          </p:nvPr>
        </p:nvSpPr>
        <p:spPr>
          <a:xfrm>
            <a:off x="720000" y="619200"/>
            <a:ext cx="10728322" cy="821673"/>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76217F51-4CDD-6F76-8B5D-CE569A7F5C1B}"/>
              </a:ext>
            </a:extLst>
          </p:cNvPr>
          <p:cNvSpPr>
            <a:spLocks noGrp="1"/>
          </p:cNvSpPr>
          <p:nvPr>
            <p:ph idx="1"/>
          </p:nvPr>
        </p:nvSpPr>
        <p:spPr>
          <a:xfrm>
            <a:off x="720000" y="1440874"/>
            <a:ext cx="10728325" cy="4797926"/>
          </a:xfrm>
        </p:spPr>
        <p:txBody>
          <a:bodyPr>
            <a:normAutofit/>
          </a:bodyPr>
          <a:lstStyle/>
          <a:p>
            <a:r>
              <a:rPr lang="en-US" sz="2400" dirty="0">
                <a:solidFill>
                  <a:srgbClr val="FFFFFF"/>
                </a:solidFill>
              </a:rPr>
              <a:t>Many of the companions were shaken to the core. Most opposed and some even openly challenged the Prophet.</a:t>
            </a:r>
          </a:p>
          <a:p>
            <a:r>
              <a:rPr lang="en-US" sz="2400" dirty="0">
                <a:solidFill>
                  <a:srgbClr val="FFFFFF"/>
                </a:solidFill>
              </a:rPr>
              <a:t>Why was the treaty hard to accept?</a:t>
            </a:r>
          </a:p>
          <a:p>
            <a:r>
              <a:rPr lang="en-US" sz="2400" dirty="0">
                <a:solidFill>
                  <a:srgbClr val="FFFFFF"/>
                </a:solidFill>
              </a:rPr>
              <a:t>Karen Armstrong, in her book </a:t>
            </a:r>
            <a:r>
              <a:rPr lang="en-US" sz="2400" i="1" dirty="0">
                <a:solidFill>
                  <a:srgbClr val="FFFFFF"/>
                </a:solidFill>
              </a:rPr>
              <a:t>Muhammad: A Prophet of Our Time</a:t>
            </a:r>
            <a:r>
              <a:rPr lang="en-US" sz="2400" dirty="0">
                <a:solidFill>
                  <a:srgbClr val="FFFFFF"/>
                </a:solidFill>
              </a:rPr>
              <a:t>, writes:</a:t>
            </a:r>
          </a:p>
          <a:p>
            <a:pPr marL="0" indent="0" algn="ctr">
              <a:buNone/>
            </a:pPr>
            <a:r>
              <a:rPr lang="en-US" sz="2400" dirty="0">
                <a:solidFill>
                  <a:srgbClr val="FFFFFF"/>
                </a:solidFill>
              </a:rPr>
              <a:t>“During the last five years, many Muslims had died for their religion; others had risked everything and given up family and friends. Yet now Muhammad had calmy handed the advantage back to Quraysh, and the pilgrims must agree to go home meekly, without even forcing the pilgrim issue. The treaty assaulted every single Jahili instinct.”</a:t>
            </a:r>
          </a:p>
        </p:txBody>
      </p:sp>
    </p:spTree>
    <p:extLst>
      <p:ext uri="{BB962C8B-B14F-4D97-AF65-F5344CB8AC3E}">
        <p14:creationId xmlns:p14="http://schemas.microsoft.com/office/powerpoint/2010/main" val="3664657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89E2B-40D0-981A-7F0E-8F523993ECE5}"/>
              </a:ext>
            </a:extLst>
          </p:cNvPr>
          <p:cNvSpPr>
            <a:spLocks noGrp="1"/>
          </p:cNvSpPr>
          <p:nvPr>
            <p:ph type="title"/>
          </p:nvPr>
        </p:nvSpPr>
        <p:spPr>
          <a:xfrm>
            <a:off x="720000" y="619200"/>
            <a:ext cx="10728322" cy="710836"/>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F87FCF8B-4BEC-463C-8636-3B911327765B}"/>
              </a:ext>
            </a:extLst>
          </p:cNvPr>
          <p:cNvSpPr>
            <a:spLocks noGrp="1"/>
          </p:cNvSpPr>
          <p:nvPr>
            <p:ph idx="1"/>
          </p:nvPr>
        </p:nvSpPr>
        <p:spPr>
          <a:xfrm>
            <a:off x="720000" y="1330036"/>
            <a:ext cx="10728325" cy="4682837"/>
          </a:xfrm>
        </p:spPr>
        <p:txBody>
          <a:bodyPr>
            <a:normAutofit/>
          </a:bodyPr>
          <a:lstStyle/>
          <a:p>
            <a:r>
              <a:rPr lang="en-US" sz="2400" dirty="0">
                <a:solidFill>
                  <a:srgbClr val="FFFFFF"/>
                </a:solidFill>
              </a:rPr>
              <a:t>Although the treaty forbids the Muslims from entering Makkah that year, the Prophet instructs them to complete the final rites of the pilgrimage at the campsite in </a:t>
            </a:r>
            <a:r>
              <a:rPr lang="en-US" sz="2400" dirty="0" err="1">
                <a:solidFill>
                  <a:srgbClr val="FFFFFF"/>
                </a:solidFill>
              </a:rPr>
              <a:t>Hudaybiyyah</a:t>
            </a:r>
            <a:r>
              <a:rPr lang="en-US" sz="2400" dirty="0">
                <a:solidFill>
                  <a:srgbClr val="FFFFFF"/>
                </a:solidFill>
              </a:rPr>
              <a:t>.</a:t>
            </a:r>
          </a:p>
          <a:p>
            <a:r>
              <a:rPr lang="en-US" sz="2400" dirty="0">
                <a:solidFill>
                  <a:srgbClr val="FFFFFF"/>
                </a:solidFill>
              </a:rPr>
              <a:t>The Prophet’s words were falling on deaf ears as many of the companions could not bring themselves to complete the sacraments without having entered the Holy Sanctuary.</a:t>
            </a:r>
          </a:p>
          <a:p>
            <a:r>
              <a:rPr lang="en-US" sz="2400" dirty="0">
                <a:solidFill>
                  <a:srgbClr val="FFFFFF"/>
                </a:solidFill>
              </a:rPr>
              <a:t>Discouraged by their inaction, the Prophet seeks Umm </a:t>
            </a:r>
            <a:r>
              <a:rPr lang="en-US" sz="2400" dirty="0" err="1">
                <a:solidFill>
                  <a:srgbClr val="FFFFFF"/>
                </a:solidFill>
              </a:rPr>
              <a:t>Salamah’s</a:t>
            </a:r>
            <a:r>
              <a:rPr lang="en-US" sz="2400" dirty="0">
                <a:solidFill>
                  <a:srgbClr val="FFFFFF"/>
                </a:solidFill>
              </a:rPr>
              <a:t> advice. She suggests that he first perform the rites of shaving and sacrificing his camel to set an example. As she predicted, the companions eventually follow.</a:t>
            </a:r>
          </a:p>
        </p:txBody>
      </p:sp>
    </p:spTree>
    <p:extLst>
      <p:ext uri="{BB962C8B-B14F-4D97-AF65-F5344CB8AC3E}">
        <p14:creationId xmlns:p14="http://schemas.microsoft.com/office/powerpoint/2010/main" val="2343955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F9358-EE13-EF96-7658-386F958AE93E}"/>
              </a:ext>
            </a:extLst>
          </p:cNvPr>
          <p:cNvSpPr>
            <a:spLocks noGrp="1"/>
          </p:cNvSpPr>
          <p:nvPr>
            <p:ph type="title"/>
          </p:nvPr>
        </p:nvSpPr>
        <p:spPr>
          <a:xfrm>
            <a:off x="720000" y="619200"/>
            <a:ext cx="10728322" cy="710836"/>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60495723-685F-A198-E224-D3AEFF647F49}"/>
              </a:ext>
            </a:extLst>
          </p:cNvPr>
          <p:cNvSpPr>
            <a:spLocks noGrp="1"/>
          </p:cNvSpPr>
          <p:nvPr>
            <p:ph idx="1"/>
          </p:nvPr>
        </p:nvSpPr>
        <p:spPr>
          <a:xfrm>
            <a:off x="720000" y="1496292"/>
            <a:ext cx="10728325" cy="4862944"/>
          </a:xfrm>
        </p:spPr>
        <p:txBody>
          <a:bodyPr>
            <a:normAutofit/>
          </a:bodyPr>
          <a:lstStyle/>
          <a:p>
            <a:r>
              <a:rPr lang="en-US" sz="2400" dirty="0">
                <a:solidFill>
                  <a:srgbClr val="FFFFFF"/>
                </a:solidFill>
              </a:rPr>
              <a:t>On their way back to Medina , Gabriel descends and reveals the verses from Surat Al-</a:t>
            </a:r>
            <a:r>
              <a:rPr lang="en-US" sz="2400" dirty="0" err="1">
                <a:solidFill>
                  <a:srgbClr val="FFFFFF"/>
                </a:solidFill>
              </a:rPr>
              <a:t>Fath</a:t>
            </a:r>
            <a:r>
              <a:rPr lang="en-US" sz="2400" dirty="0">
                <a:solidFill>
                  <a:srgbClr val="FFFFFF"/>
                </a:solidFill>
              </a:rPr>
              <a:t>:</a:t>
            </a:r>
          </a:p>
          <a:p>
            <a:pPr marL="0" indent="0" algn="ctr">
              <a:buNone/>
            </a:pPr>
            <a:r>
              <a:rPr lang="ar-SA" sz="2400" b="0" i="0" dirty="0">
                <a:solidFill>
                  <a:srgbClr val="FFFFFF"/>
                </a:solidFill>
                <a:effectLst/>
                <a:latin typeface="me_quran"/>
              </a:rPr>
              <a:t>إِنَّا فَتَحْنَا لَكَ فَتْحًا مُّبِينًا</a:t>
            </a:r>
            <a:endParaRPr lang="en-US" sz="2400" b="0" i="0" dirty="0">
              <a:solidFill>
                <a:srgbClr val="FFFFFF"/>
              </a:solidFill>
              <a:effectLst/>
              <a:latin typeface="me_quran"/>
            </a:endParaRPr>
          </a:p>
          <a:p>
            <a:pPr marL="0" indent="0" algn="ctr">
              <a:buNone/>
            </a:pPr>
            <a:r>
              <a:rPr lang="en-US" sz="2400" dirty="0">
                <a:solidFill>
                  <a:srgbClr val="FFFFFF"/>
                </a:solidFill>
              </a:rPr>
              <a:t>“Verily, We have granted you a clear victory.”</a:t>
            </a:r>
          </a:p>
          <a:p>
            <a:r>
              <a:rPr lang="en-US" sz="2400" dirty="0">
                <a:solidFill>
                  <a:srgbClr val="FFFFFF"/>
                </a:solidFill>
              </a:rPr>
              <a:t>Surat Al-</a:t>
            </a:r>
            <a:r>
              <a:rPr lang="en-US" sz="2400" dirty="0" err="1">
                <a:solidFill>
                  <a:srgbClr val="FFFFFF"/>
                </a:solidFill>
              </a:rPr>
              <a:t>Fath</a:t>
            </a:r>
            <a:r>
              <a:rPr lang="en-US" sz="2400" dirty="0">
                <a:solidFill>
                  <a:srgbClr val="FFFFFF"/>
                </a:solidFill>
              </a:rPr>
              <a:t> is named after its opening verse, which describes the Muslim triumph at </a:t>
            </a:r>
            <a:r>
              <a:rPr lang="en-US" sz="2400" dirty="0" err="1">
                <a:solidFill>
                  <a:srgbClr val="FFFFFF"/>
                </a:solidFill>
              </a:rPr>
              <a:t>Hudaybiyyah</a:t>
            </a:r>
            <a:r>
              <a:rPr lang="en-US" sz="2400" dirty="0">
                <a:solidFill>
                  <a:srgbClr val="FFFFFF"/>
                </a:solidFill>
              </a:rPr>
              <a:t>.</a:t>
            </a:r>
          </a:p>
          <a:p>
            <a:r>
              <a:rPr lang="en-US" sz="2400" dirty="0">
                <a:solidFill>
                  <a:srgbClr val="FFFFFF"/>
                </a:solidFill>
              </a:rPr>
              <a:t>The next several verses provide a spiritual commentary on those who obeyed the Prophet and attended the </a:t>
            </a:r>
            <a:r>
              <a:rPr lang="en-US" sz="2400" dirty="0" err="1">
                <a:solidFill>
                  <a:srgbClr val="FFFFFF"/>
                </a:solidFill>
              </a:rPr>
              <a:t>Ridhwan</a:t>
            </a:r>
            <a:r>
              <a:rPr lang="en-US" sz="2400" dirty="0">
                <a:solidFill>
                  <a:srgbClr val="FFFFFF"/>
                </a:solidFill>
              </a:rPr>
              <a:t> Pledge, as opposed to the Bedouins and hypocrites who lagged behind.</a:t>
            </a:r>
          </a:p>
        </p:txBody>
      </p:sp>
    </p:spTree>
    <p:extLst>
      <p:ext uri="{BB962C8B-B14F-4D97-AF65-F5344CB8AC3E}">
        <p14:creationId xmlns:p14="http://schemas.microsoft.com/office/powerpoint/2010/main" val="2584353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B62EF-10A2-DB0F-64A9-49EC96800954}"/>
              </a:ext>
            </a:extLst>
          </p:cNvPr>
          <p:cNvSpPr>
            <a:spLocks noGrp="1"/>
          </p:cNvSpPr>
          <p:nvPr>
            <p:ph type="title"/>
          </p:nvPr>
        </p:nvSpPr>
        <p:spPr>
          <a:xfrm>
            <a:off x="720000" y="619200"/>
            <a:ext cx="10728322" cy="904800"/>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BBE7C6DE-3AEB-97B1-EEA1-A9B953760633}"/>
              </a:ext>
            </a:extLst>
          </p:cNvPr>
          <p:cNvSpPr>
            <a:spLocks noGrp="1"/>
          </p:cNvSpPr>
          <p:nvPr>
            <p:ph idx="1"/>
          </p:nvPr>
        </p:nvSpPr>
        <p:spPr>
          <a:xfrm>
            <a:off x="720000" y="1524000"/>
            <a:ext cx="10728325" cy="4244975"/>
          </a:xfrm>
        </p:spPr>
        <p:txBody>
          <a:bodyPr/>
          <a:lstStyle/>
          <a:p>
            <a:r>
              <a:rPr lang="en-US" sz="2400" dirty="0">
                <a:solidFill>
                  <a:srgbClr val="FFFFFF"/>
                </a:solidFill>
              </a:rPr>
              <a:t>The surah ends by describing the state of true God-consciousness, a theme previously mentioned in the Torah of Moses and the Evangel of Jesus.</a:t>
            </a:r>
          </a:p>
          <a:p>
            <a:r>
              <a:rPr lang="en-US" sz="2400" b="1" dirty="0">
                <a:solidFill>
                  <a:srgbClr val="FFFFFF"/>
                </a:solidFill>
              </a:rPr>
              <a:t>Question:</a:t>
            </a:r>
          </a:p>
          <a:p>
            <a:pPr marL="0" indent="0" algn="ctr">
              <a:buNone/>
            </a:pPr>
            <a:r>
              <a:rPr lang="en-US" sz="2400" dirty="0">
                <a:solidFill>
                  <a:srgbClr val="FFFFFF"/>
                </a:solidFill>
              </a:rPr>
              <a:t>How can the peace treaty be a victory?</a:t>
            </a:r>
          </a:p>
          <a:p>
            <a:pPr marL="0" indent="0" algn="ctr">
              <a:buNone/>
            </a:pPr>
            <a:endParaRPr lang="en-US" sz="2400" dirty="0">
              <a:solidFill>
                <a:srgbClr val="FFFFFF"/>
              </a:solidFill>
            </a:endParaRPr>
          </a:p>
          <a:p>
            <a:r>
              <a:rPr lang="en-US" sz="2400" dirty="0">
                <a:solidFill>
                  <a:srgbClr val="FFFFFF"/>
                </a:solidFill>
              </a:rPr>
              <a:t> Even some of the Muslims there could not digest the idea that this was a victory; they thought that they had given in to the pagans of Makkah.</a:t>
            </a:r>
          </a:p>
          <a:p>
            <a:endParaRPr lang="en-US" sz="2400" dirty="0">
              <a:solidFill>
                <a:srgbClr val="FFFFFF"/>
              </a:solidFill>
            </a:endParaRPr>
          </a:p>
          <a:p>
            <a:endParaRPr lang="en-US" dirty="0"/>
          </a:p>
        </p:txBody>
      </p:sp>
    </p:spTree>
    <p:extLst>
      <p:ext uri="{BB962C8B-B14F-4D97-AF65-F5344CB8AC3E}">
        <p14:creationId xmlns:p14="http://schemas.microsoft.com/office/powerpoint/2010/main" val="3804087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DA9CD-597E-E0E6-EA8E-10A579D5CB34}"/>
              </a:ext>
            </a:extLst>
          </p:cNvPr>
          <p:cNvSpPr>
            <a:spLocks noGrp="1"/>
          </p:cNvSpPr>
          <p:nvPr>
            <p:ph type="title"/>
          </p:nvPr>
        </p:nvSpPr>
        <p:spPr>
          <a:xfrm>
            <a:off x="720000" y="619200"/>
            <a:ext cx="10728322" cy="793964"/>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6DC37E62-E8E2-4E3D-6072-BAB449EB3075}"/>
              </a:ext>
            </a:extLst>
          </p:cNvPr>
          <p:cNvSpPr>
            <a:spLocks noGrp="1"/>
          </p:cNvSpPr>
          <p:nvPr>
            <p:ph idx="1"/>
          </p:nvPr>
        </p:nvSpPr>
        <p:spPr>
          <a:xfrm>
            <a:off x="720000" y="1413164"/>
            <a:ext cx="10728325" cy="4355811"/>
          </a:xfrm>
        </p:spPr>
        <p:txBody>
          <a:bodyPr>
            <a:normAutofit lnSpcReduction="10000"/>
          </a:bodyPr>
          <a:lstStyle/>
          <a:p>
            <a:r>
              <a:rPr lang="en-US" sz="2400" b="1" dirty="0">
                <a:solidFill>
                  <a:srgbClr val="FFFFFF"/>
                </a:solidFill>
              </a:rPr>
              <a:t>Before the Treaty:</a:t>
            </a:r>
          </a:p>
          <a:p>
            <a:r>
              <a:rPr lang="en-US" sz="2400" dirty="0">
                <a:solidFill>
                  <a:srgbClr val="FFFFFF"/>
                </a:solidFill>
              </a:rPr>
              <a:t>In the 2AH, the Muslims engaged in 14 military operations.  8 were led by the Prophet (Battle of </a:t>
            </a:r>
            <a:r>
              <a:rPr lang="en-US" sz="2400" dirty="0" err="1">
                <a:solidFill>
                  <a:srgbClr val="FFFFFF"/>
                </a:solidFill>
              </a:rPr>
              <a:t>Badr</a:t>
            </a:r>
            <a:r>
              <a:rPr lang="en-US" sz="2400" dirty="0">
                <a:solidFill>
                  <a:srgbClr val="FFFFFF"/>
                </a:solidFill>
              </a:rPr>
              <a:t> was the major conflict)</a:t>
            </a:r>
          </a:p>
          <a:p>
            <a:r>
              <a:rPr lang="en-US" sz="2400" dirty="0">
                <a:solidFill>
                  <a:srgbClr val="FFFFFF"/>
                </a:solidFill>
              </a:rPr>
              <a:t>In 3AH, the Muslims engaged in 6 military operations. 4 were led by the Prophet. (Battle of Uhud was major conflict)</a:t>
            </a:r>
          </a:p>
          <a:p>
            <a:r>
              <a:rPr lang="en-US" sz="2400" dirty="0">
                <a:solidFill>
                  <a:srgbClr val="FFFFFF"/>
                </a:solidFill>
              </a:rPr>
              <a:t>In 4AH, the Muslims engaged in 8 military operations. 3 were led by the Prophet (Expulsion of Bani </a:t>
            </a:r>
            <a:r>
              <a:rPr lang="en-US" sz="2400" dirty="0" err="1">
                <a:solidFill>
                  <a:srgbClr val="FFFFFF"/>
                </a:solidFill>
              </a:rPr>
              <a:t>Nadhir</a:t>
            </a:r>
            <a:r>
              <a:rPr lang="en-US" sz="2400" dirty="0">
                <a:solidFill>
                  <a:srgbClr val="FFFFFF"/>
                </a:solidFill>
              </a:rPr>
              <a:t>)</a:t>
            </a:r>
          </a:p>
          <a:p>
            <a:r>
              <a:rPr lang="en-US" sz="2400" dirty="0">
                <a:solidFill>
                  <a:srgbClr val="FFFFFF"/>
                </a:solidFill>
              </a:rPr>
              <a:t>In 5AH, Muslims engaged in 4 military operations. 3 were led by the Prophet (Battle of </a:t>
            </a:r>
            <a:r>
              <a:rPr lang="en-US" sz="2400" dirty="0" err="1">
                <a:solidFill>
                  <a:srgbClr val="FFFFFF"/>
                </a:solidFill>
              </a:rPr>
              <a:t>Khandaq</a:t>
            </a:r>
            <a:r>
              <a:rPr lang="en-US" sz="2400" dirty="0">
                <a:solidFill>
                  <a:srgbClr val="FFFFFF"/>
                </a:solidFill>
              </a:rPr>
              <a:t> and Execution of Bani </a:t>
            </a:r>
            <a:r>
              <a:rPr lang="en-US" sz="2400" dirty="0" err="1">
                <a:solidFill>
                  <a:srgbClr val="FFFFFF"/>
                </a:solidFill>
              </a:rPr>
              <a:t>Qurayzah</a:t>
            </a:r>
            <a:r>
              <a:rPr lang="en-US" sz="2400" dirty="0">
                <a:solidFill>
                  <a:srgbClr val="FFFFFF"/>
                </a:solidFill>
              </a:rPr>
              <a:t>)</a:t>
            </a:r>
          </a:p>
          <a:p>
            <a:endParaRPr lang="en-US" dirty="0"/>
          </a:p>
        </p:txBody>
      </p:sp>
    </p:spTree>
    <p:extLst>
      <p:ext uri="{BB962C8B-B14F-4D97-AF65-F5344CB8AC3E}">
        <p14:creationId xmlns:p14="http://schemas.microsoft.com/office/powerpoint/2010/main" val="3369514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18EA1-F54D-72F5-FF29-58A68C78F727}"/>
              </a:ext>
            </a:extLst>
          </p:cNvPr>
          <p:cNvSpPr>
            <a:spLocks noGrp="1"/>
          </p:cNvSpPr>
          <p:nvPr>
            <p:ph type="title"/>
          </p:nvPr>
        </p:nvSpPr>
        <p:spPr>
          <a:xfrm>
            <a:off x="720000" y="619200"/>
            <a:ext cx="10728322" cy="780109"/>
          </a:xfrm>
        </p:spPr>
        <p:txBody>
          <a:bodyPr/>
          <a:lstStyle/>
          <a:p>
            <a:pPr algn="ctr"/>
            <a:r>
              <a:rPr lang="en-US" dirty="0"/>
              <a:t>The Aftermath of </a:t>
            </a:r>
            <a:r>
              <a:rPr lang="en-US" dirty="0" err="1"/>
              <a:t>Hudaybiyyah</a:t>
            </a:r>
            <a:endParaRPr lang="en-US" dirty="0"/>
          </a:p>
        </p:txBody>
      </p:sp>
      <p:sp>
        <p:nvSpPr>
          <p:cNvPr id="3" name="Content Placeholder 2">
            <a:extLst>
              <a:ext uri="{FF2B5EF4-FFF2-40B4-BE49-F238E27FC236}">
                <a16:creationId xmlns:a16="http://schemas.microsoft.com/office/drawing/2014/main" id="{EE33C931-01D8-9AB8-7DD7-7FAB6FB80465}"/>
              </a:ext>
            </a:extLst>
          </p:cNvPr>
          <p:cNvSpPr>
            <a:spLocks noGrp="1"/>
          </p:cNvSpPr>
          <p:nvPr>
            <p:ph idx="1"/>
          </p:nvPr>
        </p:nvSpPr>
        <p:spPr>
          <a:xfrm>
            <a:off x="720000" y="1399310"/>
            <a:ext cx="10728325" cy="4369666"/>
          </a:xfrm>
        </p:spPr>
        <p:txBody>
          <a:bodyPr>
            <a:normAutofit/>
          </a:bodyPr>
          <a:lstStyle/>
          <a:p>
            <a:r>
              <a:rPr lang="en-US" sz="2400" dirty="0">
                <a:solidFill>
                  <a:srgbClr val="FFFFFF"/>
                </a:solidFill>
              </a:rPr>
              <a:t>In 6AH, the Muslims engaged in 24 military operations. 3 were led by the Prophet. (Treaty of </a:t>
            </a:r>
            <a:r>
              <a:rPr lang="en-US" sz="2400" dirty="0" err="1">
                <a:solidFill>
                  <a:srgbClr val="FFFFFF"/>
                </a:solidFill>
              </a:rPr>
              <a:t>Hudaybiyyah</a:t>
            </a:r>
            <a:r>
              <a:rPr lang="en-US" sz="2400" dirty="0">
                <a:solidFill>
                  <a:srgbClr val="FFFFFF"/>
                </a:solidFill>
              </a:rPr>
              <a:t> is signed at the end of the year in </a:t>
            </a:r>
            <a:r>
              <a:rPr lang="en-US" sz="2400" dirty="0" err="1">
                <a:solidFill>
                  <a:srgbClr val="FFFFFF"/>
                </a:solidFill>
              </a:rPr>
              <a:t>Dhil</a:t>
            </a:r>
            <a:r>
              <a:rPr lang="en-US" sz="2400" dirty="0">
                <a:solidFill>
                  <a:srgbClr val="FFFFFF"/>
                </a:solidFill>
              </a:rPr>
              <a:t> </a:t>
            </a:r>
            <a:r>
              <a:rPr lang="en-US" sz="2400" dirty="0" err="1">
                <a:solidFill>
                  <a:srgbClr val="FFFFFF"/>
                </a:solidFill>
              </a:rPr>
              <a:t>Q’idah</a:t>
            </a:r>
            <a:r>
              <a:rPr lang="en-US" sz="2400" dirty="0">
                <a:solidFill>
                  <a:srgbClr val="FFFFFF"/>
                </a:solidFill>
              </a:rPr>
              <a:t>)</a:t>
            </a:r>
          </a:p>
          <a:p>
            <a:r>
              <a:rPr lang="en-US" sz="2400" dirty="0">
                <a:solidFill>
                  <a:srgbClr val="FFFFFF"/>
                </a:solidFill>
              </a:rPr>
              <a:t>Prior to </a:t>
            </a:r>
            <a:r>
              <a:rPr lang="en-US" sz="2400" dirty="0" err="1">
                <a:solidFill>
                  <a:srgbClr val="FFFFFF"/>
                </a:solidFill>
              </a:rPr>
              <a:t>Hudaybiyyah</a:t>
            </a:r>
            <a:r>
              <a:rPr lang="en-US" sz="2400" dirty="0">
                <a:solidFill>
                  <a:srgbClr val="FFFFFF"/>
                </a:solidFill>
              </a:rPr>
              <a:t>, the Prophet was constantly defending himself and the Muslims against external and internal enemies.</a:t>
            </a:r>
          </a:p>
          <a:p>
            <a:r>
              <a:rPr lang="en-US" sz="2400" dirty="0">
                <a:solidFill>
                  <a:srgbClr val="FFFFFF"/>
                </a:solidFill>
              </a:rPr>
              <a:t>As a result of this, the Prophet did not have the opportunity to spread his message to the rest of the Arabian peninsula. </a:t>
            </a:r>
          </a:p>
        </p:txBody>
      </p:sp>
    </p:spTree>
    <p:extLst>
      <p:ext uri="{BB962C8B-B14F-4D97-AF65-F5344CB8AC3E}">
        <p14:creationId xmlns:p14="http://schemas.microsoft.com/office/powerpoint/2010/main" val="1794526748"/>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22027</TotalTime>
  <Words>1911</Words>
  <Application>Microsoft Macintosh PowerPoint</Application>
  <PresentationFormat>Widescreen</PresentationFormat>
  <Paragraphs>122</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Avenir Next LT Pro</vt:lpstr>
      <vt:lpstr>Lotus Linotype</vt:lpstr>
      <vt:lpstr>me_quran</vt:lpstr>
      <vt:lpstr>Sagona Book</vt:lpstr>
      <vt:lpstr>The Hand Extrablack</vt:lpstr>
      <vt:lpstr>BlobVTI</vt:lpstr>
      <vt:lpstr>The Life of Prophet Muhammad</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lpstr>The Aftermath of Hudaybiyyah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1312</cp:revision>
  <dcterms:created xsi:type="dcterms:W3CDTF">2020-11-25T07:02:27Z</dcterms:created>
  <dcterms:modified xsi:type="dcterms:W3CDTF">2023-02-09T02:37:31Z</dcterms:modified>
</cp:coreProperties>
</file>