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DFAFF"/>
    <a:srgbClr val="000000"/>
    <a:srgbClr val="FDFDFD"/>
    <a:srgbClr val="FEFDFF"/>
    <a:srgbClr val="FCFD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843"/>
    <p:restoredTop sz="94462"/>
  </p:normalViewPr>
  <p:slideViewPr>
    <p:cSldViewPr snapToGrid="0" snapToObjects="1">
      <p:cViewPr varScale="1">
        <p:scale>
          <a:sx n="78" d="100"/>
          <a:sy n="78" d="100"/>
        </p:scale>
        <p:origin x="184" y="7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March 1, 2023</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March 1, 2023</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March 1, 2023</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March 1, 2023</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March 1, 2023</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March 1, 2023</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March 1, 2023</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March 1, 2023</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March 1, 2023</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March 1, 2023</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March 1, 2023</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March 1, 2023</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solidFill>
                  <a:srgbClr val="FFFFFF"/>
                </a:solidFill>
              </a:rPr>
              <a:t>Lesson 69</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E4619E-BE7E-BC7E-753F-BC1E5BF92819}"/>
              </a:ext>
            </a:extLst>
          </p:cNvPr>
          <p:cNvSpPr>
            <a:spLocks noGrp="1"/>
          </p:cNvSpPr>
          <p:nvPr>
            <p:ph type="title"/>
          </p:nvPr>
        </p:nvSpPr>
        <p:spPr>
          <a:xfrm>
            <a:off x="720000" y="619200"/>
            <a:ext cx="10728322" cy="834043"/>
          </a:xfrm>
        </p:spPr>
        <p:txBody>
          <a:bodyPr/>
          <a:lstStyle/>
          <a:p>
            <a:pPr algn="ctr"/>
            <a:r>
              <a:rPr lang="en-US" dirty="0"/>
              <a:t>Letters to the Surrounding Powers</a:t>
            </a:r>
          </a:p>
        </p:txBody>
      </p:sp>
      <p:sp>
        <p:nvSpPr>
          <p:cNvPr id="3" name="Content Placeholder 2">
            <a:extLst>
              <a:ext uri="{FF2B5EF4-FFF2-40B4-BE49-F238E27FC236}">
                <a16:creationId xmlns:a16="http://schemas.microsoft.com/office/drawing/2014/main" id="{F9B2C3BF-FE1A-67AC-CC75-08B917552C86}"/>
              </a:ext>
            </a:extLst>
          </p:cNvPr>
          <p:cNvSpPr>
            <a:spLocks noGrp="1"/>
          </p:cNvSpPr>
          <p:nvPr>
            <p:ph idx="1"/>
          </p:nvPr>
        </p:nvSpPr>
        <p:spPr>
          <a:xfrm>
            <a:off x="720000" y="1453244"/>
            <a:ext cx="10728325" cy="4315732"/>
          </a:xfrm>
        </p:spPr>
        <p:txBody>
          <a:bodyPr>
            <a:normAutofit lnSpcReduction="10000"/>
          </a:bodyPr>
          <a:lstStyle/>
          <a:p>
            <a:pPr marL="0" indent="0" algn="ctr">
              <a:buNone/>
            </a:pPr>
            <a:r>
              <a:rPr lang="ar-SA" sz="2400" dirty="0">
                <a:solidFill>
                  <a:srgbClr val="FFFFFF"/>
                </a:solidFill>
                <a:effectLst/>
                <a:latin typeface="Scheherazade"/>
              </a:rPr>
              <a:t>فكتب </a:t>
            </a:r>
            <a:r>
              <a:rPr lang="ar-SA" sz="2400" dirty="0" err="1">
                <a:solidFill>
                  <a:srgbClr val="FFFFFF"/>
                </a:solidFill>
                <a:effectLst/>
                <a:latin typeface="Scheherazade"/>
              </a:rPr>
              <a:t>النجاشى</a:t>
            </a:r>
            <a:r>
              <a:rPr lang="ar-SA" sz="2400" dirty="0">
                <a:solidFill>
                  <a:srgbClr val="FFFFFF"/>
                </a:solidFill>
                <a:effectLst/>
                <a:latin typeface="Scheherazade"/>
              </a:rPr>
              <a:t> الى رسول الله </a:t>
            </a:r>
            <a:r>
              <a:rPr lang="ar-SA" sz="2400" dirty="0">
                <a:solidFill>
                  <a:srgbClr val="FFFFFF"/>
                </a:solidFill>
                <a:effectLst/>
                <a:latin typeface="Gentium"/>
              </a:rPr>
              <a:t>:</a:t>
            </a:r>
            <a:r>
              <a:rPr lang="ar-SA" sz="2400" dirty="0">
                <a:solidFill>
                  <a:srgbClr val="FFFFFF"/>
                </a:solidFill>
                <a:effectLst/>
                <a:latin typeface="Scheherazade"/>
              </a:rPr>
              <a:t> بسم الله الرحمن الرحيم، الى محمد رسول الله، من </a:t>
            </a:r>
            <a:r>
              <a:rPr lang="ar-SA" sz="2400" dirty="0" err="1">
                <a:solidFill>
                  <a:srgbClr val="FFFFFF"/>
                </a:solidFill>
                <a:effectLst/>
                <a:latin typeface="Scheherazade"/>
              </a:rPr>
              <a:t>النجاشى</a:t>
            </a:r>
            <a:r>
              <a:rPr lang="ar-SA" sz="2400" dirty="0">
                <a:solidFill>
                  <a:srgbClr val="FFFFFF"/>
                </a:solidFill>
                <a:effectLst/>
                <a:latin typeface="Scheherazade"/>
              </a:rPr>
              <a:t> </a:t>
            </a:r>
            <a:r>
              <a:rPr lang="ar-SA" sz="2400" dirty="0" err="1">
                <a:solidFill>
                  <a:srgbClr val="FFFFFF"/>
                </a:solidFill>
                <a:effectLst/>
                <a:latin typeface="Scheherazade"/>
              </a:rPr>
              <a:t>الأصحم</a:t>
            </a:r>
            <a:r>
              <a:rPr lang="ar-SA" sz="2400" dirty="0">
                <a:solidFill>
                  <a:srgbClr val="FFFFFF"/>
                </a:solidFill>
                <a:effectLst/>
                <a:latin typeface="Scheherazade"/>
              </a:rPr>
              <a:t> بن ابجر سلام عليك يا </a:t>
            </a:r>
            <a:r>
              <a:rPr lang="ar-SA" sz="2400" dirty="0" err="1">
                <a:solidFill>
                  <a:srgbClr val="FFFFFF"/>
                </a:solidFill>
                <a:effectLst/>
                <a:latin typeface="Scheherazade"/>
              </a:rPr>
              <a:t>نبى</a:t>
            </a:r>
            <a:r>
              <a:rPr lang="ar-SA" sz="2400" dirty="0">
                <a:solidFill>
                  <a:srgbClr val="FFFFFF"/>
                </a:solidFill>
                <a:effectLst/>
                <a:latin typeface="Scheherazade"/>
              </a:rPr>
              <a:t> الله و رحمه الله و بركاته، من الله الذى لا اله الا هو، الذى هداني الى الاسلام اما بعد، فقد </a:t>
            </a:r>
            <a:r>
              <a:rPr lang="ar-SA" sz="2400" dirty="0" err="1">
                <a:solidFill>
                  <a:srgbClr val="FFFFFF"/>
                </a:solidFill>
                <a:effectLst/>
                <a:latin typeface="Scheherazade"/>
              </a:rPr>
              <a:t>بلغنى</a:t>
            </a:r>
            <a:r>
              <a:rPr lang="ar-SA" sz="2400" dirty="0">
                <a:solidFill>
                  <a:srgbClr val="FFFFFF"/>
                </a:solidFill>
                <a:effectLst/>
                <a:latin typeface="Scheherazade"/>
              </a:rPr>
              <a:t> كتابك يا رسول الله فيما ذكرت من امر عيسى </a:t>
            </a:r>
            <a:endParaRPr lang="ar-SA" sz="2400" dirty="0">
              <a:solidFill>
                <a:srgbClr val="FFFFFF"/>
              </a:solidFill>
              <a:effectLst/>
            </a:endParaRPr>
          </a:p>
          <a:p>
            <a:pPr marL="0" indent="0" algn="ctr">
              <a:buNone/>
            </a:pPr>
            <a:endParaRPr lang="en-US" dirty="0"/>
          </a:p>
          <a:p>
            <a:pPr marL="0" indent="0" algn="ctr">
              <a:buNone/>
            </a:pPr>
            <a:r>
              <a:rPr lang="en-CA" sz="2400" dirty="0">
                <a:solidFill>
                  <a:srgbClr val="FFFFFF"/>
                </a:solidFill>
                <a:effectLst/>
              </a:rPr>
              <a:t>“In the Name of God, the Most Beneficent, the Most Merciful.</a:t>
            </a:r>
          </a:p>
          <a:p>
            <a:pPr marL="0" indent="0" algn="ctr">
              <a:buNone/>
            </a:pPr>
            <a:r>
              <a:rPr lang="en-CA" sz="2400" dirty="0">
                <a:solidFill>
                  <a:srgbClr val="FFFFFF"/>
                </a:solidFill>
                <a:effectLst/>
              </a:rPr>
              <a:t>From Negus Al-</a:t>
            </a:r>
            <a:r>
              <a:rPr lang="en-CA" sz="2400" dirty="0" err="1">
                <a:solidFill>
                  <a:srgbClr val="FFFFFF"/>
                </a:solidFill>
                <a:effectLst/>
              </a:rPr>
              <a:t>Asham</a:t>
            </a:r>
            <a:r>
              <a:rPr lang="en-CA" sz="2400" dirty="0">
                <a:solidFill>
                  <a:srgbClr val="FFFFFF"/>
                </a:solidFill>
                <a:effectLst/>
              </a:rPr>
              <a:t> to Muhammad, the Messenger of God.</a:t>
            </a:r>
          </a:p>
          <a:p>
            <a:pPr marL="0" indent="0" algn="ctr">
              <a:buNone/>
            </a:pPr>
            <a:r>
              <a:rPr lang="en-CA" sz="2400" dirty="0">
                <a:solidFill>
                  <a:srgbClr val="FFFFFF"/>
                </a:solidFill>
                <a:effectLst/>
              </a:rPr>
              <a:t>Peace be upon you, O Messenger of Allah! and mercy and blessing from God beside Whom there is no god. I have received your letter in which you have mentioned about Jesus </a:t>
            </a:r>
          </a:p>
          <a:p>
            <a:pPr marL="0" indent="0" algn="ctr">
              <a:buNone/>
            </a:pPr>
            <a:endParaRPr lang="en-US" dirty="0"/>
          </a:p>
        </p:txBody>
      </p:sp>
    </p:spTree>
    <p:extLst>
      <p:ext uri="{BB962C8B-B14F-4D97-AF65-F5344CB8AC3E}">
        <p14:creationId xmlns:p14="http://schemas.microsoft.com/office/powerpoint/2010/main" val="42203266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7ACB87-628F-2556-1F54-FDAABB6A1E87}"/>
              </a:ext>
            </a:extLst>
          </p:cNvPr>
          <p:cNvSpPr>
            <a:spLocks noGrp="1"/>
          </p:cNvSpPr>
          <p:nvPr>
            <p:ph type="title"/>
          </p:nvPr>
        </p:nvSpPr>
        <p:spPr>
          <a:xfrm>
            <a:off x="720000" y="619200"/>
            <a:ext cx="10728322" cy="932014"/>
          </a:xfrm>
        </p:spPr>
        <p:txBody>
          <a:bodyPr/>
          <a:lstStyle/>
          <a:p>
            <a:pPr algn="ctr"/>
            <a:r>
              <a:rPr lang="en-US" dirty="0"/>
              <a:t>Letters to the Surrounding Powers</a:t>
            </a:r>
          </a:p>
        </p:txBody>
      </p:sp>
      <p:sp>
        <p:nvSpPr>
          <p:cNvPr id="3" name="Content Placeholder 2">
            <a:extLst>
              <a:ext uri="{FF2B5EF4-FFF2-40B4-BE49-F238E27FC236}">
                <a16:creationId xmlns:a16="http://schemas.microsoft.com/office/drawing/2014/main" id="{5AA21CBF-FBD4-75BE-3B27-685872BE46A3}"/>
              </a:ext>
            </a:extLst>
          </p:cNvPr>
          <p:cNvSpPr>
            <a:spLocks noGrp="1"/>
          </p:cNvSpPr>
          <p:nvPr>
            <p:ph idx="1"/>
          </p:nvPr>
        </p:nvSpPr>
        <p:spPr>
          <a:xfrm>
            <a:off x="720000" y="1551214"/>
            <a:ext cx="10728325" cy="4687586"/>
          </a:xfrm>
        </p:spPr>
        <p:txBody>
          <a:bodyPr>
            <a:normAutofit/>
          </a:bodyPr>
          <a:lstStyle/>
          <a:p>
            <a:pPr marL="0" indent="0" algn="ctr">
              <a:buNone/>
            </a:pPr>
            <a:r>
              <a:rPr lang="ar-SA" sz="2400" dirty="0">
                <a:solidFill>
                  <a:srgbClr val="FFFFFF"/>
                </a:solidFill>
              </a:rPr>
              <a:t>فو رب السماء و الارض ان عيسى ما يزيد على ما ذكرت </a:t>
            </a:r>
            <a:r>
              <a:rPr lang="ar-SA" sz="2400" dirty="0" err="1">
                <a:solidFill>
                  <a:srgbClr val="FFFFFF"/>
                </a:solidFill>
              </a:rPr>
              <a:t>ثفروقا</a:t>
            </a:r>
            <a:r>
              <a:rPr lang="ar-SA" sz="2400" dirty="0">
                <a:solidFill>
                  <a:srgbClr val="FFFFFF"/>
                </a:solidFill>
              </a:rPr>
              <a:t>، انه كما قلت، و قد عرفنا ما بعثت به إلينا، و قد قرينا ابن عمك و  اصحابه، فاشهد انك رسول الله صادقا مصدقا، و قد بايعتك و بايعت ابن عمك، و اسلمت على يديه لله رب العالمين، و قد بعثت إليك بابني ارها بن الأصحم ابن ابجر، </a:t>
            </a:r>
            <a:r>
              <a:rPr lang="ar-SA" sz="2400" dirty="0" err="1">
                <a:solidFill>
                  <a:srgbClr val="FFFFFF"/>
                </a:solidFill>
              </a:rPr>
              <a:t>فانى</a:t>
            </a:r>
            <a:r>
              <a:rPr lang="ar-SA" sz="2400" dirty="0">
                <a:solidFill>
                  <a:srgbClr val="FFFFFF"/>
                </a:solidFill>
              </a:rPr>
              <a:t> لا املك الا نفسي، و ان شئت ان آتيك فعلت يا رسول الله، </a:t>
            </a:r>
            <a:r>
              <a:rPr lang="ar-SA" sz="2400" dirty="0" err="1">
                <a:solidFill>
                  <a:srgbClr val="FFFFFF"/>
                </a:solidFill>
              </a:rPr>
              <a:t>فانى</a:t>
            </a:r>
            <a:r>
              <a:rPr lang="ar-SA" sz="2400" dirty="0">
                <a:solidFill>
                  <a:srgbClr val="FFFFFF"/>
                </a:solidFill>
              </a:rPr>
              <a:t> اشهد ان ما تقول حق، و السلام عليك يا رسول الله.</a:t>
            </a:r>
            <a:endParaRPr lang="en-US" sz="2400" dirty="0">
              <a:solidFill>
                <a:srgbClr val="FFFFFF"/>
              </a:solidFill>
            </a:endParaRPr>
          </a:p>
          <a:p>
            <a:pPr marL="0" indent="0" algn="ctr">
              <a:buNone/>
            </a:pPr>
            <a:r>
              <a:rPr lang="en-CA" sz="2400" dirty="0">
                <a:solidFill>
                  <a:srgbClr val="FFFFFF"/>
                </a:solidFill>
                <a:effectLst/>
              </a:rPr>
              <a:t>and by the Lord of heaven and earth, Jesus is not more than what you say. We fully acknowledge that with which you have been sent to us and we have entertained your cousin and his companions. I bear witness that you are the Messenger of God, true and confirming (those who have gone before you), I pledge to you through your cousin and surrender myself through him to the Lord of the worlds….</a:t>
            </a:r>
            <a:endParaRPr lang="en-US" sz="2400" dirty="0">
              <a:solidFill>
                <a:srgbClr val="FFFFFF"/>
              </a:solidFill>
            </a:endParaRPr>
          </a:p>
        </p:txBody>
      </p:sp>
    </p:spTree>
    <p:extLst>
      <p:ext uri="{BB962C8B-B14F-4D97-AF65-F5344CB8AC3E}">
        <p14:creationId xmlns:p14="http://schemas.microsoft.com/office/powerpoint/2010/main" val="24801531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F90BEA-1B69-0547-0CB6-39944050BDDC}"/>
              </a:ext>
            </a:extLst>
          </p:cNvPr>
          <p:cNvSpPr>
            <a:spLocks noGrp="1"/>
          </p:cNvSpPr>
          <p:nvPr>
            <p:ph type="title"/>
          </p:nvPr>
        </p:nvSpPr>
        <p:spPr>
          <a:xfrm>
            <a:off x="720000" y="619200"/>
            <a:ext cx="10728322" cy="801386"/>
          </a:xfrm>
        </p:spPr>
        <p:txBody>
          <a:bodyPr/>
          <a:lstStyle/>
          <a:p>
            <a:pPr algn="ctr"/>
            <a:r>
              <a:rPr lang="en-US" dirty="0"/>
              <a:t>Letters to the Surrounding Powers</a:t>
            </a:r>
          </a:p>
        </p:txBody>
      </p:sp>
      <p:sp>
        <p:nvSpPr>
          <p:cNvPr id="3" name="Content Placeholder 2">
            <a:extLst>
              <a:ext uri="{FF2B5EF4-FFF2-40B4-BE49-F238E27FC236}">
                <a16:creationId xmlns:a16="http://schemas.microsoft.com/office/drawing/2014/main" id="{0A626E90-09BD-7821-E2C2-CBCA1507CF95}"/>
              </a:ext>
            </a:extLst>
          </p:cNvPr>
          <p:cNvSpPr>
            <a:spLocks noGrp="1"/>
          </p:cNvSpPr>
          <p:nvPr>
            <p:ph idx="1"/>
          </p:nvPr>
        </p:nvSpPr>
        <p:spPr>
          <a:xfrm>
            <a:off x="720000" y="1420586"/>
            <a:ext cx="10728325" cy="4348389"/>
          </a:xfrm>
        </p:spPr>
        <p:txBody>
          <a:bodyPr/>
          <a:lstStyle/>
          <a:p>
            <a:r>
              <a:rPr lang="en-US" sz="2400" dirty="0">
                <a:solidFill>
                  <a:srgbClr val="FFFFFF"/>
                </a:solidFill>
              </a:rPr>
              <a:t>There were at least five letters sent to this </a:t>
            </a:r>
            <a:r>
              <a:rPr lang="en-US" sz="2400" dirty="0" err="1">
                <a:solidFill>
                  <a:srgbClr val="FFFFFF"/>
                </a:solidFill>
              </a:rPr>
              <a:t>Najashi</a:t>
            </a:r>
            <a:r>
              <a:rPr lang="en-US" sz="2400" dirty="0">
                <a:solidFill>
                  <a:srgbClr val="FFFFFF"/>
                </a:solidFill>
              </a:rPr>
              <a:t> in all:</a:t>
            </a:r>
          </a:p>
          <a:p>
            <a:pPr lvl="1"/>
            <a:r>
              <a:rPr lang="en-US" sz="2400" dirty="0">
                <a:solidFill>
                  <a:srgbClr val="FFFFFF"/>
                </a:solidFill>
              </a:rPr>
              <a:t>1. </a:t>
            </a:r>
            <a:r>
              <a:rPr lang="en-CA" sz="2400" dirty="0">
                <a:solidFill>
                  <a:srgbClr val="FFFFFF"/>
                </a:solidFill>
                <a:effectLst/>
              </a:rPr>
              <a:t>In support of </a:t>
            </a:r>
            <a:r>
              <a:rPr lang="en-CA" sz="2400" dirty="0" err="1">
                <a:solidFill>
                  <a:srgbClr val="FFFFFF"/>
                </a:solidFill>
                <a:effectLst/>
              </a:rPr>
              <a:t>Ja’far</a:t>
            </a:r>
            <a:r>
              <a:rPr lang="en-CA" sz="2400" dirty="0">
                <a:solidFill>
                  <a:srgbClr val="FFFFFF"/>
                </a:solidFill>
                <a:effectLst/>
              </a:rPr>
              <a:t>  ibn Abi Talib (sent in the 5-6 year AB)</a:t>
            </a:r>
          </a:p>
          <a:p>
            <a:pPr lvl="1"/>
            <a:r>
              <a:rPr lang="en-CA" sz="2400" dirty="0">
                <a:solidFill>
                  <a:srgbClr val="FFFFFF"/>
                </a:solidFill>
              </a:rPr>
              <a:t>2. </a:t>
            </a:r>
            <a:r>
              <a:rPr lang="en-CA" sz="2400" dirty="0">
                <a:solidFill>
                  <a:srgbClr val="FFFFFF"/>
                </a:solidFill>
                <a:effectLst/>
              </a:rPr>
              <a:t>To invite him to Islam (6-7 AH)</a:t>
            </a:r>
          </a:p>
          <a:p>
            <a:pPr lvl="1"/>
            <a:r>
              <a:rPr lang="en-CA" sz="2400" dirty="0">
                <a:solidFill>
                  <a:srgbClr val="FFFFFF"/>
                </a:solidFill>
              </a:rPr>
              <a:t>3. </a:t>
            </a:r>
            <a:r>
              <a:rPr lang="en-CA" sz="2400" dirty="0">
                <a:solidFill>
                  <a:srgbClr val="FFFFFF"/>
                </a:solidFill>
                <a:effectLst/>
              </a:rPr>
              <a:t>In reply to his letter (7-8 AH)</a:t>
            </a:r>
          </a:p>
          <a:p>
            <a:pPr lvl="1"/>
            <a:r>
              <a:rPr lang="en-CA" sz="2400" dirty="0">
                <a:solidFill>
                  <a:srgbClr val="FFFFFF"/>
                </a:solidFill>
              </a:rPr>
              <a:t>4. </a:t>
            </a:r>
            <a:r>
              <a:rPr lang="en-CA" sz="2400" dirty="0">
                <a:solidFill>
                  <a:srgbClr val="FFFFFF"/>
                </a:solidFill>
                <a:effectLst/>
              </a:rPr>
              <a:t>To ask him to marry </a:t>
            </a:r>
            <a:r>
              <a:rPr lang="en-CA" sz="2400" dirty="0" err="1">
                <a:solidFill>
                  <a:srgbClr val="FFFFFF"/>
                </a:solidFill>
                <a:effectLst/>
              </a:rPr>
              <a:t>Ramlah</a:t>
            </a:r>
            <a:r>
              <a:rPr lang="en-CA" sz="2400" dirty="0">
                <a:solidFill>
                  <a:srgbClr val="FFFFFF"/>
                </a:solidFill>
                <a:effectLst/>
              </a:rPr>
              <a:t> “Umm Habiba” bint Abi Sufyan to the Prophet (7 AH) </a:t>
            </a:r>
          </a:p>
          <a:p>
            <a:pPr lvl="1"/>
            <a:r>
              <a:rPr lang="en-CA" sz="2400" dirty="0">
                <a:solidFill>
                  <a:srgbClr val="FFFFFF"/>
                </a:solidFill>
                <a:effectLst/>
              </a:rPr>
              <a:t>5. To recall the Muslims to Medina (7 AH before Khaybar) </a:t>
            </a:r>
          </a:p>
          <a:p>
            <a:pPr marL="457200" lvl="1" indent="0">
              <a:buNone/>
            </a:pPr>
            <a:br>
              <a:rPr lang="en-CA" sz="1800" dirty="0">
                <a:effectLst/>
                <a:latin typeface="Gentium"/>
              </a:rPr>
            </a:br>
            <a:endParaRPr lang="en-CA" dirty="0">
              <a:effectLst/>
            </a:endParaRPr>
          </a:p>
          <a:p>
            <a:pPr lvl="1"/>
            <a:endParaRPr lang="en-US" dirty="0"/>
          </a:p>
        </p:txBody>
      </p:sp>
    </p:spTree>
    <p:extLst>
      <p:ext uri="{BB962C8B-B14F-4D97-AF65-F5344CB8AC3E}">
        <p14:creationId xmlns:p14="http://schemas.microsoft.com/office/powerpoint/2010/main" val="18297416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4922E-0418-342E-16DC-DBC05B48E778}"/>
              </a:ext>
            </a:extLst>
          </p:cNvPr>
          <p:cNvSpPr>
            <a:spLocks noGrp="1"/>
          </p:cNvSpPr>
          <p:nvPr>
            <p:ph type="title"/>
          </p:nvPr>
        </p:nvSpPr>
        <p:spPr>
          <a:xfrm>
            <a:off x="720000" y="619200"/>
            <a:ext cx="10728322" cy="768729"/>
          </a:xfrm>
        </p:spPr>
        <p:txBody>
          <a:bodyPr/>
          <a:lstStyle/>
          <a:p>
            <a:pPr algn="ctr"/>
            <a:r>
              <a:rPr lang="en-US" dirty="0"/>
              <a:t>Letters to the Surrounding Powers</a:t>
            </a:r>
          </a:p>
        </p:txBody>
      </p:sp>
      <p:sp>
        <p:nvSpPr>
          <p:cNvPr id="3" name="Content Placeholder 2">
            <a:extLst>
              <a:ext uri="{FF2B5EF4-FFF2-40B4-BE49-F238E27FC236}">
                <a16:creationId xmlns:a16="http://schemas.microsoft.com/office/drawing/2014/main" id="{D925311A-0BE8-EC2D-A03D-647D0FF79350}"/>
              </a:ext>
            </a:extLst>
          </p:cNvPr>
          <p:cNvSpPr>
            <a:spLocks noGrp="1"/>
          </p:cNvSpPr>
          <p:nvPr>
            <p:ph idx="1"/>
          </p:nvPr>
        </p:nvSpPr>
        <p:spPr>
          <a:xfrm>
            <a:off x="720000" y="1387930"/>
            <a:ext cx="10728325" cy="4381046"/>
          </a:xfrm>
        </p:spPr>
        <p:txBody>
          <a:bodyPr>
            <a:normAutofit/>
          </a:bodyPr>
          <a:lstStyle/>
          <a:p>
            <a:r>
              <a:rPr lang="en-US" sz="2400" b="1" dirty="0">
                <a:solidFill>
                  <a:srgbClr val="FFFFFF"/>
                </a:solidFill>
              </a:rPr>
              <a:t>Letter to Heraclius, the Emperor of Rome:</a:t>
            </a:r>
          </a:p>
          <a:p>
            <a:r>
              <a:rPr lang="en-US" sz="2400" dirty="0">
                <a:solidFill>
                  <a:srgbClr val="FFFFFF"/>
                </a:solidFill>
              </a:rPr>
              <a:t>He was a Christian ruler who </a:t>
            </a:r>
            <a:r>
              <a:rPr lang="en-CA" sz="2400" b="0" i="0" dirty="0">
                <a:solidFill>
                  <a:srgbClr val="FDFAFF"/>
                </a:solidFill>
                <a:effectLst/>
              </a:rPr>
              <a:t>reigned from 610 to 641 CE.</a:t>
            </a:r>
          </a:p>
          <a:p>
            <a:r>
              <a:rPr lang="en-CA" sz="2400" b="0" i="0" dirty="0">
                <a:solidFill>
                  <a:srgbClr val="FFFFFF"/>
                </a:solidFill>
                <a:effectLst/>
              </a:rPr>
              <a:t>The Prophet sent </a:t>
            </a:r>
            <a:r>
              <a:rPr lang="en-CA" sz="2400" b="0" i="0" dirty="0" err="1">
                <a:solidFill>
                  <a:srgbClr val="FFFFFF"/>
                </a:solidFill>
                <a:effectLst/>
              </a:rPr>
              <a:t>Dahyah</a:t>
            </a:r>
            <a:r>
              <a:rPr lang="en-CA" sz="2400" b="0" i="0" dirty="0">
                <a:solidFill>
                  <a:srgbClr val="FFFFFF"/>
                </a:solidFill>
                <a:effectLst/>
              </a:rPr>
              <a:t> al-Kalbi to </a:t>
            </a:r>
            <a:r>
              <a:rPr lang="en-CA" sz="2400" dirty="0">
                <a:solidFill>
                  <a:srgbClr val="FFFFFF"/>
                </a:solidFill>
              </a:rPr>
              <a:t>Bosra</a:t>
            </a:r>
            <a:r>
              <a:rPr lang="en-CA" sz="2400" b="1" dirty="0">
                <a:solidFill>
                  <a:srgbClr val="FFFFFF"/>
                </a:solidFill>
              </a:rPr>
              <a:t> </a:t>
            </a:r>
            <a:r>
              <a:rPr lang="en-CA" sz="2400" b="0" i="0" dirty="0">
                <a:solidFill>
                  <a:srgbClr val="FFFFFF"/>
                </a:solidFill>
                <a:effectLst/>
              </a:rPr>
              <a:t>(where the Quraysh would go to for their trades). He sent a letter to the governor of Bosra so that he would send it to the Caesar — and it so happened Heraclius was visiting a nearby city, Jerusalem, at the time, so the letter arrived to him quickly.</a:t>
            </a:r>
          </a:p>
        </p:txBody>
      </p:sp>
    </p:spTree>
    <p:extLst>
      <p:ext uri="{BB962C8B-B14F-4D97-AF65-F5344CB8AC3E}">
        <p14:creationId xmlns:p14="http://schemas.microsoft.com/office/powerpoint/2010/main" val="27129828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4D6073-9D28-D8CB-F100-60FF969153B1}"/>
              </a:ext>
            </a:extLst>
          </p:cNvPr>
          <p:cNvSpPr>
            <a:spLocks noGrp="1"/>
          </p:cNvSpPr>
          <p:nvPr>
            <p:ph type="title"/>
          </p:nvPr>
        </p:nvSpPr>
        <p:spPr>
          <a:xfrm>
            <a:off x="720000" y="619200"/>
            <a:ext cx="10728322" cy="719743"/>
          </a:xfrm>
        </p:spPr>
        <p:txBody>
          <a:bodyPr/>
          <a:lstStyle/>
          <a:p>
            <a:pPr algn="ctr"/>
            <a:r>
              <a:rPr lang="en-US" dirty="0"/>
              <a:t>Letters to the Surrounding Powers</a:t>
            </a:r>
          </a:p>
        </p:txBody>
      </p:sp>
      <p:sp>
        <p:nvSpPr>
          <p:cNvPr id="3" name="Content Placeholder 2">
            <a:extLst>
              <a:ext uri="{FF2B5EF4-FFF2-40B4-BE49-F238E27FC236}">
                <a16:creationId xmlns:a16="http://schemas.microsoft.com/office/drawing/2014/main" id="{7B41E8A1-ED45-D684-9F80-E5BA7E1C848A}"/>
              </a:ext>
            </a:extLst>
          </p:cNvPr>
          <p:cNvSpPr>
            <a:spLocks noGrp="1"/>
          </p:cNvSpPr>
          <p:nvPr>
            <p:ph idx="1"/>
          </p:nvPr>
        </p:nvSpPr>
        <p:spPr>
          <a:xfrm>
            <a:off x="720000" y="1485900"/>
            <a:ext cx="10728325" cy="4283075"/>
          </a:xfrm>
        </p:spPr>
        <p:txBody>
          <a:bodyPr>
            <a:normAutofit lnSpcReduction="10000"/>
          </a:bodyPr>
          <a:lstStyle/>
          <a:p>
            <a:pPr marL="0" indent="0" algn="ctr">
              <a:buNone/>
            </a:pPr>
            <a:r>
              <a:rPr lang="ar-SA" sz="2400" b="0" i="0" dirty="0">
                <a:solidFill>
                  <a:srgbClr val="FFFFFF"/>
                </a:solidFill>
                <a:effectLst/>
                <a:latin typeface="KFGQPC Uthman Taha Naskh"/>
              </a:rPr>
              <a:t>بِسْمِ اللهِ الرَّحْمَنِ الرَّحِيمِ، مِنْ مُحَمَّدٍ عَبْدِ اللهِ وَرَسُولِهِ إِلَى هِرَقْلَ عَظِيمِ الرُّومِ، سَلاَّمٌ عَلَى مَنِ اتَّبَعَ الْهُدَى، أَمَّا بَعْدُ، فَإِنِّي أَدْعُوكَ بِدِعَايَةِ الإِسْلاَمِ، أَسْلِمْ تَسْلَمْ، يُؤْتِكَ اللَّهُ أَجْرَكَ مَرَّتَيْنِ، فَإِنْ تَوَلَّيْتَ فَإِنَّ عَلَيْكَ إِثْمَ الأَرِيسِيِّينَ</a:t>
            </a:r>
            <a:endParaRPr lang="en-US" sz="2400" b="0" i="0" dirty="0">
              <a:solidFill>
                <a:srgbClr val="FFFFFF"/>
              </a:solidFill>
              <a:effectLst/>
              <a:latin typeface="KFGQPC Uthman Taha Naskh"/>
            </a:endParaRPr>
          </a:p>
          <a:p>
            <a:pPr marL="0" indent="0" algn="ctr">
              <a:buNone/>
            </a:pPr>
            <a:r>
              <a:rPr lang="en-US" sz="2400" b="0" i="0" dirty="0">
                <a:solidFill>
                  <a:srgbClr val="FFFFFF"/>
                </a:solidFill>
                <a:effectLst/>
              </a:rPr>
              <a:t>“In the name of God, the Gracious, the Merciful.</a:t>
            </a:r>
          </a:p>
          <a:p>
            <a:pPr marL="0" indent="0" algn="ctr">
              <a:buNone/>
            </a:pPr>
            <a:r>
              <a:rPr lang="en-US" sz="2400" b="0" i="0" dirty="0">
                <a:solidFill>
                  <a:srgbClr val="FFFFFF"/>
                </a:solidFill>
                <a:effectLst/>
              </a:rPr>
              <a:t>“From Muhammad, the servant of Allah and His Messenger</a:t>
            </a:r>
          </a:p>
          <a:p>
            <a:pPr marL="0" indent="0" algn="ctr">
              <a:buNone/>
            </a:pPr>
            <a:r>
              <a:rPr lang="en-US" sz="2400" b="0" i="0" dirty="0">
                <a:solidFill>
                  <a:srgbClr val="FFFFFF"/>
                </a:solidFill>
                <a:effectLst/>
              </a:rPr>
              <a:t>“To Heraclius, the emperor of Rome.</a:t>
            </a:r>
          </a:p>
          <a:p>
            <a:pPr marL="0" indent="0" algn="ctr">
              <a:buNone/>
            </a:pPr>
            <a:r>
              <a:rPr lang="en-US" sz="2400" b="0" i="0" dirty="0">
                <a:solidFill>
                  <a:srgbClr val="FFFFFF"/>
                </a:solidFill>
                <a:effectLst/>
              </a:rPr>
              <a:t>“Peace be upon those who follow the Guidance. </a:t>
            </a:r>
          </a:p>
          <a:p>
            <a:pPr marL="0" indent="0" algn="ctr">
              <a:buNone/>
            </a:pPr>
            <a:r>
              <a:rPr lang="en-US" sz="2400" b="0" i="0" dirty="0">
                <a:solidFill>
                  <a:srgbClr val="FFFFFF"/>
                </a:solidFill>
                <a:effectLst/>
              </a:rPr>
              <a:t>“Furthermore, I invite you to Islam; embrace Islam and you will find peace, and Allah will reward you twofold. However, if you turn away, you will also bear the sin of ’</a:t>
            </a:r>
            <a:r>
              <a:rPr lang="en-US" sz="2400" b="0" i="0" dirty="0" err="1">
                <a:solidFill>
                  <a:srgbClr val="FFFFFF"/>
                </a:solidFill>
                <a:effectLst/>
              </a:rPr>
              <a:t>Arisiyyin</a:t>
            </a:r>
            <a:r>
              <a:rPr lang="en-US" sz="2400" b="0" i="0" dirty="0">
                <a:solidFill>
                  <a:srgbClr val="FFFFFF"/>
                </a:solidFill>
                <a:effectLst/>
              </a:rPr>
              <a:t> [your subjects].“</a:t>
            </a:r>
          </a:p>
        </p:txBody>
      </p:sp>
    </p:spTree>
    <p:extLst>
      <p:ext uri="{BB962C8B-B14F-4D97-AF65-F5344CB8AC3E}">
        <p14:creationId xmlns:p14="http://schemas.microsoft.com/office/powerpoint/2010/main" val="33059955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1527AD-66C1-F88D-C05A-A8FEFBC5E186}"/>
              </a:ext>
            </a:extLst>
          </p:cNvPr>
          <p:cNvSpPr>
            <a:spLocks noGrp="1"/>
          </p:cNvSpPr>
          <p:nvPr>
            <p:ph type="title"/>
          </p:nvPr>
        </p:nvSpPr>
        <p:spPr>
          <a:xfrm>
            <a:off x="720000" y="619200"/>
            <a:ext cx="10728322" cy="850371"/>
          </a:xfrm>
        </p:spPr>
        <p:txBody>
          <a:bodyPr/>
          <a:lstStyle/>
          <a:p>
            <a:pPr algn="ctr"/>
            <a:r>
              <a:rPr lang="en-US" dirty="0"/>
              <a:t>Letters to the Surrounding Powers</a:t>
            </a:r>
          </a:p>
        </p:txBody>
      </p:sp>
      <p:sp>
        <p:nvSpPr>
          <p:cNvPr id="3" name="Content Placeholder 2">
            <a:extLst>
              <a:ext uri="{FF2B5EF4-FFF2-40B4-BE49-F238E27FC236}">
                <a16:creationId xmlns:a16="http://schemas.microsoft.com/office/drawing/2014/main" id="{8745114B-60D1-FF8E-DC43-011579D64187}"/>
              </a:ext>
            </a:extLst>
          </p:cNvPr>
          <p:cNvSpPr>
            <a:spLocks noGrp="1"/>
          </p:cNvSpPr>
          <p:nvPr>
            <p:ph idx="1"/>
          </p:nvPr>
        </p:nvSpPr>
        <p:spPr>
          <a:xfrm>
            <a:off x="720000" y="1583872"/>
            <a:ext cx="10728325" cy="4185104"/>
          </a:xfrm>
        </p:spPr>
        <p:txBody>
          <a:bodyPr/>
          <a:lstStyle/>
          <a:p>
            <a:pPr marL="0" indent="0" algn="ctr">
              <a:buNone/>
            </a:pPr>
            <a:r>
              <a:rPr lang="ar-SA" sz="2400" b="0" i="0" dirty="0">
                <a:solidFill>
                  <a:srgbClr val="FFFFFF"/>
                </a:solidFill>
                <a:effectLst/>
                <a:latin typeface="KFGQPC Uthman Taha Naskh"/>
              </a:rPr>
              <a:t>وَ ‏{‏يَا أَهْلَ الْكِتَابِ تَعَالَوْا إِلَى كَلِمَةٍ سَوَاءٍ بَيْنَنَا وَبَيْنَكُمْ‏}‏ إِلَى قَوْلِهِ‏:‏ ‏{‏اشْهَدُوا بِأَنَّا مُسْلِمُونَ‏}</a:t>
            </a:r>
            <a:endParaRPr lang="en-US" sz="2400" b="0" i="0" dirty="0">
              <a:solidFill>
                <a:srgbClr val="FFFFFF"/>
              </a:solidFill>
              <a:effectLst/>
              <a:latin typeface="KFGQPC Uthman Taha Naskh"/>
            </a:endParaRPr>
          </a:p>
          <a:p>
            <a:pPr marL="0" indent="0" algn="ctr">
              <a:buNone/>
            </a:pPr>
            <a:r>
              <a:rPr lang="en-US" sz="2400" dirty="0">
                <a:solidFill>
                  <a:srgbClr val="FFFFFF"/>
                </a:solidFill>
              </a:rPr>
              <a:t>“And ‘O People of the Book! come to a word equal between us and you — that we worship none but God, and that we associate no partner with Him, and that some of us take not others for Lords beside God But if they turn away, then say, ‘Bear witness that we have submitted [to God].’ </a:t>
            </a:r>
          </a:p>
        </p:txBody>
      </p:sp>
    </p:spTree>
    <p:extLst>
      <p:ext uri="{BB962C8B-B14F-4D97-AF65-F5344CB8AC3E}">
        <p14:creationId xmlns:p14="http://schemas.microsoft.com/office/powerpoint/2010/main" val="35895105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EA97BA-F024-F7A9-1BAE-B19C22F3874C}"/>
              </a:ext>
            </a:extLst>
          </p:cNvPr>
          <p:cNvSpPr>
            <a:spLocks noGrp="1"/>
          </p:cNvSpPr>
          <p:nvPr>
            <p:ph type="title"/>
          </p:nvPr>
        </p:nvSpPr>
        <p:spPr>
          <a:xfrm>
            <a:off x="720000" y="619200"/>
            <a:ext cx="10728322" cy="801386"/>
          </a:xfrm>
        </p:spPr>
        <p:txBody>
          <a:bodyPr/>
          <a:lstStyle/>
          <a:p>
            <a:pPr algn="ctr"/>
            <a:r>
              <a:rPr lang="en-US" dirty="0"/>
              <a:t>Letters to the Surrounding Powers</a:t>
            </a:r>
          </a:p>
        </p:txBody>
      </p:sp>
      <p:sp>
        <p:nvSpPr>
          <p:cNvPr id="3" name="Content Placeholder 2">
            <a:extLst>
              <a:ext uri="{FF2B5EF4-FFF2-40B4-BE49-F238E27FC236}">
                <a16:creationId xmlns:a16="http://schemas.microsoft.com/office/drawing/2014/main" id="{5FE7B30D-6CF6-911C-8A89-096CFDC419D3}"/>
              </a:ext>
            </a:extLst>
          </p:cNvPr>
          <p:cNvSpPr>
            <a:spLocks noGrp="1"/>
          </p:cNvSpPr>
          <p:nvPr>
            <p:ph idx="1"/>
          </p:nvPr>
        </p:nvSpPr>
        <p:spPr>
          <a:xfrm>
            <a:off x="720000" y="1420586"/>
            <a:ext cx="10728325" cy="4490357"/>
          </a:xfrm>
        </p:spPr>
        <p:txBody>
          <a:bodyPr>
            <a:normAutofit/>
          </a:bodyPr>
          <a:lstStyle/>
          <a:p>
            <a:r>
              <a:rPr lang="en-CA" sz="2400" b="0" i="0" dirty="0">
                <a:solidFill>
                  <a:srgbClr val="FDFAFF"/>
                </a:solidFill>
                <a:effectLst/>
              </a:rPr>
              <a:t>Heraclius was intrigued by the letter and wanted to know more about the one who sent him this letter and whether he was truly, as the letter claimed, God’s Messenger.</a:t>
            </a:r>
          </a:p>
          <a:p>
            <a:r>
              <a:rPr lang="en-US" sz="2400" dirty="0">
                <a:solidFill>
                  <a:srgbClr val="FFFFFF"/>
                </a:solidFill>
              </a:rPr>
              <a:t>Abu Sufyan happened to be passing through Bosra and he is summoned to meet with the Emperor in Jerusalem.</a:t>
            </a:r>
          </a:p>
          <a:p>
            <a:r>
              <a:rPr lang="en-CA" sz="2400" b="0" i="0" dirty="0">
                <a:solidFill>
                  <a:srgbClr val="FDFAFF"/>
                </a:solidFill>
                <a:effectLst/>
              </a:rPr>
              <a:t>So Abu Sufyan and his companions went to Heraclius at Jerusalem. Heraclius called them to his court, and he had all the senior Roman dignitaries around him. He called for his translator who, translating Heraclius’s question, said to them,</a:t>
            </a:r>
          </a:p>
          <a:p>
            <a:endParaRPr lang="en-US" sz="2400" dirty="0">
              <a:solidFill>
                <a:srgbClr val="FFFFFF"/>
              </a:solidFill>
            </a:endParaRPr>
          </a:p>
        </p:txBody>
      </p:sp>
    </p:spTree>
    <p:extLst>
      <p:ext uri="{BB962C8B-B14F-4D97-AF65-F5344CB8AC3E}">
        <p14:creationId xmlns:p14="http://schemas.microsoft.com/office/powerpoint/2010/main" val="26132964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CB8811-FED7-C3A4-0C11-77F90738D59A}"/>
              </a:ext>
            </a:extLst>
          </p:cNvPr>
          <p:cNvSpPr>
            <a:spLocks noGrp="1"/>
          </p:cNvSpPr>
          <p:nvPr>
            <p:ph type="title"/>
          </p:nvPr>
        </p:nvSpPr>
        <p:spPr>
          <a:xfrm>
            <a:off x="720000" y="619200"/>
            <a:ext cx="10728322" cy="752400"/>
          </a:xfrm>
        </p:spPr>
        <p:txBody>
          <a:bodyPr/>
          <a:lstStyle/>
          <a:p>
            <a:pPr algn="ctr"/>
            <a:r>
              <a:rPr lang="en-US" dirty="0"/>
              <a:t>Letters to the Surrounding Powers</a:t>
            </a:r>
          </a:p>
        </p:txBody>
      </p:sp>
      <p:sp>
        <p:nvSpPr>
          <p:cNvPr id="3" name="Content Placeholder 2">
            <a:extLst>
              <a:ext uri="{FF2B5EF4-FFF2-40B4-BE49-F238E27FC236}">
                <a16:creationId xmlns:a16="http://schemas.microsoft.com/office/drawing/2014/main" id="{22247EA4-34E4-F966-3889-6022C0731CA4}"/>
              </a:ext>
            </a:extLst>
          </p:cNvPr>
          <p:cNvSpPr>
            <a:spLocks noGrp="1"/>
          </p:cNvSpPr>
          <p:nvPr>
            <p:ph idx="1"/>
          </p:nvPr>
        </p:nvSpPr>
        <p:spPr>
          <a:xfrm>
            <a:off x="720000" y="1371600"/>
            <a:ext cx="10728325" cy="4397375"/>
          </a:xfrm>
        </p:spPr>
        <p:txBody>
          <a:bodyPr>
            <a:normAutofit fontScale="92500"/>
          </a:bodyPr>
          <a:lstStyle/>
          <a:p>
            <a:pPr marL="0" indent="0" algn="ctr">
              <a:buNone/>
            </a:pPr>
            <a:r>
              <a:rPr lang="ar-SA" sz="2400" b="0" i="0" dirty="0">
                <a:solidFill>
                  <a:srgbClr val="FFFFFF"/>
                </a:solidFill>
                <a:effectLst/>
                <a:latin typeface="Naskh"/>
              </a:rPr>
              <a:t>قَالَ: </a:t>
            </a:r>
            <a:r>
              <a:rPr lang="ar-SA" sz="2400" b="0" i="0" dirty="0" err="1">
                <a:solidFill>
                  <a:srgbClr val="FFFFFF"/>
                </a:solidFill>
                <a:effectLst/>
                <a:latin typeface="Naskh"/>
              </a:rPr>
              <a:t>فَأَيُّكُمْ</a:t>
            </a:r>
            <a:r>
              <a:rPr lang="ar-SA" sz="2400" b="0" i="0" dirty="0">
                <a:solidFill>
                  <a:srgbClr val="FFFFFF"/>
                </a:solidFill>
                <a:effectLst/>
                <a:latin typeface="Naskh"/>
              </a:rPr>
              <a:t> أَمَسُّ بِهِ رَحِمًا؟</a:t>
            </a:r>
            <a:endParaRPr lang="en-US" sz="2400" b="0" i="0" dirty="0">
              <a:solidFill>
                <a:srgbClr val="FFFFFF"/>
              </a:solidFill>
              <a:effectLst/>
              <a:latin typeface="Naskh"/>
            </a:endParaRPr>
          </a:p>
          <a:p>
            <a:pPr marL="0" indent="0" algn="ctr">
              <a:buNone/>
            </a:pPr>
            <a:r>
              <a:rPr lang="en-CA" sz="2400" b="0" i="0" dirty="0">
                <a:solidFill>
                  <a:srgbClr val="FFFFFF"/>
                </a:solidFill>
                <a:effectLst/>
              </a:rPr>
              <a:t>“Who among you is closely related to the man who claims to be a prophet?” Abu Sufyan replied, “I am the nearest relative to him (among the group).” Heraclius said, “Bring him close to me, and make his companions stand behind him.”</a:t>
            </a:r>
            <a:br>
              <a:rPr lang="en-CA" sz="2400" dirty="0">
                <a:solidFill>
                  <a:srgbClr val="FFFFFF"/>
                </a:solidFill>
              </a:rPr>
            </a:br>
            <a:br>
              <a:rPr lang="en-CA" sz="2400" dirty="0">
                <a:solidFill>
                  <a:srgbClr val="FFFFFF"/>
                </a:solidFill>
              </a:rPr>
            </a:br>
            <a:r>
              <a:rPr lang="en-CA" sz="2400" b="0" i="0" dirty="0">
                <a:solidFill>
                  <a:srgbClr val="FFFFFF"/>
                </a:solidFill>
                <a:effectLst/>
              </a:rPr>
              <a:t>Heraclius told his translator to tell Abu Sufyan’s companions that he wanted to ask him some questions regarding Muhammad and that if he told a lie they should contradict him.</a:t>
            </a:r>
            <a:br>
              <a:rPr lang="en-CA" sz="2400" dirty="0">
                <a:solidFill>
                  <a:srgbClr val="FFFFFF"/>
                </a:solidFill>
              </a:rPr>
            </a:br>
            <a:br>
              <a:rPr lang="en-CA" sz="2400" dirty="0">
                <a:solidFill>
                  <a:srgbClr val="FFFFFF"/>
                </a:solidFill>
              </a:rPr>
            </a:br>
            <a:endParaRPr lang="en-US" sz="2400" dirty="0">
              <a:solidFill>
                <a:srgbClr val="FFFFFF"/>
              </a:solidFill>
            </a:endParaRPr>
          </a:p>
        </p:txBody>
      </p:sp>
    </p:spTree>
    <p:extLst>
      <p:ext uri="{BB962C8B-B14F-4D97-AF65-F5344CB8AC3E}">
        <p14:creationId xmlns:p14="http://schemas.microsoft.com/office/powerpoint/2010/main" val="18591307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983D85-E127-3D89-35B5-A255F7BE64CC}"/>
              </a:ext>
            </a:extLst>
          </p:cNvPr>
          <p:cNvSpPr>
            <a:spLocks noGrp="1"/>
          </p:cNvSpPr>
          <p:nvPr>
            <p:ph type="title"/>
          </p:nvPr>
        </p:nvSpPr>
        <p:spPr>
          <a:xfrm>
            <a:off x="720000" y="619200"/>
            <a:ext cx="10728322" cy="768729"/>
          </a:xfrm>
        </p:spPr>
        <p:txBody>
          <a:bodyPr/>
          <a:lstStyle/>
          <a:p>
            <a:pPr algn="ctr"/>
            <a:r>
              <a:rPr lang="en-US" dirty="0"/>
              <a:t>Letters to the Surrounding Powers</a:t>
            </a:r>
          </a:p>
        </p:txBody>
      </p:sp>
      <p:sp>
        <p:nvSpPr>
          <p:cNvPr id="3" name="Content Placeholder 2">
            <a:extLst>
              <a:ext uri="{FF2B5EF4-FFF2-40B4-BE49-F238E27FC236}">
                <a16:creationId xmlns:a16="http://schemas.microsoft.com/office/drawing/2014/main" id="{C7958CA8-DBDD-5A75-43D4-10B54D5C7565}"/>
              </a:ext>
            </a:extLst>
          </p:cNvPr>
          <p:cNvSpPr>
            <a:spLocks noGrp="1"/>
          </p:cNvSpPr>
          <p:nvPr>
            <p:ph idx="1"/>
          </p:nvPr>
        </p:nvSpPr>
        <p:spPr>
          <a:xfrm>
            <a:off x="720000" y="1387930"/>
            <a:ext cx="10728325" cy="4381046"/>
          </a:xfrm>
        </p:spPr>
        <p:txBody>
          <a:bodyPr/>
          <a:lstStyle/>
          <a:p>
            <a:pPr marL="0" indent="0" algn="ctr">
              <a:buNone/>
            </a:pPr>
            <a:r>
              <a:rPr lang="ar-SA" dirty="0">
                <a:solidFill>
                  <a:srgbClr val="FFFFFF"/>
                </a:solidFill>
              </a:rPr>
              <a:t>كَيْفَ نَسَبُهُ فِيكُمْ؟ قُلْتُ: مَحْضُ، أَوْسَطِنَا نَسَبًا </a:t>
            </a:r>
          </a:p>
          <a:p>
            <a:pPr marL="0" indent="0" algn="ctr">
              <a:buNone/>
            </a:pPr>
            <a:r>
              <a:rPr lang="ar-SA" dirty="0">
                <a:solidFill>
                  <a:srgbClr val="FFFFFF"/>
                </a:solidFill>
              </a:rPr>
              <a:t>فَأَخْبِرْنِي هَلْ كَانَ أَحَدٌ مِنْ أَهْلِ بَيْتِهِ يَقُولُ مِثْلَ مَا يَقُول، فَهُوَ يَتَشَبَّهُ بِهِ؟</a:t>
            </a:r>
          </a:p>
          <a:p>
            <a:pPr marL="0" indent="0" algn="ctr">
              <a:buNone/>
            </a:pPr>
            <a:r>
              <a:rPr lang="ar-SA" dirty="0">
                <a:solidFill>
                  <a:srgbClr val="FFFFFF"/>
                </a:solidFill>
              </a:rPr>
              <a:t>قُلْتُ: لا:</a:t>
            </a:r>
            <a:endParaRPr lang="en-US" dirty="0">
              <a:solidFill>
                <a:srgbClr val="FFFFFF"/>
              </a:solidFill>
            </a:endParaRPr>
          </a:p>
          <a:p>
            <a:pPr marL="0" indent="0" algn="ctr">
              <a:buNone/>
            </a:pPr>
            <a:r>
              <a:rPr lang="en-CA" b="0" i="0" dirty="0">
                <a:solidFill>
                  <a:srgbClr val="FFFFFF"/>
                </a:solidFill>
                <a:effectLst/>
              </a:rPr>
              <a:t>Heraclius: What is his family status among you? </a:t>
            </a:r>
          </a:p>
          <a:p>
            <a:pPr marL="0" indent="0" algn="ctr">
              <a:buNone/>
            </a:pPr>
            <a:r>
              <a:rPr lang="en-CA" b="0" i="0" dirty="0">
                <a:solidFill>
                  <a:srgbClr val="FFFFFF"/>
                </a:solidFill>
                <a:effectLst/>
              </a:rPr>
              <a:t>Abu Sufyan: He belongs to a noble family among us. </a:t>
            </a:r>
          </a:p>
          <a:p>
            <a:pPr marL="0" indent="0" algn="ctr">
              <a:buNone/>
            </a:pPr>
            <a:r>
              <a:rPr lang="en-CA" b="0" i="0" dirty="0">
                <a:solidFill>
                  <a:srgbClr val="FFFFFF"/>
                </a:solidFill>
                <a:effectLst/>
              </a:rPr>
              <a:t>Heraclius: Has anyone else among you before him ever claimed to be a prophet? </a:t>
            </a:r>
          </a:p>
          <a:p>
            <a:pPr marL="0" indent="0" algn="ctr">
              <a:buNone/>
            </a:pPr>
            <a:r>
              <a:rPr lang="en-CA" b="0" i="0" dirty="0">
                <a:solidFill>
                  <a:srgbClr val="FFFFFF"/>
                </a:solidFill>
                <a:effectLst/>
              </a:rPr>
              <a:t>Abu Sufyan: No.</a:t>
            </a:r>
            <a:br>
              <a:rPr lang="en-CA" dirty="0">
                <a:solidFill>
                  <a:srgbClr val="FFFFFF"/>
                </a:solidFill>
              </a:rPr>
            </a:br>
            <a:br>
              <a:rPr lang="en-CA" dirty="0">
                <a:solidFill>
                  <a:srgbClr val="FFFFFF"/>
                </a:solidFill>
              </a:rPr>
            </a:br>
            <a:endParaRPr lang="en-US" dirty="0">
              <a:solidFill>
                <a:srgbClr val="FFFFFF"/>
              </a:solidFill>
            </a:endParaRPr>
          </a:p>
        </p:txBody>
      </p:sp>
    </p:spTree>
    <p:extLst>
      <p:ext uri="{BB962C8B-B14F-4D97-AF65-F5344CB8AC3E}">
        <p14:creationId xmlns:p14="http://schemas.microsoft.com/office/powerpoint/2010/main" val="7472739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256C7B-174E-E03E-C1BE-13FE35A02F74}"/>
              </a:ext>
            </a:extLst>
          </p:cNvPr>
          <p:cNvSpPr>
            <a:spLocks noGrp="1"/>
          </p:cNvSpPr>
          <p:nvPr>
            <p:ph type="title"/>
          </p:nvPr>
        </p:nvSpPr>
        <p:spPr>
          <a:xfrm>
            <a:off x="720000" y="619200"/>
            <a:ext cx="10728322" cy="752400"/>
          </a:xfrm>
        </p:spPr>
        <p:txBody>
          <a:bodyPr/>
          <a:lstStyle/>
          <a:p>
            <a:pPr algn="ctr"/>
            <a:r>
              <a:rPr lang="en-US" dirty="0"/>
              <a:t>Letters to the Surrounding Powers</a:t>
            </a:r>
          </a:p>
        </p:txBody>
      </p:sp>
      <p:sp>
        <p:nvSpPr>
          <p:cNvPr id="3" name="Content Placeholder 2">
            <a:extLst>
              <a:ext uri="{FF2B5EF4-FFF2-40B4-BE49-F238E27FC236}">
                <a16:creationId xmlns:a16="http://schemas.microsoft.com/office/drawing/2014/main" id="{BD033F1D-F7B8-20BC-2F44-50B6DD3EB75F}"/>
              </a:ext>
            </a:extLst>
          </p:cNvPr>
          <p:cNvSpPr>
            <a:spLocks noGrp="1"/>
          </p:cNvSpPr>
          <p:nvPr>
            <p:ph idx="1"/>
          </p:nvPr>
        </p:nvSpPr>
        <p:spPr>
          <a:xfrm>
            <a:off x="720000" y="1371600"/>
            <a:ext cx="10728325" cy="4397375"/>
          </a:xfrm>
        </p:spPr>
        <p:txBody>
          <a:bodyPr>
            <a:normAutofit/>
          </a:bodyPr>
          <a:lstStyle/>
          <a:p>
            <a:pPr marL="0" indent="0" algn="ctr">
              <a:buNone/>
            </a:pPr>
            <a:r>
              <a:rPr lang="en-CA" sz="2400" b="0" i="0" dirty="0">
                <a:solidFill>
                  <a:srgbClr val="FDFAFF"/>
                </a:solidFill>
                <a:effectLst/>
              </a:rPr>
              <a:t>Heraclius: Was anyone among his ancestors a king? </a:t>
            </a:r>
          </a:p>
          <a:p>
            <a:pPr marL="0" indent="0" algn="ctr">
              <a:buNone/>
            </a:pPr>
            <a:r>
              <a:rPr lang="en-CA" sz="2400" b="0" i="0" dirty="0">
                <a:solidFill>
                  <a:srgbClr val="FDFAFF"/>
                </a:solidFill>
                <a:effectLst/>
              </a:rPr>
              <a:t>Abu Sufyan: No. </a:t>
            </a:r>
          </a:p>
          <a:p>
            <a:pPr marL="0" indent="0" algn="ctr">
              <a:buNone/>
            </a:pPr>
            <a:r>
              <a:rPr lang="en-CA" sz="2400" b="0" i="0" dirty="0">
                <a:solidFill>
                  <a:srgbClr val="FDFAFF"/>
                </a:solidFill>
                <a:effectLst/>
              </a:rPr>
              <a:t>Heraclius: Are the strong and powerful following him or the weak and poor? </a:t>
            </a:r>
          </a:p>
          <a:p>
            <a:pPr marL="0" indent="0" algn="ctr">
              <a:buNone/>
            </a:pPr>
            <a:r>
              <a:rPr lang="en-CA" sz="2400" b="0" i="0" dirty="0">
                <a:solidFill>
                  <a:srgbClr val="FDFAFF"/>
                </a:solidFill>
                <a:effectLst/>
              </a:rPr>
              <a:t>Abu Sufyan: It is the weak and poor that are following him. </a:t>
            </a:r>
          </a:p>
          <a:p>
            <a:pPr marL="0" indent="0" algn="ctr">
              <a:buNone/>
            </a:pPr>
            <a:r>
              <a:rPr lang="en-CA" sz="2400" b="0" i="0" dirty="0">
                <a:solidFill>
                  <a:srgbClr val="FDFAFF"/>
                </a:solidFill>
                <a:effectLst/>
              </a:rPr>
              <a:t>Heraclius: Are his followers increasing or decreasing day by day? </a:t>
            </a:r>
          </a:p>
          <a:p>
            <a:pPr marL="0" indent="0" algn="ctr">
              <a:buNone/>
            </a:pPr>
            <a:r>
              <a:rPr lang="en-CA" sz="2400" b="0" i="0" dirty="0">
                <a:solidFill>
                  <a:srgbClr val="FDFAFF"/>
                </a:solidFill>
                <a:effectLst/>
              </a:rPr>
              <a:t>Abu Sufyan: They are increasing.</a:t>
            </a:r>
            <a:br>
              <a:rPr lang="en-CA" sz="2400" dirty="0"/>
            </a:br>
            <a:endParaRPr lang="en-US" sz="2400" dirty="0"/>
          </a:p>
        </p:txBody>
      </p:sp>
    </p:spTree>
    <p:extLst>
      <p:ext uri="{BB962C8B-B14F-4D97-AF65-F5344CB8AC3E}">
        <p14:creationId xmlns:p14="http://schemas.microsoft.com/office/powerpoint/2010/main" val="22904485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4621A-27C2-C5D7-918A-E34A28B19786}"/>
              </a:ext>
            </a:extLst>
          </p:cNvPr>
          <p:cNvSpPr>
            <a:spLocks noGrp="1"/>
          </p:cNvSpPr>
          <p:nvPr>
            <p:ph type="title"/>
          </p:nvPr>
        </p:nvSpPr>
        <p:spPr>
          <a:xfrm>
            <a:off x="720000" y="619200"/>
            <a:ext cx="10728322" cy="960218"/>
          </a:xfrm>
        </p:spPr>
        <p:txBody>
          <a:bodyPr/>
          <a:lstStyle/>
          <a:p>
            <a:pPr algn="ctr"/>
            <a:r>
              <a:rPr lang="en-US" dirty="0"/>
              <a:t>Letters to the Surrounding Powers</a:t>
            </a:r>
          </a:p>
        </p:txBody>
      </p:sp>
      <p:sp>
        <p:nvSpPr>
          <p:cNvPr id="3" name="Content Placeholder 2">
            <a:extLst>
              <a:ext uri="{FF2B5EF4-FFF2-40B4-BE49-F238E27FC236}">
                <a16:creationId xmlns:a16="http://schemas.microsoft.com/office/drawing/2014/main" id="{847672EA-E203-4B23-13E9-5C2413560318}"/>
              </a:ext>
            </a:extLst>
          </p:cNvPr>
          <p:cNvSpPr>
            <a:spLocks noGrp="1"/>
          </p:cNvSpPr>
          <p:nvPr>
            <p:ph idx="1"/>
          </p:nvPr>
        </p:nvSpPr>
        <p:spPr>
          <a:xfrm>
            <a:off x="720000" y="1731818"/>
            <a:ext cx="10728325" cy="4037157"/>
          </a:xfrm>
        </p:spPr>
        <p:txBody>
          <a:bodyPr>
            <a:normAutofit/>
          </a:bodyPr>
          <a:lstStyle/>
          <a:p>
            <a:r>
              <a:rPr lang="en-US" sz="2400" dirty="0">
                <a:solidFill>
                  <a:srgbClr val="FFFFFF"/>
                </a:solidFill>
              </a:rPr>
              <a:t>One of the immediate benefits of the Treaty of </a:t>
            </a:r>
            <a:r>
              <a:rPr lang="en-US" sz="2400" dirty="0" err="1">
                <a:solidFill>
                  <a:srgbClr val="FFFFFF"/>
                </a:solidFill>
              </a:rPr>
              <a:t>Hudaybiyyah</a:t>
            </a:r>
            <a:r>
              <a:rPr lang="en-US" sz="2400" dirty="0">
                <a:solidFill>
                  <a:srgbClr val="FFFFFF"/>
                </a:solidFill>
              </a:rPr>
              <a:t> is that it gave the Prophet the opportunity spread Islam beyond Hijaz.</a:t>
            </a:r>
          </a:p>
          <a:p>
            <a:r>
              <a:rPr lang="en-US" sz="2400" dirty="0">
                <a:solidFill>
                  <a:srgbClr val="FFFFFF"/>
                </a:solidFill>
              </a:rPr>
              <a:t>The Prophet exhorted his companions to convey the message of Islam far and wide without objection. </a:t>
            </a:r>
          </a:p>
          <a:p>
            <a:pPr marL="0" indent="0" algn="ctr">
              <a:buNone/>
            </a:pPr>
            <a:r>
              <a:rPr lang="ar-SA" sz="2400" b="0" i="0" dirty="0">
                <a:solidFill>
                  <a:srgbClr val="FFFFFF"/>
                </a:solidFill>
                <a:effectLst/>
                <a:latin typeface="Lotus Linotype"/>
              </a:rPr>
              <a:t>قال ابن هشام : حدثني من أثق به عن أبي بكر الهذلي قال : بلغني أن رسول الله صلى الله عليه وسلم خرج على أصحابه ذات يوم بعد عمرته التي صد عنها يوم الحديبية </a:t>
            </a:r>
            <a:endParaRPr lang="en-US" sz="2400" dirty="0">
              <a:solidFill>
                <a:srgbClr val="FFFFFF"/>
              </a:solidFill>
            </a:endParaRPr>
          </a:p>
          <a:p>
            <a:endParaRPr lang="en-US" sz="2400" dirty="0">
              <a:solidFill>
                <a:srgbClr val="FFFFFF"/>
              </a:solidFill>
            </a:endParaRPr>
          </a:p>
        </p:txBody>
      </p:sp>
    </p:spTree>
    <p:extLst>
      <p:ext uri="{BB962C8B-B14F-4D97-AF65-F5344CB8AC3E}">
        <p14:creationId xmlns:p14="http://schemas.microsoft.com/office/powerpoint/2010/main" val="37544736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E22FBF-34D8-C8B5-DE5A-331C094F3EB3}"/>
              </a:ext>
            </a:extLst>
          </p:cNvPr>
          <p:cNvSpPr>
            <a:spLocks noGrp="1"/>
          </p:cNvSpPr>
          <p:nvPr>
            <p:ph type="title"/>
          </p:nvPr>
        </p:nvSpPr>
        <p:spPr>
          <a:xfrm>
            <a:off x="720000" y="619200"/>
            <a:ext cx="10728322" cy="834043"/>
          </a:xfrm>
        </p:spPr>
        <p:txBody>
          <a:bodyPr/>
          <a:lstStyle/>
          <a:p>
            <a:pPr algn="ctr"/>
            <a:r>
              <a:rPr lang="en-US" dirty="0"/>
              <a:t>Letters to the Surrounding Powers</a:t>
            </a:r>
          </a:p>
        </p:txBody>
      </p:sp>
      <p:sp>
        <p:nvSpPr>
          <p:cNvPr id="3" name="Content Placeholder 2">
            <a:extLst>
              <a:ext uri="{FF2B5EF4-FFF2-40B4-BE49-F238E27FC236}">
                <a16:creationId xmlns:a16="http://schemas.microsoft.com/office/drawing/2014/main" id="{0BFC62B1-5F7B-1355-3F5F-69A6B3DFD0D3}"/>
              </a:ext>
            </a:extLst>
          </p:cNvPr>
          <p:cNvSpPr>
            <a:spLocks noGrp="1"/>
          </p:cNvSpPr>
          <p:nvPr>
            <p:ph idx="1"/>
          </p:nvPr>
        </p:nvSpPr>
        <p:spPr>
          <a:xfrm>
            <a:off x="720000" y="1453244"/>
            <a:ext cx="10728325" cy="4785556"/>
          </a:xfrm>
        </p:spPr>
        <p:txBody>
          <a:bodyPr>
            <a:normAutofit fontScale="92500"/>
          </a:bodyPr>
          <a:lstStyle/>
          <a:p>
            <a:pPr marL="0" indent="0" algn="ctr">
              <a:buNone/>
            </a:pPr>
            <a:r>
              <a:rPr lang="en-CA" sz="2400" b="0" i="0" dirty="0">
                <a:solidFill>
                  <a:srgbClr val="FFFFFF"/>
                </a:solidFill>
                <a:effectLst/>
              </a:rPr>
              <a:t>Heraclius: Does anyone among those who embrace his religion become displeased and leave the religion afterwards? </a:t>
            </a:r>
          </a:p>
          <a:p>
            <a:pPr marL="0" indent="0" algn="ctr">
              <a:buNone/>
            </a:pPr>
            <a:r>
              <a:rPr lang="en-CA" sz="2400" b="0" i="0" dirty="0">
                <a:solidFill>
                  <a:srgbClr val="FFFFFF"/>
                </a:solidFill>
                <a:effectLst/>
              </a:rPr>
              <a:t>Abu Sufyan: No. </a:t>
            </a:r>
          </a:p>
          <a:p>
            <a:pPr marL="0" indent="0" algn="ctr">
              <a:buNone/>
            </a:pPr>
            <a:r>
              <a:rPr lang="en-CA" sz="2400" b="0" i="0" dirty="0">
                <a:solidFill>
                  <a:srgbClr val="FFFFFF"/>
                </a:solidFill>
                <a:effectLst/>
              </a:rPr>
              <a:t>Heraclius: Have you ever accused him of telling lies before his claim to be a prophet?</a:t>
            </a:r>
          </a:p>
          <a:p>
            <a:pPr marL="0" indent="0" algn="ctr">
              <a:buNone/>
            </a:pPr>
            <a:r>
              <a:rPr lang="en-CA" sz="2400" b="0" i="0" dirty="0">
                <a:solidFill>
                  <a:srgbClr val="FFFFFF"/>
                </a:solidFill>
                <a:effectLst/>
              </a:rPr>
              <a:t> Abu Sufyan: No. </a:t>
            </a:r>
          </a:p>
          <a:p>
            <a:pPr marL="0" indent="0" algn="ctr">
              <a:buNone/>
            </a:pPr>
            <a:r>
              <a:rPr lang="en-CA" sz="2400" b="0" i="0" dirty="0">
                <a:solidFill>
                  <a:srgbClr val="FFFFFF"/>
                </a:solidFill>
                <a:effectLst/>
              </a:rPr>
              <a:t>Heraclius: Does he ever betray or is he treacherous in his agreements? </a:t>
            </a:r>
          </a:p>
          <a:p>
            <a:pPr marL="0" indent="0" algn="ctr">
              <a:buNone/>
            </a:pPr>
            <a:r>
              <a:rPr lang="en-CA" sz="2400" b="0" i="0" dirty="0">
                <a:solidFill>
                  <a:srgbClr val="FFFFFF"/>
                </a:solidFill>
                <a:effectLst/>
              </a:rPr>
              <a:t>Abu Sufyan: No, we are at truce with him, but we do not know what he will do in it.</a:t>
            </a:r>
            <a:br>
              <a:rPr lang="en-CA" sz="2400" dirty="0">
                <a:solidFill>
                  <a:srgbClr val="FFFFFF"/>
                </a:solidFill>
              </a:rPr>
            </a:br>
            <a:br>
              <a:rPr lang="en-CA" dirty="0">
                <a:solidFill>
                  <a:srgbClr val="FFFFFF"/>
                </a:solidFill>
              </a:rPr>
            </a:br>
            <a:endParaRPr lang="en-US" dirty="0">
              <a:solidFill>
                <a:srgbClr val="FFFFFF"/>
              </a:solidFill>
            </a:endParaRPr>
          </a:p>
        </p:txBody>
      </p:sp>
    </p:spTree>
    <p:extLst>
      <p:ext uri="{BB962C8B-B14F-4D97-AF65-F5344CB8AC3E}">
        <p14:creationId xmlns:p14="http://schemas.microsoft.com/office/powerpoint/2010/main" val="39273079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AD1B5F-B4C6-9C99-3B1A-0E77FDFB0976}"/>
              </a:ext>
            </a:extLst>
          </p:cNvPr>
          <p:cNvSpPr>
            <a:spLocks noGrp="1"/>
          </p:cNvSpPr>
          <p:nvPr>
            <p:ph type="title"/>
          </p:nvPr>
        </p:nvSpPr>
        <p:spPr>
          <a:xfrm>
            <a:off x="720000" y="619200"/>
            <a:ext cx="10728322" cy="687086"/>
          </a:xfrm>
        </p:spPr>
        <p:txBody>
          <a:bodyPr/>
          <a:lstStyle/>
          <a:p>
            <a:pPr algn="ctr"/>
            <a:r>
              <a:rPr lang="en-US" dirty="0"/>
              <a:t>Letters to the Surrounding Powers</a:t>
            </a:r>
          </a:p>
        </p:txBody>
      </p:sp>
      <p:sp>
        <p:nvSpPr>
          <p:cNvPr id="3" name="Content Placeholder 2">
            <a:extLst>
              <a:ext uri="{FF2B5EF4-FFF2-40B4-BE49-F238E27FC236}">
                <a16:creationId xmlns:a16="http://schemas.microsoft.com/office/drawing/2014/main" id="{DB87F2C1-177A-3765-3274-CEA9DA0D33F8}"/>
              </a:ext>
            </a:extLst>
          </p:cNvPr>
          <p:cNvSpPr>
            <a:spLocks noGrp="1"/>
          </p:cNvSpPr>
          <p:nvPr>
            <p:ph idx="1"/>
          </p:nvPr>
        </p:nvSpPr>
        <p:spPr>
          <a:xfrm>
            <a:off x="720000" y="1502230"/>
            <a:ext cx="10728325" cy="4736570"/>
          </a:xfrm>
        </p:spPr>
        <p:txBody>
          <a:bodyPr>
            <a:normAutofit/>
          </a:bodyPr>
          <a:lstStyle/>
          <a:p>
            <a:pPr marL="0" indent="0" algn="ctr">
              <a:buNone/>
            </a:pPr>
            <a:r>
              <a:rPr lang="en-CA" b="0" i="0" dirty="0">
                <a:solidFill>
                  <a:srgbClr val="FFFFFF"/>
                </a:solidFill>
                <a:effectLst/>
              </a:rPr>
              <a:t>Heraclius: Have you ever had a fight with him? </a:t>
            </a:r>
          </a:p>
          <a:p>
            <a:pPr marL="0" indent="0" algn="ctr">
              <a:buNone/>
            </a:pPr>
            <a:r>
              <a:rPr lang="en-CA" b="0" i="0" dirty="0">
                <a:solidFill>
                  <a:srgbClr val="FFFFFF"/>
                </a:solidFill>
                <a:effectLst/>
              </a:rPr>
              <a:t>Abu Sufyan: Yes. </a:t>
            </a:r>
          </a:p>
          <a:p>
            <a:pPr marL="0" indent="0" algn="ctr">
              <a:buNone/>
            </a:pPr>
            <a:r>
              <a:rPr lang="en-CA" b="0" i="0" dirty="0">
                <a:solidFill>
                  <a:srgbClr val="FFFFFF"/>
                </a:solidFill>
                <a:effectLst/>
              </a:rPr>
              <a:t>Heraclius: What was the outcome of your battles with him?</a:t>
            </a:r>
          </a:p>
          <a:p>
            <a:pPr marL="0" indent="0" algn="ctr">
              <a:buNone/>
            </a:pPr>
            <a:r>
              <a:rPr lang="en-CA" b="0" i="0" dirty="0">
                <a:solidFill>
                  <a:srgbClr val="FFFFFF"/>
                </a:solidFill>
                <a:effectLst/>
              </a:rPr>
              <a:t> Abu Sufyan: The fighting between him and us was undecided, and victory was shared between him and us by turns. </a:t>
            </a:r>
          </a:p>
          <a:p>
            <a:pPr marL="0" indent="0" algn="ctr">
              <a:buNone/>
            </a:pPr>
            <a:r>
              <a:rPr lang="en-CA" b="0" i="0" dirty="0">
                <a:solidFill>
                  <a:srgbClr val="FFFFFF"/>
                </a:solidFill>
                <a:effectLst/>
              </a:rPr>
              <a:t>Heraclius: What does he order you to do? </a:t>
            </a:r>
          </a:p>
          <a:p>
            <a:pPr marL="0" indent="0" algn="ctr">
              <a:buNone/>
            </a:pPr>
            <a:r>
              <a:rPr lang="en-CA" b="0" i="0" dirty="0">
                <a:solidFill>
                  <a:srgbClr val="FFFFFF"/>
                </a:solidFill>
                <a:effectLst/>
              </a:rPr>
              <a:t>Abu Sufyan:  He tells us to worship God alone and not to worship anything along with Him, and to renounce all that our ancestors had said. He orders us to pray, to speak the truth, to be chaste, and to keep good relations with our kith and kin.</a:t>
            </a:r>
            <a:br>
              <a:rPr lang="en-CA" dirty="0">
                <a:solidFill>
                  <a:srgbClr val="FFFFFF"/>
                </a:solidFill>
              </a:rPr>
            </a:br>
            <a:br>
              <a:rPr lang="en-CA" dirty="0">
                <a:solidFill>
                  <a:srgbClr val="FFFFFF"/>
                </a:solidFill>
              </a:rPr>
            </a:br>
            <a:endParaRPr lang="en-US" dirty="0">
              <a:solidFill>
                <a:srgbClr val="FFFFFF"/>
              </a:solidFill>
            </a:endParaRPr>
          </a:p>
        </p:txBody>
      </p:sp>
    </p:spTree>
    <p:extLst>
      <p:ext uri="{BB962C8B-B14F-4D97-AF65-F5344CB8AC3E}">
        <p14:creationId xmlns:p14="http://schemas.microsoft.com/office/powerpoint/2010/main" val="25744749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51BCDC-CEE0-A262-F255-6D80F2EC18D5}"/>
              </a:ext>
            </a:extLst>
          </p:cNvPr>
          <p:cNvSpPr>
            <a:spLocks noGrp="1"/>
          </p:cNvSpPr>
          <p:nvPr>
            <p:ph type="title"/>
          </p:nvPr>
        </p:nvSpPr>
        <p:spPr>
          <a:xfrm>
            <a:off x="720000" y="619200"/>
            <a:ext cx="10728322" cy="703414"/>
          </a:xfrm>
        </p:spPr>
        <p:txBody>
          <a:bodyPr/>
          <a:lstStyle/>
          <a:p>
            <a:pPr algn="ctr"/>
            <a:r>
              <a:rPr lang="en-US" dirty="0"/>
              <a:t>Letters to the Surrounding Powers</a:t>
            </a:r>
          </a:p>
        </p:txBody>
      </p:sp>
      <p:sp>
        <p:nvSpPr>
          <p:cNvPr id="3" name="Content Placeholder 2">
            <a:extLst>
              <a:ext uri="{FF2B5EF4-FFF2-40B4-BE49-F238E27FC236}">
                <a16:creationId xmlns:a16="http://schemas.microsoft.com/office/drawing/2014/main" id="{A15F4F03-2CEC-EC34-7650-29CC2368874D}"/>
              </a:ext>
            </a:extLst>
          </p:cNvPr>
          <p:cNvSpPr>
            <a:spLocks noGrp="1"/>
          </p:cNvSpPr>
          <p:nvPr>
            <p:ph idx="1"/>
          </p:nvPr>
        </p:nvSpPr>
        <p:spPr>
          <a:xfrm>
            <a:off x="720000" y="1322614"/>
            <a:ext cx="10728325" cy="4446361"/>
          </a:xfrm>
        </p:spPr>
        <p:txBody>
          <a:bodyPr>
            <a:normAutofit/>
          </a:bodyPr>
          <a:lstStyle/>
          <a:p>
            <a:r>
              <a:rPr lang="en-CA" sz="2400" b="0" i="0" dirty="0">
                <a:solidFill>
                  <a:srgbClr val="FFFFFF"/>
                </a:solidFill>
                <a:effectLst/>
              </a:rPr>
              <a:t>Heraclius said to his translator to convey Abu Sufyan the following: </a:t>
            </a:r>
          </a:p>
          <a:p>
            <a:endParaRPr lang="en-CA" sz="2400" dirty="0">
              <a:solidFill>
                <a:srgbClr val="FFFFFF"/>
              </a:solidFill>
              <a:latin typeface="Droid Arabic Naskh"/>
            </a:endParaRPr>
          </a:p>
          <a:p>
            <a:pPr marL="0" indent="0" algn="ctr">
              <a:buNone/>
            </a:pPr>
            <a:r>
              <a:rPr lang="en-CA" sz="2400" b="0" i="0" dirty="0">
                <a:solidFill>
                  <a:srgbClr val="FFFFFF"/>
                </a:solidFill>
                <a:effectLst/>
              </a:rPr>
              <a:t>I asked you about his family and your reply was that he belongs to a noble family among you. In fact, all the messengers come from noble families among their respective peoples.</a:t>
            </a:r>
            <a:br>
              <a:rPr lang="en-CA" sz="2400" dirty="0">
                <a:solidFill>
                  <a:srgbClr val="FFFFFF"/>
                </a:solidFill>
              </a:rPr>
            </a:br>
            <a:br>
              <a:rPr lang="en-CA" sz="2400" dirty="0">
                <a:solidFill>
                  <a:srgbClr val="FFFFFF"/>
                </a:solidFill>
              </a:rPr>
            </a:br>
            <a:endParaRPr lang="en-US" sz="2400" dirty="0">
              <a:solidFill>
                <a:srgbClr val="FFFFFF"/>
              </a:solidFill>
            </a:endParaRPr>
          </a:p>
        </p:txBody>
      </p:sp>
    </p:spTree>
    <p:extLst>
      <p:ext uri="{BB962C8B-B14F-4D97-AF65-F5344CB8AC3E}">
        <p14:creationId xmlns:p14="http://schemas.microsoft.com/office/powerpoint/2010/main" val="34524929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F83E31-816F-5E27-E4B3-37851BD18642}"/>
              </a:ext>
            </a:extLst>
          </p:cNvPr>
          <p:cNvSpPr>
            <a:spLocks noGrp="1"/>
          </p:cNvSpPr>
          <p:nvPr>
            <p:ph type="title"/>
          </p:nvPr>
        </p:nvSpPr>
        <p:spPr>
          <a:xfrm>
            <a:off x="720000" y="619200"/>
            <a:ext cx="10728322" cy="785057"/>
          </a:xfrm>
        </p:spPr>
        <p:txBody>
          <a:bodyPr/>
          <a:lstStyle/>
          <a:p>
            <a:pPr algn="ctr"/>
            <a:r>
              <a:rPr lang="en-US" dirty="0"/>
              <a:t>Letters to the Surrounding Powers</a:t>
            </a:r>
          </a:p>
        </p:txBody>
      </p:sp>
      <p:sp>
        <p:nvSpPr>
          <p:cNvPr id="3" name="Content Placeholder 2">
            <a:extLst>
              <a:ext uri="{FF2B5EF4-FFF2-40B4-BE49-F238E27FC236}">
                <a16:creationId xmlns:a16="http://schemas.microsoft.com/office/drawing/2014/main" id="{4C3C99F4-33D7-4D2B-D15C-ADE4831B5640}"/>
              </a:ext>
            </a:extLst>
          </p:cNvPr>
          <p:cNvSpPr>
            <a:spLocks noGrp="1"/>
          </p:cNvSpPr>
          <p:nvPr>
            <p:ph idx="1"/>
          </p:nvPr>
        </p:nvSpPr>
        <p:spPr>
          <a:xfrm>
            <a:off x="720000" y="1404258"/>
            <a:ext cx="10728325" cy="4364718"/>
          </a:xfrm>
        </p:spPr>
        <p:txBody>
          <a:bodyPr/>
          <a:lstStyle/>
          <a:p>
            <a:pPr marL="0" indent="0" algn="ctr">
              <a:buNone/>
            </a:pPr>
            <a:r>
              <a:rPr lang="en-CA" sz="2400" b="0" i="0" dirty="0">
                <a:solidFill>
                  <a:srgbClr val="FFFFFF"/>
                </a:solidFill>
                <a:effectLst/>
              </a:rPr>
              <a:t> I asked you whether anyone else among you claimed such a thing, and your reply was no. If you had said yes, I would have thought that this person is copying the previous person’s saying.</a:t>
            </a:r>
          </a:p>
          <a:p>
            <a:endParaRPr lang="en-CA" sz="2400" dirty="0">
              <a:solidFill>
                <a:srgbClr val="FFFFFF"/>
              </a:solidFill>
            </a:endParaRPr>
          </a:p>
          <a:p>
            <a:pPr marL="0" indent="0" algn="ctr">
              <a:buNone/>
            </a:pPr>
            <a:r>
              <a:rPr lang="en-CA" sz="2400" b="0" i="0" dirty="0">
                <a:solidFill>
                  <a:srgbClr val="FFFFFF"/>
                </a:solidFill>
                <a:effectLst/>
              </a:rPr>
              <a:t> I asked you whether anyone of his ancestors was a king. Your reply was no. If you had said yes, I would have thought that the man wants to take back his ancestral kingdom.</a:t>
            </a:r>
            <a:br>
              <a:rPr lang="en-CA" sz="2400" dirty="0">
                <a:solidFill>
                  <a:srgbClr val="FFFFFF"/>
                </a:solidFill>
              </a:rPr>
            </a:br>
            <a:br>
              <a:rPr lang="en-CA" dirty="0">
                <a:solidFill>
                  <a:srgbClr val="FFFFFF"/>
                </a:solidFill>
              </a:rPr>
            </a:br>
            <a:endParaRPr lang="en-US" dirty="0">
              <a:solidFill>
                <a:srgbClr val="FFFFFF"/>
              </a:solidFill>
            </a:endParaRPr>
          </a:p>
        </p:txBody>
      </p:sp>
    </p:spTree>
    <p:extLst>
      <p:ext uri="{BB962C8B-B14F-4D97-AF65-F5344CB8AC3E}">
        <p14:creationId xmlns:p14="http://schemas.microsoft.com/office/powerpoint/2010/main" val="27348923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2F5808-6825-A113-6513-6FE76086F581}"/>
              </a:ext>
            </a:extLst>
          </p:cNvPr>
          <p:cNvSpPr>
            <a:spLocks noGrp="1"/>
          </p:cNvSpPr>
          <p:nvPr>
            <p:ph type="title"/>
          </p:nvPr>
        </p:nvSpPr>
        <p:spPr>
          <a:xfrm>
            <a:off x="720000" y="619200"/>
            <a:ext cx="10728322" cy="687086"/>
          </a:xfrm>
        </p:spPr>
        <p:txBody>
          <a:bodyPr/>
          <a:lstStyle/>
          <a:p>
            <a:pPr algn="ctr"/>
            <a:r>
              <a:rPr lang="en-US" dirty="0"/>
              <a:t>Letters to the Surrounding Powers</a:t>
            </a:r>
          </a:p>
        </p:txBody>
      </p:sp>
      <p:sp>
        <p:nvSpPr>
          <p:cNvPr id="3" name="Content Placeholder 2">
            <a:extLst>
              <a:ext uri="{FF2B5EF4-FFF2-40B4-BE49-F238E27FC236}">
                <a16:creationId xmlns:a16="http://schemas.microsoft.com/office/drawing/2014/main" id="{AFB64BC9-B138-328D-17DE-F41881A8E1F3}"/>
              </a:ext>
            </a:extLst>
          </p:cNvPr>
          <p:cNvSpPr>
            <a:spLocks noGrp="1"/>
          </p:cNvSpPr>
          <p:nvPr>
            <p:ph idx="1"/>
          </p:nvPr>
        </p:nvSpPr>
        <p:spPr>
          <a:xfrm>
            <a:off x="720000" y="1485900"/>
            <a:ext cx="10728325" cy="4283075"/>
          </a:xfrm>
        </p:spPr>
        <p:txBody>
          <a:bodyPr/>
          <a:lstStyle/>
          <a:p>
            <a:pPr marL="0" indent="0" algn="ctr">
              <a:buNone/>
            </a:pPr>
            <a:r>
              <a:rPr lang="en-CA" sz="2400" b="0" i="0" dirty="0">
                <a:solidFill>
                  <a:srgbClr val="FFFFFF"/>
                </a:solidFill>
                <a:effectLst/>
              </a:rPr>
              <a:t>I further asked you whether he was ever accused of telling lies before he said what he said, and your reply was no. So I wonder how a person who does not tell a lie about others could ever tell a lie about God. </a:t>
            </a:r>
          </a:p>
          <a:p>
            <a:pPr marL="0" indent="0" algn="ctr">
              <a:buNone/>
            </a:pPr>
            <a:endParaRPr lang="en-CA" dirty="0">
              <a:solidFill>
                <a:srgbClr val="FFFFFF"/>
              </a:solidFill>
            </a:endParaRPr>
          </a:p>
          <a:p>
            <a:pPr marL="0" indent="0" algn="ctr">
              <a:buNone/>
            </a:pPr>
            <a:r>
              <a:rPr lang="en-CA" sz="2400" b="0" i="0" dirty="0">
                <a:solidFill>
                  <a:srgbClr val="FFFFFF"/>
                </a:solidFill>
                <a:effectLst/>
              </a:rPr>
              <a:t>I then asked you whether the rich or the poor follow him. You replied that it was the poor who followed him. In fact, the poor are always the followers of the messengers.</a:t>
            </a:r>
            <a:br>
              <a:rPr lang="en-CA" sz="2400" dirty="0">
                <a:solidFill>
                  <a:srgbClr val="FFFFFF"/>
                </a:solidFill>
              </a:rPr>
            </a:br>
            <a:br>
              <a:rPr lang="en-CA" sz="2400" dirty="0">
                <a:solidFill>
                  <a:srgbClr val="FFFFFF"/>
                </a:solidFill>
              </a:rPr>
            </a:br>
            <a:endParaRPr lang="en-US" sz="2400" dirty="0">
              <a:solidFill>
                <a:srgbClr val="FFFFFF"/>
              </a:solidFill>
            </a:endParaRPr>
          </a:p>
        </p:txBody>
      </p:sp>
    </p:spTree>
    <p:extLst>
      <p:ext uri="{BB962C8B-B14F-4D97-AF65-F5344CB8AC3E}">
        <p14:creationId xmlns:p14="http://schemas.microsoft.com/office/powerpoint/2010/main" val="22513214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E1F235-6F4C-6C2F-0828-BB22D507E3F3}"/>
              </a:ext>
            </a:extLst>
          </p:cNvPr>
          <p:cNvSpPr>
            <a:spLocks noGrp="1"/>
          </p:cNvSpPr>
          <p:nvPr>
            <p:ph type="title"/>
          </p:nvPr>
        </p:nvSpPr>
        <p:spPr>
          <a:xfrm>
            <a:off x="720000" y="619200"/>
            <a:ext cx="10728322" cy="785057"/>
          </a:xfrm>
        </p:spPr>
        <p:txBody>
          <a:bodyPr/>
          <a:lstStyle/>
          <a:p>
            <a:pPr algn="ctr"/>
            <a:r>
              <a:rPr lang="en-US" dirty="0"/>
              <a:t>Letters to the Surrounding Powers</a:t>
            </a:r>
          </a:p>
        </p:txBody>
      </p:sp>
      <p:sp>
        <p:nvSpPr>
          <p:cNvPr id="3" name="Content Placeholder 2">
            <a:extLst>
              <a:ext uri="{FF2B5EF4-FFF2-40B4-BE49-F238E27FC236}">
                <a16:creationId xmlns:a16="http://schemas.microsoft.com/office/drawing/2014/main" id="{4E60964D-A027-8AB9-D5D7-BCDDAE9D4B06}"/>
              </a:ext>
            </a:extLst>
          </p:cNvPr>
          <p:cNvSpPr>
            <a:spLocks noGrp="1"/>
          </p:cNvSpPr>
          <p:nvPr>
            <p:ph idx="1"/>
          </p:nvPr>
        </p:nvSpPr>
        <p:spPr>
          <a:xfrm>
            <a:off x="720000" y="1404258"/>
            <a:ext cx="10728325" cy="4364718"/>
          </a:xfrm>
        </p:spPr>
        <p:txBody>
          <a:bodyPr>
            <a:normAutofit lnSpcReduction="10000"/>
          </a:bodyPr>
          <a:lstStyle/>
          <a:p>
            <a:pPr marL="0" indent="0" algn="ctr">
              <a:buNone/>
            </a:pPr>
            <a:r>
              <a:rPr lang="en-CA" sz="2400" b="0" i="0" dirty="0">
                <a:solidFill>
                  <a:srgbClr val="FFFFFF"/>
                </a:solidFill>
                <a:effectLst/>
              </a:rPr>
              <a:t>I asked you whether his followers are increasing or decreasing. You replied that they were increasing. In fact, this is the way of true faith, till it is complete in all respects. </a:t>
            </a:r>
          </a:p>
          <a:p>
            <a:pPr marL="0" indent="0" algn="ctr">
              <a:buNone/>
            </a:pPr>
            <a:endParaRPr lang="en-CA" dirty="0">
              <a:solidFill>
                <a:srgbClr val="FFFFFF"/>
              </a:solidFill>
              <a:latin typeface="Droid Arabic Naskh"/>
            </a:endParaRPr>
          </a:p>
          <a:p>
            <a:pPr marL="0" indent="0" algn="ctr">
              <a:buNone/>
            </a:pPr>
            <a:r>
              <a:rPr lang="en-CA" sz="2400" b="0" i="0" dirty="0">
                <a:solidFill>
                  <a:srgbClr val="FFFFFF"/>
                </a:solidFill>
                <a:effectLst/>
              </a:rPr>
              <a:t>I asked you whether there was anyone who, after accepting his religion, became displeased with and abandoned his religion. Your reply was no. In fact, this is the sign of true faith, when its delight penetrates the depths of the hearts.</a:t>
            </a:r>
            <a:br>
              <a:rPr lang="en-CA" sz="2400" dirty="0">
                <a:solidFill>
                  <a:srgbClr val="FFFFFF"/>
                </a:solidFill>
              </a:rPr>
            </a:br>
            <a:br>
              <a:rPr lang="en-CA" sz="2400" dirty="0">
                <a:solidFill>
                  <a:srgbClr val="FFFFFF"/>
                </a:solidFill>
              </a:rPr>
            </a:br>
            <a:endParaRPr lang="en-US" sz="2400" dirty="0">
              <a:solidFill>
                <a:srgbClr val="FFFFFF"/>
              </a:solidFill>
            </a:endParaRPr>
          </a:p>
        </p:txBody>
      </p:sp>
    </p:spTree>
    <p:extLst>
      <p:ext uri="{BB962C8B-B14F-4D97-AF65-F5344CB8AC3E}">
        <p14:creationId xmlns:p14="http://schemas.microsoft.com/office/powerpoint/2010/main" val="5661222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15FC9E-3986-E613-34A4-1DFF8F9884D0}"/>
              </a:ext>
            </a:extLst>
          </p:cNvPr>
          <p:cNvSpPr>
            <a:spLocks noGrp="1"/>
          </p:cNvSpPr>
          <p:nvPr>
            <p:ph type="title"/>
          </p:nvPr>
        </p:nvSpPr>
        <p:spPr>
          <a:xfrm>
            <a:off x="720000" y="619200"/>
            <a:ext cx="10728322" cy="719743"/>
          </a:xfrm>
        </p:spPr>
        <p:txBody>
          <a:bodyPr/>
          <a:lstStyle/>
          <a:p>
            <a:pPr algn="ctr"/>
            <a:r>
              <a:rPr lang="en-US" dirty="0"/>
              <a:t>Letters to the Surrounding Powers</a:t>
            </a:r>
          </a:p>
        </p:txBody>
      </p:sp>
      <p:sp>
        <p:nvSpPr>
          <p:cNvPr id="3" name="Content Placeholder 2">
            <a:extLst>
              <a:ext uri="{FF2B5EF4-FFF2-40B4-BE49-F238E27FC236}">
                <a16:creationId xmlns:a16="http://schemas.microsoft.com/office/drawing/2014/main" id="{5DF3AD51-28CC-A728-A2BE-E2E3DA01AAFB}"/>
              </a:ext>
            </a:extLst>
          </p:cNvPr>
          <p:cNvSpPr>
            <a:spLocks noGrp="1"/>
          </p:cNvSpPr>
          <p:nvPr>
            <p:ph idx="1"/>
          </p:nvPr>
        </p:nvSpPr>
        <p:spPr>
          <a:xfrm>
            <a:off x="720000" y="1453244"/>
            <a:ext cx="10728325" cy="4315732"/>
          </a:xfrm>
        </p:spPr>
        <p:txBody>
          <a:bodyPr/>
          <a:lstStyle/>
          <a:p>
            <a:pPr marL="0" indent="0" algn="ctr">
              <a:buNone/>
            </a:pPr>
            <a:r>
              <a:rPr lang="en-CA" b="0" i="0" dirty="0">
                <a:solidFill>
                  <a:srgbClr val="FDFAFF"/>
                </a:solidFill>
                <a:effectLst/>
              </a:rPr>
              <a:t>I asked you whether he had ever betrayed and your reply was no. Likewise, the messengers never betray. </a:t>
            </a:r>
          </a:p>
          <a:p>
            <a:pPr marL="0" indent="0" algn="ctr">
              <a:buNone/>
            </a:pPr>
            <a:endParaRPr lang="en-CA" dirty="0">
              <a:solidFill>
                <a:srgbClr val="535353"/>
              </a:solidFill>
              <a:latin typeface="Droid Arabic Naskh"/>
            </a:endParaRPr>
          </a:p>
          <a:p>
            <a:pPr marL="0" indent="0" algn="ctr">
              <a:buNone/>
            </a:pPr>
            <a:r>
              <a:rPr lang="en-CA" b="0" i="0" dirty="0">
                <a:solidFill>
                  <a:srgbClr val="FFFFFF"/>
                </a:solidFill>
                <a:effectLst/>
              </a:rPr>
              <a:t>I asked you what he ordered you to do, and your reply was he ordered you to worship God, and not to worship anything along with Him and forbade you to worship idols and ordered you to pray, to speak the truth, and to be chaste. If what you say is true, he will very soon occupy this place underneath my feet. I knew from the scriptures that he was going to come, but I did not know that he would be from you. If I could reach him, I would go immediately to meet him; if I were with him, I would certainly wash his feet. </a:t>
            </a:r>
            <a:br>
              <a:rPr lang="en-CA" dirty="0">
                <a:solidFill>
                  <a:srgbClr val="FFFFFF"/>
                </a:solidFill>
              </a:rPr>
            </a:br>
            <a:br>
              <a:rPr lang="en-CA" dirty="0">
                <a:solidFill>
                  <a:srgbClr val="FFFFFF"/>
                </a:solidFill>
              </a:rPr>
            </a:br>
            <a:endParaRPr lang="en-US" dirty="0">
              <a:solidFill>
                <a:srgbClr val="FFFFFF"/>
              </a:solidFill>
            </a:endParaRPr>
          </a:p>
        </p:txBody>
      </p:sp>
    </p:spTree>
    <p:extLst>
      <p:ext uri="{BB962C8B-B14F-4D97-AF65-F5344CB8AC3E}">
        <p14:creationId xmlns:p14="http://schemas.microsoft.com/office/powerpoint/2010/main" val="37615216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936ED8-C264-1AB7-F9EE-94CF976C44C9}"/>
              </a:ext>
            </a:extLst>
          </p:cNvPr>
          <p:cNvSpPr>
            <a:spLocks noGrp="1"/>
          </p:cNvSpPr>
          <p:nvPr>
            <p:ph type="title"/>
          </p:nvPr>
        </p:nvSpPr>
        <p:spPr>
          <a:xfrm>
            <a:off x="720000" y="619200"/>
            <a:ext cx="10728322" cy="997329"/>
          </a:xfrm>
        </p:spPr>
        <p:txBody>
          <a:bodyPr/>
          <a:lstStyle/>
          <a:p>
            <a:pPr algn="ctr"/>
            <a:r>
              <a:rPr lang="en-US" dirty="0"/>
              <a:t>Letters to the Surrounding Powers</a:t>
            </a:r>
          </a:p>
        </p:txBody>
      </p:sp>
      <p:sp>
        <p:nvSpPr>
          <p:cNvPr id="3" name="Content Placeholder 2">
            <a:extLst>
              <a:ext uri="{FF2B5EF4-FFF2-40B4-BE49-F238E27FC236}">
                <a16:creationId xmlns:a16="http://schemas.microsoft.com/office/drawing/2014/main" id="{FAE64297-8E03-3A13-37C1-4CF0AA168185}"/>
              </a:ext>
            </a:extLst>
          </p:cNvPr>
          <p:cNvSpPr>
            <a:spLocks noGrp="1"/>
          </p:cNvSpPr>
          <p:nvPr>
            <p:ph idx="1"/>
          </p:nvPr>
        </p:nvSpPr>
        <p:spPr>
          <a:xfrm>
            <a:off x="720000" y="1959430"/>
            <a:ext cx="10728325" cy="3809546"/>
          </a:xfrm>
        </p:spPr>
        <p:txBody>
          <a:bodyPr>
            <a:normAutofit/>
          </a:bodyPr>
          <a:lstStyle/>
          <a:p>
            <a:pPr marL="0" indent="0" algn="ctr">
              <a:buNone/>
            </a:pPr>
            <a:r>
              <a:rPr lang="ar-SA" sz="2400" b="0" i="0" dirty="0">
                <a:solidFill>
                  <a:srgbClr val="FFFFFF"/>
                </a:solidFill>
                <a:effectLst/>
                <a:latin typeface="Lotus Linotype"/>
              </a:rPr>
              <a:t>فقال : أيها الناس إن الله قد بعثني رحمة وكافة فلا تختلفوا علي كما اختلف الحواريون على عيسى بن مريم</a:t>
            </a:r>
            <a:endParaRPr lang="en-US" sz="2400" b="0" i="0" dirty="0">
              <a:solidFill>
                <a:srgbClr val="FFFFFF"/>
              </a:solidFill>
              <a:effectLst/>
              <a:latin typeface="Lotus Linotype"/>
            </a:endParaRPr>
          </a:p>
          <a:p>
            <a:pPr marL="0" indent="0" algn="ctr">
              <a:buNone/>
            </a:pPr>
            <a:r>
              <a:rPr lang="en-US" sz="2400" dirty="0">
                <a:solidFill>
                  <a:srgbClr val="FFFFFF"/>
                </a:solidFill>
              </a:rPr>
              <a:t>The Prophet said: O people! Verily, God has sent me as a mercy and has sent me to all [people]. So do not hesitate as the apostles of Jesus hesitated when he sent them out.</a:t>
            </a:r>
          </a:p>
        </p:txBody>
      </p:sp>
    </p:spTree>
    <p:extLst>
      <p:ext uri="{BB962C8B-B14F-4D97-AF65-F5344CB8AC3E}">
        <p14:creationId xmlns:p14="http://schemas.microsoft.com/office/powerpoint/2010/main" val="33670811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44FD15-43DA-609A-0145-31A6AF12AFFB}"/>
              </a:ext>
            </a:extLst>
          </p:cNvPr>
          <p:cNvSpPr>
            <a:spLocks noGrp="1"/>
          </p:cNvSpPr>
          <p:nvPr>
            <p:ph type="title"/>
          </p:nvPr>
        </p:nvSpPr>
        <p:spPr>
          <a:xfrm>
            <a:off x="720000" y="619200"/>
            <a:ext cx="10728322" cy="1029986"/>
          </a:xfrm>
        </p:spPr>
        <p:txBody>
          <a:bodyPr/>
          <a:lstStyle/>
          <a:p>
            <a:pPr algn="ctr"/>
            <a:r>
              <a:rPr lang="en-US" dirty="0"/>
              <a:t>Letters to the Surrounding Powers</a:t>
            </a:r>
          </a:p>
        </p:txBody>
      </p:sp>
      <p:sp>
        <p:nvSpPr>
          <p:cNvPr id="3" name="Content Placeholder 2">
            <a:extLst>
              <a:ext uri="{FF2B5EF4-FFF2-40B4-BE49-F238E27FC236}">
                <a16:creationId xmlns:a16="http://schemas.microsoft.com/office/drawing/2014/main" id="{F6954692-A554-6F02-D698-CBB3412A40A7}"/>
              </a:ext>
            </a:extLst>
          </p:cNvPr>
          <p:cNvSpPr>
            <a:spLocks noGrp="1"/>
          </p:cNvSpPr>
          <p:nvPr>
            <p:ph idx="1"/>
          </p:nvPr>
        </p:nvSpPr>
        <p:spPr>
          <a:xfrm>
            <a:off x="720000" y="1469572"/>
            <a:ext cx="10728325" cy="4299404"/>
          </a:xfrm>
        </p:spPr>
        <p:txBody>
          <a:bodyPr>
            <a:normAutofit/>
          </a:bodyPr>
          <a:lstStyle/>
          <a:p>
            <a:pPr marL="0" indent="0" algn="ctr">
              <a:buNone/>
            </a:pPr>
            <a:r>
              <a:rPr lang="ar-SA" sz="2400" b="0" i="0" dirty="0">
                <a:solidFill>
                  <a:srgbClr val="FFFFFF"/>
                </a:solidFill>
                <a:effectLst/>
                <a:latin typeface="Lotus Linotype"/>
              </a:rPr>
              <a:t>فقال أصحابه : وكيف اختلف الحواريون يا رسول الله ؟ قال : دعاهم إلى الذي دعوتكم إليه ، فأما من بعثه مبعثا قريبا فرضي وسلم ، وأما من بعثه مبعثا بعيدا فكره وجهه وتثاقل ، فشكا ذلك عيسى إلى الله ، فأصبح المتثاقلون وكل واحد منهم يتكلم بلغة الأمة التي بعث إليها</a:t>
            </a:r>
            <a:endParaRPr lang="en-US" sz="2400" b="0" i="0" dirty="0">
              <a:solidFill>
                <a:srgbClr val="FFFFFF"/>
              </a:solidFill>
              <a:effectLst/>
              <a:latin typeface="Lotus Linotype"/>
            </a:endParaRPr>
          </a:p>
          <a:p>
            <a:pPr marL="0" indent="0" algn="ctr">
              <a:buNone/>
            </a:pPr>
            <a:r>
              <a:rPr lang="en-US" sz="2400" dirty="0">
                <a:solidFill>
                  <a:srgbClr val="FFFFFF"/>
                </a:solidFill>
              </a:rPr>
              <a:t>The companions asked: How did they hesitate O Messenger of God? He replied: He invited them to what I am inviting you towards. As for those who were sent to nearby lands, they were pleased and submitted but those who were sent to distant lands, they dislike appeared on their faces and they were complacent….</a:t>
            </a:r>
          </a:p>
        </p:txBody>
      </p:sp>
    </p:spTree>
    <p:extLst>
      <p:ext uri="{BB962C8B-B14F-4D97-AF65-F5344CB8AC3E}">
        <p14:creationId xmlns:p14="http://schemas.microsoft.com/office/powerpoint/2010/main" val="34206821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6F3571-8A40-360F-F568-51C8DFF30576}"/>
              </a:ext>
            </a:extLst>
          </p:cNvPr>
          <p:cNvSpPr>
            <a:spLocks noGrp="1"/>
          </p:cNvSpPr>
          <p:nvPr>
            <p:ph type="title"/>
          </p:nvPr>
        </p:nvSpPr>
        <p:spPr>
          <a:xfrm>
            <a:off x="720000" y="619200"/>
            <a:ext cx="10728322" cy="915686"/>
          </a:xfrm>
        </p:spPr>
        <p:txBody>
          <a:bodyPr/>
          <a:lstStyle/>
          <a:p>
            <a:pPr algn="ctr"/>
            <a:r>
              <a:rPr lang="en-US" dirty="0"/>
              <a:t>Letters to the Surrounding Powers</a:t>
            </a:r>
          </a:p>
        </p:txBody>
      </p:sp>
      <p:sp>
        <p:nvSpPr>
          <p:cNvPr id="3" name="Content Placeholder 2">
            <a:extLst>
              <a:ext uri="{FF2B5EF4-FFF2-40B4-BE49-F238E27FC236}">
                <a16:creationId xmlns:a16="http://schemas.microsoft.com/office/drawing/2014/main" id="{9267376B-0FA5-80A6-A119-CE352C5DF8EB}"/>
              </a:ext>
            </a:extLst>
          </p:cNvPr>
          <p:cNvSpPr>
            <a:spLocks noGrp="1"/>
          </p:cNvSpPr>
          <p:nvPr>
            <p:ph idx="1"/>
          </p:nvPr>
        </p:nvSpPr>
        <p:spPr>
          <a:xfrm>
            <a:off x="720000" y="1534886"/>
            <a:ext cx="10728325" cy="4234089"/>
          </a:xfrm>
        </p:spPr>
        <p:txBody>
          <a:bodyPr/>
          <a:lstStyle/>
          <a:p>
            <a:r>
              <a:rPr lang="en-US" sz="2400" dirty="0">
                <a:solidFill>
                  <a:srgbClr val="FFFFFF"/>
                </a:solidFill>
              </a:rPr>
              <a:t>As the Prophet was preparing the letters to be sent, the companions point out that that these rulers will not read any letter unless it is sealed. </a:t>
            </a:r>
          </a:p>
          <a:p>
            <a:r>
              <a:rPr lang="en-US" sz="2400" dirty="0">
                <a:solidFill>
                  <a:srgbClr val="FFFFFF"/>
                </a:solidFill>
              </a:rPr>
              <a:t>On that day, the Prophet designated an official ring for himself made of silver. </a:t>
            </a:r>
          </a:p>
          <a:p>
            <a:r>
              <a:rPr lang="en-US" sz="2400" dirty="0">
                <a:solidFill>
                  <a:srgbClr val="FFFFFF"/>
                </a:solidFill>
              </a:rPr>
              <a:t>Imam Al-Sadiq in a narration in Al-</a:t>
            </a:r>
            <a:r>
              <a:rPr lang="en-US" sz="2400" dirty="0" err="1">
                <a:solidFill>
                  <a:srgbClr val="FFFFFF"/>
                </a:solidFill>
              </a:rPr>
              <a:t>Kafi</a:t>
            </a:r>
            <a:r>
              <a:rPr lang="en-US" sz="2400" dirty="0">
                <a:solidFill>
                  <a:srgbClr val="FFFFFF"/>
                </a:solidFill>
              </a:rPr>
              <a:t> describes the ring:</a:t>
            </a:r>
          </a:p>
          <a:p>
            <a:pPr marL="0" indent="0" algn="ctr">
              <a:buNone/>
            </a:pPr>
            <a:r>
              <a:rPr lang="ar-SA" sz="2400" b="0" i="0" dirty="0">
                <a:solidFill>
                  <a:srgbClr val="FFFFFF"/>
                </a:solidFill>
                <a:effectLst/>
                <a:latin typeface="Nassim"/>
              </a:rPr>
              <a:t>وكان نقش خاتم رسول الله صلى الله عليه </a:t>
            </a:r>
            <a:r>
              <a:rPr lang="ar-SA" sz="2400" b="0" i="0" dirty="0" err="1">
                <a:solidFill>
                  <a:srgbClr val="FFFFFF"/>
                </a:solidFill>
                <a:effectLst/>
                <a:latin typeface="Nassim"/>
              </a:rPr>
              <a:t>وآله</a:t>
            </a:r>
            <a:r>
              <a:rPr lang="ar-SA" sz="2400" b="0" i="0" dirty="0">
                <a:solidFill>
                  <a:srgbClr val="FFFFFF"/>
                </a:solidFill>
                <a:effectLst/>
                <a:latin typeface="Nassim"/>
              </a:rPr>
              <a:t> " محمد رسول الله </a:t>
            </a:r>
            <a:endParaRPr lang="en-US" sz="2400" dirty="0">
              <a:solidFill>
                <a:srgbClr val="FFFFFF"/>
              </a:solidFill>
            </a:endParaRPr>
          </a:p>
          <a:p>
            <a:endParaRPr lang="en-US" dirty="0"/>
          </a:p>
        </p:txBody>
      </p:sp>
    </p:spTree>
    <p:extLst>
      <p:ext uri="{BB962C8B-B14F-4D97-AF65-F5344CB8AC3E}">
        <p14:creationId xmlns:p14="http://schemas.microsoft.com/office/powerpoint/2010/main" val="22781953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0CFEE1-984F-F74B-3191-140B873775B7}"/>
              </a:ext>
            </a:extLst>
          </p:cNvPr>
          <p:cNvSpPr>
            <a:spLocks noGrp="1"/>
          </p:cNvSpPr>
          <p:nvPr>
            <p:ph type="title"/>
          </p:nvPr>
        </p:nvSpPr>
        <p:spPr>
          <a:xfrm>
            <a:off x="720000" y="619200"/>
            <a:ext cx="10728322" cy="768729"/>
          </a:xfrm>
        </p:spPr>
        <p:txBody>
          <a:bodyPr/>
          <a:lstStyle/>
          <a:p>
            <a:pPr algn="ctr"/>
            <a:r>
              <a:rPr lang="en-US" dirty="0"/>
              <a:t>Letters to the Surrounding Powers</a:t>
            </a:r>
          </a:p>
        </p:txBody>
      </p:sp>
      <p:sp>
        <p:nvSpPr>
          <p:cNvPr id="3" name="Content Placeholder 2">
            <a:extLst>
              <a:ext uri="{FF2B5EF4-FFF2-40B4-BE49-F238E27FC236}">
                <a16:creationId xmlns:a16="http://schemas.microsoft.com/office/drawing/2014/main" id="{CE2FEE32-72FE-F4B4-9AAD-0813FF5C7693}"/>
              </a:ext>
            </a:extLst>
          </p:cNvPr>
          <p:cNvSpPr>
            <a:spLocks noGrp="1"/>
          </p:cNvSpPr>
          <p:nvPr>
            <p:ph idx="1"/>
          </p:nvPr>
        </p:nvSpPr>
        <p:spPr>
          <a:xfrm>
            <a:off x="720000" y="1551214"/>
            <a:ext cx="10728325" cy="4687586"/>
          </a:xfrm>
        </p:spPr>
        <p:txBody>
          <a:bodyPr>
            <a:normAutofit/>
          </a:bodyPr>
          <a:lstStyle/>
          <a:p>
            <a:r>
              <a:rPr lang="en-US" sz="2800" dirty="0">
                <a:solidFill>
                  <a:srgbClr val="FFFFFF"/>
                </a:solidFill>
              </a:rPr>
              <a:t>Some historians note that the Prophet sent over 20 letters to various leaders.</a:t>
            </a:r>
          </a:p>
          <a:p>
            <a:r>
              <a:rPr lang="en-US" sz="2800" dirty="0">
                <a:solidFill>
                  <a:srgbClr val="FFFFFF"/>
                </a:solidFill>
              </a:rPr>
              <a:t>The most significant letters are the following:</a:t>
            </a:r>
          </a:p>
          <a:p>
            <a:pPr lvl="1"/>
            <a:r>
              <a:rPr lang="en-US" sz="2800" dirty="0">
                <a:solidFill>
                  <a:srgbClr val="FFFFFF"/>
                </a:solidFill>
              </a:rPr>
              <a:t>1. Letter to </a:t>
            </a:r>
            <a:r>
              <a:rPr lang="en-US" sz="2800" dirty="0" err="1">
                <a:solidFill>
                  <a:srgbClr val="FFFFFF"/>
                </a:solidFill>
              </a:rPr>
              <a:t>Najashi</a:t>
            </a:r>
            <a:r>
              <a:rPr lang="en-US" sz="2800" dirty="0">
                <a:solidFill>
                  <a:srgbClr val="FFFFFF"/>
                </a:solidFill>
              </a:rPr>
              <a:t> of Abyssinia through </a:t>
            </a:r>
            <a:r>
              <a:rPr lang="en-CA" sz="2800" dirty="0" err="1">
                <a:solidFill>
                  <a:srgbClr val="FFFFFF"/>
                </a:solidFill>
                <a:effectLst/>
              </a:rPr>
              <a:t>ʿAmr</a:t>
            </a:r>
            <a:r>
              <a:rPr lang="en-CA" sz="2800" dirty="0">
                <a:solidFill>
                  <a:srgbClr val="FFFFFF"/>
                </a:solidFill>
                <a:effectLst/>
              </a:rPr>
              <a:t> ibn </a:t>
            </a:r>
            <a:r>
              <a:rPr lang="en-CA" sz="2800" dirty="0" err="1">
                <a:solidFill>
                  <a:srgbClr val="FFFFFF"/>
                </a:solidFill>
                <a:effectLst/>
              </a:rPr>
              <a:t>Umayyah</a:t>
            </a:r>
            <a:r>
              <a:rPr lang="en-CA" sz="2800" dirty="0">
                <a:solidFill>
                  <a:srgbClr val="FFFFFF"/>
                </a:solidFill>
                <a:effectLst/>
              </a:rPr>
              <a:t> al-</a:t>
            </a:r>
            <a:r>
              <a:rPr lang="en-CA" sz="2800" dirty="0" err="1">
                <a:solidFill>
                  <a:srgbClr val="FFFFFF"/>
                </a:solidFill>
                <a:effectLst/>
              </a:rPr>
              <a:t>Dhamri</a:t>
            </a:r>
            <a:endParaRPr lang="en-CA" sz="2800" dirty="0">
              <a:solidFill>
                <a:srgbClr val="FFFFFF"/>
              </a:solidFill>
              <a:effectLst/>
            </a:endParaRPr>
          </a:p>
          <a:p>
            <a:pPr lvl="1"/>
            <a:r>
              <a:rPr lang="en-CA" sz="2800" dirty="0">
                <a:solidFill>
                  <a:srgbClr val="FFFFFF"/>
                </a:solidFill>
              </a:rPr>
              <a:t>2. Letter to Heraclius, the Emperor of Rome through </a:t>
            </a:r>
            <a:r>
              <a:rPr lang="en-CA" sz="2800" dirty="0" err="1">
                <a:solidFill>
                  <a:srgbClr val="FFFFFF"/>
                </a:solidFill>
                <a:effectLst/>
              </a:rPr>
              <a:t>Daḥyah</a:t>
            </a:r>
            <a:r>
              <a:rPr lang="en-CA" sz="2800" dirty="0">
                <a:solidFill>
                  <a:srgbClr val="FFFFFF"/>
                </a:solidFill>
                <a:effectLst/>
              </a:rPr>
              <a:t> ibn </a:t>
            </a:r>
            <a:r>
              <a:rPr lang="en-CA" sz="2800" dirty="0" err="1">
                <a:solidFill>
                  <a:srgbClr val="FFFFFF"/>
                </a:solidFill>
                <a:effectLst/>
              </a:rPr>
              <a:t>Khalīfah</a:t>
            </a:r>
            <a:r>
              <a:rPr lang="en-CA" sz="2800" dirty="0">
                <a:solidFill>
                  <a:srgbClr val="FFFFFF"/>
                </a:solidFill>
                <a:effectLst/>
              </a:rPr>
              <a:t> al-Kalbī </a:t>
            </a:r>
          </a:p>
          <a:p>
            <a:pPr lvl="1"/>
            <a:br>
              <a:rPr lang="en-CA" sz="1800" dirty="0">
                <a:effectLst/>
                <a:latin typeface="Gentium"/>
              </a:rPr>
            </a:br>
            <a:endParaRPr lang="en-CA" sz="2000" dirty="0">
              <a:effectLst/>
            </a:endParaRPr>
          </a:p>
          <a:p>
            <a:pPr lvl="1"/>
            <a:endParaRPr lang="en-CA" sz="2400" dirty="0">
              <a:solidFill>
                <a:srgbClr val="FFFFFF"/>
              </a:solidFill>
              <a:effectLst/>
            </a:endParaRPr>
          </a:p>
          <a:p>
            <a:pPr lvl="1"/>
            <a:endParaRPr lang="en-US" sz="2400" dirty="0">
              <a:solidFill>
                <a:srgbClr val="FFFFFF"/>
              </a:solidFill>
            </a:endParaRPr>
          </a:p>
          <a:p>
            <a:pPr lvl="1"/>
            <a:endParaRPr lang="en-US" dirty="0"/>
          </a:p>
        </p:txBody>
      </p:sp>
    </p:spTree>
    <p:extLst>
      <p:ext uri="{BB962C8B-B14F-4D97-AF65-F5344CB8AC3E}">
        <p14:creationId xmlns:p14="http://schemas.microsoft.com/office/powerpoint/2010/main" val="24366316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842D79-8672-3F9E-CC2D-90EEC90D7F8E}"/>
              </a:ext>
            </a:extLst>
          </p:cNvPr>
          <p:cNvSpPr>
            <a:spLocks noGrp="1"/>
          </p:cNvSpPr>
          <p:nvPr>
            <p:ph type="title"/>
          </p:nvPr>
        </p:nvSpPr>
        <p:spPr>
          <a:xfrm>
            <a:off x="720000" y="619200"/>
            <a:ext cx="10728322" cy="899357"/>
          </a:xfrm>
        </p:spPr>
        <p:txBody>
          <a:bodyPr/>
          <a:lstStyle/>
          <a:p>
            <a:pPr algn="ctr"/>
            <a:r>
              <a:rPr lang="en-US" dirty="0"/>
              <a:t>Letters to the Surrounding Powers</a:t>
            </a:r>
          </a:p>
        </p:txBody>
      </p:sp>
      <p:sp>
        <p:nvSpPr>
          <p:cNvPr id="3" name="Content Placeholder 2">
            <a:extLst>
              <a:ext uri="{FF2B5EF4-FFF2-40B4-BE49-F238E27FC236}">
                <a16:creationId xmlns:a16="http://schemas.microsoft.com/office/drawing/2014/main" id="{C2FD2718-D18D-4A83-FE25-754B3AC2F5EB}"/>
              </a:ext>
            </a:extLst>
          </p:cNvPr>
          <p:cNvSpPr>
            <a:spLocks noGrp="1"/>
          </p:cNvSpPr>
          <p:nvPr>
            <p:ph idx="1"/>
          </p:nvPr>
        </p:nvSpPr>
        <p:spPr>
          <a:xfrm>
            <a:off x="720000" y="1518558"/>
            <a:ext cx="10728325" cy="4250418"/>
          </a:xfrm>
        </p:spPr>
        <p:txBody>
          <a:bodyPr>
            <a:normAutofit/>
          </a:bodyPr>
          <a:lstStyle/>
          <a:p>
            <a:pPr lvl="1"/>
            <a:r>
              <a:rPr lang="en-CA" sz="2800" dirty="0">
                <a:solidFill>
                  <a:srgbClr val="FFFFFF"/>
                </a:solidFill>
                <a:effectLst/>
              </a:rPr>
              <a:t>3. Letter to Khosrow, the Emperor of Persia through </a:t>
            </a:r>
            <a:r>
              <a:rPr lang="en-CA" sz="2800" b="0" i="0" dirty="0">
                <a:solidFill>
                  <a:srgbClr val="6B6B6B"/>
                </a:solidFill>
                <a:effectLst/>
              </a:rPr>
              <a:t> </a:t>
            </a:r>
            <a:r>
              <a:rPr lang="en-CA" sz="2800" b="0" i="0" dirty="0">
                <a:solidFill>
                  <a:srgbClr val="FFFFFF"/>
                </a:solidFill>
                <a:effectLst/>
              </a:rPr>
              <a:t>Abdullah ibn </a:t>
            </a:r>
            <a:r>
              <a:rPr lang="en-CA" sz="2800" b="0" i="0" dirty="0" err="1">
                <a:solidFill>
                  <a:srgbClr val="FFFFFF"/>
                </a:solidFill>
                <a:effectLst/>
              </a:rPr>
              <a:t>Hudhafah</a:t>
            </a:r>
            <a:r>
              <a:rPr lang="en-CA" sz="2800" b="0" i="0" dirty="0">
                <a:solidFill>
                  <a:srgbClr val="FFFFFF"/>
                </a:solidFill>
                <a:effectLst/>
              </a:rPr>
              <a:t> al-</a:t>
            </a:r>
            <a:r>
              <a:rPr lang="en-CA" sz="2800" b="0" i="0" dirty="0" err="1">
                <a:solidFill>
                  <a:srgbClr val="FFFFFF"/>
                </a:solidFill>
                <a:effectLst/>
              </a:rPr>
              <a:t>Sahmi</a:t>
            </a:r>
            <a:r>
              <a:rPr lang="en-CA" sz="2800" b="0" i="0" dirty="0">
                <a:solidFill>
                  <a:srgbClr val="FFFFFF"/>
                </a:solidFill>
                <a:effectLst/>
              </a:rPr>
              <a:t> </a:t>
            </a:r>
          </a:p>
          <a:p>
            <a:pPr lvl="1"/>
            <a:r>
              <a:rPr lang="en-CA" sz="2800" dirty="0">
                <a:solidFill>
                  <a:srgbClr val="FFFFFF"/>
                </a:solidFill>
              </a:rPr>
              <a:t>4. Letter to the Coptic Ruler, </a:t>
            </a:r>
            <a:r>
              <a:rPr lang="en-CA" sz="2800" dirty="0" err="1">
                <a:solidFill>
                  <a:srgbClr val="FFFFFF"/>
                </a:solidFill>
                <a:effectLst/>
              </a:rPr>
              <a:t>Muqawqis</a:t>
            </a:r>
            <a:r>
              <a:rPr lang="en-CA" sz="2800" dirty="0">
                <a:solidFill>
                  <a:srgbClr val="FFFFFF"/>
                </a:solidFill>
                <a:effectLst/>
              </a:rPr>
              <a:t>̣ of Alexandria he sent a letter with </a:t>
            </a:r>
            <a:r>
              <a:rPr lang="en-CA" sz="2800" dirty="0" err="1">
                <a:solidFill>
                  <a:srgbClr val="FFFFFF"/>
                </a:solidFill>
                <a:effectLst/>
              </a:rPr>
              <a:t>Hatib</a:t>
            </a:r>
            <a:r>
              <a:rPr lang="en-CA" sz="2800" dirty="0">
                <a:solidFill>
                  <a:srgbClr val="FFFFFF"/>
                </a:solidFill>
                <a:effectLst/>
              </a:rPr>
              <a:t> ibn Abi </a:t>
            </a:r>
            <a:r>
              <a:rPr lang="en-CA" sz="2800" dirty="0" err="1">
                <a:solidFill>
                  <a:srgbClr val="FFFFFF"/>
                </a:solidFill>
                <a:effectLst/>
              </a:rPr>
              <a:t>Balta’ah</a:t>
            </a:r>
            <a:endParaRPr lang="en-CA" sz="2800" dirty="0">
              <a:solidFill>
                <a:srgbClr val="FFFFFF"/>
              </a:solidFill>
              <a:effectLst/>
            </a:endParaRPr>
          </a:p>
          <a:p>
            <a:pPr lvl="1"/>
            <a:r>
              <a:rPr lang="en-CA" sz="2800" dirty="0">
                <a:solidFill>
                  <a:srgbClr val="FFFFFF"/>
                </a:solidFill>
              </a:rPr>
              <a:t>5. Letters to other rulers</a:t>
            </a:r>
            <a:endParaRPr lang="en-US" sz="2800" dirty="0"/>
          </a:p>
        </p:txBody>
      </p:sp>
    </p:spTree>
    <p:extLst>
      <p:ext uri="{BB962C8B-B14F-4D97-AF65-F5344CB8AC3E}">
        <p14:creationId xmlns:p14="http://schemas.microsoft.com/office/powerpoint/2010/main" val="21988415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AED26D-F92F-5ADF-537E-95F69344147B}"/>
              </a:ext>
            </a:extLst>
          </p:cNvPr>
          <p:cNvSpPr>
            <a:spLocks noGrp="1"/>
          </p:cNvSpPr>
          <p:nvPr>
            <p:ph type="title"/>
          </p:nvPr>
        </p:nvSpPr>
        <p:spPr>
          <a:xfrm>
            <a:off x="720000" y="619200"/>
            <a:ext cx="10728322" cy="801386"/>
          </a:xfrm>
        </p:spPr>
        <p:txBody>
          <a:bodyPr/>
          <a:lstStyle/>
          <a:p>
            <a:pPr algn="ctr"/>
            <a:r>
              <a:rPr lang="en-US" dirty="0"/>
              <a:t>Letters to the Surrounding Powers</a:t>
            </a:r>
          </a:p>
        </p:txBody>
      </p:sp>
      <p:sp>
        <p:nvSpPr>
          <p:cNvPr id="3" name="Content Placeholder 2">
            <a:extLst>
              <a:ext uri="{FF2B5EF4-FFF2-40B4-BE49-F238E27FC236}">
                <a16:creationId xmlns:a16="http://schemas.microsoft.com/office/drawing/2014/main" id="{D298C5C3-0AB6-4156-0E34-0C164234A799}"/>
              </a:ext>
            </a:extLst>
          </p:cNvPr>
          <p:cNvSpPr>
            <a:spLocks noGrp="1"/>
          </p:cNvSpPr>
          <p:nvPr>
            <p:ph idx="1"/>
          </p:nvPr>
        </p:nvSpPr>
        <p:spPr>
          <a:xfrm>
            <a:off x="720000" y="1632857"/>
            <a:ext cx="10728325" cy="4898571"/>
          </a:xfrm>
        </p:spPr>
        <p:txBody>
          <a:bodyPr>
            <a:normAutofit lnSpcReduction="10000"/>
          </a:bodyPr>
          <a:lstStyle/>
          <a:p>
            <a:r>
              <a:rPr lang="en-US" sz="2400" b="1" dirty="0">
                <a:solidFill>
                  <a:srgbClr val="FFFFFF"/>
                </a:solidFill>
              </a:rPr>
              <a:t>Letter to </a:t>
            </a:r>
            <a:r>
              <a:rPr lang="en-US" sz="2400" b="1" dirty="0" err="1">
                <a:solidFill>
                  <a:srgbClr val="FFFFFF"/>
                </a:solidFill>
              </a:rPr>
              <a:t>Najashi</a:t>
            </a:r>
            <a:r>
              <a:rPr lang="en-US" sz="2400" b="1" dirty="0">
                <a:solidFill>
                  <a:srgbClr val="FFFFFF"/>
                </a:solidFill>
              </a:rPr>
              <a:t> </a:t>
            </a:r>
            <a:r>
              <a:rPr lang="en-US" sz="2400" dirty="0">
                <a:solidFill>
                  <a:srgbClr val="FFFFFF"/>
                </a:solidFill>
              </a:rPr>
              <a:t>(as reported by Al-Tabari):</a:t>
            </a:r>
          </a:p>
          <a:p>
            <a:pPr marL="0" indent="0" algn="ctr">
              <a:buNone/>
            </a:pPr>
            <a:r>
              <a:rPr lang="ar-SA" sz="2200" dirty="0">
                <a:solidFill>
                  <a:srgbClr val="FFFFFF"/>
                </a:solidFill>
              </a:rPr>
              <a:t> بسم الله الرحمن الرحيم من محمد رسول الله إلى النجاشي الاصحم ملك الحبشة سلم أنت </a:t>
            </a:r>
            <a:r>
              <a:rPr lang="ar-SA" sz="2200" dirty="0" err="1">
                <a:solidFill>
                  <a:srgbClr val="FFFFFF"/>
                </a:solidFill>
              </a:rPr>
              <a:t>فانى</a:t>
            </a:r>
            <a:r>
              <a:rPr lang="ar-SA" sz="2200" dirty="0">
                <a:solidFill>
                  <a:srgbClr val="FFFFFF"/>
                </a:solidFill>
              </a:rPr>
              <a:t> أحمد إليك الله الملك القدوس السلام المؤمن المهيمن وأشهد أن عيسى ابن مريم روح الله وكلمته ألقاها إلى مريم البتول الطيبة الحصينة فحملت بعيسى فخلقه الله من روحه ونفخه كما خلق آدم بيده ونفخه</a:t>
            </a:r>
            <a:endParaRPr lang="en-US" sz="2200" dirty="0">
              <a:solidFill>
                <a:srgbClr val="FFFFFF"/>
              </a:solidFill>
            </a:endParaRPr>
          </a:p>
          <a:p>
            <a:pPr marL="0" indent="0" algn="ctr">
              <a:buNone/>
            </a:pPr>
            <a:r>
              <a:rPr lang="en-US" sz="2200" dirty="0">
                <a:solidFill>
                  <a:srgbClr val="FFFFFF"/>
                </a:solidFill>
              </a:rPr>
              <a:t>"In the Name of God, the Most Beneficent, the Most Merciful.</a:t>
            </a:r>
          </a:p>
          <a:p>
            <a:pPr marL="0" indent="0" algn="ctr">
              <a:buNone/>
            </a:pPr>
            <a:r>
              <a:rPr lang="en-US" sz="2200" dirty="0">
                <a:solidFill>
                  <a:srgbClr val="FFFFFF"/>
                </a:solidFill>
              </a:rPr>
              <a:t>From Muhammad, the Messenger of God to Negus, King of Abyssinia. Peace be upon him who follows true guidance. Salutations, I praise God, there is no god but He, the Sovereign, the Holy, the Source of peace, the Giver of peace, the Guardian of faith, the Preserver of safety. I bear witness that Jesus, the son of Mary, is the spirit of God and His Word which He cast into Mary, the virgin, the good, the pure, so that she conceived Jesus. God created him from His spirit as He created Adam by His Hand and His Breath.”</a:t>
            </a:r>
          </a:p>
        </p:txBody>
      </p:sp>
    </p:spTree>
    <p:extLst>
      <p:ext uri="{BB962C8B-B14F-4D97-AF65-F5344CB8AC3E}">
        <p14:creationId xmlns:p14="http://schemas.microsoft.com/office/powerpoint/2010/main" val="13076005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7B2CBD-8F1A-2B59-C133-0B19833B12FB}"/>
              </a:ext>
            </a:extLst>
          </p:cNvPr>
          <p:cNvSpPr>
            <a:spLocks noGrp="1"/>
          </p:cNvSpPr>
          <p:nvPr>
            <p:ph type="title"/>
          </p:nvPr>
        </p:nvSpPr>
        <p:spPr>
          <a:xfrm>
            <a:off x="720000" y="619200"/>
            <a:ext cx="10728322" cy="752400"/>
          </a:xfrm>
        </p:spPr>
        <p:txBody>
          <a:bodyPr/>
          <a:lstStyle/>
          <a:p>
            <a:pPr algn="ctr"/>
            <a:r>
              <a:rPr lang="en-US" dirty="0"/>
              <a:t>Letters to the Surrounding Powers</a:t>
            </a:r>
          </a:p>
        </p:txBody>
      </p:sp>
      <p:sp>
        <p:nvSpPr>
          <p:cNvPr id="3" name="Content Placeholder 2">
            <a:extLst>
              <a:ext uri="{FF2B5EF4-FFF2-40B4-BE49-F238E27FC236}">
                <a16:creationId xmlns:a16="http://schemas.microsoft.com/office/drawing/2014/main" id="{07720D04-6E65-8442-D268-C237DDFF2EE6}"/>
              </a:ext>
            </a:extLst>
          </p:cNvPr>
          <p:cNvSpPr>
            <a:spLocks noGrp="1"/>
          </p:cNvSpPr>
          <p:nvPr>
            <p:ph idx="1"/>
          </p:nvPr>
        </p:nvSpPr>
        <p:spPr>
          <a:xfrm>
            <a:off x="720000" y="1371600"/>
            <a:ext cx="10728325" cy="4397375"/>
          </a:xfrm>
        </p:spPr>
        <p:txBody>
          <a:bodyPr>
            <a:normAutofit/>
          </a:bodyPr>
          <a:lstStyle/>
          <a:p>
            <a:pPr marL="0" indent="0" algn="ctr">
              <a:buNone/>
            </a:pPr>
            <a:r>
              <a:rPr lang="ar-SA" sz="2400" dirty="0">
                <a:solidFill>
                  <a:srgbClr val="FFFFFF"/>
                </a:solidFill>
              </a:rPr>
              <a:t> وإني أدعوك إلى الله وحده لا شريك له والموالاة على طاعته وأن تتبعني وتؤمن بالذي جاءني فإني رسول الله وقد بعثت إليك ابن عمى جعفرا ونفرا معه من المسلمين فإذا جاءك فأقرهم ودع التجبر </a:t>
            </a:r>
            <a:r>
              <a:rPr lang="ar-SA" sz="2400" dirty="0" err="1">
                <a:solidFill>
                  <a:srgbClr val="FFFFFF"/>
                </a:solidFill>
              </a:rPr>
              <a:t>فانى</a:t>
            </a:r>
            <a:r>
              <a:rPr lang="ar-SA" sz="2400" dirty="0">
                <a:solidFill>
                  <a:srgbClr val="FFFFFF"/>
                </a:solidFill>
              </a:rPr>
              <a:t> أدعوك وجنودك إلى الله فقد بلغت ونصحت فاقبلوا نصحي والسلام على من اتبع الهدى</a:t>
            </a:r>
            <a:endParaRPr lang="en-US" sz="2400" dirty="0">
              <a:solidFill>
                <a:srgbClr val="FFFFFF"/>
              </a:solidFill>
            </a:endParaRPr>
          </a:p>
          <a:p>
            <a:pPr marL="0" indent="0" algn="ctr">
              <a:buNone/>
            </a:pPr>
            <a:r>
              <a:rPr lang="en-US" sz="2400" dirty="0">
                <a:solidFill>
                  <a:srgbClr val="FFFFFF"/>
                </a:solidFill>
              </a:rPr>
              <a:t>I call you to God Alone with no associate and to His obedience and to follow me and to believe in that which came to me, for I am the Messenger of God. I invite you and your people to God the Glorious, the All-Mighty. I hereby bear witness that I have communicated my message and advice. I invite you to listen and accept my advice. Peace be upon him who follows true guidance."</a:t>
            </a:r>
          </a:p>
        </p:txBody>
      </p:sp>
    </p:spTree>
    <p:extLst>
      <p:ext uri="{BB962C8B-B14F-4D97-AF65-F5344CB8AC3E}">
        <p14:creationId xmlns:p14="http://schemas.microsoft.com/office/powerpoint/2010/main" val="937635170"/>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22320</TotalTime>
  <Words>2548</Words>
  <Application>Microsoft Macintosh PowerPoint</Application>
  <PresentationFormat>Widescreen</PresentationFormat>
  <Paragraphs>123</Paragraphs>
  <Slides>26</Slides>
  <Notes>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26</vt:i4>
      </vt:variant>
    </vt:vector>
  </HeadingPairs>
  <TitlesOfParts>
    <vt:vector size="38" baseType="lpstr">
      <vt:lpstr>Arial</vt:lpstr>
      <vt:lpstr>Avenir Next LT Pro</vt:lpstr>
      <vt:lpstr>Droid Arabic Naskh</vt:lpstr>
      <vt:lpstr>Gentium</vt:lpstr>
      <vt:lpstr>KFGQPC Uthman Taha Naskh</vt:lpstr>
      <vt:lpstr>Lotus Linotype</vt:lpstr>
      <vt:lpstr>Naskh</vt:lpstr>
      <vt:lpstr>Nassim</vt:lpstr>
      <vt:lpstr>Sagona Book</vt:lpstr>
      <vt:lpstr>Scheherazade</vt:lpstr>
      <vt:lpstr>The Hand Extrablack</vt:lpstr>
      <vt:lpstr>BlobVTI</vt:lpstr>
      <vt:lpstr>The Life of Prophet Muhammad</vt:lpstr>
      <vt:lpstr>Letters to the Surrounding Powers</vt:lpstr>
      <vt:lpstr>Letters to the Surrounding Powers</vt:lpstr>
      <vt:lpstr>Letters to the Surrounding Powers</vt:lpstr>
      <vt:lpstr>Letters to the Surrounding Powers</vt:lpstr>
      <vt:lpstr>Letters to the Surrounding Powers</vt:lpstr>
      <vt:lpstr>Letters to the Surrounding Powers</vt:lpstr>
      <vt:lpstr>Letters to the Surrounding Powers</vt:lpstr>
      <vt:lpstr>Letters to the Surrounding Powers</vt:lpstr>
      <vt:lpstr>Letters to the Surrounding Powers</vt:lpstr>
      <vt:lpstr>Letters to the Surrounding Powers</vt:lpstr>
      <vt:lpstr>Letters to the Surrounding Powers</vt:lpstr>
      <vt:lpstr>Letters to the Surrounding Powers</vt:lpstr>
      <vt:lpstr>Letters to the Surrounding Powers</vt:lpstr>
      <vt:lpstr>Letters to the Surrounding Powers</vt:lpstr>
      <vt:lpstr>Letters to the Surrounding Powers</vt:lpstr>
      <vt:lpstr>Letters to the Surrounding Powers</vt:lpstr>
      <vt:lpstr>Letters to the Surrounding Powers</vt:lpstr>
      <vt:lpstr>Letters to the Surrounding Powers</vt:lpstr>
      <vt:lpstr>Letters to the Surrounding Powers</vt:lpstr>
      <vt:lpstr>Letters to the Surrounding Powers</vt:lpstr>
      <vt:lpstr>Letters to the Surrounding Powers</vt:lpstr>
      <vt:lpstr>Letters to the Surrounding Powers</vt:lpstr>
      <vt:lpstr>Letters to the Surrounding Powers</vt:lpstr>
      <vt:lpstr>Letters to the Surrounding Powers</vt:lpstr>
      <vt:lpstr>Letters to the Surrounding Powers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1329</cp:revision>
  <dcterms:created xsi:type="dcterms:W3CDTF">2020-11-25T07:02:27Z</dcterms:created>
  <dcterms:modified xsi:type="dcterms:W3CDTF">2023-03-02T03:01:12Z</dcterms:modified>
</cp:coreProperties>
</file>