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62" r:id="rId3"/>
    <p:sldId id="263" r:id="rId4"/>
    <p:sldId id="264"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EAF5FF"/>
    <a:srgbClr val="FDFAFF"/>
    <a:srgbClr val="000000"/>
    <a:srgbClr val="FDFDFD"/>
    <a:srgbClr val="FEFDFF"/>
    <a:srgbClr val="FCFD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462"/>
  </p:normalViewPr>
  <p:slideViewPr>
    <p:cSldViewPr snapToGrid="0" snapToObjects="1">
      <p:cViewPr varScale="1">
        <p:scale>
          <a:sx n="78" d="100"/>
          <a:sy n="78" d="100"/>
        </p:scale>
        <p:origin x="184" y="7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March 8,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March 8,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March 8,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March 8,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March 8,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March 8,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March 8, 2023</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March 8, 2023</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March 8, 2023</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March 8,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March 8,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March 8, 2023</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70</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C70C3-54F7-49CC-7469-B8A2C351FA05}"/>
              </a:ext>
            </a:extLst>
          </p:cNvPr>
          <p:cNvSpPr>
            <a:spLocks noGrp="1"/>
          </p:cNvSpPr>
          <p:nvPr>
            <p:ph type="title"/>
          </p:nvPr>
        </p:nvSpPr>
        <p:spPr>
          <a:xfrm>
            <a:off x="720000" y="619200"/>
            <a:ext cx="10728322" cy="834043"/>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318F2130-5686-65D0-D323-9C395CBAF6C1}"/>
              </a:ext>
            </a:extLst>
          </p:cNvPr>
          <p:cNvSpPr>
            <a:spLocks noGrp="1"/>
          </p:cNvSpPr>
          <p:nvPr>
            <p:ph idx="1"/>
          </p:nvPr>
        </p:nvSpPr>
        <p:spPr>
          <a:xfrm>
            <a:off x="720000" y="1453244"/>
            <a:ext cx="10728325" cy="4315732"/>
          </a:xfrm>
        </p:spPr>
        <p:txBody>
          <a:bodyPr>
            <a:normAutofit/>
          </a:bodyPr>
          <a:lstStyle/>
          <a:p>
            <a:pPr marL="0" indent="0" algn="ctr">
              <a:buNone/>
            </a:pPr>
            <a:r>
              <a:rPr lang="en-US" sz="2400" dirty="0">
                <a:solidFill>
                  <a:srgbClr val="FFFFFF"/>
                </a:solidFill>
              </a:rPr>
              <a:t>"In the Name of God, the Most Beneficent, the Most Merciful.</a:t>
            </a:r>
          </a:p>
          <a:p>
            <a:pPr marL="0" indent="0" algn="ctr">
              <a:buNone/>
            </a:pPr>
            <a:r>
              <a:rPr lang="en-US" sz="2400" dirty="0">
                <a:solidFill>
                  <a:srgbClr val="FFFFFF"/>
                </a:solidFill>
              </a:rPr>
              <a:t>From Muhammad servant of God and His Messenger to </a:t>
            </a:r>
            <a:r>
              <a:rPr lang="en-US" sz="2400" dirty="0" err="1">
                <a:solidFill>
                  <a:srgbClr val="FFFFFF"/>
                </a:solidFill>
              </a:rPr>
              <a:t>Muqawqas</a:t>
            </a:r>
            <a:r>
              <a:rPr lang="en-US" sz="2400" dirty="0">
                <a:solidFill>
                  <a:srgbClr val="FFFFFF"/>
                </a:solidFill>
              </a:rPr>
              <a:t>, ruler of Egypt.</a:t>
            </a:r>
          </a:p>
          <a:p>
            <a:pPr marL="0" indent="0" algn="ctr">
              <a:buNone/>
            </a:pPr>
            <a:r>
              <a:rPr lang="en-US" sz="2400" dirty="0">
                <a:solidFill>
                  <a:srgbClr val="FFFFFF"/>
                </a:solidFill>
              </a:rPr>
              <a:t>Peace be upon him who follows true guidance. Thereafter, I invite you to accept Islam. Therefore, if you want security, accept Islam. If you accept Islam, God, the Sublime, shall reward you doubly. But if you refuse to do so, you will bear the burden of the transgression of all the </a:t>
            </a:r>
            <a:r>
              <a:rPr lang="en-US" sz="2400" dirty="0" err="1">
                <a:solidFill>
                  <a:srgbClr val="FFFFFF"/>
                </a:solidFill>
              </a:rPr>
              <a:t>Coptics</a:t>
            </a:r>
            <a:r>
              <a:rPr lang="en-US" sz="2400" dirty="0">
                <a:solidFill>
                  <a:srgbClr val="FFFFFF"/>
                </a:solidFill>
              </a:rPr>
              <a:t>.</a:t>
            </a:r>
          </a:p>
        </p:txBody>
      </p:sp>
    </p:spTree>
    <p:extLst>
      <p:ext uri="{BB962C8B-B14F-4D97-AF65-F5344CB8AC3E}">
        <p14:creationId xmlns:p14="http://schemas.microsoft.com/office/powerpoint/2010/main" val="3928346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48ED6-AC15-D52B-DD1B-3B8D9E957304}"/>
              </a:ext>
            </a:extLst>
          </p:cNvPr>
          <p:cNvSpPr>
            <a:spLocks noGrp="1"/>
          </p:cNvSpPr>
          <p:nvPr>
            <p:ph type="title"/>
          </p:nvPr>
        </p:nvSpPr>
        <p:spPr>
          <a:xfrm>
            <a:off x="720000" y="619200"/>
            <a:ext cx="10728322" cy="785057"/>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4FF86C63-C8D2-2A1F-A08F-6CBCB3DD8174}"/>
              </a:ext>
            </a:extLst>
          </p:cNvPr>
          <p:cNvSpPr>
            <a:spLocks noGrp="1"/>
          </p:cNvSpPr>
          <p:nvPr>
            <p:ph idx="1"/>
          </p:nvPr>
        </p:nvSpPr>
        <p:spPr>
          <a:xfrm>
            <a:off x="720000" y="1404258"/>
            <a:ext cx="10728325" cy="4364718"/>
          </a:xfrm>
        </p:spPr>
        <p:txBody>
          <a:bodyPr>
            <a:normAutofit/>
          </a:bodyPr>
          <a:lstStyle/>
          <a:p>
            <a:pPr marL="0" indent="0" algn="ctr">
              <a:buNone/>
            </a:pPr>
            <a:r>
              <a:rPr lang="en-US" sz="2400" dirty="0">
                <a:solidFill>
                  <a:srgbClr val="FFFFFF"/>
                </a:solidFill>
              </a:rPr>
              <a:t>"Say (O Muhammad   : ‘O people of the Scripture (Jews and Christians), come to a word that is just between us and you, that we worship none but God, and that we associate no partners with Him, and that none of us shall take others as lords besides God.’ Then, if they turn away, say: ‘Bear witness that we are Muslims.’ " </a:t>
            </a:r>
          </a:p>
          <a:p>
            <a:pPr marL="0" indent="0" algn="ctr">
              <a:buNone/>
            </a:pPr>
            <a:endParaRPr lang="en-US" sz="2400" dirty="0">
              <a:solidFill>
                <a:srgbClr val="FFFFFF"/>
              </a:solidFill>
            </a:endParaRPr>
          </a:p>
          <a:p>
            <a:pPr marL="0" indent="0" algn="ctr">
              <a:buNone/>
            </a:pPr>
            <a:r>
              <a:rPr lang="en-US" sz="2400" dirty="0">
                <a:solidFill>
                  <a:srgbClr val="FFFFFF"/>
                </a:solidFill>
              </a:rPr>
              <a:t>Quran 3:64</a:t>
            </a:r>
          </a:p>
        </p:txBody>
      </p:sp>
    </p:spTree>
    <p:extLst>
      <p:ext uri="{BB962C8B-B14F-4D97-AF65-F5344CB8AC3E}">
        <p14:creationId xmlns:p14="http://schemas.microsoft.com/office/powerpoint/2010/main" val="2035479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77BE7-4149-45B0-096D-08DF0C4C633B}"/>
              </a:ext>
            </a:extLst>
          </p:cNvPr>
          <p:cNvSpPr>
            <a:spLocks noGrp="1"/>
          </p:cNvSpPr>
          <p:nvPr>
            <p:ph type="title"/>
          </p:nvPr>
        </p:nvSpPr>
        <p:spPr>
          <a:xfrm>
            <a:off x="720000" y="619200"/>
            <a:ext cx="10728322" cy="768729"/>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9FA65410-D1D7-3777-AF15-AA5429C5FB34}"/>
              </a:ext>
            </a:extLst>
          </p:cNvPr>
          <p:cNvSpPr>
            <a:spLocks noGrp="1"/>
          </p:cNvSpPr>
          <p:nvPr>
            <p:ph idx="1"/>
          </p:nvPr>
        </p:nvSpPr>
        <p:spPr>
          <a:xfrm>
            <a:off x="720000" y="1387930"/>
            <a:ext cx="10728325" cy="4381046"/>
          </a:xfrm>
        </p:spPr>
        <p:txBody>
          <a:bodyPr/>
          <a:lstStyle/>
          <a:p>
            <a:r>
              <a:rPr lang="en-US" sz="2400" b="1" dirty="0">
                <a:solidFill>
                  <a:srgbClr val="FFFFFF"/>
                </a:solidFill>
              </a:rPr>
              <a:t>An Conversation Between </a:t>
            </a:r>
            <a:r>
              <a:rPr lang="en-US" sz="2400" b="1" dirty="0" err="1">
                <a:solidFill>
                  <a:srgbClr val="FFFFFF"/>
                </a:solidFill>
              </a:rPr>
              <a:t>Hatib</a:t>
            </a:r>
            <a:r>
              <a:rPr lang="en-US" sz="2400" b="1" dirty="0">
                <a:solidFill>
                  <a:srgbClr val="FFFFFF"/>
                </a:solidFill>
              </a:rPr>
              <a:t> and </a:t>
            </a:r>
            <a:r>
              <a:rPr lang="en-US" sz="2400" b="1" dirty="0" err="1">
                <a:solidFill>
                  <a:srgbClr val="FFFFFF"/>
                </a:solidFill>
              </a:rPr>
              <a:t>Muqawqis</a:t>
            </a:r>
            <a:r>
              <a:rPr lang="en-US" sz="2400" b="1" dirty="0">
                <a:solidFill>
                  <a:srgbClr val="FFFFFF"/>
                </a:solidFill>
              </a:rPr>
              <a:t>:</a:t>
            </a:r>
          </a:p>
          <a:p>
            <a:pPr marL="0" indent="0" algn="ctr">
              <a:buNone/>
            </a:pPr>
            <a:r>
              <a:rPr lang="ar-SA" sz="2400" b="0" i="0" dirty="0">
                <a:solidFill>
                  <a:srgbClr val="FFFFFF"/>
                </a:solidFill>
                <a:effectLst/>
                <a:latin typeface="Lotus Linotype"/>
              </a:rPr>
              <a:t>فجاء حاطب بالكتاب حتى دخل مصر فلم يجد المقوقس هناك، فذهب إلى الإسكندرية، فأُخبر أنه في مجلس مشرف على البحر، فركب حاطب سفينة، وحاذى مجلسه، وأشار بالكتاب إليه، فلما رآه المقوقس أمر بإحضاره بين يديه، فلما جيء به نظر إلى الكتاب، وفضه، وقرأه.</a:t>
            </a:r>
            <a:endParaRPr lang="en-US" sz="2400" dirty="0">
              <a:solidFill>
                <a:srgbClr val="FFFFFF"/>
              </a:solidFill>
            </a:endParaRPr>
          </a:p>
        </p:txBody>
      </p:sp>
    </p:spTree>
    <p:extLst>
      <p:ext uri="{BB962C8B-B14F-4D97-AF65-F5344CB8AC3E}">
        <p14:creationId xmlns:p14="http://schemas.microsoft.com/office/powerpoint/2010/main" val="4066681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20581-6667-A1E4-CB65-8CB466CF4E80}"/>
              </a:ext>
            </a:extLst>
          </p:cNvPr>
          <p:cNvSpPr>
            <a:spLocks noGrp="1"/>
          </p:cNvSpPr>
          <p:nvPr>
            <p:ph type="title"/>
          </p:nvPr>
        </p:nvSpPr>
        <p:spPr>
          <a:xfrm>
            <a:off x="720000" y="619200"/>
            <a:ext cx="10728322" cy="752400"/>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CF6DEB22-18D8-A76E-E7FA-6D0BF849E94A}"/>
              </a:ext>
            </a:extLst>
          </p:cNvPr>
          <p:cNvSpPr>
            <a:spLocks noGrp="1"/>
          </p:cNvSpPr>
          <p:nvPr>
            <p:ph idx="1"/>
          </p:nvPr>
        </p:nvSpPr>
        <p:spPr>
          <a:xfrm>
            <a:off x="720000" y="1371600"/>
            <a:ext cx="10728325" cy="4397375"/>
          </a:xfrm>
        </p:spPr>
        <p:txBody>
          <a:bodyPr>
            <a:normAutofit/>
          </a:bodyPr>
          <a:lstStyle/>
          <a:p>
            <a:pPr marL="0" indent="0" algn="ctr">
              <a:buNone/>
            </a:pPr>
            <a:r>
              <a:rPr lang="ar-SA" sz="2800" b="1" dirty="0">
                <a:solidFill>
                  <a:srgbClr val="FFFFFF"/>
                </a:solidFill>
              </a:rPr>
              <a:t>وقال لحاطب</a:t>
            </a:r>
            <a:r>
              <a:rPr lang="ar-SA" sz="2800" dirty="0">
                <a:solidFill>
                  <a:srgbClr val="FFFFFF"/>
                </a:solidFill>
              </a:rPr>
              <a:t>: ما منعه إن كان نبياً أن يدعو على من خالفه، وأخرجه من بلده إلى غيرها أن يسلِّط عليهم،</a:t>
            </a:r>
          </a:p>
          <a:p>
            <a:pPr marL="0" indent="0" algn="ctr">
              <a:buNone/>
            </a:pPr>
            <a:r>
              <a:rPr lang="ar-SA" sz="2800" b="1" dirty="0">
                <a:solidFill>
                  <a:srgbClr val="FFFFFF"/>
                </a:solidFill>
              </a:rPr>
              <a:t>فقال له حاطب</a:t>
            </a:r>
            <a:r>
              <a:rPr lang="ar-SA" sz="2800" dirty="0">
                <a:solidFill>
                  <a:srgbClr val="FFFFFF"/>
                </a:solidFill>
              </a:rPr>
              <a:t>: ألست تشهد أن عيسى بن مريم رسول الله؟ فما له حيث أخذه قومه، فأرادوا أن يقتلوه أن لا يكون دعا عليهم أن يهلكهم الله تعالى، حتى رفعه الله إليه؟</a:t>
            </a:r>
          </a:p>
          <a:p>
            <a:pPr marL="0" indent="0" algn="ctr">
              <a:buNone/>
            </a:pPr>
            <a:r>
              <a:rPr lang="ar-SA" sz="2800" b="1" dirty="0">
                <a:solidFill>
                  <a:srgbClr val="FFFFFF"/>
                </a:solidFill>
              </a:rPr>
              <a:t>قال</a:t>
            </a:r>
            <a:r>
              <a:rPr lang="ar-SA" sz="2800" dirty="0">
                <a:solidFill>
                  <a:srgbClr val="FFFFFF"/>
                </a:solidFill>
              </a:rPr>
              <a:t>: أحسنت، أنت حكيم من عند حكيم.</a:t>
            </a:r>
            <a:endParaRPr lang="en-US" sz="2800" dirty="0">
              <a:solidFill>
                <a:srgbClr val="FFFFFF"/>
              </a:solidFill>
            </a:endParaRPr>
          </a:p>
        </p:txBody>
      </p:sp>
    </p:spTree>
    <p:extLst>
      <p:ext uri="{BB962C8B-B14F-4D97-AF65-F5344CB8AC3E}">
        <p14:creationId xmlns:p14="http://schemas.microsoft.com/office/powerpoint/2010/main" val="14835033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4DA2A-2313-8DA5-287B-680F108C0EA3}"/>
              </a:ext>
            </a:extLst>
          </p:cNvPr>
          <p:cNvSpPr>
            <a:spLocks noGrp="1"/>
          </p:cNvSpPr>
          <p:nvPr>
            <p:ph type="title"/>
          </p:nvPr>
        </p:nvSpPr>
        <p:spPr>
          <a:xfrm>
            <a:off x="720000" y="619200"/>
            <a:ext cx="10728322" cy="752400"/>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AE19F3A0-4D07-6B91-A3D9-1BB7FD76F808}"/>
              </a:ext>
            </a:extLst>
          </p:cNvPr>
          <p:cNvSpPr>
            <a:spLocks noGrp="1"/>
          </p:cNvSpPr>
          <p:nvPr>
            <p:ph idx="1"/>
          </p:nvPr>
        </p:nvSpPr>
        <p:spPr>
          <a:xfrm>
            <a:off x="720000" y="1371600"/>
            <a:ext cx="10728325" cy="4397375"/>
          </a:xfrm>
        </p:spPr>
        <p:txBody>
          <a:bodyPr>
            <a:normAutofit/>
          </a:bodyPr>
          <a:lstStyle/>
          <a:p>
            <a:pPr marL="0" indent="0" algn="ctr">
              <a:buNone/>
            </a:pPr>
            <a:r>
              <a:rPr lang="ar-SA" sz="2400" dirty="0">
                <a:solidFill>
                  <a:srgbClr val="FFFFFF"/>
                </a:solidFill>
              </a:rPr>
              <a:t>ثم قال له حاطب: إنه كان قبلك من يزعم أنه الرب الأعلى (يعني فرعون)، فأخذه الله نكال الآخرة والأولى، فانتقم به، ثم انتقم منه، فاعتبر بغيرك، ولا يعتبر غيرك بك.</a:t>
            </a:r>
            <a:endParaRPr lang="en-US" sz="2400" dirty="0">
              <a:solidFill>
                <a:srgbClr val="FFFFFF"/>
              </a:solidFill>
            </a:endParaRPr>
          </a:p>
          <a:p>
            <a:pPr marL="0" indent="0" algn="ctr">
              <a:buNone/>
            </a:pPr>
            <a:endParaRPr lang="en-US" sz="2400" dirty="0">
              <a:solidFill>
                <a:srgbClr val="FFFFFF"/>
              </a:solidFill>
            </a:endParaRPr>
          </a:p>
          <a:p>
            <a:pPr marL="0" indent="0" algn="ctr">
              <a:buNone/>
            </a:pPr>
            <a:r>
              <a:rPr lang="ar-SA" sz="2400" dirty="0">
                <a:solidFill>
                  <a:srgbClr val="FFFFFF"/>
                </a:solidFill>
              </a:rPr>
              <a:t>إن هذا النبي دعا الناس فكان أشدهم عليه قريش، وأعداهم له يهود، وأقربهم منه النصارى، ولعمري ما بشارة موسى بعيسى عليهما الصلاة والسلام إلا كبشارة عيسى بمحمد «صلى الله عليه </a:t>
            </a:r>
            <a:r>
              <a:rPr lang="ar-SA" sz="2400" dirty="0" err="1">
                <a:solidFill>
                  <a:srgbClr val="FFFFFF"/>
                </a:solidFill>
              </a:rPr>
              <a:t>وآله</a:t>
            </a:r>
            <a:r>
              <a:rPr lang="ar-SA" sz="2400" dirty="0">
                <a:solidFill>
                  <a:srgbClr val="FFFFFF"/>
                </a:solidFill>
              </a:rPr>
              <a:t>»، وما دعاؤنا إياك إلى القرآن إلا كدعائك أهل التوراة إلى الإنجيل، وكل نبي أدرك قوماً فهم أمته، فالحق عليهم أن يطيعوه، فأنت ممن أدرك هذا النبي، ولسنا ننهاك عن دين المسيح، بل نأمرك به</a:t>
            </a:r>
            <a:endParaRPr lang="en-US" sz="2400" dirty="0">
              <a:solidFill>
                <a:srgbClr val="FFFFFF"/>
              </a:solidFill>
            </a:endParaRPr>
          </a:p>
        </p:txBody>
      </p:sp>
    </p:spTree>
    <p:extLst>
      <p:ext uri="{BB962C8B-B14F-4D97-AF65-F5344CB8AC3E}">
        <p14:creationId xmlns:p14="http://schemas.microsoft.com/office/powerpoint/2010/main" val="38012788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A6EA9-C801-60CA-83C3-375F22D944D7}"/>
              </a:ext>
            </a:extLst>
          </p:cNvPr>
          <p:cNvSpPr>
            <a:spLocks noGrp="1"/>
          </p:cNvSpPr>
          <p:nvPr>
            <p:ph type="title"/>
          </p:nvPr>
        </p:nvSpPr>
        <p:spPr>
          <a:xfrm>
            <a:off x="720000" y="619200"/>
            <a:ext cx="10728322" cy="801386"/>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F7288D4A-615B-62C5-CE0C-02AF24FAB4E8}"/>
              </a:ext>
            </a:extLst>
          </p:cNvPr>
          <p:cNvSpPr>
            <a:spLocks noGrp="1"/>
          </p:cNvSpPr>
          <p:nvPr>
            <p:ph idx="1"/>
          </p:nvPr>
        </p:nvSpPr>
        <p:spPr>
          <a:xfrm>
            <a:off x="720000" y="1420586"/>
            <a:ext cx="10728325" cy="4000499"/>
          </a:xfrm>
        </p:spPr>
        <p:txBody>
          <a:bodyPr>
            <a:normAutofit/>
          </a:bodyPr>
          <a:lstStyle/>
          <a:p>
            <a:r>
              <a:rPr lang="en-US" sz="2400" b="1" dirty="0" err="1">
                <a:solidFill>
                  <a:srgbClr val="FFFFFF"/>
                </a:solidFill>
              </a:rPr>
              <a:t>Muqawqis</a:t>
            </a:r>
            <a:r>
              <a:rPr lang="en-US" sz="2400" b="1" dirty="0">
                <a:solidFill>
                  <a:srgbClr val="FFFFFF"/>
                </a:solidFill>
              </a:rPr>
              <a:t>’ letter to the Prophet (s):</a:t>
            </a:r>
          </a:p>
          <a:p>
            <a:pPr algn="ctr"/>
            <a:r>
              <a:rPr lang="ar-SA" sz="2400" b="0" i="0" dirty="0">
                <a:solidFill>
                  <a:srgbClr val="FFFFFF"/>
                </a:solidFill>
                <a:effectLst/>
                <a:latin typeface="Arial" panose="020B0604020202020204" pitchFamily="34" charset="0"/>
              </a:rPr>
              <a:t>بسم الله الرحمن الرحيم، لمحمد بن عبد الله من المقوقس عظيم القبط، سلام عليك، أما بعد فقد قرأت كتابك، وفهمت ما ذكرت فيه، وما تدعو إليه، وقد علمت أن نبيا قد بقي، وقد كنت أظن أنه يخرج بالشام، وقد أكرمت رسولك، وبعثت إليك بجاريتين لهما مكان في القبط عظيم وبثياب، وأهديت إليك بغلة لتركبها، والسلام عليك</a:t>
            </a:r>
          </a:p>
          <a:p>
            <a:pPr marL="0" indent="0">
              <a:buNone/>
            </a:pPr>
            <a:br>
              <a:rPr lang="ar-SA" sz="2000" dirty="0"/>
            </a:br>
            <a:endParaRPr lang="en-US" sz="2400" b="1" dirty="0">
              <a:solidFill>
                <a:srgbClr val="FFFFFF"/>
              </a:solidFill>
            </a:endParaRPr>
          </a:p>
          <a:p>
            <a:pPr marL="0" indent="0" algn="ctr">
              <a:buNone/>
            </a:pPr>
            <a:endParaRPr lang="en-US" sz="2400" b="1" dirty="0"/>
          </a:p>
        </p:txBody>
      </p:sp>
    </p:spTree>
    <p:extLst>
      <p:ext uri="{BB962C8B-B14F-4D97-AF65-F5344CB8AC3E}">
        <p14:creationId xmlns:p14="http://schemas.microsoft.com/office/powerpoint/2010/main" val="6417534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1BF18-3828-7399-3587-02863ABF6102}"/>
              </a:ext>
            </a:extLst>
          </p:cNvPr>
          <p:cNvSpPr>
            <a:spLocks noGrp="1"/>
          </p:cNvSpPr>
          <p:nvPr>
            <p:ph type="title"/>
          </p:nvPr>
        </p:nvSpPr>
        <p:spPr>
          <a:xfrm>
            <a:off x="720000" y="619200"/>
            <a:ext cx="10728322" cy="850371"/>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FBD01E7D-57D0-721F-EB91-E726FAD15478}"/>
              </a:ext>
            </a:extLst>
          </p:cNvPr>
          <p:cNvSpPr>
            <a:spLocks noGrp="1"/>
          </p:cNvSpPr>
          <p:nvPr>
            <p:ph idx="1"/>
          </p:nvPr>
        </p:nvSpPr>
        <p:spPr>
          <a:xfrm>
            <a:off x="720000" y="1616530"/>
            <a:ext cx="10728325" cy="4152446"/>
          </a:xfrm>
        </p:spPr>
        <p:txBody>
          <a:bodyPr/>
          <a:lstStyle/>
          <a:p>
            <a:pPr marL="0" indent="0" algn="ctr">
              <a:buNone/>
            </a:pPr>
            <a:r>
              <a:rPr lang="en-US" sz="2400" dirty="0">
                <a:solidFill>
                  <a:srgbClr val="FFFFFF"/>
                </a:solidFill>
              </a:rPr>
              <a:t>"In the Name of God, the Most Beneficent, the Most Merciful. From </a:t>
            </a:r>
            <a:r>
              <a:rPr lang="en-US" sz="2400" dirty="0" err="1">
                <a:solidFill>
                  <a:srgbClr val="FFFFFF"/>
                </a:solidFill>
              </a:rPr>
              <a:t>Muqawqas</a:t>
            </a:r>
            <a:r>
              <a:rPr lang="en-US" sz="2400" dirty="0">
                <a:solidFill>
                  <a:srgbClr val="FFFFFF"/>
                </a:solidFill>
              </a:rPr>
              <a:t> to Muhammad bin ‘Abdullah.</a:t>
            </a:r>
          </a:p>
          <a:p>
            <a:pPr marL="0" indent="0" algn="ctr">
              <a:buNone/>
            </a:pPr>
            <a:r>
              <a:rPr lang="en-US" sz="2400" dirty="0">
                <a:solidFill>
                  <a:srgbClr val="FFFFFF"/>
                </a:solidFill>
              </a:rPr>
              <a:t>Peace be upon you. I have read your letter and understood its contents, and what you are calling for. I already know that the coming of a Prophet is still due, but I used to believe he would be born in Syria. I am sending you as presents two maids, who come from noble Coptic families; clothing and a steed for riding on. Peace be upon you."</a:t>
            </a:r>
          </a:p>
          <a:p>
            <a:pPr marL="0" indent="0" algn="ctr">
              <a:buNone/>
            </a:pPr>
            <a:endParaRPr lang="en-US" dirty="0"/>
          </a:p>
        </p:txBody>
      </p:sp>
    </p:spTree>
    <p:extLst>
      <p:ext uri="{BB962C8B-B14F-4D97-AF65-F5344CB8AC3E}">
        <p14:creationId xmlns:p14="http://schemas.microsoft.com/office/powerpoint/2010/main" val="17120002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79671-DEE6-DCE8-A70B-FB56C7A964A2}"/>
              </a:ext>
            </a:extLst>
          </p:cNvPr>
          <p:cNvSpPr>
            <a:spLocks noGrp="1"/>
          </p:cNvSpPr>
          <p:nvPr>
            <p:ph type="title"/>
          </p:nvPr>
        </p:nvSpPr>
        <p:spPr>
          <a:xfrm>
            <a:off x="720000" y="619200"/>
            <a:ext cx="10728322" cy="719743"/>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7987A92D-F87C-A608-A8AC-566E5B470A2C}"/>
              </a:ext>
            </a:extLst>
          </p:cNvPr>
          <p:cNvSpPr>
            <a:spLocks noGrp="1"/>
          </p:cNvSpPr>
          <p:nvPr>
            <p:ph idx="1"/>
          </p:nvPr>
        </p:nvSpPr>
        <p:spPr>
          <a:xfrm>
            <a:off x="720000" y="1338944"/>
            <a:ext cx="10728325" cy="4430032"/>
          </a:xfrm>
        </p:spPr>
        <p:txBody>
          <a:bodyPr/>
          <a:lstStyle/>
          <a:p>
            <a:r>
              <a:rPr lang="en-US" sz="2400" dirty="0">
                <a:solidFill>
                  <a:srgbClr val="FFFFFF"/>
                </a:solidFill>
              </a:rPr>
              <a:t>Upon hearing that </a:t>
            </a:r>
            <a:r>
              <a:rPr lang="en-US" sz="2400" dirty="0" err="1">
                <a:solidFill>
                  <a:srgbClr val="FFFFFF"/>
                </a:solidFill>
              </a:rPr>
              <a:t>Muqaqis</a:t>
            </a:r>
            <a:r>
              <a:rPr lang="en-US" sz="2400" dirty="0">
                <a:solidFill>
                  <a:srgbClr val="FFFFFF"/>
                </a:solidFill>
              </a:rPr>
              <a:t> rejected the invitation, the Prophet (s) said:</a:t>
            </a:r>
          </a:p>
          <a:p>
            <a:pPr marL="0" indent="0" algn="ctr">
              <a:buNone/>
            </a:pPr>
            <a:r>
              <a:rPr lang="ar-SA" sz="2400" b="0" i="0" dirty="0">
                <a:solidFill>
                  <a:srgbClr val="FFFFFF"/>
                </a:solidFill>
                <a:effectLst/>
                <a:latin typeface="Google Sans"/>
              </a:rPr>
              <a:t>ضنّ الخبيث بملكه ولا بقاء لملكه</a:t>
            </a:r>
            <a:endParaRPr lang="en-US" sz="2400" b="0" i="0" dirty="0">
              <a:solidFill>
                <a:srgbClr val="FFFFFF"/>
              </a:solidFill>
              <a:effectLst/>
              <a:latin typeface="Google Sans"/>
            </a:endParaRPr>
          </a:p>
          <a:p>
            <a:pPr marL="0" indent="0" algn="ctr">
              <a:buNone/>
            </a:pPr>
            <a:r>
              <a:rPr lang="en-US" sz="2400" dirty="0">
                <a:solidFill>
                  <a:srgbClr val="FFFFFF"/>
                </a:solidFill>
              </a:rPr>
              <a:t>“the filthy man is possessive of his kingdom but his kingdom will not last.”</a:t>
            </a:r>
          </a:p>
          <a:p>
            <a:pPr marL="0" indent="0" algn="ctr">
              <a:buNone/>
            </a:pPr>
            <a:endParaRPr lang="en-US" sz="2400" dirty="0">
              <a:solidFill>
                <a:srgbClr val="FFFFFF"/>
              </a:solidFill>
            </a:endParaRPr>
          </a:p>
          <a:p>
            <a:r>
              <a:rPr lang="en-US" sz="2400" dirty="0">
                <a:solidFill>
                  <a:srgbClr val="FFFFFF"/>
                </a:solidFill>
              </a:rPr>
              <a:t>Why did the Prophet accept the gifts of </a:t>
            </a:r>
            <a:r>
              <a:rPr lang="en-US" sz="2400" dirty="0" err="1">
                <a:solidFill>
                  <a:srgbClr val="FFFFFF"/>
                </a:solidFill>
              </a:rPr>
              <a:t>Muqawqis</a:t>
            </a:r>
            <a:r>
              <a:rPr lang="en-US" sz="2400" dirty="0">
                <a:solidFill>
                  <a:srgbClr val="FFFFFF"/>
                </a:solidFill>
              </a:rPr>
              <a:t> when he rejected the invitation to Islam?</a:t>
            </a:r>
          </a:p>
        </p:txBody>
      </p:sp>
    </p:spTree>
    <p:extLst>
      <p:ext uri="{BB962C8B-B14F-4D97-AF65-F5344CB8AC3E}">
        <p14:creationId xmlns:p14="http://schemas.microsoft.com/office/powerpoint/2010/main" val="23438180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15F725-164B-0897-3A44-26D912D8964D}"/>
              </a:ext>
            </a:extLst>
          </p:cNvPr>
          <p:cNvSpPr>
            <a:spLocks noGrp="1"/>
          </p:cNvSpPr>
          <p:nvPr>
            <p:ph type="title"/>
          </p:nvPr>
        </p:nvSpPr>
        <p:spPr>
          <a:xfrm>
            <a:off x="720000" y="619200"/>
            <a:ext cx="10728322" cy="752400"/>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C22622A2-2142-3E42-96EF-9379CEF52785}"/>
              </a:ext>
            </a:extLst>
          </p:cNvPr>
          <p:cNvSpPr>
            <a:spLocks noGrp="1"/>
          </p:cNvSpPr>
          <p:nvPr>
            <p:ph idx="1"/>
          </p:nvPr>
        </p:nvSpPr>
        <p:spPr>
          <a:xfrm>
            <a:off x="720000" y="1534886"/>
            <a:ext cx="10728325" cy="4234089"/>
          </a:xfrm>
        </p:spPr>
        <p:txBody>
          <a:bodyPr>
            <a:normAutofit/>
          </a:bodyPr>
          <a:lstStyle/>
          <a:p>
            <a:pPr algn="ctr"/>
            <a:r>
              <a:rPr lang="ar-SA" sz="2400" b="0" i="0" dirty="0">
                <a:solidFill>
                  <a:srgbClr val="FFFFFF"/>
                </a:solidFill>
                <a:effectLst/>
                <a:latin typeface="Simplified Arabic" panose="02020603050405020304" pitchFamily="18" charset="-78"/>
              </a:rPr>
              <a:t>قال أبو عبد الله عليه السلام: قال رسول الله صلى الله عليه </a:t>
            </a:r>
            <a:r>
              <a:rPr lang="ar-SA" sz="2400" b="0" i="0" dirty="0" err="1">
                <a:solidFill>
                  <a:srgbClr val="FFFFFF"/>
                </a:solidFill>
                <a:effectLst/>
                <a:latin typeface="Simplified Arabic" panose="02020603050405020304" pitchFamily="18" charset="-78"/>
              </a:rPr>
              <a:t>وآله</a:t>
            </a:r>
            <a:r>
              <a:rPr lang="ar-SA" sz="2400" b="0" i="0" dirty="0">
                <a:solidFill>
                  <a:srgbClr val="FFFFFF"/>
                </a:solidFill>
                <a:effectLst/>
                <a:latin typeface="Simplified Arabic" panose="02020603050405020304" pitchFamily="18" charset="-78"/>
              </a:rPr>
              <a:t>: لو أن مؤمنا دعاني إلى طعام ذراع شاة لأجبته وكان ذلك من الدين ولو أن مشركا أو منافقا دعاني إلى طعام جزور ما أجبته وكان ذلك من الدين، أبى الله عز وجل لي زبد المشركين والمنافقين وطعامهم</a:t>
            </a:r>
            <a:endParaRPr lang="en-US" sz="2400" b="0" i="0" dirty="0">
              <a:solidFill>
                <a:srgbClr val="FFFFFF"/>
              </a:solidFill>
              <a:effectLst/>
              <a:latin typeface="Simplified Arabic" panose="02020603050405020304" pitchFamily="18" charset="-78"/>
            </a:endParaRPr>
          </a:p>
          <a:p>
            <a:pPr marL="0" indent="0" algn="ctr">
              <a:buNone/>
            </a:pPr>
            <a:r>
              <a:rPr lang="en-US" sz="2400" dirty="0">
                <a:solidFill>
                  <a:srgbClr val="FFFFFF"/>
                </a:solidFill>
              </a:rPr>
              <a:t>“If a believer is to invite me to come and eat the leg of a lamb I would accept that invitation and that is part of religion. And if a pagan or a hypocrite invites me to the feast of an entire camel I would not accept the invitation and that is part of religion. God forbids for me to take any of the froth of the pagans and hypocrites and their food.</a:t>
            </a:r>
          </a:p>
        </p:txBody>
      </p:sp>
    </p:spTree>
    <p:extLst>
      <p:ext uri="{BB962C8B-B14F-4D97-AF65-F5344CB8AC3E}">
        <p14:creationId xmlns:p14="http://schemas.microsoft.com/office/powerpoint/2010/main" val="19911302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AC184-4CD5-5280-E2DB-F11BABB027C6}"/>
              </a:ext>
            </a:extLst>
          </p:cNvPr>
          <p:cNvSpPr>
            <a:spLocks noGrp="1"/>
          </p:cNvSpPr>
          <p:nvPr>
            <p:ph type="title"/>
          </p:nvPr>
        </p:nvSpPr>
        <p:spPr>
          <a:xfrm>
            <a:off x="720000" y="619200"/>
            <a:ext cx="10728322" cy="834043"/>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71F75C09-BCB6-428A-8ECB-BE6D21CFBBE4}"/>
              </a:ext>
            </a:extLst>
          </p:cNvPr>
          <p:cNvSpPr>
            <a:spLocks noGrp="1"/>
          </p:cNvSpPr>
          <p:nvPr>
            <p:ph idx="1"/>
          </p:nvPr>
        </p:nvSpPr>
        <p:spPr>
          <a:xfrm>
            <a:off x="720000" y="1698172"/>
            <a:ext cx="10728325" cy="4070804"/>
          </a:xfrm>
        </p:spPr>
        <p:txBody>
          <a:bodyPr/>
          <a:lstStyle/>
          <a:p>
            <a:r>
              <a:rPr lang="en-US" b="1" dirty="0">
                <a:solidFill>
                  <a:srgbClr val="FFFFFF"/>
                </a:solidFill>
              </a:rPr>
              <a:t>Lessons derived from the letters:</a:t>
            </a:r>
          </a:p>
          <a:p>
            <a:r>
              <a:rPr lang="en-US" dirty="0">
                <a:solidFill>
                  <a:srgbClr val="FFFFFF"/>
                </a:solidFill>
              </a:rPr>
              <a:t>1. Islam was meant to be globalized and we must universalize our messaging of Islam</a:t>
            </a:r>
          </a:p>
          <a:p>
            <a:r>
              <a:rPr lang="en-US" dirty="0">
                <a:solidFill>
                  <a:srgbClr val="FFFFFF"/>
                </a:solidFill>
              </a:rPr>
              <a:t>2. The way people respond to the Prophet (s) has an impact on their </a:t>
            </a:r>
            <a:r>
              <a:rPr lang="en-US" dirty="0" err="1">
                <a:solidFill>
                  <a:srgbClr val="FFFFFF"/>
                </a:solidFill>
              </a:rPr>
              <a:t>dunya</a:t>
            </a:r>
            <a:r>
              <a:rPr lang="en-US" dirty="0">
                <a:solidFill>
                  <a:srgbClr val="FFFFFF"/>
                </a:solidFill>
              </a:rPr>
              <a:t> and akhirah.</a:t>
            </a:r>
          </a:p>
          <a:p>
            <a:r>
              <a:rPr lang="en-US" dirty="0">
                <a:solidFill>
                  <a:srgbClr val="FFFFFF"/>
                </a:solidFill>
              </a:rPr>
              <a:t>3. The Prophet (s) addresses world leaders with their respective titles. This is part of the etiquette of dialogue.</a:t>
            </a:r>
          </a:p>
          <a:p>
            <a:r>
              <a:rPr lang="en-US" dirty="0">
                <a:solidFill>
                  <a:srgbClr val="FFFFFF"/>
                </a:solidFill>
              </a:rPr>
              <a:t>4. The letters are short and succinct.  Communicate using simple language and get to the point.</a:t>
            </a:r>
          </a:p>
          <a:p>
            <a:r>
              <a:rPr lang="en-US" dirty="0">
                <a:solidFill>
                  <a:srgbClr val="FFFFFF"/>
                </a:solidFill>
              </a:rPr>
              <a:t>5. Customize your communication to cater to your audience. </a:t>
            </a:r>
          </a:p>
        </p:txBody>
      </p:sp>
    </p:spTree>
    <p:extLst>
      <p:ext uri="{BB962C8B-B14F-4D97-AF65-F5344CB8AC3E}">
        <p14:creationId xmlns:p14="http://schemas.microsoft.com/office/powerpoint/2010/main" val="1862728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CFEE1-984F-F74B-3191-140B873775B7}"/>
              </a:ext>
            </a:extLst>
          </p:cNvPr>
          <p:cNvSpPr>
            <a:spLocks noGrp="1"/>
          </p:cNvSpPr>
          <p:nvPr>
            <p:ph type="title"/>
          </p:nvPr>
        </p:nvSpPr>
        <p:spPr>
          <a:xfrm>
            <a:off x="720000" y="619200"/>
            <a:ext cx="10728322" cy="768729"/>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CE2FEE32-72FE-F4B4-9AAD-0813FF5C7693}"/>
              </a:ext>
            </a:extLst>
          </p:cNvPr>
          <p:cNvSpPr>
            <a:spLocks noGrp="1"/>
          </p:cNvSpPr>
          <p:nvPr>
            <p:ph idx="1"/>
          </p:nvPr>
        </p:nvSpPr>
        <p:spPr>
          <a:xfrm>
            <a:off x="720000" y="1551214"/>
            <a:ext cx="10728325" cy="4687586"/>
          </a:xfrm>
        </p:spPr>
        <p:txBody>
          <a:bodyPr>
            <a:normAutofit/>
          </a:bodyPr>
          <a:lstStyle/>
          <a:p>
            <a:r>
              <a:rPr lang="en-US" sz="2600" dirty="0">
                <a:solidFill>
                  <a:srgbClr val="FFFFFF"/>
                </a:solidFill>
              </a:rPr>
              <a:t>After the Treaty of </a:t>
            </a:r>
            <a:r>
              <a:rPr lang="en-US" sz="2600" dirty="0" err="1">
                <a:solidFill>
                  <a:srgbClr val="FFFFFF"/>
                </a:solidFill>
              </a:rPr>
              <a:t>Hudaybiyyah</a:t>
            </a:r>
            <a:r>
              <a:rPr lang="en-US" sz="2600" dirty="0">
                <a:solidFill>
                  <a:srgbClr val="FFFFFF"/>
                </a:solidFill>
              </a:rPr>
              <a:t>, the Prophet (s) began sending letters to the surrounding powers. Historical accounts mention that he sent over 20 letters to various leaders.</a:t>
            </a:r>
          </a:p>
          <a:p>
            <a:r>
              <a:rPr lang="en-US" sz="2600" dirty="0">
                <a:solidFill>
                  <a:srgbClr val="FFFFFF"/>
                </a:solidFill>
              </a:rPr>
              <a:t>The most significant letters are the following:</a:t>
            </a:r>
          </a:p>
          <a:p>
            <a:pPr lvl="1"/>
            <a:r>
              <a:rPr lang="en-US" sz="2600" dirty="0">
                <a:solidFill>
                  <a:srgbClr val="FFFFFF"/>
                </a:solidFill>
              </a:rPr>
              <a:t>1. Letter to </a:t>
            </a:r>
            <a:r>
              <a:rPr lang="en-US" sz="2600" dirty="0" err="1">
                <a:solidFill>
                  <a:srgbClr val="FFFFFF"/>
                </a:solidFill>
              </a:rPr>
              <a:t>Najashi</a:t>
            </a:r>
            <a:r>
              <a:rPr lang="en-US" sz="2600" dirty="0">
                <a:solidFill>
                  <a:srgbClr val="FFFFFF"/>
                </a:solidFill>
              </a:rPr>
              <a:t> of Abyssinia through </a:t>
            </a:r>
            <a:r>
              <a:rPr lang="en-CA" sz="2600" dirty="0" err="1">
                <a:solidFill>
                  <a:srgbClr val="FFFFFF"/>
                </a:solidFill>
                <a:effectLst/>
              </a:rPr>
              <a:t>ʿAmr</a:t>
            </a:r>
            <a:r>
              <a:rPr lang="en-CA" sz="2600" dirty="0">
                <a:solidFill>
                  <a:srgbClr val="FFFFFF"/>
                </a:solidFill>
                <a:effectLst/>
              </a:rPr>
              <a:t> ibn </a:t>
            </a:r>
            <a:r>
              <a:rPr lang="en-CA" sz="2600" dirty="0" err="1">
                <a:solidFill>
                  <a:srgbClr val="FFFFFF"/>
                </a:solidFill>
                <a:effectLst/>
              </a:rPr>
              <a:t>Umayyah</a:t>
            </a:r>
            <a:r>
              <a:rPr lang="en-CA" sz="2600" dirty="0">
                <a:solidFill>
                  <a:srgbClr val="FFFFFF"/>
                </a:solidFill>
                <a:effectLst/>
              </a:rPr>
              <a:t> al-</a:t>
            </a:r>
            <a:r>
              <a:rPr lang="en-CA" sz="2600" dirty="0" err="1">
                <a:solidFill>
                  <a:srgbClr val="FFFFFF"/>
                </a:solidFill>
                <a:effectLst/>
              </a:rPr>
              <a:t>Dhamri</a:t>
            </a:r>
            <a:endParaRPr lang="en-CA" sz="2600" dirty="0">
              <a:solidFill>
                <a:srgbClr val="FFFFFF"/>
              </a:solidFill>
              <a:effectLst/>
            </a:endParaRPr>
          </a:p>
          <a:p>
            <a:pPr lvl="1"/>
            <a:r>
              <a:rPr lang="en-CA" sz="2600" dirty="0">
                <a:solidFill>
                  <a:srgbClr val="FFFFFF"/>
                </a:solidFill>
              </a:rPr>
              <a:t>2. Letter to Heraclius, the Emperor of Rome through </a:t>
            </a:r>
            <a:r>
              <a:rPr lang="en-CA" sz="2600" dirty="0" err="1">
                <a:solidFill>
                  <a:srgbClr val="FFFFFF"/>
                </a:solidFill>
                <a:effectLst/>
              </a:rPr>
              <a:t>Daḥyah</a:t>
            </a:r>
            <a:r>
              <a:rPr lang="en-CA" sz="2600" dirty="0">
                <a:solidFill>
                  <a:srgbClr val="FFFFFF"/>
                </a:solidFill>
                <a:effectLst/>
              </a:rPr>
              <a:t> ibn </a:t>
            </a:r>
            <a:r>
              <a:rPr lang="en-CA" sz="2600" dirty="0" err="1">
                <a:solidFill>
                  <a:srgbClr val="FFFFFF"/>
                </a:solidFill>
                <a:effectLst/>
              </a:rPr>
              <a:t>Khalīfah</a:t>
            </a:r>
            <a:r>
              <a:rPr lang="en-CA" sz="2600" dirty="0">
                <a:solidFill>
                  <a:srgbClr val="FFFFFF"/>
                </a:solidFill>
                <a:effectLst/>
              </a:rPr>
              <a:t> al-Kalbī </a:t>
            </a:r>
            <a:br>
              <a:rPr lang="en-CA" sz="1800" dirty="0">
                <a:effectLst/>
                <a:latin typeface="Gentium"/>
              </a:rPr>
            </a:br>
            <a:endParaRPr lang="en-CA" sz="2000" dirty="0">
              <a:effectLst/>
            </a:endParaRPr>
          </a:p>
          <a:p>
            <a:pPr lvl="1"/>
            <a:endParaRPr lang="en-CA" sz="2400" dirty="0">
              <a:solidFill>
                <a:srgbClr val="FFFFFF"/>
              </a:solidFill>
              <a:effectLst/>
            </a:endParaRPr>
          </a:p>
          <a:p>
            <a:pPr lvl="1"/>
            <a:endParaRPr lang="en-US" sz="2400" dirty="0">
              <a:solidFill>
                <a:srgbClr val="FFFFFF"/>
              </a:solidFill>
            </a:endParaRPr>
          </a:p>
          <a:p>
            <a:pPr lvl="1"/>
            <a:endParaRPr lang="en-US" dirty="0"/>
          </a:p>
        </p:txBody>
      </p:sp>
    </p:spTree>
    <p:extLst>
      <p:ext uri="{BB962C8B-B14F-4D97-AF65-F5344CB8AC3E}">
        <p14:creationId xmlns:p14="http://schemas.microsoft.com/office/powerpoint/2010/main" val="2436631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42D79-8672-3F9E-CC2D-90EEC90D7F8E}"/>
              </a:ext>
            </a:extLst>
          </p:cNvPr>
          <p:cNvSpPr>
            <a:spLocks noGrp="1"/>
          </p:cNvSpPr>
          <p:nvPr>
            <p:ph type="title"/>
          </p:nvPr>
        </p:nvSpPr>
        <p:spPr>
          <a:xfrm>
            <a:off x="720000" y="619200"/>
            <a:ext cx="10728322" cy="899357"/>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C2FD2718-D18D-4A83-FE25-754B3AC2F5EB}"/>
              </a:ext>
            </a:extLst>
          </p:cNvPr>
          <p:cNvSpPr>
            <a:spLocks noGrp="1"/>
          </p:cNvSpPr>
          <p:nvPr>
            <p:ph idx="1"/>
          </p:nvPr>
        </p:nvSpPr>
        <p:spPr>
          <a:xfrm>
            <a:off x="720000" y="1518558"/>
            <a:ext cx="10728325" cy="4250418"/>
          </a:xfrm>
        </p:spPr>
        <p:txBody>
          <a:bodyPr>
            <a:normAutofit/>
          </a:bodyPr>
          <a:lstStyle/>
          <a:p>
            <a:pPr lvl="1"/>
            <a:r>
              <a:rPr lang="en-CA" sz="2800" dirty="0">
                <a:solidFill>
                  <a:srgbClr val="FFFFFF"/>
                </a:solidFill>
                <a:effectLst/>
              </a:rPr>
              <a:t>3. Letter to </a:t>
            </a:r>
            <a:r>
              <a:rPr lang="en-CA" sz="2800" dirty="0" err="1">
                <a:solidFill>
                  <a:srgbClr val="FFFFFF"/>
                </a:solidFill>
                <a:effectLst/>
              </a:rPr>
              <a:t>Khusro</a:t>
            </a:r>
            <a:r>
              <a:rPr lang="en-CA" sz="2800" dirty="0">
                <a:solidFill>
                  <a:srgbClr val="FFFFFF"/>
                </a:solidFill>
                <a:effectLst/>
              </a:rPr>
              <a:t>, the Emperor of Persia through </a:t>
            </a:r>
            <a:r>
              <a:rPr lang="en-CA" sz="2800" b="0" i="0" dirty="0">
                <a:solidFill>
                  <a:srgbClr val="6B6B6B"/>
                </a:solidFill>
                <a:effectLst/>
              </a:rPr>
              <a:t> </a:t>
            </a:r>
            <a:r>
              <a:rPr lang="en-CA" sz="2800" b="0" i="0" dirty="0">
                <a:solidFill>
                  <a:srgbClr val="FFFFFF"/>
                </a:solidFill>
                <a:effectLst/>
              </a:rPr>
              <a:t>Abdullah ibn </a:t>
            </a:r>
            <a:r>
              <a:rPr lang="en-CA" sz="2800" b="0" i="0" dirty="0" err="1">
                <a:solidFill>
                  <a:srgbClr val="FFFFFF"/>
                </a:solidFill>
                <a:effectLst/>
              </a:rPr>
              <a:t>Hudhafah</a:t>
            </a:r>
            <a:r>
              <a:rPr lang="en-CA" sz="2800" b="0" i="0" dirty="0">
                <a:solidFill>
                  <a:srgbClr val="FFFFFF"/>
                </a:solidFill>
                <a:effectLst/>
              </a:rPr>
              <a:t> al-</a:t>
            </a:r>
            <a:r>
              <a:rPr lang="en-CA" sz="2800" b="0" i="0" dirty="0" err="1">
                <a:solidFill>
                  <a:srgbClr val="FFFFFF"/>
                </a:solidFill>
                <a:effectLst/>
              </a:rPr>
              <a:t>Sahmi</a:t>
            </a:r>
            <a:r>
              <a:rPr lang="en-CA" sz="2800" b="0" i="0" dirty="0">
                <a:solidFill>
                  <a:srgbClr val="FFFFFF"/>
                </a:solidFill>
                <a:effectLst/>
              </a:rPr>
              <a:t> </a:t>
            </a:r>
          </a:p>
          <a:p>
            <a:pPr lvl="1"/>
            <a:r>
              <a:rPr lang="en-CA" sz="2800" dirty="0">
                <a:solidFill>
                  <a:srgbClr val="FFFFFF"/>
                </a:solidFill>
              </a:rPr>
              <a:t>4. Letter to the Coptic Ruler, </a:t>
            </a:r>
            <a:r>
              <a:rPr lang="en-CA" sz="2800" dirty="0" err="1">
                <a:solidFill>
                  <a:srgbClr val="FFFFFF"/>
                </a:solidFill>
                <a:effectLst/>
              </a:rPr>
              <a:t>Muqawqis</a:t>
            </a:r>
            <a:r>
              <a:rPr lang="en-CA" sz="2800" dirty="0">
                <a:solidFill>
                  <a:srgbClr val="FFFFFF"/>
                </a:solidFill>
                <a:effectLst/>
              </a:rPr>
              <a:t>̣ of Alexandria he sent a letter with </a:t>
            </a:r>
            <a:r>
              <a:rPr lang="en-CA" sz="2800" dirty="0" err="1">
                <a:solidFill>
                  <a:srgbClr val="FFFFFF"/>
                </a:solidFill>
                <a:effectLst/>
              </a:rPr>
              <a:t>Hatib</a:t>
            </a:r>
            <a:r>
              <a:rPr lang="en-CA" sz="2800" dirty="0">
                <a:solidFill>
                  <a:srgbClr val="FFFFFF"/>
                </a:solidFill>
                <a:effectLst/>
              </a:rPr>
              <a:t> ibn Abi </a:t>
            </a:r>
            <a:r>
              <a:rPr lang="en-CA" sz="2800" dirty="0" err="1">
                <a:solidFill>
                  <a:srgbClr val="FFFFFF"/>
                </a:solidFill>
                <a:effectLst/>
              </a:rPr>
              <a:t>Balta’ah</a:t>
            </a:r>
            <a:endParaRPr lang="en-CA" sz="2800" dirty="0">
              <a:solidFill>
                <a:srgbClr val="FFFFFF"/>
              </a:solidFill>
              <a:effectLst/>
            </a:endParaRPr>
          </a:p>
          <a:p>
            <a:pPr lvl="1"/>
            <a:r>
              <a:rPr lang="en-CA" sz="2800" dirty="0">
                <a:solidFill>
                  <a:srgbClr val="FFFFFF"/>
                </a:solidFill>
              </a:rPr>
              <a:t>5. Letters to other rulers</a:t>
            </a:r>
            <a:endParaRPr lang="en-US" sz="2800" dirty="0"/>
          </a:p>
        </p:txBody>
      </p:sp>
    </p:spTree>
    <p:extLst>
      <p:ext uri="{BB962C8B-B14F-4D97-AF65-F5344CB8AC3E}">
        <p14:creationId xmlns:p14="http://schemas.microsoft.com/office/powerpoint/2010/main" val="2198841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7FE4A-016C-6273-7D2D-22A4FC734D83}"/>
              </a:ext>
            </a:extLst>
          </p:cNvPr>
          <p:cNvSpPr>
            <a:spLocks noGrp="1"/>
          </p:cNvSpPr>
          <p:nvPr>
            <p:ph type="title"/>
          </p:nvPr>
        </p:nvSpPr>
        <p:spPr>
          <a:xfrm>
            <a:off x="720000" y="619200"/>
            <a:ext cx="10728322" cy="785057"/>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857F952B-ABD4-DB64-4466-405095733A2D}"/>
              </a:ext>
            </a:extLst>
          </p:cNvPr>
          <p:cNvSpPr>
            <a:spLocks noGrp="1"/>
          </p:cNvSpPr>
          <p:nvPr>
            <p:ph idx="1"/>
          </p:nvPr>
        </p:nvSpPr>
        <p:spPr>
          <a:xfrm>
            <a:off x="720000" y="1404258"/>
            <a:ext cx="10728325" cy="4834542"/>
          </a:xfrm>
        </p:spPr>
        <p:txBody>
          <a:bodyPr>
            <a:normAutofit/>
          </a:bodyPr>
          <a:lstStyle/>
          <a:p>
            <a:r>
              <a:rPr lang="en-US" sz="2400" b="1" dirty="0">
                <a:solidFill>
                  <a:srgbClr val="FFFFFF"/>
                </a:solidFill>
              </a:rPr>
              <a:t>3. Letter to </a:t>
            </a:r>
            <a:r>
              <a:rPr lang="en-US" sz="2400" b="1" dirty="0" err="1">
                <a:solidFill>
                  <a:srgbClr val="FFFFFF"/>
                </a:solidFill>
              </a:rPr>
              <a:t>Khusro</a:t>
            </a:r>
            <a:endParaRPr lang="en-US" sz="2400" b="1" dirty="0">
              <a:solidFill>
                <a:srgbClr val="FFFFFF"/>
              </a:solidFill>
            </a:endParaRPr>
          </a:p>
          <a:p>
            <a:r>
              <a:rPr lang="en-CA" sz="2400" dirty="0">
                <a:solidFill>
                  <a:srgbClr val="FFFFFF"/>
                </a:solidFill>
                <a:effectLst/>
              </a:rPr>
              <a:t>To </a:t>
            </a:r>
            <a:r>
              <a:rPr lang="en-CA" sz="2400" dirty="0" err="1">
                <a:solidFill>
                  <a:srgbClr val="FFFFFF"/>
                </a:solidFill>
                <a:effectLst/>
              </a:rPr>
              <a:t>Khusro</a:t>
            </a:r>
            <a:r>
              <a:rPr lang="en-CA" sz="2400" dirty="0">
                <a:solidFill>
                  <a:srgbClr val="FFFFFF"/>
                </a:solidFill>
                <a:effectLst/>
              </a:rPr>
              <a:t> (</a:t>
            </a:r>
            <a:r>
              <a:rPr lang="en-CA" sz="2400" i="1" dirty="0" err="1">
                <a:solidFill>
                  <a:srgbClr val="FFFFFF"/>
                </a:solidFill>
                <a:effectLst/>
              </a:rPr>
              <a:t>kisra</a:t>
            </a:r>
            <a:r>
              <a:rPr lang="en-CA" sz="2400" i="1" dirty="0">
                <a:solidFill>
                  <a:srgbClr val="FFFFFF"/>
                </a:solidFill>
                <a:effectLst/>
              </a:rPr>
              <a:t>̄</a:t>
            </a:r>
            <a:r>
              <a:rPr lang="en-CA" sz="2400" dirty="0">
                <a:solidFill>
                  <a:srgbClr val="FFFFFF"/>
                </a:solidFill>
                <a:effectLst/>
              </a:rPr>
              <a:t>) II “</a:t>
            </a:r>
            <a:r>
              <a:rPr lang="en-CA" sz="2400" dirty="0" err="1">
                <a:solidFill>
                  <a:srgbClr val="FFFFFF"/>
                </a:solidFill>
                <a:effectLst/>
              </a:rPr>
              <a:t>Parwīz</a:t>
            </a:r>
            <a:r>
              <a:rPr lang="en-CA" sz="2400" dirty="0">
                <a:solidFill>
                  <a:srgbClr val="FFFFFF"/>
                </a:solidFill>
                <a:effectLst/>
              </a:rPr>
              <a:t>” of Persia he sent Abdullah ibn </a:t>
            </a:r>
            <a:r>
              <a:rPr lang="en-CA" sz="2400" dirty="0" err="1">
                <a:solidFill>
                  <a:srgbClr val="FFFFFF"/>
                </a:solidFill>
                <a:effectLst/>
              </a:rPr>
              <a:t>Hudhafa</a:t>
            </a:r>
            <a:r>
              <a:rPr lang="en-CA" sz="2400" dirty="0">
                <a:solidFill>
                  <a:srgbClr val="FFFFFF"/>
                </a:solidFill>
                <a:effectLst/>
              </a:rPr>
              <a:t> Al-</a:t>
            </a:r>
            <a:r>
              <a:rPr lang="en-CA" sz="2400" dirty="0" err="1">
                <a:solidFill>
                  <a:srgbClr val="FFFFFF"/>
                </a:solidFill>
                <a:effectLst/>
              </a:rPr>
              <a:t>Sahmi</a:t>
            </a:r>
            <a:r>
              <a:rPr lang="en-CA" sz="2400" dirty="0">
                <a:solidFill>
                  <a:srgbClr val="FFFFFF"/>
                </a:solidFill>
                <a:effectLst/>
              </a:rPr>
              <a:t>.</a:t>
            </a:r>
          </a:p>
          <a:p>
            <a:r>
              <a:rPr lang="en-CA" sz="2400" b="0" i="0" dirty="0">
                <a:solidFill>
                  <a:srgbClr val="FFFFFF"/>
                </a:solidFill>
              </a:rPr>
              <a:t>He was a ruthless, egotistical, lustful tyrant who r</a:t>
            </a:r>
            <a:r>
              <a:rPr lang="en-CA" sz="2400" b="0" i="0" dirty="0">
                <a:solidFill>
                  <a:srgbClr val="FFFFFF"/>
                </a:solidFill>
                <a:effectLst/>
              </a:rPr>
              <a:t>eigned from 590 to 628 CE and he was the last of the Great Sassanid Kings. </a:t>
            </a:r>
          </a:p>
          <a:p>
            <a:r>
              <a:rPr lang="en-CA" sz="2400" b="0" i="0" dirty="0">
                <a:solidFill>
                  <a:srgbClr val="FFFFFF"/>
                </a:solidFill>
                <a:effectLst/>
              </a:rPr>
              <a:t>After him, the Persian Empire never regained its glory. In fact, within about 10 years, the Sassanid Empire completely collapsed and it all happened before his very eyes.</a:t>
            </a:r>
          </a:p>
          <a:p>
            <a:endParaRPr lang="en-US" sz="2400" b="1" dirty="0">
              <a:solidFill>
                <a:srgbClr val="FFFFFF"/>
              </a:solidFill>
            </a:endParaRPr>
          </a:p>
        </p:txBody>
      </p:sp>
    </p:spTree>
    <p:extLst>
      <p:ext uri="{BB962C8B-B14F-4D97-AF65-F5344CB8AC3E}">
        <p14:creationId xmlns:p14="http://schemas.microsoft.com/office/powerpoint/2010/main" val="985382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C98AC3-1263-9424-0617-2A912623250B}"/>
              </a:ext>
            </a:extLst>
          </p:cNvPr>
          <p:cNvSpPr>
            <a:spLocks noGrp="1"/>
          </p:cNvSpPr>
          <p:nvPr>
            <p:ph type="title"/>
          </p:nvPr>
        </p:nvSpPr>
        <p:spPr>
          <a:xfrm>
            <a:off x="720000" y="619200"/>
            <a:ext cx="10728322" cy="817714"/>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03B7D672-7CD7-3A3C-8567-32EEBAE872C8}"/>
              </a:ext>
            </a:extLst>
          </p:cNvPr>
          <p:cNvSpPr>
            <a:spLocks noGrp="1"/>
          </p:cNvSpPr>
          <p:nvPr>
            <p:ph idx="1"/>
          </p:nvPr>
        </p:nvSpPr>
        <p:spPr>
          <a:xfrm>
            <a:off x="720000" y="1436914"/>
            <a:ext cx="10728325" cy="4332061"/>
          </a:xfrm>
        </p:spPr>
        <p:txBody>
          <a:bodyPr>
            <a:normAutofit/>
          </a:bodyPr>
          <a:lstStyle/>
          <a:p>
            <a:r>
              <a:rPr lang="en-CA" sz="2400" b="0" i="0" dirty="0">
                <a:solidFill>
                  <a:srgbClr val="FFFFFF"/>
                </a:solidFill>
                <a:effectLst/>
              </a:rPr>
              <a:t>When Abdullah entered the kingdom, </a:t>
            </a:r>
            <a:r>
              <a:rPr lang="en-CA" sz="2400" b="0" i="0" dirty="0" err="1">
                <a:solidFill>
                  <a:srgbClr val="FFFFFF"/>
                </a:solidFill>
                <a:effectLst/>
              </a:rPr>
              <a:t>Khusro</a:t>
            </a:r>
            <a:r>
              <a:rPr lang="en-CA" sz="2400" b="0" i="0" dirty="0">
                <a:solidFill>
                  <a:srgbClr val="FFFFFF"/>
                </a:solidFill>
                <a:effectLst/>
              </a:rPr>
              <a:t> sent his messenger to get the letter off him but Abdullah refused, saying the Prophet (s) had ordered him to present the letter to the King only and he was not going to break the instructions of the the Prophet (s).</a:t>
            </a:r>
          </a:p>
          <a:p>
            <a:r>
              <a:rPr lang="en-CA" sz="2400" dirty="0">
                <a:solidFill>
                  <a:srgbClr val="FFFFFF"/>
                </a:solidFill>
              </a:rPr>
              <a:t>Why was Abdullah ibn </a:t>
            </a:r>
            <a:r>
              <a:rPr lang="en-CA" sz="2400" dirty="0" err="1">
                <a:solidFill>
                  <a:srgbClr val="FFFFFF"/>
                </a:solidFill>
              </a:rPr>
              <a:t>Hudhafa</a:t>
            </a:r>
            <a:r>
              <a:rPr lang="en-CA" sz="2400" dirty="0">
                <a:solidFill>
                  <a:srgbClr val="FFFFFF"/>
                </a:solidFill>
              </a:rPr>
              <a:t> chosen for this task?</a:t>
            </a:r>
            <a:endParaRPr lang="en-CA" sz="2400" b="0" i="0" dirty="0">
              <a:solidFill>
                <a:srgbClr val="FFFFFF"/>
              </a:solidFill>
              <a:effectLst/>
            </a:endParaRPr>
          </a:p>
          <a:p>
            <a:pPr marL="0" indent="0" algn="ctr">
              <a:buNone/>
            </a:pPr>
            <a:endParaRPr lang="en-CA" sz="2400" b="0" i="0" dirty="0">
              <a:solidFill>
                <a:srgbClr val="FFFFFF"/>
              </a:solidFill>
              <a:effectLst/>
            </a:endParaRPr>
          </a:p>
          <a:p>
            <a:endParaRPr lang="en-US" sz="2400" dirty="0">
              <a:solidFill>
                <a:srgbClr val="FFFFFF"/>
              </a:solidFill>
            </a:endParaRPr>
          </a:p>
        </p:txBody>
      </p:sp>
      <p:pic>
        <p:nvPicPr>
          <p:cNvPr id="1026" name="Picture 2" descr="عبد الله بن حذافة السهمي">
            <a:extLst>
              <a:ext uri="{FF2B5EF4-FFF2-40B4-BE49-F238E27FC236}">
                <a16:creationId xmlns:a16="http://schemas.microsoft.com/office/drawing/2014/main" id="{A291B708-4572-5538-219A-EC98181715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90500" cy="139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7352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72C8C-8E0F-518B-6911-39F1CD77CDAA}"/>
              </a:ext>
            </a:extLst>
          </p:cNvPr>
          <p:cNvSpPr>
            <a:spLocks noGrp="1"/>
          </p:cNvSpPr>
          <p:nvPr>
            <p:ph type="title"/>
          </p:nvPr>
        </p:nvSpPr>
        <p:spPr>
          <a:xfrm>
            <a:off x="720000" y="619200"/>
            <a:ext cx="10728322" cy="801386"/>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8713E19A-0CBC-D58F-5A91-E0CF797E46B5}"/>
              </a:ext>
            </a:extLst>
          </p:cNvPr>
          <p:cNvSpPr>
            <a:spLocks noGrp="1"/>
          </p:cNvSpPr>
          <p:nvPr>
            <p:ph idx="1"/>
          </p:nvPr>
        </p:nvSpPr>
        <p:spPr>
          <a:xfrm>
            <a:off x="720000" y="1420586"/>
            <a:ext cx="11003914" cy="4818214"/>
          </a:xfrm>
        </p:spPr>
        <p:txBody>
          <a:bodyPr>
            <a:normAutofit/>
          </a:bodyPr>
          <a:lstStyle/>
          <a:p>
            <a:pPr marL="0" indent="0" algn="ctr">
              <a:buNone/>
            </a:pPr>
            <a:r>
              <a:rPr lang="ar-SA" sz="2400" dirty="0">
                <a:solidFill>
                  <a:srgbClr val="FFFFFF"/>
                </a:solidFill>
              </a:rPr>
              <a:t>"بسم الله الرحمن الرحيم، من محمد رسول الله إلى كسرى عظيم فارس، سلام على من اتبع الهدى، وآمن بالله ورسوله، وشهد أن لا إله إلا الله وحده لا شريك له، وأن محمدا عبده ورسوله، وأدعوك بدعاية الله، </a:t>
            </a:r>
            <a:r>
              <a:rPr lang="en-CA" sz="2400" b="0" i="0" dirty="0">
                <a:solidFill>
                  <a:srgbClr val="FFFFFF"/>
                </a:solidFill>
                <a:effectLst/>
              </a:rPr>
              <a:t>”</a:t>
            </a:r>
          </a:p>
          <a:p>
            <a:pPr marL="0" indent="0" algn="ctr">
              <a:buNone/>
            </a:pPr>
            <a:r>
              <a:rPr lang="en-CA" sz="2400" b="0" i="0" dirty="0">
                <a:solidFill>
                  <a:srgbClr val="FFFFFF"/>
                </a:solidFill>
                <a:effectLst/>
              </a:rPr>
              <a:t>In the Name of God, the Most Beneficent, the Most Merciful. From Muhammad the Messenger of God to </a:t>
            </a:r>
            <a:r>
              <a:rPr lang="en-CA" sz="2400" b="0" i="0" dirty="0" err="1">
                <a:solidFill>
                  <a:srgbClr val="FFFFFF"/>
                </a:solidFill>
                <a:effectLst/>
              </a:rPr>
              <a:t>Khusro</a:t>
            </a:r>
            <a:r>
              <a:rPr lang="en-CA" sz="2400" b="0" i="0" dirty="0">
                <a:solidFill>
                  <a:srgbClr val="FFFFFF"/>
                </a:solidFill>
                <a:effectLst/>
              </a:rPr>
              <a:t> the King of Persia. Peace be upon him who follows true guidance, who believes in God and His Messenger, and testifies that there is none worthy of worship except God alone with no associate, and that Muhammad is His servant and Messenger. I invite you to accept the religion and call of God. …</a:t>
            </a:r>
            <a:endParaRPr lang="en-US" sz="2400" dirty="0">
              <a:solidFill>
                <a:srgbClr val="FFFFFF"/>
              </a:solidFill>
            </a:endParaRPr>
          </a:p>
        </p:txBody>
      </p:sp>
    </p:spTree>
    <p:extLst>
      <p:ext uri="{BB962C8B-B14F-4D97-AF65-F5344CB8AC3E}">
        <p14:creationId xmlns:p14="http://schemas.microsoft.com/office/powerpoint/2010/main" val="38494366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A283C-E1D6-196F-AC34-7D0FAB44D034}"/>
              </a:ext>
            </a:extLst>
          </p:cNvPr>
          <p:cNvSpPr>
            <a:spLocks noGrp="1"/>
          </p:cNvSpPr>
          <p:nvPr>
            <p:ph type="title"/>
          </p:nvPr>
        </p:nvSpPr>
        <p:spPr>
          <a:xfrm>
            <a:off x="720000" y="619200"/>
            <a:ext cx="10728322" cy="703414"/>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635EE963-C7E1-B32D-3BC0-5E25399A3D55}"/>
              </a:ext>
            </a:extLst>
          </p:cNvPr>
          <p:cNvSpPr>
            <a:spLocks noGrp="1"/>
          </p:cNvSpPr>
          <p:nvPr>
            <p:ph idx="1"/>
          </p:nvPr>
        </p:nvSpPr>
        <p:spPr>
          <a:xfrm>
            <a:off x="720000" y="1502230"/>
            <a:ext cx="10728325" cy="4266746"/>
          </a:xfrm>
        </p:spPr>
        <p:txBody>
          <a:bodyPr/>
          <a:lstStyle/>
          <a:p>
            <a:pPr marL="0" indent="0" algn="ctr">
              <a:buNone/>
            </a:pPr>
            <a:r>
              <a:rPr lang="ar-SA" sz="2400" dirty="0">
                <a:solidFill>
                  <a:srgbClr val="FFFFFF"/>
                </a:solidFill>
              </a:rPr>
              <a:t>فإني أنا رسول الله إلى الناس كافة، لينذر من كان حيا ويحق القول على الكافرين فأسلم تسلم، فإن أبيت فإن إثم المجوس عليك</a:t>
            </a:r>
            <a:endParaRPr lang="en-US" sz="2400" dirty="0">
              <a:solidFill>
                <a:srgbClr val="FFFFFF"/>
              </a:solidFill>
            </a:endParaRPr>
          </a:p>
          <a:p>
            <a:pPr marL="0" indent="0" algn="ctr">
              <a:buNone/>
            </a:pPr>
            <a:r>
              <a:rPr lang="en-CA" sz="2400" b="0" i="0" dirty="0">
                <a:solidFill>
                  <a:srgbClr val="FFFFFF"/>
                </a:solidFill>
                <a:effectLst/>
              </a:rPr>
              <a:t>I am the Messenger of God sent to all people in order that I may infuse fear of God in every living person, and that the charge may be proved against those who reject the Truth. Accept Islam as your religion so that you may live in security. Otherwise, you will be responsible for all the sins of the </a:t>
            </a:r>
            <a:r>
              <a:rPr lang="en-US" sz="2400" b="0" i="0" dirty="0">
                <a:solidFill>
                  <a:srgbClr val="FFFFFF"/>
                </a:solidFill>
                <a:effectLst/>
              </a:rPr>
              <a:t>Zoroastrians</a:t>
            </a:r>
            <a:r>
              <a:rPr lang="en-US" sz="2400" dirty="0">
                <a:solidFill>
                  <a:srgbClr val="FFFFFF"/>
                </a:solidFill>
              </a:rPr>
              <a:t>.</a:t>
            </a:r>
            <a:endParaRPr lang="en-US" sz="2400" dirty="0"/>
          </a:p>
        </p:txBody>
      </p:sp>
    </p:spTree>
    <p:extLst>
      <p:ext uri="{BB962C8B-B14F-4D97-AF65-F5344CB8AC3E}">
        <p14:creationId xmlns:p14="http://schemas.microsoft.com/office/powerpoint/2010/main" val="3246956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09A1F-7F52-F4FD-DA57-89CA55484F3B}"/>
              </a:ext>
            </a:extLst>
          </p:cNvPr>
          <p:cNvSpPr>
            <a:spLocks noGrp="1"/>
          </p:cNvSpPr>
          <p:nvPr>
            <p:ph type="title"/>
          </p:nvPr>
        </p:nvSpPr>
        <p:spPr>
          <a:xfrm>
            <a:off x="720000" y="619200"/>
            <a:ext cx="10728322" cy="834043"/>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F80D2BCF-F8E9-33CF-12A6-D1E8D9315391}"/>
              </a:ext>
            </a:extLst>
          </p:cNvPr>
          <p:cNvSpPr>
            <a:spLocks noGrp="1"/>
          </p:cNvSpPr>
          <p:nvPr>
            <p:ph idx="1"/>
          </p:nvPr>
        </p:nvSpPr>
        <p:spPr>
          <a:xfrm>
            <a:off x="720000" y="1567544"/>
            <a:ext cx="10728325" cy="4201432"/>
          </a:xfrm>
        </p:spPr>
        <p:txBody>
          <a:bodyPr>
            <a:normAutofit/>
          </a:bodyPr>
          <a:lstStyle/>
          <a:p>
            <a:r>
              <a:rPr lang="en-US" sz="2400" dirty="0">
                <a:solidFill>
                  <a:srgbClr val="FFFFFF"/>
                </a:solidFill>
              </a:rPr>
              <a:t>What was </a:t>
            </a:r>
            <a:r>
              <a:rPr lang="en-US" sz="2400" dirty="0" err="1">
                <a:solidFill>
                  <a:srgbClr val="FFFFFF"/>
                </a:solidFill>
              </a:rPr>
              <a:t>Khusro’s</a:t>
            </a:r>
            <a:r>
              <a:rPr lang="en-US" sz="2400" dirty="0">
                <a:solidFill>
                  <a:srgbClr val="FFFFFF"/>
                </a:solidFill>
              </a:rPr>
              <a:t> reaction to the letter he received from the Prophet (s)?</a:t>
            </a:r>
          </a:p>
          <a:p>
            <a:r>
              <a:rPr lang="en-US" sz="2400" dirty="0">
                <a:solidFill>
                  <a:srgbClr val="FFFFFF"/>
                </a:solidFill>
              </a:rPr>
              <a:t>He tore up the letter in a fit of rage.</a:t>
            </a:r>
          </a:p>
          <a:p>
            <a:r>
              <a:rPr lang="en-US" sz="2400" dirty="0">
                <a:solidFill>
                  <a:srgbClr val="FFFFFF"/>
                </a:solidFill>
              </a:rPr>
              <a:t>When news reaches the Prophet that his letter was torn to pieces by </a:t>
            </a:r>
            <a:r>
              <a:rPr lang="en-US" sz="2400" dirty="0" err="1">
                <a:solidFill>
                  <a:srgbClr val="FFFFFF"/>
                </a:solidFill>
              </a:rPr>
              <a:t>Khusro</a:t>
            </a:r>
            <a:r>
              <a:rPr lang="en-US" sz="2400" dirty="0">
                <a:solidFill>
                  <a:srgbClr val="FFFFFF"/>
                </a:solidFill>
              </a:rPr>
              <a:t>, he said:</a:t>
            </a:r>
          </a:p>
          <a:p>
            <a:pPr marL="0" indent="0" algn="ctr">
              <a:buNone/>
            </a:pPr>
            <a:r>
              <a:rPr lang="ar-SA" sz="2800" b="0" i="0" dirty="0">
                <a:solidFill>
                  <a:srgbClr val="FFFFFF"/>
                </a:solidFill>
                <a:effectLst/>
                <a:latin typeface="Amiri"/>
              </a:rPr>
              <a:t>مزّق الله مُلكه</a:t>
            </a:r>
            <a:endParaRPr lang="en-US" sz="2800" b="0" i="0" dirty="0">
              <a:solidFill>
                <a:srgbClr val="FFFFFF"/>
              </a:solidFill>
              <a:effectLst/>
              <a:latin typeface="Amiri"/>
            </a:endParaRPr>
          </a:p>
          <a:p>
            <a:pPr marL="0" indent="0" algn="ctr">
              <a:buNone/>
            </a:pPr>
            <a:r>
              <a:rPr lang="en-US" sz="2800" dirty="0">
                <a:solidFill>
                  <a:srgbClr val="FFFFFF"/>
                </a:solidFill>
              </a:rPr>
              <a:t>“May God tear up his kingdom.”</a:t>
            </a:r>
          </a:p>
        </p:txBody>
      </p:sp>
    </p:spTree>
    <p:extLst>
      <p:ext uri="{BB962C8B-B14F-4D97-AF65-F5344CB8AC3E}">
        <p14:creationId xmlns:p14="http://schemas.microsoft.com/office/powerpoint/2010/main" val="2909235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A608C-E3DF-C12D-541B-E50DEF3A1EEB}"/>
              </a:ext>
            </a:extLst>
          </p:cNvPr>
          <p:cNvSpPr>
            <a:spLocks noGrp="1"/>
          </p:cNvSpPr>
          <p:nvPr>
            <p:ph type="title"/>
          </p:nvPr>
        </p:nvSpPr>
        <p:spPr>
          <a:xfrm>
            <a:off x="720000" y="619200"/>
            <a:ext cx="10728322" cy="736071"/>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4E5496D9-7379-FD4B-9C0C-B5AED9F13726}"/>
              </a:ext>
            </a:extLst>
          </p:cNvPr>
          <p:cNvSpPr>
            <a:spLocks noGrp="1"/>
          </p:cNvSpPr>
          <p:nvPr>
            <p:ph idx="1"/>
          </p:nvPr>
        </p:nvSpPr>
        <p:spPr>
          <a:xfrm>
            <a:off x="720000" y="1600200"/>
            <a:ext cx="10728325" cy="4523014"/>
          </a:xfrm>
        </p:spPr>
        <p:txBody>
          <a:bodyPr>
            <a:normAutofit/>
          </a:bodyPr>
          <a:lstStyle/>
          <a:p>
            <a:r>
              <a:rPr lang="en-US" sz="2400" b="1" dirty="0">
                <a:solidFill>
                  <a:srgbClr val="FFFFFF"/>
                </a:solidFill>
              </a:rPr>
              <a:t>4. Letter to the Coptic Ruler </a:t>
            </a:r>
            <a:endParaRPr lang="en-US" sz="2400" dirty="0">
              <a:solidFill>
                <a:srgbClr val="FFFFFF"/>
              </a:solidFill>
            </a:endParaRPr>
          </a:p>
          <a:p>
            <a:r>
              <a:rPr lang="en-CA" sz="2400" dirty="0">
                <a:solidFill>
                  <a:srgbClr val="FFFFFF"/>
                </a:solidFill>
                <a:effectLst/>
              </a:rPr>
              <a:t>To </a:t>
            </a:r>
            <a:r>
              <a:rPr lang="en-CA" sz="2400" dirty="0" err="1">
                <a:solidFill>
                  <a:srgbClr val="FFFFFF"/>
                </a:solidFill>
                <a:effectLst/>
              </a:rPr>
              <a:t>Muqawqis</a:t>
            </a:r>
            <a:r>
              <a:rPr lang="en-CA" sz="2400" dirty="0">
                <a:solidFill>
                  <a:srgbClr val="FFFFFF"/>
                </a:solidFill>
                <a:effectLst/>
              </a:rPr>
              <a:t>̣ of Alexandria he sent a letter with </a:t>
            </a:r>
            <a:r>
              <a:rPr lang="en-CA" sz="2400" dirty="0" err="1">
                <a:solidFill>
                  <a:srgbClr val="FFFFFF"/>
                </a:solidFill>
                <a:effectLst/>
              </a:rPr>
              <a:t>Hatib</a:t>
            </a:r>
            <a:r>
              <a:rPr lang="en-CA" sz="2400" dirty="0">
                <a:solidFill>
                  <a:srgbClr val="FFFFFF"/>
                </a:solidFill>
                <a:effectLst/>
              </a:rPr>
              <a:t> ibn Abi </a:t>
            </a:r>
            <a:r>
              <a:rPr lang="en-CA" sz="2400" dirty="0" err="1">
                <a:solidFill>
                  <a:srgbClr val="FFFFFF"/>
                </a:solidFill>
                <a:effectLst/>
              </a:rPr>
              <a:t>Baltaʿah</a:t>
            </a:r>
            <a:r>
              <a:rPr lang="en-CA" sz="2400" dirty="0">
                <a:solidFill>
                  <a:srgbClr val="FFFFFF"/>
                </a:solidFill>
                <a:effectLst/>
              </a:rPr>
              <a:t>.</a:t>
            </a:r>
          </a:p>
          <a:p>
            <a:r>
              <a:rPr lang="en-CA" sz="2400" dirty="0">
                <a:solidFill>
                  <a:srgbClr val="FFFFFF"/>
                </a:solidFill>
              </a:rPr>
              <a:t>The letter prepared for </a:t>
            </a:r>
            <a:r>
              <a:rPr lang="en-CA" sz="2400" dirty="0" err="1">
                <a:solidFill>
                  <a:srgbClr val="FFFFFF"/>
                </a:solidFill>
              </a:rPr>
              <a:t>Muqawqis</a:t>
            </a:r>
            <a:r>
              <a:rPr lang="en-CA" sz="2400" dirty="0">
                <a:solidFill>
                  <a:srgbClr val="FFFFFF"/>
                </a:solidFill>
              </a:rPr>
              <a:t>:</a:t>
            </a:r>
          </a:p>
          <a:p>
            <a:pPr marL="0" indent="0" algn="ctr">
              <a:buNone/>
            </a:pPr>
            <a:r>
              <a:rPr lang="ar-SA" sz="2400" b="0" i="0" dirty="0">
                <a:solidFill>
                  <a:srgbClr val="FFFFFF"/>
                </a:solidFill>
                <a:effectLst/>
                <a:latin typeface="Arial" panose="020B0604020202020204" pitchFamily="34" charset="0"/>
              </a:rPr>
              <a:t>بسم الله الرحمن الرحيم، من محمد عبد الله و رسوله إلى المقوقس عظيم القبط: سلام على من اتبع الهدى، وأما بعد فإني أدعوك </a:t>
            </a:r>
            <a:r>
              <a:rPr lang="ar-SA" sz="2400" b="0" i="0" dirty="0" err="1">
                <a:solidFill>
                  <a:srgbClr val="FFFFFF"/>
                </a:solidFill>
                <a:effectLst/>
                <a:latin typeface="Arial" panose="020B0604020202020204" pitchFamily="34" charset="0"/>
              </a:rPr>
              <a:t>بدعاوية</a:t>
            </a:r>
            <a:r>
              <a:rPr lang="ar-SA" sz="2400" b="0" i="0" dirty="0">
                <a:solidFill>
                  <a:srgbClr val="FFFFFF"/>
                </a:solidFill>
                <a:effectLst/>
                <a:latin typeface="Arial" panose="020B0604020202020204" pitchFamily="34" charset="0"/>
              </a:rPr>
              <a:t> الإسلام، أسلم تسلم يؤتك الله أجرك مرتين، فإن توليت فعليك إثم القبط و{‏</a:t>
            </a:r>
            <a:r>
              <a:rPr lang="ar-SA" sz="2400" b="0" i="0" dirty="0" err="1">
                <a:solidFill>
                  <a:srgbClr val="FFFFFF"/>
                </a:solidFill>
                <a:effectLst/>
                <a:latin typeface="Arial" panose="020B0604020202020204" pitchFamily="34" charset="0"/>
              </a:rPr>
              <a:t>يَآ</a:t>
            </a:r>
            <a:r>
              <a:rPr lang="ar-SA" sz="2400" b="0" i="0" dirty="0">
                <a:solidFill>
                  <a:srgbClr val="FFFFFF"/>
                </a:solidFill>
                <a:effectLst/>
                <a:latin typeface="Arial" panose="020B0604020202020204" pitchFamily="34" charset="0"/>
              </a:rPr>
              <a:t> أَهْلَ الْكِتٰبِ تَعَالَوْا إِلٰى كَلِمَةٍ سَوَآءٍ بَيْنَنَا وَبَيْنَكُمْ أَلَّا نَعْبُدَ إِلَّا اللهَ وَلَا نُشْرِكَ بِهٖ شَيْئًا وَّلَا يَتَّخِذَ بَعْضُنَا بَعْضًا أَرْبَابًا مِنْ دُونِ اللهِ فَإِنْ تَوَلَّوْا فَقُولُوا اشْهَدُوا بِأَنَّا مُسْلِمُونَ‏}</a:t>
            </a:r>
            <a:br>
              <a:rPr lang="en-CA" sz="2400" dirty="0">
                <a:solidFill>
                  <a:srgbClr val="FFFFFF"/>
                </a:solidFill>
                <a:effectLst/>
              </a:rPr>
            </a:br>
            <a:endParaRPr lang="en-CA" sz="2400" dirty="0">
              <a:solidFill>
                <a:srgbClr val="FFFFFF"/>
              </a:solidFill>
              <a:effectLst/>
            </a:endParaRPr>
          </a:p>
          <a:p>
            <a:endParaRPr lang="en-US" sz="2400" b="1" dirty="0">
              <a:solidFill>
                <a:srgbClr val="FFFFFF"/>
              </a:solidFill>
            </a:endParaRPr>
          </a:p>
          <a:p>
            <a:endParaRPr lang="en-US" sz="2400" b="1" dirty="0"/>
          </a:p>
        </p:txBody>
      </p:sp>
    </p:spTree>
    <p:extLst>
      <p:ext uri="{BB962C8B-B14F-4D97-AF65-F5344CB8AC3E}">
        <p14:creationId xmlns:p14="http://schemas.microsoft.com/office/powerpoint/2010/main" val="1946621360"/>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22553</TotalTime>
  <Words>1609</Words>
  <Application>Microsoft Macintosh PowerPoint</Application>
  <PresentationFormat>Widescreen</PresentationFormat>
  <Paragraphs>79</Paragraphs>
  <Slides>19</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19</vt:i4>
      </vt:variant>
    </vt:vector>
  </HeadingPairs>
  <TitlesOfParts>
    <vt:vector size="29" baseType="lpstr">
      <vt:lpstr>Amiri</vt:lpstr>
      <vt:lpstr>Arial</vt:lpstr>
      <vt:lpstr>Avenir Next LT Pro</vt:lpstr>
      <vt:lpstr>Gentium</vt:lpstr>
      <vt:lpstr>Google Sans</vt:lpstr>
      <vt:lpstr>Lotus Linotype</vt:lpstr>
      <vt:lpstr>Sagona Book</vt:lpstr>
      <vt:lpstr>Simplified Arabic</vt:lpstr>
      <vt:lpstr>The Hand Extrablack</vt:lpstr>
      <vt:lpstr>BlobVTI</vt:lpstr>
      <vt:lpstr>The Life of Prophet Muhammad</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1345</cp:revision>
  <dcterms:created xsi:type="dcterms:W3CDTF">2020-11-25T07:02:27Z</dcterms:created>
  <dcterms:modified xsi:type="dcterms:W3CDTF">2023-03-09T04:06:43Z</dcterms:modified>
</cp:coreProperties>
</file>