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4" r:id="rId8"/>
    <p:sldId id="262" r:id="rId9"/>
    <p:sldId id="263"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EFEFE"/>
    <a:srgbClr val="FDFDFD"/>
    <a:srgbClr val="FDFAFF"/>
    <a:srgbClr val="F6FFF6"/>
    <a:srgbClr val="EAF5FF"/>
    <a:srgbClr val="000000"/>
    <a:srgbClr val="FEFDFF"/>
    <a:srgbClr val="FCFD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843"/>
    <p:restoredTop sz="94410"/>
  </p:normalViewPr>
  <p:slideViewPr>
    <p:cSldViewPr snapToGrid="0" snapToObjects="1">
      <p:cViewPr varScale="1">
        <p:scale>
          <a:sx n="87" d="100"/>
          <a:sy n="87" d="100"/>
        </p:scale>
        <p:origin x="232" y="5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June 14, 2023</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June 14,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June 14,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June 14, 2023</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June 14,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June 14,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June 14, 2023</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June 14, 2023</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June 14, 2023</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June 14,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June 14,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June 14, 2023</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en.wikishia.net/w/index.php?title=Four_Tasbihs&amp;action=edit&amp;redlink=1" TargetMode="External"/><Relationship Id="rId2" Type="http://schemas.openxmlformats.org/officeDocument/2006/relationships/hyperlink" Target="https://en.wikishia.net/view/Sura" TargetMode="External"/><Relationship Id="rId1" Type="http://schemas.openxmlformats.org/officeDocument/2006/relationships/slideLayout" Target="../slideLayouts/slideLayout2.xml"/><Relationship Id="rId5" Type="http://schemas.openxmlformats.org/officeDocument/2006/relationships/hyperlink" Target="https://en.wikishia.net/view/Sajda" TargetMode="External"/><Relationship Id="rId4" Type="http://schemas.openxmlformats.org/officeDocument/2006/relationships/hyperlink" Target="https://en.wikishia.net/view/Ruku%27"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solidFill>
                  <a:srgbClr val="FFFFFF"/>
                </a:solidFill>
              </a:rPr>
              <a:t>Lesson 74</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6624E-BA72-F38A-4E29-DF92278737B1}"/>
              </a:ext>
            </a:extLst>
          </p:cNvPr>
          <p:cNvSpPr>
            <a:spLocks noGrp="1"/>
          </p:cNvSpPr>
          <p:nvPr>
            <p:ph type="title"/>
          </p:nvPr>
        </p:nvSpPr>
        <p:spPr>
          <a:xfrm>
            <a:off x="720000" y="619200"/>
            <a:ext cx="10728322" cy="767148"/>
          </a:xfrm>
        </p:spPr>
        <p:txBody>
          <a:bodyPr/>
          <a:lstStyle/>
          <a:p>
            <a:pPr algn="ctr"/>
            <a:r>
              <a:rPr lang="en-US" dirty="0"/>
              <a:t>The History of </a:t>
            </a:r>
            <a:r>
              <a:rPr lang="en-US" dirty="0" err="1"/>
              <a:t>Fadak</a:t>
            </a:r>
            <a:endParaRPr lang="en-US" dirty="0"/>
          </a:p>
        </p:txBody>
      </p:sp>
      <p:sp>
        <p:nvSpPr>
          <p:cNvPr id="3" name="Content Placeholder 2">
            <a:extLst>
              <a:ext uri="{FF2B5EF4-FFF2-40B4-BE49-F238E27FC236}">
                <a16:creationId xmlns:a16="http://schemas.microsoft.com/office/drawing/2014/main" id="{2F626C06-5900-7A3B-AEA3-41CB07C87E5B}"/>
              </a:ext>
            </a:extLst>
          </p:cNvPr>
          <p:cNvSpPr>
            <a:spLocks noGrp="1"/>
          </p:cNvSpPr>
          <p:nvPr>
            <p:ph idx="1"/>
          </p:nvPr>
        </p:nvSpPr>
        <p:spPr>
          <a:xfrm>
            <a:off x="720000" y="1504336"/>
            <a:ext cx="10728325" cy="4264640"/>
          </a:xfrm>
        </p:spPr>
        <p:txBody>
          <a:bodyPr/>
          <a:lstStyle/>
          <a:p>
            <a:r>
              <a:rPr lang="en-CA" sz="2400" dirty="0">
                <a:solidFill>
                  <a:srgbClr val="FFFFFF"/>
                </a:solidFill>
                <a:effectLst/>
              </a:rPr>
              <a:t>Some reports say that they agreed to give the Prophet half</a:t>
            </a:r>
            <a:r>
              <a:rPr lang="en-CA" sz="2400" dirty="0">
                <a:solidFill>
                  <a:srgbClr val="FFFFFF"/>
                </a:solidFill>
              </a:rPr>
              <a:t> </a:t>
            </a:r>
            <a:r>
              <a:rPr lang="en-CA" sz="2400" dirty="0">
                <a:solidFill>
                  <a:srgbClr val="FFFFFF"/>
                </a:solidFill>
                <a:effectLst/>
              </a:rPr>
              <a:t>of </a:t>
            </a:r>
            <a:r>
              <a:rPr lang="en-CA" sz="2400" dirty="0" err="1">
                <a:solidFill>
                  <a:srgbClr val="FFFFFF"/>
                </a:solidFill>
                <a:effectLst/>
              </a:rPr>
              <a:t>Fadak</a:t>
            </a:r>
            <a:r>
              <a:rPr lang="en-CA" sz="2400" dirty="0">
                <a:solidFill>
                  <a:srgbClr val="FFFFFF"/>
                </a:solidFill>
                <a:effectLst/>
              </a:rPr>
              <a:t>, while others say they gave him all of it. In any case, </a:t>
            </a:r>
            <a:r>
              <a:rPr lang="en-CA" sz="2400" dirty="0" err="1">
                <a:solidFill>
                  <a:srgbClr val="FFFFFF"/>
                </a:solidFill>
                <a:effectLst/>
              </a:rPr>
              <a:t>Fadak</a:t>
            </a:r>
            <a:r>
              <a:rPr lang="en-CA" sz="2400" dirty="0">
                <a:solidFill>
                  <a:srgbClr val="FFFFFF"/>
                </a:solidFill>
                <a:effectLst/>
              </a:rPr>
              <a:t> became the personal</a:t>
            </a:r>
            <a:r>
              <a:rPr lang="en-CA" sz="2400" dirty="0">
                <a:solidFill>
                  <a:srgbClr val="FFFFFF"/>
                </a:solidFill>
              </a:rPr>
              <a:t> </a:t>
            </a:r>
            <a:r>
              <a:rPr lang="en-CA" sz="2400" dirty="0">
                <a:solidFill>
                  <a:srgbClr val="FFFFFF"/>
                </a:solidFill>
                <a:effectLst/>
              </a:rPr>
              <a:t>property of Prophet Muhammad since its people surrendered through the Prophet’s</a:t>
            </a:r>
            <a:r>
              <a:rPr lang="en-CA" sz="2400" dirty="0">
                <a:solidFill>
                  <a:srgbClr val="FFFFFF"/>
                </a:solidFill>
              </a:rPr>
              <a:t> </a:t>
            </a:r>
            <a:r>
              <a:rPr lang="en-CA" sz="2400" dirty="0">
                <a:solidFill>
                  <a:srgbClr val="FFFFFF"/>
                </a:solidFill>
                <a:effectLst/>
              </a:rPr>
              <a:t>negotiations alone and no Muslims had to fight for it.</a:t>
            </a:r>
            <a:endParaRPr lang="en-CA" sz="2400" dirty="0">
              <a:solidFill>
                <a:srgbClr val="FFFFFF"/>
              </a:solidFill>
            </a:endParaRPr>
          </a:p>
          <a:p>
            <a:r>
              <a:rPr lang="en-CA" sz="2400" dirty="0">
                <a:solidFill>
                  <a:srgbClr val="FFFFFF"/>
                </a:solidFill>
                <a:effectLst/>
              </a:rPr>
              <a:t>Why </a:t>
            </a:r>
            <a:r>
              <a:rPr lang="en-CA" sz="2400" dirty="0">
                <a:solidFill>
                  <a:srgbClr val="FFFFFF"/>
                </a:solidFill>
              </a:rPr>
              <a:t>did the land of </a:t>
            </a:r>
            <a:r>
              <a:rPr lang="en-CA" sz="2400" dirty="0" err="1">
                <a:solidFill>
                  <a:srgbClr val="FFFFFF"/>
                </a:solidFill>
              </a:rPr>
              <a:t>Fadak</a:t>
            </a:r>
            <a:r>
              <a:rPr lang="en-CA" sz="2400" dirty="0">
                <a:solidFill>
                  <a:srgbClr val="FFFFFF"/>
                </a:solidFill>
              </a:rPr>
              <a:t> become the personal prophet of the Messenger of Allah?</a:t>
            </a:r>
          </a:p>
          <a:p>
            <a:r>
              <a:rPr lang="en-CA" sz="2400" dirty="0">
                <a:solidFill>
                  <a:srgbClr val="FFFFFF"/>
                </a:solidFill>
                <a:effectLst/>
              </a:rPr>
              <a:t>There is a Quranic verse that dictates such an arrangement.</a:t>
            </a:r>
          </a:p>
        </p:txBody>
      </p:sp>
    </p:spTree>
    <p:extLst>
      <p:ext uri="{BB962C8B-B14F-4D97-AF65-F5344CB8AC3E}">
        <p14:creationId xmlns:p14="http://schemas.microsoft.com/office/powerpoint/2010/main" val="38989071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795FB-F34F-9895-3F2E-54C200B5C45F}"/>
              </a:ext>
            </a:extLst>
          </p:cNvPr>
          <p:cNvSpPr>
            <a:spLocks noGrp="1"/>
          </p:cNvSpPr>
          <p:nvPr>
            <p:ph type="title"/>
          </p:nvPr>
        </p:nvSpPr>
        <p:spPr>
          <a:xfrm>
            <a:off x="720000" y="619200"/>
            <a:ext cx="10728322" cy="678658"/>
          </a:xfrm>
        </p:spPr>
        <p:txBody>
          <a:bodyPr/>
          <a:lstStyle/>
          <a:p>
            <a:pPr algn="ctr"/>
            <a:r>
              <a:rPr lang="en-US" dirty="0"/>
              <a:t>The History of </a:t>
            </a:r>
            <a:r>
              <a:rPr lang="en-US" dirty="0" err="1"/>
              <a:t>Fadak</a:t>
            </a:r>
            <a:endParaRPr lang="en-US" dirty="0"/>
          </a:p>
        </p:txBody>
      </p:sp>
      <p:sp>
        <p:nvSpPr>
          <p:cNvPr id="3" name="Content Placeholder 2">
            <a:extLst>
              <a:ext uri="{FF2B5EF4-FFF2-40B4-BE49-F238E27FC236}">
                <a16:creationId xmlns:a16="http://schemas.microsoft.com/office/drawing/2014/main" id="{8257166C-4F90-FB7D-AEE8-1788E34124CA}"/>
              </a:ext>
            </a:extLst>
          </p:cNvPr>
          <p:cNvSpPr>
            <a:spLocks noGrp="1"/>
          </p:cNvSpPr>
          <p:nvPr>
            <p:ph idx="1"/>
          </p:nvPr>
        </p:nvSpPr>
        <p:spPr>
          <a:xfrm>
            <a:off x="720000" y="1297858"/>
            <a:ext cx="10728325" cy="4471117"/>
          </a:xfrm>
        </p:spPr>
        <p:txBody>
          <a:bodyPr>
            <a:normAutofit/>
          </a:bodyPr>
          <a:lstStyle/>
          <a:p>
            <a:pPr marL="0" indent="0" algn="ctr">
              <a:buNone/>
            </a:pPr>
            <a:r>
              <a:rPr lang="ar-AE" sz="2400" b="0" i="0" dirty="0">
                <a:solidFill>
                  <a:srgbClr val="FFFFFF"/>
                </a:solidFill>
                <a:effectLst/>
                <a:latin typeface="me_quran"/>
              </a:rPr>
              <a:t>وَمَآ أَفَآءَ ٱللَّهُ عَلَىٰ رَسُولِهِۦ مِنْهُمْ فَمَآ أَوْجَفْتُمْ عَلَيْهِ مِنْ خَيْلٍ وَلَا رِكَابٍ وَلَـٰكِنَّ ٱللَّهَ يُسَلِّطُ رُسُلَهُۥ عَلَىٰ مَن يَشَآءُ وَٱللَّهُ عَلَىٰ كُلِّ شَىْءٍ قَدِيرٌ</a:t>
            </a:r>
            <a:endParaRPr lang="en-CA" sz="2400" b="0" i="0" dirty="0">
              <a:solidFill>
                <a:srgbClr val="FFFFFF"/>
              </a:solidFill>
              <a:effectLst/>
              <a:latin typeface="me_quran"/>
            </a:endParaRPr>
          </a:p>
          <a:p>
            <a:pPr marL="0" indent="0" algn="ctr">
              <a:buNone/>
            </a:pPr>
            <a:r>
              <a:rPr lang="en-CA" sz="2400" dirty="0">
                <a:solidFill>
                  <a:srgbClr val="FFFFFF"/>
                </a:solidFill>
                <a:effectLst/>
              </a:rPr>
              <a:t>“Whatever God has returned4 of theirs to his Messenger, you did</a:t>
            </a:r>
            <a:r>
              <a:rPr lang="en-CA" sz="2400" dirty="0">
                <a:solidFill>
                  <a:srgbClr val="FFFFFF"/>
                </a:solidFill>
              </a:rPr>
              <a:t> </a:t>
            </a:r>
            <a:r>
              <a:rPr lang="en-CA" sz="2400" dirty="0">
                <a:solidFill>
                  <a:srgbClr val="FFFFFF"/>
                </a:solidFill>
                <a:effectLst/>
              </a:rPr>
              <a:t>not charge upon it with your horses or your camels (i.e. you did not exert any effort to take it</a:t>
            </a:r>
            <a:r>
              <a:rPr lang="en-CA" sz="2400" dirty="0">
                <a:solidFill>
                  <a:srgbClr val="FFFFFF"/>
                </a:solidFill>
              </a:rPr>
              <a:t> </a:t>
            </a:r>
            <a:r>
              <a:rPr lang="en-CA" sz="2400" dirty="0">
                <a:solidFill>
                  <a:srgbClr val="FFFFFF"/>
                </a:solidFill>
                <a:effectLst/>
              </a:rPr>
              <a:t>from them). Rather, God makes his messengers overcome whomever he wills, and God has</a:t>
            </a:r>
            <a:r>
              <a:rPr lang="en-CA" sz="2400" dirty="0">
                <a:solidFill>
                  <a:srgbClr val="FFFFFF"/>
                </a:solidFill>
              </a:rPr>
              <a:t> </a:t>
            </a:r>
            <a:r>
              <a:rPr lang="en-CA" sz="2400" dirty="0">
                <a:solidFill>
                  <a:srgbClr val="FFFFFF"/>
                </a:solidFill>
                <a:effectLst/>
              </a:rPr>
              <a:t>power over all things”</a:t>
            </a:r>
          </a:p>
          <a:p>
            <a:pPr marL="0" indent="0" algn="ctr">
              <a:buNone/>
            </a:pPr>
            <a:r>
              <a:rPr lang="en-CA" sz="2400" dirty="0">
                <a:solidFill>
                  <a:srgbClr val="FFFFFF"/>
                </a:solidFill>
              </a:rPr>
              <a:t>Quran 59:6</a:t>
            </a:r>
            <a:endParaRPr lang="en-CA" sz="2400" dirty="0">
              <a:solidFill>
                <a:srgbClr val="FFFFFF"/>
              </a:solidFill>
              <a:effectLst/>
            </a:endParaRPr>
          </a:p>
          <a:p>
            <a:pPr marL="0" indent="0" algn="ctr">
              <a:buNone/>
            </a:pPr>
            <a:endParaRPr lang="en-US" sz="2400" dirty="0">
              <a:solidFill>
                <a:srgbClr val="FFFFFF"/>
              </a:solidFill>
            </a:endParaRPr>
          </a:p>
        </p:txBody>
      </p:sp>
    </p:spTree>
    <p:extLst>
      <p:ext uri="{BB962C8B-B14F-4D97-AF65-F5344CB8AC3E}">
        <p14:creationId xmlns:p14="http://schemas.microsoft.com/office/powerpoint/2010/main" val="6710468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A6974D-0C8A-CF95-73ED-C38D2F899916}"/>
              </a:ext>
            </a:extLst>
          </p:cNvPr>
          <p:cNvSpPr>
            <a:spLocks noGrp="1"/>
          </p:cNvSpPr>
          <p:nvPr>
            <p:ph type="title"/>
          </p:nvPr>
        </p:nvSpPr>
        <p:spPr>
          <a:xfrm>
            <a:off x="720000" y="619200"/>
            <a:ext cx="10728322" cy="767148"/>
          </a:xfrm>
        </p:spPr>
        <p:txBody>
          <a:bodyPr/>
          <a:lstStyle/>
          <a:p>
            <a:pPr algn="ctr"/>
            <a:r>
              <a:rPr lang="en-US" dirty="0"/>
              <a:t>The History of </a:t>
            </a:r>
            <a:r>
              <a:rPr lang="en-US" dirty="0" err="1"/>
              <a:t>Fadak</a:t>
            </a:r>
            <a:endParaRPr lang="en-US" dirty="0"/>
          </a:p>
        </p:txBody>
      </p:sp>
      <p:sp>
        <p:nvSpPr>
          <p:cNvPr id="3" name="Content Placeholder 2">
            <a:extLst>
              <a:ext uri="{FF2B5EF4-FFF2-40B4-BE49-F238E27FC236}">
                <a16:creationId xmlns:a16="http://schemas.microsoft.com/office/drawing/2014/main" id="{8D877DA4-3B8A-D141-ADD4-108452A1334A}"/>
              </a:ext>
            </a:extLst>
          </p:cNvPr>
          <p:cNvSpPr>
            <a:spLocks noGrp="1"/>
          </p:cNvSpPr>
          <p:nvPr>
            <p:ph idx="1"/>
          </p:nvPr>
        </p:nvSpPr>
        <p:spPr>
          <a:xfrm>
            <a:off x="720000" y="1386348"/>
            <a:ext cx="10728325" cy="4852452"/>
          </a:xfrm>
        </p:spPr>
        <p:txBody>
          <a:bodyPr/>
          <a:lstStyle/>
          <a:p>
            <a:r>
              <a:rPr lang="en-CA" sz="2400" dirty="0">
                <a:solidFill>
                  <a:srgbClr val="FFFFFF"/>
                </a:solidFill>
                <a:effectLst/>
              </a:rPr>
              <a:t>After the treaty of </a:t>
            </a:r>
            <a:r>
              <a:rPr lang="en-CA" sz="2400" dirty="0" err="1">
                <a:solidFill>
                  <a:srgbClr val="FFFFFF"/>
                </a:solidFill>
                <a:effectLst/>
              </a:rPr>
              <a:t>Fadak</a:t>
            </a:r>
            <a:r>
              <a:rPr lang="en-CA" sz="2400" dirty="0">
                <a:solidFill>
                  <a:srgbClr val="FFFFFF"/>
                </a:solidFill>
                <a:effectLst/>
              </a:rPr>
              <a:t>, Gabriel told the Prophet, “God orders you to give your</a:t>
            </a:r>
            <a:r>
              <a:rPr lang="en-CA" sz="2400" dirty="0">
                <a:solidFill>
                  <a:srgbClr val="FFFFFF"/>
                </a:solidFill>
              </a:rPr>
              <a:t> </a:t>
            </a:r>
            <a:r>
              <a:rPr lang="en-CA" sz="2400" dirty="0">
                <a:solidFill>
                  <a:srgbClr val="FFFFFF"/>
                </a:solidFill>
                <a:effectLst/>
              </a:rPr>
              <a:t>relative his due”.</a:t>
            </a:r>
          </a:p>
          <a:p>
            <a:r>
              <a:rPr lang="en-CA" sz="2400" dirty="0">
                <a:solidFill>
                  <a:srgbClr val="FFFFFF"/>
                </a:solidFill>
              </a:rPr>
              <a:t>This is based on the verse that was revealed to the Prophet:</a:t>
            </a:r>
          </a:p>
          <a:p>
            <a:pPr marL="0" indent="0" algn="ctr">
              <a:buNone/>
            </a:pPr>
            <a:r>
              <a:rPr lang="ar-AE" sz="2400" b="0" dirty="0">
                <a:solidFill>
                  <a:srgbClr val="FFFFFF"/>
                </a:solidFill>
                <a:effectLst/>
              </a:rPr>
              <a:t>وَءَاتِ ذَا ٱلْقُرْبَىٰ حَقَّهُ</a:t>
            </a:r>
            <a:endParaRPr lang="en-CA" sz="2400" b="0" dirty="0">
              <a:solidFill>
                <a:srgbClr val="FFFFFF"/>
              </a:solidFill>
              <a:effectLst/>
            </a:endParaRPr>
          </a:p>
          <a:p>
            <a:pPr marL="0" indent="0" algn="ctr">
              <a:buNone/>
            </a:pPr>
            <a:r>
              <a:rPr lang="en-CA" sz="2400" dirty="0">
                <a:solidFill>
                  <a:srgbClr val="FFFFFF"/>
                </a:solidFill>
              </a:rPr>
              <a:t>“and give your relative their due right…”</a:t>
            </a:r>
          </a:p>
          <a:p>
            <a:pPr marL="0" indent="0" algn="ctr">
              <a:buNone/>
            </a:pPr>
            <a:r>
              <a:rPr lang="en-CA" sz="2400" dirty="0">
                <a:solidFill>
                  <a:srgbClr val="FFFFFF"/>
                </a:solidFill>
                <a:effectLst/>
              </a:rPr>
              <a:t>Quran 17:26</a:t>
            </a:r>
          </a:p>
          <a:p>
            <a:r>
              <a:rPr lang="en-CA" sz="2400" dirty="0">
                <a:solidFill>
                  <a:srgbClr val="FFFFFF"/>
                </a:solidFill>
                <a:effectLst/>
              </a:rPr>
              <a:t>The Prophet asked, “And who is my ‘relative’?” Gabriel</a:t>
            </a:r>
            <a:r>
              <a:rPr lang="en-CA" sz="2400" dirty="0">
                <a:solidFill>
                  <a:srgbClr val="FFFFFF"/>
                </a:solidFill>
              </a:rPr>
              <a:t> </a:t>
            </a:r>
            <a:r>
              <a:rPr lang="en-CA" sz="2400" dirty="0">
                <a:solidFill>
                  <a:srgbClr val="FFFFFF"/>
                </a:solidFill>
                <a:effectLst/>
              </a:rPr>
              <a:t>replied, “It is Fatima so give her what was for God and his messenger from the city of </a:t>
            </a:r>
            <a:r>
              <a:rPr lang="en-CA" sz="2400" dirty="0" err="1">
                <a:solidFill>
                  <a:srgbClr val="FFFFFF"/>
                </a:solidFill>
                <a:effectLst/>
              </a:rPr>
              <a:t>Fadak</a:t>
            </a:r>
            <a:r>
              <a:rPr lang="en-CA" sz="2400" dirty="0">
                <a:solidFill>
                  <a:srgbClr val="FFFFFF"/>
                </a:solidFill>
                <a:effectLst/>
              </a:rPr>
              <a:t>.”</a:t>
            </a:r>
          </a:p>
          <a:p>
            <a:endParaRPr lang="en-CA" sz="2000" dirty="0">
              <a:effectLst/>
              <a:latin typeface="Helvetica" pitchFamily="2" charset="0"/>
            </a:endParaRPr>
          </a:p>
          <a:p>
            <a:endParaRPr lang="en-CA" sz="2400" dirty="0">
              <a:solidFill>
                <a:srgbClr val="FFFFFF"/>
              </a:solidFill>
              <a:effectLst/>
              <a:latin typeface="Helvetica" pitchFamily="2" charset="0"/>
            </a:endParaRPr>
          </a:p>
          <a:p>
            <a:endParaRPr lang="en-US" dirty="0"/>
          </a:p>
        </p:txBody>
      </p:sp>
    </p:spTree>
    <p:extLst>
      <p:ext uri="{BB962C8B-B14F-4D97-AF65-F5344CB8AC3E}">
        <p14:creationId xmlns:p14="http://schemas.microsoft.com/office/powerpoint/2010/main" val="35081358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710FB6-5D5F-B319-08B2-7FF397C5E3C3}"/>
              </a:ext>
            </a:extLst>
          </p:cNvPr>
          <p:cNvSpPr>
            <a:spLocks noGrp="1"/>
          </p:cNvSpPr>
          <p:nvPr>
            <p:ph type="title"/>
          </p:nvPr>
        </p:nvSpPr>
        <p:spPr>
          <a:xfrm>
            <a:off x="720000" y="619200"/>
            <a:ext cx="10728322" cy="693406"/>
          </a:xfrm>
        </p:spPr>
        <p:txBody>
          <a:bodyPr/>
          <a:lstStyle/>
          <a:p>
            <a:pPr algn="ctr"/>
            <a:r>
              <a:rPr lang="en-US" dirty="0"/>
              <a:t>The History of </a:t>
            </a:r>
            <a:r>
              <a:rPr lang="en-US" dirty="0" err="1"/>
              <a:t>Fadak</a:t>
            </a:r>
            <a:endParaRPr lang="en-US" dirty="0"/>
          </a:p>
        </p:txBody>
      </p:sp>
      <p:sp>
        <p:nvSpPr>
          <p:cNvPr id="3" name="Content Placeholder 2">
            <a:extLst>
              <a:ext uri="{FF2B5EF4-FFF2-40B4-BE49-F238E27FC236}">
                <a16:creationId xmlns:a16="http://schemas.microsoft.com/office/drawing/2014/main" id="{36DF2C83-FE54-9271-FE0A-5932BD066E76}"/>
              </a:ext>
            </a:extLst>
          </p:cNvPr>
          <p:cNvSpPr>
            <a:spLocks noGrp="1"/>
          </p:cNvSpPr>
          <p:nvPr>
            <p:ph idx="1"/>
          </p:nvPr>
        </p:nvSpPr>
        <p:spPr>
          <a:xfrm>
            <a:off x="720000" y="1312606"/>
            <a:ext cx="10728325" cy="4456369"/>
          </a:xfrm>
        </p:spPr>
        <p:txBody>
          <a:bodyPr/>
          <a:lstStyle/>
          <a:p>
            <a:r>
              <a:rPr lang="en-CA" sz="2400" dirty="0">
                <a:solidFill>
                  <a:srgbClr val="FFFFFF"/>
                </a:solidFill>
                <a:effectLst/>
              </a:rPr>
              <a:t>The Prophet called her and said, “My daughter, God has returned </a:t>
            </a:r>
            <a:r>
              <a:rPr lang="en-CA" sz="2400" dirty="0" err="1">
                <a:solidFill>
                  <a:srgbClr val="FFFFFF"/>
                </a:solidFill>
                <a:effectLst/>
              </a:rPr>
              <a:t>Fadak</a:t>
            </a:r>
            <a:r>
              <a:rPr lang="en-CA" sz="2400" dirty="0">
                <a:solidFill>
                  <a:srgbClr val="FFFFFF"/>
                </a:solidFill>
                <a:effectLst/>
              </a:rPr>
              <a:t> to your</a:t>
            </a:r>
            <a:r>
              <a:rPr lang="en-CA" sz="2400" dirty="0">
                <a:solidFill>
                  <a:srgbClr val="FFFFFF"/>
                </a:solidFill>
              </a:rPr>
              <a:t> </a:t>
            </a:r>
            <a:r>
              <a:rPr lang="en-CA" sz="2400" dirty="0">
                <a:solidFill>
                  <a:srgbClr val="FFFFFF"/>
                </a:solidFill>
                <a:effectLst/>
              </a:rPr>
              <a:t>father, and has made me its sole owner, so it is completely mine, not the Muslims’ [generally]: I</a:t>
            </a:r>
            <a:r>
              <a:rPr lang="en-CA" sz="2400" dirty="0">
                <a:solidFill>
                  <a:srgbClr val="FFFFFF"/>
                </a:solidFill>
              </a:rPr>
              <a:t> </a:t>
            </a:r>
            <a:r>
              <a:rPr lang="en-CA" sz="2400" dirty="0">
                <a:solidFill>
                  <a:srgbClr val="FFFFFF"/>
                </a:solidFill>
                <a:effectLst/>
              </a:rPr>
              <a:t>can do with it as I wish. I owed your late mother, Khadijah, a bridal gift. I now give it to you to</a:t>
            </a:r>
            <a:r>
              <a:rPr lang="en-CA" sz="2400" dirty="0">
                <a:solidFill>
                  <a:srgbClr val="FFFFFF"/>
                </a:solidFill>
              </a:rPr>
              <a:t> </a:t>
            </a:r>
            <a:r>
              <a:rPr lang="en-CA" sz="2400" dirty="0">
                <a:solidFill>
                  <a:srgbClr val="FFFFFF"/>
                </a:solidFill>
                <a:effectLst/>
              </a:rPr>
              <a:t>repay that debt. I gift it to you so that it shall remain for you and for your children after you.</a:t>
            </a:r>
          </a:p>
          <a:p>
            <a:r>
              <a:rPr lang="en-CA" sz="2400" dirty="0">
                <a:solidFill>
                  <a:srgbClr val="FFFFFF"/>
                </a:solidFill>
                <a:effectLst/>
              </a:rPr>
              <a:t>Then he ordered that a piece of parchment be brought and he called Ali ibn Abi Talib. He said</a:t>
            </a:r>
            <a:r>
              <a:rPr lang="en-CA" sz="2400" dirty="0">
                <a:solidFill>
                  <a:srgbClr val="FFFFFF"/>
                </a:solidFill>
              </a:rPr>
              <a:t> </a:t>
            </a:r>
            <a:r>
              <a:rPr lang="en-CA" sz="2400" dirty="0">
                <a:solidFill>
                  <a:srgbClr val="FFFFFF"/>
                </a:solidFill>
                <a:effectLst/>
              </a:rPr>
              <a:t>to him, “Write about </a:t>
            </a:r>
            <a:r>
              <a:rPr lang="en-CA" sz="2400" dirty="0" err="1">
                <a:solidFill>
                  <a:srgbClr val="FFFFFF"/>
                </a:solidFill>
                <a:effectLst/>
              </a:rPr>
              <a:t>Fadak</a:t>
            </a:r>
            <a:r>
              <a:rPr lang="en-CA" sz="2400" dirty="0">
                <a:solidFill>
                  <a:srgbClr val="FFFFFF"/>
                </a:solidFill>
                <a:effectLst/>
              </a:rPr>
              <a:t>: A gift from the Messenger of God to Fatima.”</a:t>
            </a:r>
          </a:p>
          <a:p>
            <a:endParaRPr lang="en-US" dirty="0"/>
          </a:p>
        </p:txBody>
      </p:sp>
    </p:spTree>
    <p:extLst>
      <p:ext uri="{BB962C8B-B14F-4D97-AF65-F5344CB8AC3E}">
        <p14:creationId xmlns:p14="http://schemas.microsoft.com/office/powerpoint/2010/main" val="32161055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DC9C2-2BEB-5982-6E30-9A8D1C470A8E}"/>
              </a:ext>
            </a:extLst>
          </p:cNvPr>
          <p:cNvSpPr>
            <a:spLocks noGrp="1"/>
          </p:cNvSpPr>
          <p:nvPr>
            <p:ph type="title"/>
          </p:nvPr>
        </p:nvSpPr>
        <p:spPr>
          <a:xfrm>
            <a:off x="720000" y="619200"/>
            <a:ext cx="10728322" cy="752400"/>
          </a:xfrm>
        </p:spPr>
        <p:txBody>
          <a:bodyPr/>
          <a:lstStyle/>
          <a:p>
            <a:pPr algn="ctr"/>
            <a:r>
              <a:rPr lang="en-US" dirty="0"/>
              <a:t>The History of </a:t>
            </a:r>
            <a:r>
              <a:rPr lang="en-US" dirty="0" err="1"/>
              <a:t>Fadak</a:t>
            </a:r>
            <a:endParaRPr lang="en-US" dirty="0"/>
          </a:p>
        </p:txBody>
      </p:sp>
      <p:sp>
        <p:nvSpPr>
          <p:cNvPr id="3" name="Content Placeholder 2">
            <a:extLst>
              <a:ext uri="{FF2B5EF4-FFF2-40B4-BE49-F238E27FC236}">
                <a16:creationId xmlns:a16="http://schemas.microsoft.com/office/drawing/2014/main" id="{977F6E2C-8AA9-31E8-24EF-EE89B60F8CA6}"/>
              </a:ext>
            </a:extLst>
          </p:cNvPr>
          <p:cNvSpPr>
            <a:spLocks noGrp="1"/>
          </p:cNvSpPr>
          <p:nvPr>
            <p:ph idx="1"/>
          </p:nvPr>
        </p:nvSpPr>
        <p:spPr>
          <a:xfrm>
            <a:off x="720000" y="1371600"/>
            <a:ext cx="10728325" cy="4397375"/>
          </a:xfrm>
        </p:spPr>
        <p:txBody>
          <a:bodyPr>
            <a:normAutofit/>
          </a:bodyPr>
          <a:lstStyle/>
          <a:p>
            <a:r>
              <a:rPr lang="en-CA" sz="2400" dirty="0">
                <a:solidFill>
                  <a:srgbClr val="FFFFFF"/>
                </a:solidFill>
                <a:effectLst/>
              </a:rPr>
              <a:t>He wrote it and</a:t>
            </a:r>
            <a:r>
              <a:rPr lang="en-CA" sz="2400" dirty="0">
                <a:solidFill>
                  <a:srgbClr val="FFFFFF"/>
                </a:solidFill>
              </a:rPr>
              <a:t> </a:t>
            </a:r>
            <a:r>
              <a:rPr lang="en-CA" sz="2400" dirty="0">
                <a:solidFill>
                  <a:srgbClr val="FFFFFF"/>
                </a:solidFill>
                <a:effectLst/>
              </a:rPr>
              <a:t>bore witness. Along with them were Umm Ayman and a servant of the Messenger of God</a:t>
            </a:r>
            <a:r>
              <a:rPr lang="en-CA" sz="2400" dirty="0">
                <a:solidFill>
                  <a:srgbClr val="FFFFFF"/>
                </a:solidFill>
              </a:rPr>
              <a:t> </a:t>
            </a:r>
            <a:r>
              <a:rPr lang="en-CA" sz="2400" dirty="0">
                <a:solidFill>
                  <a:srgbClr val="FFFFFF"/>
                </a:solidFill>
                <a:effectLst/>
              </a:rPr>
              <a:t>[named </a:t>
            </a:r>
            <a:r>
              <a:rPr lang="en-CA" sz="2400" dirty="0" err="1">
                <a:solidFill>
                  <a:srgbClr val="FFFFFF"/>
                </a:solidFill>
                <a:effectLst/>
              </a:rPr>
              <a:t>Rab’ia</a:t>
            </a:r>
            <a:r>
              <a:rPr lang="en-CA" sz="2400" dirty="0">
                <a:solidFill>
                  <a:srgbClr val="FFFFFF"/>
                </a:solidFill>
                <a:effectLst/>
              </a:rPr>
              <a:t>]. From that day till the Prophet’s death, an agent worked for Fatima in </a:t>
            </a:r>
            <a:r>
              <a:rPr lang="en-CA" sz="2400" dirty="0" err="1">
                <a:solidFill>
                  <a:srgbClr val="FFFFFF"/>
                </a:solidFill>
                <a:effectLst/>
              </a:rPr>
              <a:t>Fadak</a:t>
            </a:r>
            <a:r>
              <a:rPr lang="en-CA" sz="2400" dirty="0">
                <a:solidFill>
                  <a:srgbClr val="FFFFFF"/>
                </a:solidFill>
                <a:effectLst/>
              </a:rPr>
              <a:t>.</a:t>
            </a:r>
          </a:p>
          <a:p>
            <a:r>
              <a:rPr lang="en-CA" sz="2400" dirty="0">
                <a:solidFill>
                  <a:srgbClr val="FFFFFF"/>
                </a:solidFill>
                <a:effectLst/>
              </a:rPr>
              <a:t>After the Prophet’s death, Abu Bakr, expelled her agent from </a:t>
            </a:r>
            <a:r>
              <a:rPr lang="en-CA" sz="2400" dirty="0" err="1">
                <a:solidFill>
                  <a:srgbClr val="FFFFFF"/>
                </a:solidFill>
                <a:effectLst/>
              </a:rPr>
              <a:t>Fadak</a:t>
            </a:r>
            <a:r>
              <a:rPr lang="en-CA" sz="2400" dirty="0">
                <a:solidFill>
                  <a:srgbClr val="FFFFFF"/>
                </a:solidFill>
                <a:effectLst/>
              </a:rPr>
              <a:t>. In one tradition, Imam Al-Sadiq explained that he did this because Umar had told him that “people are slaves of</a:t>
            </a:r>
            <a:r>
              <a:rPr lang="en-CA" sz="2400" dirty="0">
                <a:solidFill>
                  <a:srgbClr val="FFFFFF"/>
                </a:solidFill>
              </a:rPr>
              <a:t> </a:t>
            </a:r>
            <a:r>
              <a:rPr lang="en-CA" sz="2400" dirty="0">
                <a:solidFill>
                  <a:srgbClr val="FFFFFF"/>
                </a:solidFill>
                <a:effectLst/>
              </a:rPr>
              <a:t>the temporal world; they want nothing else. So prevent Ali and his family from having access</a:t>
            </a:r>
            <a:r>
              <a:rPr lang="en-CA" sz="2400" dirty="0">
                <a:solidFill>
                  <a:srgbClr val="FFFFFF"/>
                </a:solidFill>
              </a:rPr>
              <a:t> </a:t>
            </a:r>
            <a:r>
              <a:rPr lang="en-CA" sz="2400" dirty="0">
                <a:solidFill>
                  <a:srgbClr val="FFFFFF"/>
                </a:solidFill>
                <a:effectLst/>
              </a:rPr>
              <a:t>to </a:t>
            </a:r>
            <a:r>
              <a:rPr lang="en-CA" sz="2400" dirty="0" err="1">
                <a:solidFill>
                  <a:srgbClr val="FFFFFF"/>
                </a:solidFill>
                <a:effectLst/>
              </a:rPr>
              <a:t>khums</a:t>
            </a:r>
            <a:r>
              <a:rPr lang="en-CA" sz="2400" dirty="0">
                <a:solidFill>
                  <a:srgbClr val="FFFFFF"/>
                </a:solidFill>
                <a:effectLst/>
              </a:rPr>
              <a:t>, ceded lands, and </a:t>
            </a:r>
            <a:r>
              <a:rPr lang="en-CA" sz="2400" dirty="0" err="1">
                <a:solidFill>
                  <a:srgbClr val="FFFFFF"/>
                </a:solidFill>
                <a:effectLst/>
              </a:rPr>
              <a:t>Fadak</a:t>
            </a:r>
            <a:r>
              <a:rPr lang="en-CA" sz="2400" dirty="0">
                <a:solidFill>
                  <a:srgbClr val="FFFFFF"/>
                </a:solidFill>
                <a:effectLst/>
              </a:rPr>
              <a:t>; for if his followers come to know that [he has</a:t>
            </a:r>
            <a:r>
              <a:rPr lang="en-CA" sz="2400" dirty="0">
                <a:solidFill>
                  <a:srgbClr val="FFFFFF"/>
                </a:solidFill>
              </a:rPr>
              <a:t> </a:t>
            </a:r>
            <a:r>
              <a:rPr lang="en-CA" sz="2400" dirty="0">
                <a:solidFill>
                  <a:srgbClr val="FFFFFF"/>
                </a:solidFill>
                <a:effectLst/>
              </a:rPr>
              <a:t>nothing], they will leave him and come to you seeking worldly wealth.</a:t>
            </a:r>
          </a:p>
          <a:p>
            <a:endParaRPr lang="en-CA" sz="2400" dirty="0">
              <a:solidFill>
                <a:srgbClr val="FFFFFF"/>
              </a:solidFill>
              <a:effectLst/>
            </a:endParaRPr>
          </a:p>
          <a:p>
            <a:endParaRPr lang="en-US" dirty="0"/>
          </a:p>
        </p:txBody>
      </p:sp>
    </p:spTree>
    <p:extLst>
      <p:ext uri="{BB962C8B-B14F-4D97-AF65-F5344CB8AC3E}">
        <p14:creationId xmlns:p14="http://schemas.microsoft.com/office/powerpoint/2010/main" val="30373939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D17E70-8E4D-F70B-D7A1-CF5F19E1FB97}"/>
              </a:ext>
            </a:extLst>
          </p:cNvPr>
          <p:cNvSpPr>
            <a:spLocks noGrp="1"/>
          </p:cNvSpPr>
          <p:nvPr>
            <p:ph type="title"/>
          </p:nvPr>
        </p:nvSpPr>
        <p:spPr>
          <a:xfrm>
            <a:off x="720000" y="619200"/>
            <a:ext cx="10728322" cy="722903"/>
          </a:xfrm>
        </p:spPr>
        <p:txBody>
          <a:bodyPr/>
          <a:lstStyle/>
          <a:p>
            <a:pPr algn="ctr"/>
            <a:r>
              <a:rPr lang="en-US" dirty="0"/>
              <a:t>The History of </a:t>
            </a:r>
            <a:r>
              <a:rPr lang="en-US" dirty="0" err="1"/>
              <a:t>Fadak</a:t>
            </a:r>
            <a:endParaRPr lang="en-US" dirty="0"/>
          </a:p>
        </p:txBody>
      </p:sp>
      <p:sp>
        <p:nvSpPr>
          <p:cNvPr id="3" name="Content Placeholder 2">
            <a:extLst>
              <a:ext uri="{FF2B5EF4-FFF2-40B4-BE49-F238E27FC236}">
                <a16:creationId xmlns:a16="http://schemas.microsoft.com/office/drawing/2014/main" id="{6176E251-F116-AE5C-9EB2-DCA937A3DE06}"/>
              </a:ext>
            </a:extLst>
          </p:cNvPr>
          <p:cNvSpPr>
            <a:spLocks noGrp="1"/>
          </p:cNvSpPr>
          <p:nvPr>
            <p:ph idx="1"/>
          </p:nvPr>
        </p:nvSpPr>
        <p:spPr>
          <a:xfrm>
            <a:off x="720000" y="1342104"/>
            <a:ext cx="10728325" cy="4426872"/>
          </a:xfrm>
        </p:spPr>
        <p:txBody>
          <a:bodyPr/>
          <a:lstStyle/>
          <a:p>
            <a:r>
              <a:rPr lang="en-CA" sz="2400" dirty="0">
                <a:solidFill>
                  <a:srgbClr val="FFFFFF"/>
                </a:solidFill>
                <a:effectLst/>
              </a:rPr>
              <a:t>In another tradition,</a:t>
            </a:r>
            <a:r>
              <a:rPr lang="en-CA" sz="2400" dirty="0">
                <a:solidFill>
                  <a:srgbClr val="FFFFFF"/>
                </a:solidFill>
              </a:rPr>
              <a:t> </a:t>
            </a:r>
            <a:r>
              <a:rPr lang="en-CA" sz="2400" dirty="0">
                <a:solidFill>
                  <a:srgbClr val="FFFFFF"/>
                </a:solidFill>
                <a:effectLst/>
              </a:rPr>
              <a:t>Umar told Abu Bakr, “If you give her </a:t>
            </a:r>
            <a:r>
              <a:rPr lang="en-CA" sz="2400" dirty="0" err="1">
                <a:solidFill>
                  <a:srgbClr val="FFFFFF"/>
                </a:solidFill>
                <a:effectLst/>
              </a:rPr>
              <a:t>Fadak</a:t>
            </a:r>
            <a:r>
              <a:rPr lang="en-CA" sz="2400" dirty="0">
                <a:solidFill>
                  <a:srgbClr val="FFFFFF"/>
                </a:solidFill>
                <a:effectLst/>
              </a:rPr>
              <a:t>, then how will you outfit your army against all</a:t>
            </a:r>
            <a:r>
              <a:rPr lang="en-CA" sz="2400" dirty="0">
                <a:solidFill>
                  <a:srgbClr val="FFFFFF"/>
                </a:solidFill>
              </a:rPr>
              <a:t> </a:t>
            </a:r>
            <a:r>
              <a:rPr lang="en-CA" sz="2400" dirty="0">
                <a:solidFill>
                  <a:srgbClr val="FFFFFF"/>
                </a:solidFill>
                <a:effectLst/>
              </a:rPr>
              <a:t>these Arabs who have renounced the religion and waged war against you?”</a:t>
            </a:r>
          </a:p>
          <a:p>
            <a:r>
              <a:rPr lang="en-CA" sz="2400" dirty="0">
                <a:solidFill>
                  <a:srgbClr val="FFFFFF"/>
                </a:solidFill>
                <a:effectLst/>
              </a:rPr>
              <a:t>Fatima came to Abu Bakr and demanded, “Why did you expel my agent from </a:t>
            </a:r>
            <a:r>
              <a:rPr lang="en-CA" sz="2400" dirty="0" err="1">
                <a:solidFill>
                  <a:srgbClr val="FFFFFF"/>
                </a:solidFill>
                <a:effectLst/>
              </a:rPr>
              <a:t>Fadak</a:t>
            </a:r>
            <a:r>
              <a:rPr lang="en-CA" sz="2400" dirty="0">
                <a:solidFill>
                  <a:srgbClr val="FFFFFF"/>
                </a:solidFill>
              </a:rPr>
              <a:t> </a:t>
            </a:r>
            <a:r>
              <a:rPr lang="en-CA" sz="2400" dirty="0">
                <a:solidFill>
                  <a:srgbClr val="FFFFFF"/>
                </a:solidFill>
                <a:effectLst/>
              </a:rPr>
              <a:t>when the Messenger of God gave it to me according to the command of God Almighty?” He</a:t>
            </a:r>
            <a:r>
              <a:rPr lang="en-CA" sz="2400" dirty="0">
                <a:solidFill>
                  <a:srgbClr val="FFFFFF"/>
                </a:solidFill>
              </a:rPr>
              <a:t> </a:t>
            </a:r>
            <a:r>
              <a:rPr lang="en-CA" sz="2400" dirty="0">
                <a:solidFill>
                  <a:srgbClr val="FFFFFF"/>
                </a:solidFill>
                <a:effectLst/>
              </a:rPr>
              <a:t>simply replied, “Bring me witnesses who will testify to that effect.”</a:t>
            </a:r>
          </a:p>
          <a:p>
            <a:endParaRPr lang="en-CA" sz="2400" dirty="0">
              <a:solidFill>
                <a:srgbClr val="FFFFFF"/>
              </a:solidFill>
              <a:effectLst/>
            </a:endParaRPr>
          </a:p>
          <a:p>
            <a:endParaRPr lang="en-US" dirty="0"/>
          </a:p>
        </p:txBody>
      </p:sp>
    </p:spTree>
    <p:extLst>
      <p:ext uri="{BB962C8B-B14F-4D97-AF65-F5344CB8AC3E}">
        <p14:creationId xmlns:p14="http://schemas.microsoft.com/office/powerpoint/2010/main" val="27284516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7FD777-768B-3C55-8E26-4119791D0734}"/>
              </a:ext>
            </a:extLst>
          </p:cNvPr>
          <p:cNvSpPr>
            <a:spLocks noGrp="1"/>
          </p:cNvSpPr>
          <p:nvPr>
            <p:ph type="title"/>
          </p:nvPr>
        </p:nvSpPr>
        <p:spPr>
          <a:xfrm>
            <a:off x="720000" y="619200"/>
            <a:ext cx="10728322" cy="781897"/>
          </a:xfrm>
        </p:spPr>
        <p:txBody>
          <a:bodyPr/>
          <a:lstStyle/>
          <a:p>
            <a:pPr algn="ctr"/>
            <a:r>
              <a:rPr lang="en-US" dirty="0"/>
              <a:t>The History of </a:t>
            </a:r>
            <a:r>
              <a:rPr lang="en-US" dirty="0" err="1"/>
              <a:t>Fadak</a:t>
            </a:r>
            <a:endParaRPr lang="en-US" dirty="0"/>
          </a:p>
        </p:txBody>
      </p:sp>
      <p:sp>
        <p:nvSpPr>
          <p:cNvPr id="3" name="Content Placeholder 2">
            <a:extLst>
              <a:ext uri="{FF2B5EF4-FFF2-40B4-BE49-F238E27FC236}">
                <a16:creationId xmlns:a16="http://schemas.microsoft.com/office/drawing/2014/main" id="{AAA927F6-912D-FAFF-1892-951EBBCBCF6B}"/>
              </a:ext>
            </a:extLst>
          </p:cNvPr>
          <p:cNvSpPr>
            <a:spLocks noGrp="1"/>
          </p:cNvSpPr>
          <p:nvPr>
            <p:ph idx="1"/>
          </p:nvPr>
        </p:nvSpPr>
        <p:spPr>
          <a:xfrm>
            <a:off x="720000" y="1401098"/>
            <a:ext cx="10728325" cy="4367878"/>
          </a:xfrm>
        </p:spPr>
        <p:txBody>
          <a:bodyPr>
            <a:normAutofit/>
          </a:bodyPr>
          <a:lstStyle/>
          <a:p>
            <a:r>
              <a:rPr lang="en-CA" sz="2200" dirty="0">
                <a:solidFill>
                  <a:srgbClr val="FFFFFF"/>
                </a:solidFill>
                <a:effectLst/>
              </a:rPr>
              <a:t>So she brought Imam Ali. He told Abu Bakr, “Your ruling is contrary to the ruling God has issued for Muslims. If a</a:t>
            </a:r>
            <a:r>
              <a:rPr lang="en-CA" sz="2200" dirty="0">
                <a:solidFill>
                  <a:srgbClr val="FFFFFF"/>
                </a:solidFill>
              </a:rPr>
              <a:t> </a:t>
            </a:r>
            <a:r>
              <a:rPr lang="en-CA" sz="2200" dirty="0">
                <a:solidFill>
                  <a:srgbClr val="FFFFFF"/>
                </a:solidFill>
                <a:effectLst/>
              </a:rPr>
              <a:t>Muslim were to have possession of a thing, and then I were to lay claim to it, from whom</a:t>
            </a:r>
            <a:r>
              <a:rPr lang="en-CA" sz="2200" dirty="0">
                <a:solidFill>
                  <a:srgbClr val="FFFFFF"/>
                </a:solidFill>
              </a:rPr>
              <a:t> </a:t>
            </a:r>
            <a:r>
              <a:rPr lang="en-CA" sz="2200" dirty="0">
                <a:solidFill>
                  <a:srgbClr val="FFFFFF"/>
                </a:solidFill>
                <a:effectLst/>
              </a:rPr>
              <a:t>would you demand witnesses?” Abu Bakr conceded, “I would ask you for witnesses.”</a:t>
            </a:r>
          </a:p>
          <a:p>
            <a:r>
              <a:rPr lang="en-CA" sz="2200" dirty="0">
                <a:solidFill>
                  <a:srgbClr val="FFFFFF"/>
                </a:solidFill>
                <a:effectLst/>
              </a:rPr>
              <a:t>Ali continued, “Then for what reason did you ask Fatima for witnesses to testify concerning that of which she was in possession, which she had owned during the lifetime of the Messenger of God? You usurped </a:t>
            </a:r>
            <a:r>
              <a:rPr lang="en-CA" sz="2200" dirty="0" err="1">
                <a:solidFill>
                  <a:srgbClr val="FFFFFF"/>
                </a:solidFill>
                <a:effectLst/>
              </a:rPr>
              <a:t>Fadak</a:t>
            </a:r>
            <a:r>
              <a:rPr lang="en-CA" sz="2200" dirty="0">
                <a:solidFill>
                  <a:srgbClr val="FFFFFF"/>
                </a:solidFill>
                <a:effectLst/>
              </a:rPr>
              <a:t> from her, and you think that it is now the property of the Muslims. In so doing, you have defied the tradition of the Messenger of God [where he said], ‘The</a:t>
            </a:r>
            <a:r>
              <a:rPr lang="en-CA" sz="2200" dirty="0">
                <a:solidFill>
                  <a:srgbClr val="FFFFFF"/>
                </a:solidFill>
              </a:rPr>
              <a:t> </a:t>
            </a:r>
            <a:r>
              <a:rPr lang="en-CA" sz="2200" dirty="0">
                <a:solidFill>
                  <a:srgbClr val="FFFFFF"/>
                </a:solidFill>
                <a:effectLst/>
              </a:rPr>
              <a:t>plaintiff must bring witnesses, and the defendant must swear an oath.’”</a:t>
            </a:r>
          </a:p>
          <a:p>
            <a:endParaRPr lang="en-CA" sz="2400" dirty="0">
              <a:solidFill>
                <a:srgbClr val="FFFFFF"/>
              </a:solidFill>
              <a:effectLst/>
            </a:endParaRPr>
          </a:p>
          <a:p>
            <a:endParaRPr lang="en-US" dirty="0"/>
          </a:p>
        </p:txBody>
      </p:sp>
    </p:spTree>
    <p:extLst>
      <p:ext uri="{BB962C8B-B14F-4D97-AF65-F5344CB8AC3E}">
        <p14:creationId xmlns:p14="http://schemas.microsoft.com/office/powerpoint/2010/main" val="151592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4B41C9-194C-0799-A647-FE2649B46D81}"/>
              </a:ext>
            </a:extLst>
          </p:cNvPr>
          <p:cNvSpPr>
            <a:spLocks noGrp="1"/>
          </p:cNvSpPr>
          <p:nvPr>
            <p:ph type="title"/>
          </p:nvPr>
        </p:nvSpPr>
        <p:spPr>
          <a:xfrm>
            <a:off x="720000" y="619200"/>
            <a:ext cx="10728322" cy="693406"/>
          </a:xfrm>
        </p:spPr>
        <p:txBody>
          <a:bodyPr/>
          <a:lstStyle/>
          <a:p>
            <a:pPr algn="ctr"/>
            <a:r>
              <a:rPr lang="en-US" dirty="0"/>
              <a:t>The History of </a:t>
            </a:r>
            <a:r>
              <a:rPr lang="en-US" dirty="0" err="1"/>
              <a:t>Fadak</a:t>
            </a:r>
            <a:endParaRPr lang="en-US" dirty="0"/>
          </a:p>
        </p:txBody>
      </p:sp>
      <p:sp>
        <p:nvSpPr>
          <p:cNvPr id="3" name="Content Placeholder 2">
            <a:extLst>
              <a:ext uri="{FF2B5EF4-FFF2-40B4-BE49-F238E27FC236}">
                <a16:creationId xmlns:a16="http://schemas.microsoft.com/office/drawing/2014/main" id="{3DD699C2-C984-F9B6-F714-B5CB69C8AEEC}"/>
              </a:ext>
            </a:extLst>
          </p:cNvPr>
          <p:cNvSpPr>
            <a:spLocks noGrp="1"/>
          </p:cNvSpPr>
          <p:nvPr>
            <p:ph idx="1"/>
          </p:nvPr>
        </p:nvSpPr>
        <p:spPr>
          <a:xfrm>
            <a:off x="720000" y="1312606"/>
            <a:ext cx="10728325" cy="4456369"/>
          </a:xfrm>
        </p:spPr>
        <p:txBody>
          <a:bodyPr/>
          <a:lstStyle/>
          <a:p>
            <a:r>
              <a:rPr lang="en-CA" sz="2400" dirty="0">
                <a:solidFill>
                  <a:srgbClr val="FFFFFF"/>
                </a:solidFill>
                <a:effectLst/>
              </a:rPr>
              <a:t>Umar responded saying, “Ali, spare us these words, for we are not able to counter your</a:t>
            </a:r>
            <a:r>
              <a:rPr lang="en-CA" sz="2400" dirty="0">
                <a:solidFill>
                  <a:srgbClr val="FFFFFF"/>
                </a:solidFill>
              </a:rPr>
              <a:t> </a:t>
            </a:r>
            <a:r>
              <a:rPr lang="en-CA" sz="2400" dirty="0">
                <a:solidFill>
                  <a:srgbClr val="FFFFFF"/>
                </a:solidFill>
                <a:effectLst/>
              </a:rPr>
              <a:t>arguments. If you bring forth witnesses, [it will be yours], and if not, then it is the property of</a:t>
            </a:r>
            <a:r>
              <a:rPr lang="en-CA" sz="2400" dirty="0">
                <a:solidFill>
                  <a:srgbClr val="FFFFFF"/>
                </a:solidFill>
              </a:rPr>
              <a:t> </a:t>
            </a:r>
            <a:r>
              <a:rPr lang="en-CA" sz="2400" dirty="0">
                <a:solidFill>
                  <a:srgbClr val="FFFFFF"/>
                </a:solidFill>
                <a:effectLst/>
              </a:rPr>
              <a:t>Muslims, and neither you nor </a:t>
            </a:r>
            <a:r>
              <a:rPr lang="en-CA" sz="2400" dirty="0">
                <a:solidFill>
                  <a:srgbClr val="FFFFFF"/>
                </a:solidFill>
              </a:rPr>
              <a:t>Fatima </a:t>
            </a:r>
            <a:r>
              <a:rPr lang="en-CA" sz="2400" dirty="0">
                <a:solidFill>
                  <a:srgbClr val="FFFFFF"/>
                </a:solidFill>
                <a:effectLst/>
              </a:rPr>
              <a:t>will have any right therein.” Seeing no other way, Imam Al</a:t>
            </a:r>
            <a:r>
              <a:rPr lang="en-CA" sz="2400" dirty="0">
                <a:solidFill>
                  <a:srgbClr val="FFFFFF"/>
                </a:solidFill>
              </a:rPr>
              <a:t>i</a:t>
            </a:r>
            <a:r>
              <a:rPr lang="en-CA" sz="2400" dirty="0">
                <a:solidFill>
                  <a:srgbClr val="FFFFFF"/>
                </a:solidFill>
                <a:effectLst/>
              </a:rPr>
              <a:t> testified.</a:t>
            </a:r>
          </a:p>
          <a:p>
            <a:r>
              <a:rPr lang="en-CA" sz="2400" dirty="0">
                <a:solidFill>
                  <a:srgbClr val="FFFFFF"/>
                </a:solidFill>
                <a:effectLst/>
              </a:rPr>
              <a:t>Abu Bakr demanded one other witness, so Umm Ayman came forth. She said to Abu Bakr, “I ask you before God: Do you know that the Messenger of God said, ‘Umm Ayman is a</a:t>
            </a:r>
            <a:r>
              <a:rPr lang="en-CA" sz="2400" dirty="0">
                <a:solidFill>
                  <a:srgbClr val="FFFFFF"/>
                </a:solidFill>
              </a:rPr>
              <a:t> </a:t>
            </a:r>
            <a:r>
              <a:rPr lang="en-CA" sz="2400" dirty="0">
                <a:solidFill>
                  <a:srgbClr val="FFFFFF"/>
                </a:solidFill>
                <a:effectLst/>
              </a:rPr>
              <a:t>woman of paradise’?” He admitted that he did. Then she testified saying, “I testify that God</a:t>
            </a:r>
            <a:r>
              <a:rPr lang="en-CA" sz="2400" dirty="0">
                <a:solidFill>
                  <a:srgbClr val="FFFFFF"/>
                </a:solidFill>
              </a:rPr>
              <a:t> </a:t>
            </a:r>
            <a:r>
              <a:rPr lang="en-CA" sz="2400" dirty="0">
                <a:solidFill>
                  <a:srgbClr val="FFFFFF"/>
                </a:solidFill>
                <a:effectLst/>
              </a:rPr>
              <a:t>communicated to his Messenger to give </a:t>
            </a:r>
            <a:r>
              <a:rPr lang="en-CA" sz="2400" dirty="0" err="1">
                <a:solidFill>
                  <a:srgbClr val="FFFFFF"/>
                </a:solidFill>
                <a:effectLst/>
              </a:rPr>
              <a:t>Fadak</a:t>
            </a:r>
            <a:r>
              <a:rPr lang="en-CA" sz="2400" dirty="0">
                <a:solidFill>
                  <a:srgbClr val="FFFFFF"/>
                </a:solidFill>
                <a:effectLst/>
              </a:rPr>
              <a:t> to Fatima, so he did.”</a:t>
            </a:r>
          </a:p>
          <a:p>
            <a:endParaRPr lang="en-CA" sz="2400" dirty="0">
              <a:solidFill>
                <a:srgbClr val="FFFFFF"/>
              </a:solidFill>
              <a:effectLst/>
            </a:endParaRPr>
          </a:p>
          <a:p>
            <a:endParaRPr lang="en-US" dirty="0"/>
          </a:p>
        </p:txBody>
      </p:sp>
    </p:spTree>
    <p:extLst>
      <p:ext uri="{BB962C8B-B14F-4D97-AF65-F5344CB8AC3E}">
        <p14:creationId xmlns:p14="http://schemas.microsoft.com/office/powerpoint/2010/main" val="23227440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C61A0-7CD5-4A18-954A-F9D893286D25}"/>
              </a:ext>
            </a:extLst>
          </p:cNvPr>
          <p:cNvSpPr>
            <a:spLocks noGrp="1"/>
          </p:cNvSpPr>
          <p:nvPr>
            <p:ph type="title"/>
          </p:nvPr>
        </p:nvSpPr>
        <p:spPr>
          <a:xfrm>
            <a:off x="720000" y="619200"/>
            <a:ext cx="10728322" cy="649161"/>
          </a:xfrm>
        </p:spPr>
        <p:txBody>
          <a:bodyPr/>
          <a:lstStyle/>
          <a:p>
            <a:pPr algn="ctr"/>
            <a:r>
              <a:rPr lang="en-US" dirty="0"/>
              <a:t>The History of </a:t>
            </a:r>
            <a:r>
              <a:rPr lang="en-US" dirty="0" err="1"/>
              <a:t>Fadak</a:t>
            </a:r>
            <a:endParaRPr lang="en-US" dirty="0"/>
          </a:p>
        </p:txBody>
      </p:sp>
      <p:sp>
        <p:nvSpPr>
          <p:cNvPr id="3" name="Content Placeholder 2">
            <a:extLst>
              <a:ext uri="{FF2B5EF4-FFF2-40B4-BE49-F238E27FC236}">
                <a16:creationId xmlns:a16="http://schemas.microsoft.com/office/drawing/2014/main" id="{450D50AB-0ED7-B225-1DE9-A6A1D4A6FE6A}"/>
              </a:ext>
            </a:extLst>
          </p:cNvPr>
          <p:cNvSpPr>
            <a:spLocks noGrp="1"/>
          </p:cNvSpPr>
          <p:nvPr>
            <p:ph idx="1"/>
          </p:nvPr>
        </p:nvSpPr>
        <p:spPr>
          <a:xfrm>
            <a:off x="720000" y="1386348"/>
            <a:ext cx="10728325" cy="4382627"/>
          </a:xfrm>
        </p:spPr>
        <p:txBody>
          <a:bodyPr/>
          <a:lstStyle/>
          <a:p>
            <a:r>
              <a:rPr lang="en-CA" sz="2400" dirty="0">
                <a:solidFill>
                  <a:srgbClr val="FFFFFF"/>
                </a:solidFill>
                <a:effectLst/>
              </a:rPr>
              <a:t>With an heir of condescension, Abu Bakr said, “O daughter of the Messenger of God,</a:t>
            </a:r>
            <a:r>
              <a:rPr lang="en-CA" sz="2400" dirty="0">
                <a:solidFill>
                  <a:srgbClr val="FFFFFF"/>
                </a:solidFill>
              </a:rPr>
              <a:t> </a:t>
            </a:r>
            <a:r>
              <a:rPr lang="en-CA" sz="2400" dirty="0">
                <a:solidFill>
                  <a:srgbClr val="FFFFFF"/>
                </a:solidFill>
                <a:effectLst/>
              </a:rPr>
              <a:t>you ought to know that you must have the testimony of two men or one man and two women.” He continued feigning compassion, “I swear by God, that God has not created anyone</a:t>
            </a:r>
            <a:r>
              <a:rPr lang="en-CA" sz="2400" dirty="0">
                <a:solidFill>
                  <a:srgbClr val="FFFFFF"/>
                </a:solidFill>
              </a:rPr>
              <a:t> </a:t>
            </a:r>
            <a:r>
              <a:rPr lang="en-CA" sz="2400" dirty="0">
                <a:solidFill>
                  <a:srgbClr val="FFFFFF"/>
                </a:solidFill>
                <a:effectLst/>
              </a:rPr>
              <a:t>more beloved to me than your father, the Messenger of God. The day when he died, I wished</a:t>
            </a:r>
            <a:r>
              <a:rPr lang="en-CA" sz="2400" dirty="0">
                <a:solidFill>
                  <a:srgbClr val="FFFFFF"/>
                </a:solidFill>
              </a:rPr>
              <a:t> </a:t>
            </a:r>
            <a:r>
              <a:rPr lang="en-CA" sz="2400" dirty="0">
                <a:solidFill>
                  <a:srgbClr val="FFFFFF"/>
                </a:solidFill>
                <a:effectLst/>
              </a:rPr>
              <a:t>the sky had crumbled upon the earth. And I swear by God, for †</a:t>
            </a:r>
            <a:r>
              <a:rPr lang="en-CA" sz="2400" dirty="0" err="1">
                <a:solidFill>
                  <a:srgbClr val="FFFFFF"/>
                </a:solidFill>
                <a:effectLst/>
              </a:rPr>
              <a:t>Àﬁishah</a:t>
            </a:r>
            <a:r>
              <a:rPr lang="en-CA" sz="2400" dirty="0">
                <a:solidFill>
                  <a:srgbClr val="FFFFFF"/>
                </a:solidFill>
                <a:effectLst/>
              </a:rPr>
              <a:t> to be poor is more</a:t>
            </a:r>
            <a:r>
              <a:rPr lang="en-CA" sz="2400" dirty="0">
                <a:solidFill>
                  <a:srgbClr val="FFFFFF"/>
                </a:solidFill>
              </a:rPr>
              <a:t> </a:t>
            </a:r>
            <a:r>
              <a:rPr lang="en-CA" sz="2400" dirty="0">
                <a:solidFill>
                  <a:srgbClr val="FFFFFF"/>
                </a:solidFill>
                <a:effectLst/>
              </a:rPr>
              <a:t>desirable to me than that you should be poor. Do you think that I would give people of all</a:t>
            </a:r>
            <a:r>
              <a:rPr lang="en-CA" sz="2400" dirty="0">
                <a:solidFill>
                  <a:srgbClr val="FFFFFF"/>
                </a:solidFill>
              </a:rPr>
              <a:t> </a:t>
            </a:r>
            <a:r>
              <a:rPr lang="en-CA" sz="2400" dirty="0">
                <a:solidFill>
                  <a:srgbClr val="FFFFFF"/>
                </a:solidFill>
                <a:effectLst/>
              </a:rPr>
              <a:t>colors their rights and then wrong you, who are the daughter of the Messenger of God?</a:t>
            </a:r>
          </a:p>
          <a:p>
            <a:endParaRPr lang="en-CA" dirty="0">
              <a:effectLst/>
              <a:latin typeface="Helvetica" pitchFamily="2" charset="0"/>
            </a:endParaRPr>
          </a:p>
          <a:p>
            <a:endParaRPr lang="en-CA" dirty="0">
              <a:effectLst/>
              <a:latin typeface="Helvetica" pitchFamily="2" charset="0"/>
            </a:endParaRPr>
          </a:p>
          <a:p>
            <a:endParaRPr lang="en-US" dirty="0"/>
          </a:p>
        </p:txBody>
      </p:sp>
    </p:spTree>
    <p:extLst>
      <p:ext uri="{BB962C8B-B14F-4D97-AF65-F5344CB8AC3E}">
        <p14:creationId xmlns:p14="http://schemas.microsoft.com/office/powerpoint/2010/main" val="21313040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2BF784-1098-1087-CAC5-66044D6DE38E}"/>
              </a:ext>
            </a:extLst>
          </p:cNvPr>
          <p:cNvSpPr>
            <a:spLocks noGrp="1"/>
          </p:cNvSpPr>
          <p:nvPr>
            <p:ph type="title"/>
          </p:nvPr>
        </p:nvSpPr>
        <p:spPr>
          <a:xfrm>
            <a:off x="720000" y="619200"/>
            <a:ext cx="10728322" cy="767148"/>
          </a:xfrm>
        </p:spPr>
        <p:txBody>
          <a:bodyPr/>
          <a:lstStyle/>
          <a:p>
            <a:pPr algn="ctr"/>
            <a:r>
              <a:rPr lang="en-US" dirty="0"/>
              <a:t>The History of </a:t>
            </a:r>
            <a:r>
              <a:rPr lang="en-US" dirty="0" err="1"/>
              <a:t>Fadak</a:t>
            </a:r>
            <a:endParaRPr lang="en-US" dirty="0"/>
          </a:p>
        </p:txBody>
      </p:sp>
      <p:sp>
        <p:nvSpPr>
          <p:cNvPr id="3" name="Content Placeholder 2">
            <a:extLst>
              <a:ext uri="{FF2B5EF4-FFF2-40B4-BE49-F238E27FC236}">
                <a16:creationId xmlns:a16="http://schemas.microsoft.com/office/drawing/2014/main" id="{19676900-4ECE-ABB9-0B21-D0375BD20F91}"/>
              </a:ext>
            </a:extLst>
          </p:cNvPr>
          <p:cNvSpPr>
            <a:spLocks noGrp="1"/>
          </p:cNvSpPr>
          <p:nvPr>
            <p:ph idx="1"/>
          </p:nvPr>
        </p:nvSpPr>
        <p:spPr>
          <a:xfrm>
            <a:off x="720000" y="1386348"/>
            <a:ext cx="10728325" cy="4382627"/>
          </a:xfrm>
        </p:spPr>
        <p:txBody>
          <a:bodyPr/>
          <a:lstStyle/>
          <a:p>
            <a:r>
              <a:rPr lang="en-CA" sz="2400" dirty="0">
                <a:solidFill>
                  <a:srgbClr val="FFFFFF"/>
                </a:solidFill>
                <a:effectLst/>
              </a:rPr>
              <a:t>However, this property never belonged to the Prophet. Rather, it was the property of the</a:t>
            </a:r>
            <a:r>
              <a:rPr lang="en-CA" sz="2400" dirty="0">
                <a:solidFill>
                  <a:srgbClr val="FFFFFF"/>
                </a:solidFill>
              </a:rPr>
              <a:t> </a:t>
            </a:r>
            <a:r>
              <a:rPr lang="en-CA" sz="2400" dirty="0">
                <a:solidFill>
                  <a:srgbClr val="FFFFFF"/>
                </a:solidFill>
                <a:effectLst/>
              </a:rPr>
              <a:t>Muslims that the Prophet used to outfit his army and to serve God’s cause. When the Prophet</a:t>
            </a:r>
            <a:r>
              <a:rPr lang="en-CA" sz="2400" dirty="0">
                <a:solidFill>
                  <a:srgbClr val="FFFFFF"/>
                </a:solidFill>
              </a:rPr>
              <a:t> </a:t>
            </a:r>
            <a:r>
              <a:rPr lang="en-CA" sz="2400" dirty="0">
                <a:solidFill>
                  <a:srgbClr val="FFFFFF"/>
                </a:solidFill>
                <a:effectLst/>
              </a:rPr>
              <a:t>passed away, I assumed authority over it just as he had.”</a:t>
            </a:r>
          </a:p>
          <a:p>
            <a:r>
              <a:rPr lang="en-CA" sz="2400" dirty="0">
                <a:solidFill>
                  <a:srgbClr val="FFFFFF"/>
                </a:solidFill>
                <a:effectLst/>
              </a:rPr>
              <a:t>With a renewed sense of disgust, Fatima told him, “I swear by God, I shall not speak to</a:t>
            </a:r>
            <a:r>
              <a:rPr lang="en-CA" sz="2400" dirty="0">
                <a:solidFill>
                  <a:srgbClr val="FFFFFF"/>
                </a:solidFill>
              </a:rPr>
              <a:t> </a:t>
            </a:r>
            <a:r>
              <a:rPr lang="en-CA" sz="2400" dirty="0">
                <a:solidFill>
                  <a:srgbClr val="FFFFFF"/>
                </a:solidFill>
                <a:effectLst/>
              </a:rPr>
              <a:t>you again.” He replied, “And by God, I shall never cease speaking with you.” Then she said, “I</a:t>
            </a:r>
            <a:r>
              <a:rPr lang="en-CA" sz="2400" dirty="0">
                <a:solidFill>
                  <a:srgbClr val="FFFFFF"/>
                </a:solidFill>
              </a:rPr>
              <a:t> </a:t>
            </a:r>
            <a:r>
              <a:rPr lang="en-CA" sz="2400" dirty="0">
                <a:solidFill>
                  <a:srgbClr val="FFFFFF"/>
                </a:solidFill>
                <a:effectLst/>
              </a:rPr>
              <a:t>swear by God I shall curse you in my prayer.” He replied, “And I swear by God, I will pray to</a:t>
            </a:r>
            <a:r>
              <a:rPr lang="en-CA" sz="2400" dirty="0">
                <a:solidFill>
                  <a:srgbClr val="FFFFFF"/>
                </a:solidFill>
              </a:rPr>
              <a:t> </a:t>
            </a:r>
            <a:r>
              <a:rPr lang="en-CA" sz="2400" dirty="0">
                <a:solidFill>
                  <a:srgbClr val="FFFFFF"/>
                </a:solidFill>
                <a:effectLst/>
              </a:rPr>
              <a:t>Allah for you.”</a:t>
            </a:r>
          </a:p>
          <a:p>
            <a:endParaRPr lang="en-CA" sz="2400" dirty="0">
              <a:solidFill>
                <a:srgbClr val="FFFFFF"/>
              </a:solidFill>
              <a:effectLst/>
            </a:endParaRPr>
          </a:p>
          <a:p>
            <a:endParaRPr lang="en-US" dirty="0"/>
          </a:p>
        </p:txBody>
      </p:sp>
    </p:spTree>
    <p:extLst>
      <p:ext uri="{BB962C8B-B14F-4D97-AF65-F5344CB8AC3E}">
        <p14:creationId xmlns:p14="http://schemas.microsoft.com/office/powerpoint/2010/main" val="3245408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F7008-298B-6234-D62C-F35ECB08BAE5}"/>
              </a:ext>
            </a:extLst>
          </p:cNvPr>
          <p:cNvSpPr>
            <a:spLocks noGrp="1"/>
          </p:cNvSpPr>
          <p:nvPr>
            <p:ph type="title"/>
          </p:nvPr>
        </p:nvSpPr>
        <p:spPr>
          <a:xfrm>
            <a:off x="720000" y="619200"/>
            <a:ext cx="10728322" cy="840890"/>
          </a:xfrm>
        </p:spPr>
        <p:txBody>
          <a:bodyPr/>
          <a:lstStyle/>
          <a:p>
            <a:pPr algn="ctr"/>
            <a:r>
              <a:rPr lang="en-US" dirty="0"/>
              <a:t>The Aftermath of Khaybar</a:t>
            </a:r>
          </a:p>
        </p:txBody>
      </p:sp>
      <p:sp>
        <p:nvSpPr>
          <p:cNvPr id="3" name="Content Placeholder 2">
            <a:extLst>
              <a:ext uri="{FF2B5EF4-FFF2-40B4-BE49-F238E27FC236}">
                <a16:creationId xmlns:a16="http://schemas.microsoft.com/office/drawing/2014/main" id="{7F9BB022-F7CD-7B23-DBB1-1210DD63CCDD}"/>
              </a:ext>
            </a:extLst>
          </p:cNvPr>
          <p:cNvSpPr>
            <a:spLocks noGrp="1"/>
          </p:cNvSpPr>
          <p:nvPr>
            <p:ph idx="1"/>
          </p:nvPr>
        </p:nvSpPr>
        <p:spPr>
          <a:xfrm>
            <a:off x="720000" y="1607574"/>
            <a:ext cx="10728325" cy="4631226"/>
          </a:xfrm>
        </p:spPr>
        <p:txBody>
          <a:bodyPr>
            <a:normAutofit/>
          </a:bodyPr>
          <a:lstStyle/>
          <a:p>
            <a:r>
              <a:rPr lang="en-US" sz="2400" b="1" dirty="0">
                <a:solidFill>
                  <a:srgbClr val="FFFFFF"/>
                </a:solidFill>
              </a:rPr>
              <a:t>The emigrants to Abyssinia return</a:t>
            </a:r>
          </a:p>
          <a:p>
            <a:r>
              <a:rPr lang="en-US" sz="2400" dirty="0">
                <a:solidFill>
                  <a:srgbClr val="FFFFFF"/>
                </a:solidFill>
              </a:rPr>
              <a:t>Ibn Hisham (d. 218 AH) in </a:t>
            </a:r>
            <a:r>
              <a:rPr lang="en-US" sz="2400" i="1" dirty="0">
                <a:solidFill>
                  <a:srgbClr val="FFFFFF"/>
                </a:solidFill>
              </a:rPr>
              <a:t>Al-</a:t>
            </a:r>
            <a:r>
              <a:rPr lang="en-US" sz="2400" i="1" dirty="0" err="1">
                <a:solidFill>
                  <a:srgbClr val="FFFFFF"/>
                </a:solidFill>
              </a:rPr>
              <a:t>Seerah</a:t>
            </a:r>
            <a:r>
              <a:rPr lang="en-US" sz="2400" i="1" dirty="0">
                <a:solidFill>
                  <a:srgbClr val="FFFFFF"/>
                </a:solidFill>
              </a:rPr>
              <a:t> al-</a:t>
            </a:r>
            <a:r>
              <a:rPr lang="en-US" sz="2400" i="1" dirty="0" err="1">
                <a:solidFill>
                  <a:srgbClr val="FFFFFF"/>
                </a:solidFill>
              </a:rPr>
              <a:t>Nabawiyyah</a:t>
            </a:r>
            <a:r>
              <a:rPr lang="en-US" sz="2400" i="1" dirty="0">
                <a:solidFill>
                  <a:srgbClr val="FFFFFF"/>
                </a:solidFill>
              </a:rPr>
              <a:t> </a:t>
            </a:r>
            <a:r>
              <a:rPr lang="en-US" sz="2400" dirty="0">
                <a:solidFill>
                  <a:srgbClr val="FFFFFF"/>
                </a:solidFill>
              </a:rPr>
              <a:t>writes:</a:t>
            </a:r>
          </a:p>
          <a:p>
            <a:pPr marL="0" indent="0" algn="ctr">
              <a:buNone/>
            </a:pPr>
            <a:r>
              <a:rPr lang="ar-AE" sz="2400" dirty="0">
                <a:solidFill>
                  <a:srgbClr val="FFFFFF"/>
                </a:solidFill>
              </a:rPr>
              <a:t>قال ابن هشام : وذكر سفيان بن عيينة عن الأجلح  ، عن الشعبي  : أن جعفر بن أبي طالب رضي الله عنه ، قدم على رسول الله صلى الله عليه وسلم يوم فتح خيبر  فقبل رسول الله صلى الله عليه وسلم بين عينيه ، وألزمه وقال : ما أدري بأيهما أنا أسر : بفتح خيبر  . أم بقدوم جعفر ؟</a:t>
            </a:r>
            <a:endParaRPr lang="en-US" sz="2400" dirty="0">
              <a:solidFill>
                <a:srgbClr val="FFFFFF"/>
              </a:solidFill>
            </a:endParaRPr>
          </a:p>
          <a:p>
            <a:pPr marL="0" indent="0" algn="ctr">
              <a:buNone/>
            </a:pPr>
            <a:r>
              <a:rPr lang="en-CA" sz="2400" dirty="0">
                <a:solidFill>
                  <a:srgbClr val="FFFFFF"/>
                </a:solidFill>
                <a:effectLst/>
              </a:rPr>
              <a:t>“I don’t know for which of these</a:t>
            </a:r>
            <a:r>
              <a:rPr lang="en-CA" sz="2400" dirty="0">
                <a:solidFill>
                  <a:srgbClr val="FFFFFF"/>
                </a:solidFill>
              </a:rPr>
              <a:t> </a:t>
            </a:r>
            <a:r>
              <a:rPr lang="en-CA" sz="2400" dirty="0">
                <a:solidFill>
                  <a:srgbClr val="FFFFFF"/>
                </a:solidFill>
                <a:effectLst/>
              </a:rPr>
              <a:t>occasions I am happier: our victory over Khaybar or </a:t>
            </a:r>
            <a:r>
              <a:rPr lang="en-CA" sz="2400" dirty="0" err="1">
                <a:solidFill>
                  <a:srgbClr val="FFFFFF"/>
                </a:solidFill>
                <a:effectLst/>
              </a:rPr>
              <a:t>Jaʿfar’s</a:t>
            </a:r>
            <a:r>
              <a:rPr lang="en-CA" sz="2400" dirty="0">
                <a:solidFill>
                  <a:srgbClr val="FFFFFF"/>
                </a:solidFill>
                <a:effectLst/>
              </a:rPr>
              <a:t> return</a:t>
            </a:r>
          </a:p>
          <a:p>
            <a:pPr marL="0" indent="0" algn="ctr">
              <a:buNone/>
            </a:pPr>
            <a:endParaRPr lang="en-US" sz="2400" dirty="0">
              <a:solidFill>
                <a:srgbClr val="FFFFFF"/>
              </a:solidFill>
            </a:endParaRPr>
          </a:p>
        </p:txBody>
      </p:sp>
    </p:spTree>
    <p:extLst>
      <p:ext uri="{BB962C8B-B14F-4D97-AF65-F5344CB8AC3E}">
        <p14:creationId xmlns:p14="http://schemas.microsoft.com/office/powerpoint/2010/main" val="23502702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8031C-F97D-B027-5BD4-EBE81AF8AC30}"/>
              </a:ext>
            </a:extLst>
          </p:cNvPr>
          <p:cNvSpPr>
            <a:spLocks noGrp="1"/>
          </p:cNvSpPr>
          <p:nvPr>
            <p:ph type="title"/>
          </p:nvPr>
        </p:nvSpPr>
        <p:spPr>
          <a:xfrm>
            <a:off x="720000" y="619200"/>
            <a:ext cx="10728322" cy="737652"/>
          </a:xfrm>
        </p:spPr>
        <p:txBody>
          <a:bodyPr/>
          <a:lstStyle/>
          <a:p>
            <a:pPr algn="ctr"/>
            <a:r>
              <a:rPr lang="en-US" dirty="0"/>
              <a:t>The History of </a:t>
            </a:r>
            <a:r>
              <a:rPr lang="en-US" dirty="0" err="1"/>
              <a:t>Fadak</a:t>
            </a:r>
            <a:endParaRPr lang="en-US" dirty="0"/>
          </a:p>
        </p:txBody>
      </p:sp>
      <p:sp>
        <p:nvSpPr>
          <p:cNvPr id="3" name="Content Placeholder 2">
            <a:extLst>
              <a:ext uri="{FF2B5EF4-FFF2-40B4-BE49-F238E27FC236}">
                <a16:creationId xmlns:a16="http://schemas.microsoft.com/office/drawing/2014/main" id="{31537BB7-04F8-9AB8-A1C6-0490CFCFCA72}"/>
              </a:ext>
            </a:extLst>
          </p:cNvPr>
          <p:cNvSpPr>
            <a:spLocks noGrp="1"/>
          </p:cNvSpPr>
          <p:nvPr>
            <p:ph idx="1"/>
          </p:nvPr>
        </p:nvSpPr>
        <p:spPr>
          <a:xfrm>
            <a:off x="720000" y="1356852"/>
            <a:ext cx="10728325" cy="4881948"/>
          </a:xfrm>
        </p:spPr>
        <p:txBody>
          <a:bodyPr>
            <a:normAutofit/>
          </a:bodyPr>
          <a:lstStyle/>
          <a:p>
            <a:r>
              <a:rPr lang="en-CA" sz="2400" dirty="0">
                <a:solidFill>
                  <a:srgbClr val="FFFFFF"/>
                </a:solidFill>
                <a:effectLst/>
              </a:rPr>
              <a:t>Thus, </a:t>
            </a:r>
            <a:r>
              <a:rPr lang="en-CA" sz="2400" dirty="0" err="1">
                <a:solidFill>
                  <a:srgbClr val="FFFFFF"/>
                </a:solidFill>
                <a:effectLst/>
              </a:rPr>
              <a:t>Fadak</a:t>
            </a:r>
            <a:r>
              <a:rPr lang="en-CA" sz="2400" dirty="0">
                <a:solidFill>
                  <a:srgbClr val="FFFFFF"/>
                </a:solidFill>
                <a:effectLst/>
              </a:rPr>
              <a:t> became a toy in the hands of rulers; each one did with it what he fancied.</a:t>
            </a:r>
            <a:r>
              <a:rPr lang="en-CA" sz="2400" dirty="0">
                <a:solidFill>
                  <a:srgbClr val="FFFFFF"/>
                </a:solidFill>
              </a:rPr>
              <a:t> </a:t>
            </a:r>
            <a:r>
              <a:rPr lang="en-CA" sz="2400" dirty="0">
                <a:solidFill>
                  <a:srgbClr val="FFFFFF"/>
                </a:solidFill>
                <a:effectLst/>
              </a:rPr>
              <a:t>As we just witnessed, in 10 AH Abu Bakr usurped it under the pretense of using it to supply the</a:t>
            </a:r>
            <a:r>
              <a:rPr lang="en-CA" sz="2400" dirty="0">
                <a:solidFill>
                  <a:srgbClr val="FFFFFF"/>
                </a:solidFill>
              </a:rPr>
              <a:t> </a:t>
            </a:r>
            <a:r>
              <a:rPr lang="en-CA" sz="2400" dirty="0">
                <a:solidFill>
                  <a:srgbClr val="FFFFFF"/>
                </a:solidFill>
                <a:effectLst/>
              </a:rPr>
              <a:t>public treasury.</a:t>
            </a:r>
          </a:p>
          <a:p>
            <a:r>
              <a:rPr lang="en-CA" sz="2400" dirty="0">
                <a:solidFill>
                  <a:srgbClr val="FFFFFF"/>
                </a:solidFill>
                <a:effectLst/>
              </a:rPr>
              <a:t>Then Umar returned it to the Prophet’s descendants during his caliphate.</a:t>
            </a:r>
          </a:p>
          <a:p>
            <a:r>
              <a:rPr lang="en-CA" sz="2400" dirty="0">
                <a:solidFill>
                  <a:srgbClr val="FFFFFF"/>
                </a:solidFill>
                <a:effectLst/>
              </a:rPr>
              <a:t>Uthman usurped it again during his caliphate and gifted it to Marwan ibn Al-Hakam.</a:t>
            </a:r>
          </a:p>
          <a:p>
            <a:r>
              <a:rPr lang="en-CA" sz="2400" dirty="0">
                <a:solidFill>
                  <a:srgbClr val="FFFFFF"/>
                </a:solidFill>
                <a:effectLst/>
              </a:rPr>
              <a:t>Imam Al</a:t>
            </a:r>
            <a:r>
              <a:rPr lang="en-CA" sz="2400" dirty="0">
                <a:solidFill>
                  <a:srgbClr val="FFFFFF"/>
                </a:solidFill>
              </a:rPr>
              <a:t>i</a:t>
            </a:r>
            <a:r>
              <a:rPr lang="en-CA" sz="2400" dirty="0">
                <a:solidFill>
                  <a:srgbClr val="FFFFFF"/>
                </a:solidFill>
                <a:effectLst/>
              </a:rPr>
              <a:t> took it back from Marwan. Then </a:t>
            </a:r>
            <a:r>
              <a:rPr lang="en-CA" sz="2400" dirty="0" err="1">
                <a:solidFill>
                  <a:srgbClr val="FFFFFF"/>
                </a:solidFill>
                <a:effectLst/>
              </a:rPr>
              <a:t>Muawiyah</a:t>
            </a:r>
            <a:r>
              <a:rPr lang="en-CA" sz="2400" dirty="0">
                <a:solidFill>
                  <a:srgbClr val="FFFFFF"/>
                </a:solidFill>
                <a:effectLst/>
              </a:rPr>
              <a:t> divided </a:t>
            </a:r>
            <a:r>
              <a:rPr lang="en-CA" sz="2400" dirty="0" err="1">
                <a:solidFill>
                  <a:srgbClr val="FFFFFF"/>
                </a:solidFill>
                <a:effectLst/>
              </a:rPr>
              <a:t>Fadak</a:t>
            </a:r>
            <a:r>
              <a:rPr lang="en-CA" sz="2400" dirty="0">
                <a:solidFill>
                  <a:srgbClr val="FFFFFF"/>
                </a:solidFill>
                <a:effectLst/>
              </a:rPr>
              <a:t> into three sectors and gifted a</a:t>
            </a:r>
            <a:r>
              <a:rPr lang="en-CA" sz="2400" dirty="0">
                <a:solidFill>
                  <a:srgbClr val="FFFFFF"/>
                </a:solidFill>
              </a:rPr>
              <a:t> </a:t>
            </a:r>
            <a:r>
              <a:rPr lang="en-CA" sz="2400" dirty="0">
                <a:solidFill>
                  <a:srgbClr val="FFFFFF"/>
                </a:solidFill>
                <a:effectLst/>
              </a:rPr>
              <a:t>third each to Marwan, ‘Amr ibn Uthman, and Yazid. After some dealings between them, all of</a:t>
            </a:r>
            <a:r>
              <a:rPr lang="en-CA" sz="2400" dirty="0">
                <a:solidFill>
                  <a:srgbClr val="FFFFFF"/>
                </a:solidFill>
              </a:rPr>
              <a:t> </a:t>
            </a:r>
            <a:r>
              <a:rPr lang="en-CA" sz="2400" dirty="0" err="1">
                <a:solidFill>
                  <a:srgbClr val="FFFFFF"/>
                </a:solidFill>
                <a:effectLst/>
              </a:rPr>
              <a:t>Fadak</a:t>
            </a:r>
            <a:r>
              <a:rPr lang="en-CA" sz="2400" dirty="0">
                <a:solidFill>
                  <a:srgbClr val="FFFFFF"/>
                </a:solidFill>
                <a:effectLst/>
              </a:rPr>
              <a:t> ended up in Marwan’s possession during his caliphate.</a:t>
            </a:r>
          </a:p>
          <a:p>
            <a:endParaRPr lang="en-CA" dirty="0">
              <a:effectLst/>
              <a:latin typeface="Helvetica" pitchFamily="2" charset="0"/>
            </a:endParaRPr>
          </a:p>
          <a:p>
            <a:endParaRPr lang="en-CA" i="1" dirty="0">
              <a:effectLst/>
              <a:latin typeface="Helvetica" pitchFamily="2" charset="0"/>
            </a:endParaRPr>
          </a:p>
          <a:p>
            <a:endParaRPr lang="en-CA" dirty="0">
              <a:effectLst/>
              <a:latin typeface="Helvetica" pitchFamily="2" charset="0"/>
            </a:endParaRPr>
          </a:p>
          <a:p>
            <a:endParaRPr lang="en-CA" dirty="0">
              <a:effectLst/>
              <a:latin typeface="Helvetica" pitchFamily="2" charset="0"/>
            </a:endParaRPr>
          </a:p>
          <a:p>
            <a:endParaRPr lang="en-US" dirty="0"/>
          </a:p>
        </p:txBody>
      </p:sp>
    </p:spTree>
    <p:extLst>
      <p:ext uri="{BB962C8B-B14F-4D97-AF65-F5344CB8AC3E}">
        <p14:creationId xmlns:p14="http://schemas.microsoft.com/office/powerpoint/2010/main" val="33417520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86A45-B748-5B83-0B2D-D009795DE1ED}"/>
              </a:ext>
            </a:extLst>
          </p:cNvPr>
          <p:cNvSpPr>
            <a:spLocks noGrp="1"/>
          </p:cNvSpPr>
          <p:nvPr>
            <p:ph type="title"/>
          </p:nvPr>
        </p:nvSpPr>
        <p:spPr>
          <a:xfrm>
            <a:off x="720000" y="619200"/>
            <a:ext cx="10728322" cy="767148"/>
          </a:xfrm>
        </p:spPr>
        <p:txBody>
          <a:bodyPr/>
          <a:lstStyle/>
          <a:p>
            <a:pPr algn="ctr"/>
            <a:r>
              <a:rPr lang="en-US" dirty="0"/>
              <a:t>The History of </a:t>
            </a:r>
            <a:r>
              <a:rPr lang="en-US" dirty="0" err="1"/>
              <a:t>Fadak</a:t>
            </a:r>
            <a:endParaRPr lang="en-US" dirty="0"/>
          </a:p>
        </p:txBody>
      </p:sp>
      <p:sp>
        <p:nvSpPr>
          <p:cNvPr id="3" name="Content Placeholder 2">
            <a:extLst>
              <a:ext uri="{FF2B5EF4-FFF2-40B4-BE49-F238E27FC236}">
                <a16:creationId xmlns:a16="http://schemas.microsoft.com/office/drawing/2014/main" id="{7BCE13B6-D873-051F-9C1E-7217FF14CD7F}"/>
              </a:ext>
            </a:extLst>
          </p:cNvPr>
          <p:cNvSpPr>
            <a:spLocks noGrp="1"/>
          </p:cNvSpPr>
          <p:nvPr>
            <p:ph idx="1"/>
          </p:nvPr>
        </p:nvSpPr>
        <p:spPr>
          <a:xfrm>
            <a:off x="720000" y="1386348"/>
            <a:ext cx="10728325" cy="4852452"/>
          </a:xfrm>
        </p:spPr>
        <p:txBody>
          <a:bodyPr>
            <a:normAutofit/>
          </a:bodyPr>
          <a:lstStyle/>
          <a:p>
            <a:r>
              <a:rPr lang="en-CA" dirty="0">
                <a:solidFill>
                  <a:srgbClr val="FFFFFF"/>
                </a:solidFill>
                <a:effectLst/>
              </a:rPr>
              <a:t>After him, his grandson Umar</a:t>
            </a:r>
            <a:r>
              <a:rPr lang="en-CA" dirty="0">
                <a:solidFill>
                  <a:srgbClr val="FFFFFF"/>
                </a:solidFill>
              </a:rPr>
              <a:t> </a:t>
            </a:r>
            <a:r>
              <a:rPr lang="en-CA" dirty="0">
                <a:solidFill>
                  <a:srgbClr val="FFFFFF"/>
                </a:solidFill>
                <a:effectLst/>
              </a:rPr>
              <a:t>ibn </a:t>
            </a:r>
            <a:r>
              <a:rPr lang="en-CA" dirty="0">
                <a:solidFill>
                  <a:srgbClr val="FFFFFF"/>
                </a:solidFill>
              </a:rPr>
              <a:t>‘</a:t>
            </a:r>
            <a:r>
              <a:rPr lang="en-CA" dirty="0">
                <a:solidFill>
                  <a:srgbClr val="FFFFFF"/>
                </a:solidFill>
                <a:effectLst/>
              </a:rPr>
              <a:t>Abd al-Az</a:t>
            </a:r>
            <a:r>
              <a:rPr lang="en-CA" dirty="0">
                <a:solidFill>
                  <a:srgbClr val="FFFFFF"/>
                </a:solidFill>
              </a:rPr>
              <a:t>i</a:t>
            </a:r>
            <a:r>
              <a:rPr lang="en-CA" dirty="0">
                <a:solidFill>
                  <a:srgbClr val="FFFFFF"/>
                </a:solidFill>
                <a:effectLst/>
              </a:rPr>
              <a:t>z inherited it and decided to return it to the descendants of Fatima. To this</a:t>
            </a:r>
            <a:r>
              <a:rPr lang="en-CA" dirty="0">
                <a:solidFill>
                  <a:srgbClr val="FFFFFF"/>
                </a:solidFill>
              </a:rPr>
              <a:t> </a:t>
            </a:r>
            <a:r>
              <a:rPr lang="en-CA" dirty="0">
                <a:solidFill>
                  <a:srgbClr val="FFFFFF"/>
                </a:solidFill>
                <a:effectLst/>
              </a:rPr>
              <a:t>end, he wrote to his governor in Medina, only to receive his reply, </a:t>
            </a:r>
          </a:p>
          <a:p>
            <a:pPr algn="ctr"/>
            <a:r>
              <a:rPr lang="en-CA" dirty="0">
                <a:solidFill>
                  <a:srgbClr val="FFFFFF"/>
                </a:solidFill>
              </a:rPr>
              <a:t>:</a:t>
            </a:r>
            <a:r>
              <a:rPr lang="en-CA" dirty="0">
                <a:solidFill>
                  <a:srgbClr val="FFFFFF"/>
                </a:solidFill>
                <a:effectLst/>
              </a:rPr>
              <a:t>“There are [women named]</a:t>
            </a:r>
            <a:r>
              <a:rPr lang="en-CA" dirty="0">
                <a:solidFill>
                  <a:srgbClr val="FFFFFF"/>
                </a:solidFill>
              </a:rPr>
              <a:t> </a:t>
            </a:r>
            <a:r>
              <a:rPr lang="en-CA" dirty="0">
                <a:solidFill>
                  <a:srgbClr val="FFFFFF"/>
                </a:solidFill>
                <a:effectLst/>
              </a:rPr>
              <a:t>Fatima who have given birth to children in the family of Uthman and others. To which</a:t>
            </a:r>
            <a:r>
              <a:rPr lang="en-CA" dirty="0">
                <a:solidFill>
                  <a:srgbClr val="FFFFFF"/>
                </a:solidFill>
              </a:rPr>
              <a:t> Fatima’s</a:t>
            </a:r>
            <a:r>
              <a:rPr lang="en-CA" dirty="0">
                <a:solidFill>
                  <a:srgbClr val="FFFFFF"/>
                </a:solidFill>
                <a:effectLst/>
              </a:rPr>
              <a:t> children should I return </a:t>
            </a:r>
            <a:r>
              <a:rPr lang="en-CA" dirty="0" err="1">
                <a:solidFill>
                  <a:srgbClr val="FFFFFF"/>
                </a:solidFill>
                <a:effectLst/>
              </a:rPr>
              <a:t>Fadak</a:t>
            </a:r>
            <a:r>
              <a:rPr lang="en-CA" dirty="0">
                <a:solidFill>
                  <a:srgbClr val="FFFFFF"/>
                </a:solidFill>
                <a:effectLst/>
              </a:rPr>
              <a:t>?” </a:t>
            </a:r>
          </a:p>
          <a:p>
            <a:r>
              <a:rPr lang="en-CA" dirty="0">
                <a:solidFill>
                  <a:srgbClr val="FFFFFF"/>
                </a:solidFill>
                <a:effectLst/>
              </a:rPr>
              <a:t>Umar wrote in response:</a:t>
            </a:r>
          </a:p>
          <a:p>
            <a:pPr algn="ctr"/>
            <a:r>
              <a:rPr lang="en-CA" dirty="0">
                <a:solidFill>
                  <a:srgbClr val="FFFFFF"/>
                </a:solidFill>
                <a:effectLst/>
              </a:rPr>
              <a:t>“If I had written to you ordering you to slaughter a cow, no doubt you would have asked me what color it should be!</a:t>
            </a:r>
            <a:r>
              <a:rPr lang="en-CA" dirty="0">
                <a:solidFill>
                  <a:srgbClr val="FFFFFF"/>
                </a:solidFill>
              </a:rPr>
              <a:t> </a:t>
            </a:r>
            <a:r>
              <a:rPr lang="en-CA" dirty="0">
                <a:solidFill>
                  <a:srgbClr val="FFFFFF"/>
                </a:solidFill>
                <a:effectLst/>
              </a:rPr>
              <a:t>When this letter reaches you, divide it up among the descendants of Fatima and Ali.” </a:t>
            </a:r>
          </a:p>
          <a:p>
            <a:r>
              <a:rPr lang="en-CA" dirty="0">
                <a:solidFill>
                  <a:srgbClr val="FFFFFF"/>
                </a:solidFill>
                <a:effectLst/>
              </a:rPr>
              <a:t>After Umar, Yazid ibn Abd al-Malik usurped it once again, and it remained in the family of Marwan until their government fell.</a:t>
            </a:r>
          </a:p>
          <a:p>
            <a:endParaRPr lang="en-US" dirty="0"/>
          </a:p>
        </p:txBody>
      </p:sp>
    </p:spTree>
    <p:extLst>
      <p:ext uri="{BB962C8B-B14F-4D97-AF65-F5344CB8AC3E}">
        <p14:creationId xmlns:p14="http://schemas.microsoft.com/office/powerpoint/2010/main" val="6222376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CF016-1A4E-6522-F8B8-51F71860E575}"/>
              </a:ext>
            </a:extLst>
          </p:cNvPr>
          <p:cNvSpPr>
            <a:spLocks noGrp="1"/>
          </p:cNvSpPr>
          <p:nvPr>
            <p:ph type="title"/>
          </p:nvPr>
        </p:nvSpPr>
        <p:spPr>
          <a:xfrm>
            <a:off x="720000" y="619200"/>
            <a:ext cx="10728322" cy="663910"/>
          </a:xfrm>
        </p:spPr>
        <p:txBody>
          <a:bodyPr/>
          <a:lstStyle/>
          <a:p>
            <a:pPr algn="ctr"/>
            <a:r>
              <a:rPr lang="en-US" dirty="0"/>
              <a:t>The History of </a:t>
            </a:r>
            <a:r>
              <a:rPr lang="en-US" dirty="0" err="1"/>
              <a:t>Fadak</a:t>
            </a:r>
            <a:endParaRPr lang="en-US" dirty="0"/>
          </a:p>
        </p:txBody>
      </p:sp>
      <p:sp>
        <p:nvSpPr>
          <p:cNvPr id="3" name="Content Placeholder 2">
            <a:extLst>
              <a:ext uri="{FF2B5EF4-FFF2-40B4-BE49-F238E27FC236}">
                <a16:creationId xmlns:a16="http://schemas.microsoft.com/office/drawing/2014/main" id="{A3B75591-01BE-A16E-334F-FD787B1C1BC0}"/>
              </a:ext>
            </a:extLst>
          </p:cNvPr>
          <p:cNvSpPr>
            <a:spLocks noGrp="1"/>
          </p:cNvSpPr>
          <p:nvPr>
            <p:ph idx="1"/>
          </p:nvPr>
        </p:nvSpPr>
        <p:spPr>
          <a:xfrm>
            <a:off x="720000" y="1283110"/>
            <a:ext cx="10728325" cy="4485865"/>
          </a:xfrm>
        </p:spPr>
        <p:txBody>
          <a:bodyPr/>
          <a:lstStyle/>
          <a:p>
            <a:r>
              <a:rPr lang="en-CA" sz="2400" dirty="0">
                <a:solidFill>
                  <a:srgbClr val="FFFFFF"/>
                </a:solidFill>
                <a:effectLst/>
              </a:rPr>
              <a:t>When the Abbasids came to power, al-</a:t>
            </a:r>
            <a:r>
              <a:rPr lang="en-CA" sz="2400" dirty="0" err="1">
                <a:solidFill>
                  <a:srgbClr val="FFFFFF"/>
                </a:solidFill>
                <a:effectLst/>
              </a:rPr>
              <a:t>Saffah</a:t>
            </a:r>
            <a:r>
              <a:rPr lang="en-CA" sz="2400" dirty="0">
                <a:solidFill>
                  <a:srgbClr val="FFFFFF"/>
                </a:solidFill>
                <a:effectLst/>
              </a:rPr>
              <a:t> gave </a:t>
            </a:r>
            <a:r>
              <a:rPr lang="en-CA" sz="2400" dirty="0" err="1">
                <a:solidFill>
                  <a:srgbClr val="FFFFFF"/>
                </a:solidFill>
                <a:effectLst/>
              </a:rPr>
              <a:t>Fadak</a:t>
            </a:r>
            <a:r>
              <a:rPr lang="en-CA" sz="2400" dirty="0">
                <a:solidFill>
                  <a:srgbClr val="FFFFFF"/>
                </a:solidFill>
                <a:effectLst/>
              </a:rPr>
              <a:t> back to Abd </a:t>
            </a:r>
            <a:r>
              <a:rPr lang="en-CA" sz="2400" dirty="0" err="1">
                <a:solidFill>
                  <a:srgbClr val="FFFFFF"/>
                </a:solidFill>
                <a:effectLst/>
              </a:rPr>
              <a:t>Alllah</a:t>
            </a:r>
            <a:r>
              <a:rPr lang="en-CA" sz="2400" dirty="0">
                <a:solidFill>
                  <a:srgbClr val="FFFFFF"/>
                </a:solidFill>
                <a:effectLst/>
              </a:rPr>
              <a:t> al-</a:t>
            </a:r>
            <a:r>
              <a:rPr lang="en-CA" sz="2400" dirty="0" err="1">
                <a:solidFill>
                  <a:srgbClr val="FFFFFF"/>
                </a:solidFill>
                <a:effectLst/>
              </a:rPr>
              <a:t>Mahdh</a:t>
            </a:r>
            <a:r>
              <a:rPr lang="en-CA" sz="2400" dirty="0">
                <a:solidFill>
                  <a:srgbClr val="FFFFFF"/>
                </a:solidFill>
              </a:rPr>
              <a:t> </a:t>
            </a:r>
            <a:r>
              <a:rPr lang="en-CA" sz="2400" dirty="0">
                <a:solidFill>
                  <a:srgbClr val="FFFFFF"/>
                </a:solidFill>
                <a:effectLst/>
              </a:rPr>
              <a:t>the grandson of Imam Al-Hasan. </a:t>
            </a:r>
          </a:p>
          <a:p>
            <a:r>
              <a:rPr lang="en-CA" sz="2400" dirty="0">
                <a:solidFill>
                  <a:srgbClr val="FFFFFF"/>
                </a:solidFill>
                <a:effectLst/>
              </a:rPr>
              <a:t>Al-Mansur usurped it, and his son, al-Mahd</a:t>
            </a:r>
            <a:r>
              <a:rPr lang="en-CA" sz="2400" dirty="0">
                <a:solidFill>
                  <a:srgbClr val="FFFFFF"/>
                </a:solidFill>
              </a:rPr>
              <a:t>i</a:t>
            </a:r>
            <a:r>
              <a:rPr lang="en-CA" sz="2400" dirty="0">
                <a:solidFill>
                  <a:srgbClr val="FFFFFF"/>
                </a:solidFill>
                <a:effectLst/>
              </a:rPr>
              <a:t> gave it back, and</a:t>
            </a:r>
            <a:r>
              <a:rPr lang="en-CA" sz="2400" dirty="0">
                <a:solidFill>
                  <a:srgbClr val="FFFFFF"/>
                </a:solidFill>
              </a:rPr>
              <a:t> </a:t>
            </a:r>
            <a:r>
              <a:rPr lang="en-CA" sz="2400" dirty="0">
                <a:solidFill>
                  <a:srgbClr val="FFFFFF"/>
                </a:solidFill>
                <a:effectLst/>
              </a:rPr>
              <a:t>his son Musa usurped it again.</a:t>
            </a:r>
          </a:p>
          <a:p>
            <a:r>
              <a:rPr lang="en-CA" sz="2400" dirty="0">
                <a:solidFill>
                  <a:srgbClr val="FFFFFF"/>
                </a:solidFill>
                <a:effectLst/>
              </a:rPr>
              <a:t>It remained in the hands of the Abbasids  until 210 AH when</a:t>
            </a:r>
            <a:r>
              <a:rPr lang="en-CA" sz="2400" dirty="0">
                <a:solidFill>
                  <a:srgbClr val="FFFFFF"/>
                </a:solidFill>
              </a:rPr>
              <a:t> </a:t>
            </a:r>
            <a:r>
              <a:rPr lang="en-CA" sz="2400" dirty="0">
                <a:solidFill>
                  <a:srgbClr val="FFFFFF"/>
                </a:solidFill>
                <a:effectLst/>
              </a:rPr>
              <a:t>al-</a:t>
            </a:r>
            <a:r>
              <a:rPr lang="en-CA" sz="2400" dirty="0" err="1">
                <a:solidFill>
                  <a:srgbClr val="FFFFFF"/>
                </a:solidFill>
                <a:effectLst/>
              </a:rPr>
              <a:t>Ma’mun</a:t>
            </a:r>
            <a:r>
              <a:rPr lang="en-CA" sz="2400" dirty="0">
                <a:solidFill>
                  <a:srgbClr val="FFFFFF"/>
                </a:solidFill>
                <a:effectLst/>
              </a:rPr>
              <a:t> wrote the following letter to his governor in Medina:</a:t>
            </a:r>
          </a:p>
          <a:p>
            <a:endParaRPr lang="en-CA" dirty="0">
              <a:effectLst/>
              <a:latin typeface="Helvetica" pitchFamily="2" charset="0"/>
            </a:endParaRPr>
          </a:p>
          <a:p>
            <a:endParaRPr lang="en-US" dirty="0"/>
          </a:p>
        </p:txBody>
      </p:sp>
    </p:spTree>
    <p:extLst>
      <p:ext uri="{BB962C8B-B14F-4D97-AF65-F5344CB8AC3E}">
        <p14:creationId xmlns:p14="http://schemas.microsoft.com/office/powerpoint/2010/main" val="37434224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28AA76-1BFA-327B-6893-68821766B416}"/>
              </a:ext>
            </a:extLst>
          </p:cNvPr>
          <p:cNvSpPr>
            <a:spLocks noGrp="1"/>
          </p:cNvSpPr>
          <p:nvPr>
            <p:ph type="title"/>
          </p:nvPr>
        </p:nvSpPr>
        <p:spPr>
          <a:xfrm>
            <a:off x="720000" y="619200"/>
            <a:ext cx="10728322" cy="767148"/>
          </a:xfrm>
        </p:spPr>
        <p:txBody>
          <a:bodyPr/>
          <a:lstStyle/>
          <a:p>
            <a:pPr algn="ctr"/>
            <a:r>
              <a:rPr lang="en-US" dirty="0"/>
              <a:t>The History of </a:t>
            </a:r>
            <a:r>
              <a:rPr lang="en-US" dirty="0" err="1"/>
              <a:t>Fadak</a:t>
            </a:r>
            <a:endParaRPr lang="en-US" dirty="0"/>
          </a:p>
        </p:txBody>
      </p:sp>
      <p:sp>
        <p:nvSpPr>
          <p:cNvPr id="3" name="Content Placeholder 2">
            <a:extLst>
              <a:ext uri="{FF2B5EF4-FFF2-40B4-BE49-F238E27FC236}">
                <a16:creationId xmlns:a16="http://schemas.microsoft.com/office/drawing/2014/main" id="{E10AC3CE-E1CF-55DD-FB42-F63A3EB9FDD8}"/>
              </a:ext>
            </a:extLst>
          </p:cNvPr>
          <p:cNvSpPr>
            <a:spLocks noGrp="1"/>
          </p:cNvSpPr>
          <p:nvPr>
            <p:ph idx="1"/>
          </p:nvPr>
        </p:nvSpPr>
        <p:spPr>
          <a:xfrm>
            <a:off x="720000" y="1386348"/>
            <a:ext cx="10728325" cy="4382627"/>
          </a:xfrm>
        </p:spPr>
        <p:txBody>
          <a:bodyPr>
            <a:normAutofit lnSpcReduction="10000"/>
          </a:bodyPr>
          <a:lstStyle/>
          <a:p>
            <a:pPr marL="0" indent="0" algn="ctr">
              <a:buNone/>
            </a:pPr>
            <a:r>
              <a:rPr lang="en-CA" sz="2400" dirty="0">
                <a:solidFill>
                  <a:srgbClr val="FFFFFF"/>
                </a:solidFill>
                <a:effectLst/>
              </a:rPr>
              <a:t>“Whereas the Commander of the Faithful (meaning himself) is entrusted with God’s religion and</a:t>
            </a:r>
            <a:r>
              <a:rPr lang="en-CA" sz="2400" dirty="0">
                <a:solidFill>
                  <a:srgbClr val="FFFFFF"/>
                </a:solidFill>
              </a:rPr>
              <a:t> </a:t>
            </a:r>
            <a:r>
              <a:rPr lang="en-CA" sz="2400" dirty="0">
                <a:solidFill>
                  <a:srgbClr val="FFFFFF"/>
                </a:solidFill>
                <a:effectLst/>
              </a:rPr>
              <a:t>the succession of his Messenger, he is the most fitting person to act according to the Messenger’s</a:t>
            </a:r>
            <a:r>
              <a:rPr lang="en-CA" sz="2400" dirty="0">
                <a:solidFill>
                  <a:srgbClr val="FFFFFF"/>
                </a:solidFill>
              </a:rPr>
              <a:t> </a:t>
            </a:r>
            <a:r>
              <a:rPr lang="en-CA" sz="2400" dirty="0">
                <a:solidFill>
                  <a:srgbClr val="FFFFFF"/>
                </a:solidFill>
                <a:effectLst/>
              </a:rPr>
              <a:t>example and carry out his orders: to concede what gifts he gave to their rightful owners, and to</a:t>
            </a:r>
            <a:r>
              <a:rPr lang="en-CA" sz="2400" dirty="0">
                <a:solidFill>
                  <a:srgbClr val="FFFFFF"/>
                </a:solidFill>
              </a:rPr>
              <a:t> </a:t>
            </a:r>
            <a:r>
              <a:rPr lang="en-CA" sz="2400" dirty="0">
                <a:solidFill>
                  <a:srgbClr val="FFFFFF"/>
                </a:solidFill>
                <a:effectLst/>
              </a:rPr>
              <a:t>handover what charity he gave it its rightful recipients. May Allah give the Commander of the Faithful success and protect him…The Messenger of God gave Fatima, his daughter, </a:t>
            </a:r>
            <a:r>
              <a:rPr lang="en-CA" sz="2400" dirty="0" err="1">
                <a:solidFill>
                  <a:srgbClr val="FFFFFF"/>
                </a:solidFill>
                <a:effectLst/>
              </a:rPr>
              <a:t>Fadak</a:t>
            </a:r>
            <a:r>
              <a:rPr lang="en-CA" sz="2400" dirty="0">
                <a:solidFill>
                  <a:srgbClr val="FFFFFF"/>
                </a:solidFill>
                <a:effectLst/>
              </a:rPr>
              <a:t>.</a:t>
            </a:r>
            <a:r>
              <a:rPr lang="en-CA" sz="2400" dirty="0">
                <a:solidFill>
                  <a:srgbClr val="FFFFFF"/>
                </a:solidFill>
              </a:rPr>
              <a:t> </a:t>
            </a:r>
            <a:r>
              <a:rPr lang="en-CA" sz="2400" dirty="0">
                <a:solidFill>
                  <a:srgbClr val="FFFFFF"/>
                </a:solidFill>
                <a:effectLst/>
              </a:rPr>
              <a:t>And this was an open, well-known fact, in which there was no doubt among the family of the</a:t>
            </a:r>
            <a:r>
              <a:rPr lang="en-CA" sz="2400" dirty="0">
                <a:solidFill>
                  <a:srgbClr val="FFFFFF"/>
                </a:solidFill>
              </a:rPr>
              <a:t> </a:t>
            </a:r>
            <a:r>
              <a:rPr lang="en-CA" sz="2400" dirty="0">
                <a:solidFill>
                  <a:srgbClr val="FFFFFF"/>
                </a:solidFill>
                <a:effectLst/>
              </a:rPr>
              <a:t>Prophet…Thus, the Commander of the Faithful is of an opinion to return it to her descendants</a:t>
            </a:r>
            <a:r>
              <a:rPr lang="en-CA" sz="2400" dirty="0">
                <a:solidFill>
                  <a:srgbClr val="FFFFFF"/>
                </a:solidFill>
              </a:rPr>
              <a:t> </a:t>
            </a:r>
            <a:r>
              <a:rPr lang="en-CA" sz="2400" dirty="0">
                <a:solidFill>
                  <a:srgbClr val="FFFFFF"/>
                </a:solidFill>
                <a:effectLst/>
              </a:rPr>
              <a:t>to seek God’s pleasure by upholding truth and justice…”</a:t>
            </a:r>
          </a:p>
          <a:p>
            <a:pPr marL="0" indent="0" algn="ctr">
              <a:buNone/>
            </a:pPr>
            <a:endParaRPr lang="en-US" dirty="0"/>
          </a:p>
        </p:txBody>
      </p:sp>
    </p:spTree>
    <p:extLst>
      <p:ext uri="{BB962C8B-B14F-4D97-AF65-F5344CB8AC3E}">
        <p14:creationId xmlns:p14="http://schemas.microsoft.com/office/powerpoint/2010/main" val="27853855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196FB-C9C7-A878-B231-1889DF0C4FF4}"/>
              </a:ext>
            </a:extLst>
          </p:cNvPr>
          <p:cNvSpPr>
            <a:spLocks noGrp="1"/>
          </p:cNvSpPr>
          <p:nvPr>
            <p:ph type="title"/>
          </p:nvPr>
        </p:nvSpPr>
        <p:spPr>
          <a:xfrm>
            <a:off x="720000" y="619200"/>
            <a:ext cx="10728322" cy="752400"/>
          </a:xfrm>
        </p:spPr>
        <p:txBody>
          <a:bodyPr/>
          <a:lstStyle/>
          <a:p>
            <a:pPr algn="ctr"/>
            <a:r>
              <a:rPr lang="en-US" dirty="0"/>
              <a:t>The History of </a:t>
            </a:r>
            <a:r>
              <a:rPr lang="en-US" dirty="0" err="1"/>
              <a:t>Fadak</a:t>
            </a:r>
            <a:endParaRPr lang="en-US" dirty="0"/>
          </a:p>
        </p:txBody>
      </p:sp>
      <p:sp>
        <p:nvSpPr>
          <p:cNvPr id="3" name="Content Placeholder 2">
            <a:extLst>
              <a:ext uri="{FF2B5EF4-FFF2-40B4-BE49-F238E27FC236}">
                <a16:creationId xmlns:a16="http://schemas.microsoft.com/office/drawing/2014/main" id="{4775B299-DD6C-99B7-98FD-B8E06EA747A4}"/>
              </a:ext>
            </a:extLst>
          </p:cNvPr>
          <p:cNvSpPr>
            <a:spLocks noGrp="1"/>
          </p:cNvSpPr>
          <p:nvPr>
            <p:ph idx="1"/>
          </p:nvPr>
        </p:nvSpPr>
        <p:spPr>
          <a:xfrm>
            <a:off x="720000" y="1371600"/>
            <a:ext cx="10728325" cy="4397375"/>
          </a:xfrm>
        </p:spPr>
        <p:txBody>
          <a:bodyPr/>
          <a:lstStyle/>
          <a:p>
            <a:r>
              <a:rPr lang="en-CA" sz="2400" dirty="0">
                <a:solidFill>
                  <a:srgbClr val="FFFFFF"/>
                </a:solidFill>
                <a:effectLst/>
              </a:rPr>
              <a:t>After al-</a:t>
            </a:r>
            <a:r>
              <a:rPr lang="en-CA" sz="2400" dirty="0" err="1">
                <a:solidFill>
                  <a:srgbClr val="FFFFFF"/>
                </a:solidFill>
                <a:effectLst/>
              </a:rPr>
              <a:t>Ma’mun</a:t>
            </a:r>
            <a:r>
              <a:rPr lang="en-CA" sz="2400" dirty="0">
                <a:solidFill>
                  <a:srgbClr val="FFFFFF"/>
                </a:solidFill>
                <a:effectLst/>
              </a:rPr>
              <a:t>, al-</a:t>
            </a:r>
            <a:r>
              <a:rPr lang="en-CA" sz="2400" dirty="0" err="1">
                <a:solidFill>
                  <a:srgbClr val="FFFFFF"/>
                </a:solidFill>
                <a:effectLst/>
              </a:rPr>
              <a:t>Mutawakki</a:t>
            </a:r>
            <a:r>
              <a:rPr lang="en-CA" sz="2400" dirty="0">
                <a:solidFill>
                  <a:srgbClr val="FFFFFF"/>
                </a:solidFill>
                <a:effectLst/>
              </a:rPr>
              <a:t> l usurped it again and gifted it to Abd Allah ibn Umar</a:t>
            </a:r>
            <a:r>
              <a:rPr lang="en-CA" sz="2400" dirty="0">
                <a:solidFill>
                  <a:srgbClr val="FFFFFF"/>
                </a:solidFill>
              </a:rPr>
              <a:t> </a:t>
            </a:r>
            <a:r>
              <a:rPr lang="en-CA" sz="2400" dirty="0">
                <a:solidFill>
                  <a:srgbClr val="FFFFFF"/>
                </a:solidFill>
                <a:effectLst/>
              </a:rPr>
              <a:t>al-</a:t>
            </a:r>
            <a:r>
              <a:rPr lang="en-CA" sz="2400" dirty="0" err="1">
                <a:solidFill>
                  <a:srgbClr val="FFFFFF"/>
                </a:solidFill>
                <a:effectLst/>
              </a:rPr>
              <a:t>Baaziyaar</a:t>
            </a:r>
            <a:r>
              <a:rPr lang="en-CA" sz="2400" dirty="0">
                <a:solidFill>
                  <a:srgbClr val="FFFFFF"/>
                </a:solidFill>
                <a:effectLst/>
              </a:rPr>
              <a:t>,  Abd Allah hired a man named </a:t>
            </a:r>
            <a:r>
              <a:rPr lang="en-CA" sz="2400" dirty="0" err="1">
                <a:solidFill>
                  <a:srgbClr val="FFFFFF"/>
                </a:solidFill>
                <a:effectLst/>
              </a:rPr>
              <a:t>Bushraan</a:t>
            </a:r>
            <a:r>
              <a:rPr lang="en-CA" sz="2400" dirty="0">
                <a:solidFill>
                  <a:srgbClr val="FFFFFF"/>
                </a:solidFill>
                <a:effectLst/>
              </a:rPr>
              <a:t> to go to </a:t>
            </a:r>
            <a:r>
              <a:rPr lang="en-CA" sz="2400" dirty="0" err="1">
                <a:solidFill>
                  <a:srgbClr val="FFFFFF"/>
                </a:solidFill>
                <a:effectLst/>
              </a:rPr>
              <a:t>Fadak</a:t>
            </a:r>
            <a:r>
              <a:rPr lang="en-CA" sz="2400" dirty="0">
                <a:solidFill>
                  <a:srgbClr val="FFFFFF"/>
                </a:solidFill>
                <a:effectLst/>
              </a:rPr>
              <a:t> and chop down 11 date</a:t>
            </a:r>
            <a:r>
              <a:rPr lang="en-CA" sz="2400" dirty="0">
                <a:solidFill>
                  <a:srgbClr val="FFFFFF"/>
                </a:solidFill>
              </a:rPr>
              <a:t> </a:t>
            </a:r>
            <a:r>
              <a:rPr lang="en-CA" sz="2400" dirty="0">
                <a:solidFill>
                  <a:srgbClr val="FFFFFF"/>
                </a:solidFill>
                <a:effectLst/>
              </a:rPr>
              <a:t>palms Prophet Muhammad had planted there with his own two hands.</a:t>
            </a:r>
          </a:p>
          <a:p>
            <a:r>
              <a:rPr lang="en-CA" sz="2400" dirty="0">
                <a:solidFill>
                  <a:srgbClr val="FFFFFF"/>
                </a:solidFill>
                <a:effectLst/>
              </a:rPr>
              <a:t>We may not be able to upraise the annual yield of </a:t>
            </a:r>
            <a:r>
              <a:rPr lang="en-CA" sz="2400" dirty="0" err="1">
                <a:solidFill>
                  <a:srgbClr val="FFFFFF"/>
                </a:solidFill>
                <a:effectLst/>
              </a:rPr>
              <a:t>Fadak</a:t>
            </a:r>
            <a:r>
              <a:rPr lang="en-CA" sz="2400" dirty="0">
                <a:solidFill>
                  <a:srgbClr val="FFFFFF"/>
                </a:solidFill>
                <a:effectLst/>
              </a:rPr>
              <a:t> with any accuracy; although</a:t>
            </a:r>
            <a:r>
              <a:rPr lang="en-CA" sz="2400" dirty="0">
                <a:solidFill>
                  <a:srgbClr val="FFFFFF"/>
                </a:solidFill>
              </a:rPr>
              <a:t> </a:t>
            </a:r>
            <a:r>
              <a:rPr lang="en-CA" sz="2400" dirty="0">
                <a:solidFill>
                  <a:srgbClr val="FFFFFF"/>
                </a:solidFill>
                <a:effectLst/>
              </a:rPr>
              <a:t>some traditions specify that it yielded 24,000 or 70,000 d</a:t>
            </a:r>
            <a:r>
              <a:rPr lang="en-CA" sz="2400" dirty="0">
                <a:solidFill>
                  <a:srgbClr val="FFFFFF"/>
                </a:solidFill>
              </a:rPr>
              <a:t>inar</a:t>
            </a:r>
            <a:r>
              <a:rPr lang="en-CA" sz="2400" dirty="0">
                <a:solidFill>
                  <a:srgbClr val="FFFFFF"/>
                </a:solidFill>
                <a:effectLst/>
              </a:rPr>
              <a:t> per year. However, the</a:t>
            </a:r>
            <a:r>
              <a:rPr lang="en-CA" sz="2400" dirty="0">
                <a:solidFill>
                  <a:srgbClr val="FFFFFF"/>
                </a:solidFill>
              </a:rPr>
              <a:t> </a:t>
            </a:r>
            <a:r>
              <a:rPr lang="en-CA" sz="2400" dirty="0">
                <a:solidFill>
                  <a:srgbClr val="FFFFFF"/>
                </a:solidFill>
                <a:effectLst/>
              </a:rPr>
              <a:t>following historical clues indicate beyond all doubt that it was extremely valuable and that it</a:t>
            </a:r>
            <a:r>
              <a:rPr lang="en-CA" sz="2400" dirty="0">
                <a:solidFill>
                  <a:srgbClr val="FFFFFF"/>
                </a:solidFill>
              </a:rPr>
              <a:t> </a:t>
            </a:r>
            <a:r>
              <a:rPr lang="en-CA" sz="2400" dirty="0">
                <a:solidFill>
                  <a:srgbClr val="FFFFFF"/>
                </a:solidFill>
                <a:effectLst/>
              </a:rPr>
              <a:t>was a massive asset to its owner:</a:t>
            </a:r>
          </a:p>
          <a:p>
            <a:endParaRPr lang="en-CA" sz="2400" dirty="0">
              <a:solidFill>
                <a:srgbClr val="FFFFFF"/>
              </a:solidFill>
              <a:effectLst/>
            </a:endParaRPr>
          </a:p>
          <a:p>
            <a:endParaRPr lang="en-US" dirty="0"/>
          </a:p>
        </p:txBody>
      </p:sp>
    </p:spTree>
    <p:extLst>
      <p:ext uri="{BB962C8B-B14F-4D97-AF65-F5344CB8AC3E}">
        <p14:creationId xmlns:p14="http://schemas.microsoft.com/office/powerpoint/2010/main" val="6699913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3B264-E3D1-4959-DB0C-BB3482994527}"/>
              </a:ext>
            </a:extLst>
          </p:cNvPr>
          <p:cNvSpPr>
            <a:spLocks noGrp="1"/>
          </p:cNvSpPr>
          <p:nvPr>
            <p:ph type="title"/>
          </p:nvPr>
        </p:nvSpPr>
        <p:spPr>
          <a:xfrm>
            <a:off x="720000" y="619200"/>
            <a:ext cx="10728322" cy="678658"/>
          </a:xfrm>
        </p:spPr>
        <p:txBody>
          <a:bodyPr/>
          <a:lstStyle/>
          <a:p>
            <a:pPr algn="ctr"/>
            <a:r>
              <a:rPr lang="en-US" dirty="0"/>
              <a:t>The History of </a:t>
            </a:r>
            <a:r>
              <a:rPr lang="en-US" dirty="0" err="1"/>
              <a:t>Fadak</a:t>
            </a:r>
            <a:endParaRPr lang="en-US" dirty="0"/>
          </a:p>
        </p:txBody>
      </p:sp>
      <p:sp>
        <p:nvSpPr>
          <p:cNvPr id="3" name="Content Placeholder 2">
            <a:extLst>
              <a:ext uri="{FF2B5EF4-FFF2-40B4-BE49-F238E27FC236}">
                <a16:creationId xmlns:a16="http://schemas.microsoft.com/office/drawing/2014/main" id="{F8FE9498-3568-1402-1FF6-9B59ACCB9F44}"/>
              </a:ext>
            </a:extLst>
          </p:cNvPr>
          <p:cNvSpPr>
            <a:spLocks noGrp="1"/>
          </p:cNvSpPr>
          <p:nvPr>
            <p:ph idx="1"/>
          </p:nvPr>
        </p:nvSpPr>
        <p:spPr>
          <a:xfrm>
            <a:off x="720000" y="1474840"/>
            <a:ext cx="10728325" cy="4294136"/>
          </a:xfrm>
        </p:spPr>
        <p:txBody>
          <a:bodyPr>
            <a:normAutofit/>
          </a:bodyPr>
          <a:lstStyle/>
          <a:p>
            <a:r>
              <a:rPr lang="en-US" sz="2400" dirty="0">
                <a:solidFill>
                  <a:srgbClr val="FFFFFF"/>
                </a:solidFill>
              </a:rPr>
              <a:t>1. </a:t>
            </a:r>
            <a:r>
              <a:rPr lang="en-CA" sz="2400" dirty="0">
                <a:solidFill>
                  <a:srgbClr val="FFFFFF"/>
                </a:solidFill>
                <a:effectLst/>
              </a:rPr>
              <a:t>When Umar forbade Abu Bakr from conceding </a:t>
            </a:r>
            <a:r>
              <a:rPr lang="en-CA" sz="2400" dirty="0" err="1">
                <a:solidFill>
                  <a:srgbClr val="FFFFFF"/>
                </a:solidFill>
                <a:effectLst/>
              </a:rPr>
              <a:t>Fadak</a:t>
            </a:r>
            <a:r>
              <a:rPr lang="en-CA" sz="2400" dirty="0">
                <a:solidFill>
                  <a:srgbClr val="FFFFFF"/>
                </a:solidFill>
                <a:effectLst/>
              </a:rPr>
              <a:t> to</a:t>
            </a:r>
            <a:r>
              <a:rPr lang="en-CA" sz="2400" dirty="0">
                <a:solidFill>
                  <a:srgbClr val="FFFFFF"/>
                </a:solidFill>
              </a:rPr>
              <a:t> </a:t>
            </a:r>
            <a:r>
              <a:rPr lang="en-CA" sz="2400" dirty="0">
                <a:solidFill>
                  <a:srgbClr val="FFFFFF"/>
                </a:solidFill>
                <a:effectLst/>
              </a:rPr>
              <a:t>Fatima,  he explained that the treasury was in great need of funding in the face of the</a:t>
            </a:r>
            <a:r>
              <a:rPr lang="en-CA" sz="2400" dirty="0">
                <a:solidFill>
                  <a:srgbClr val="FFFFFF"/>
                </a:solidFill>
              </a:rPr>
              <a:t> </a:t>
            </a:r>
            <a:r>
              <a:rPr lang="en-CA" sz="2400" dirty="0">
                <a:solidFill>
                  <a:srgbClr val="FFFFFF"/>
                </a:solidFill>
                <a:effectLst/>
              </a:rPr>
              <a:t>various threats the new Muslim state was facing. He saw </a:t>
            </a:r>
            <a:r>
              <a:rPr lang="en-CA" sz="2400" dirty="0" err="1">
                <a:solidFill>
                  <a:srgbClr val="FFFFFF"/>
                </a:solidFill>
                <a:effectLst/>
              </a:rPr>
              <a:t>Fadak</a:t>
            </a:r>
            <a:r>
              <a:rPr lang="en-CA" sz="2400" dirty="0">
                <a:solidFill>
                  <a:srgbClr val="FFFFFF"/>
                </a:solidFill>
                <a:effectLst/>
              </a:rPr>
              <a:t> as a solution to the state’s</a:t>
            </a:r>
            <a:r>
              <a:rPr lang="en-CA" sz="2400" dirty="0">
                <a:solidFill>
                  <a:srgbClr val="FFFFFF"/>
                </a:solidFill>
              </a:rPr>
              <a:t> </a:t>
            </a:r>
            <a:r>
              <a:rPr lang="en-CA" sz="2400" dirty="0">
                <a:solidFill>
                  <a:srgbClr val="FFFFFF"/>
                </a:solidFill>
                <a:effectLst/>
              </a:rPr>
              <a:t>deficit, indicating that </a:t>
            </a:r>
            <a:r>
              <a:rPr lang="en-CA" sz="2400" dirty="0" err="1">
                <a:solidFill>
                  <a:srgbClr val="FFFFFF"/>
                </a:solidFill>
                <a:effectLst/>
              </a:rPr>
              <a:t>Fadak’s</a:t>
            </a:r>
            <a:r>
              <a:rPr lang="en-CA" sz="2400" dirty="0">
                <a:solidFill>
                  <a:srgbClr val="FFFFFF"/>
                </a:solidFill>
                <a:effectLst/>
              </a:rPr>
              <a:t> wealth was enough to support a government.</a:t>
            </a:r>
          </a:p>
          <a:p>
            <a:r>
              <a:rPr lang="en-CA" sz="2400" dirty="0">
                <a:solidFill>
                  <a:srgbClr val="FFFFFF"/>
                </a:solidFill>
              </a:rPr>
              <a:t>2. </a:t>
            </a:r>
            <a:r>
              <a:rPr lang="en-CA" sz="2400" dirty="0">
                <a:solidFill>
                  <a:srgbClr val="FFFFFF"/>
                </a:solidFill>
                <a:effectLst/>
              </a:rPr>
              <a:t>Abu Bakr</a:t>
            </a:r>
            <a:r>
              <a:rPr lang="en-CA" sz="2400" dirty="0">
                <a:solidFill>
                  <a:srgbClr val="FFFFFF"/>
                </a:solidFill>
              </a:rPr>
              <a:t> </a:t>
            </a:r>
            <a:r>
              <a:rPr lang="en-CA" sz="2400" dirty="0">
                <a:solidFill>
                  <a:srgbClr val="FFFFFF"/>
                </a:solidFill>
                <a:effectLst/>
              </a:rPr>
              <a:t>claimed that </a:t>
            </a:r>
            <a:r>
              <a:rPr lang="en-CA" sz="2400" dirty="0" err="1">
                <a:solidFill>
                  <a:srgbClr val="FFFFFF"/>
                </a:solidFill>
                <a:effectLst/>
              </a:rPr>
              <a:t>Fadak</a:t>
            </a:r>
            <a:r>
              <a:rPr lang="en-CA" sz="2400" dirty="0">
                <a:solidFill>
                  <a:srgbClr val="FFFFFF"/>
                </a:solidFill>
                <a:effectLst/>
              </a:rPr>
              <a:t> never belonged to the Prophet; rather, he claimed it was part of the state treasury that the Prophet used to outfit his army and wage his wars. This also indicates that the</a:t>
            </a:r>
            <a:r>
              <a:rPr lang="en-CA" sz="2400" dirty="0">
                <a:solidFill>
                  <a:srgbClr val="FFFFFF"/>
                </a:solidFill>
              </a:rPr>
              <a:t> </a:t>
            </a:r>
            <a:r>
              <a:rPr lang="en-CA" sz="2400" dirty="0">
                <a:solidFill>
                  <a:srgbClr val="FFFFFF"/>
                </a:solidFill>
                <a:effectLst/>
              </a:rPr>
              <a:t>yield of </a:t>
            </a:r>
            <a:r>
              <a:rPr lang="en-CA" sz="2400" dirty="0" err="1">
                <a:solidFill>
                  <a:srgbClr val="FFFFFF"/>
                </a:solidFill>
                <a:effectLst/>
              </a:rPr>
              <a:t>Fadak</a:t>
            </a:r>
            <a:r>
              <a:rPr lang="en-CA" sz="2400" dirty="0">
                <a:solidFill>
                  <a:srgbClr val="FFFFFF"/>
                </a:solidFill>
                <a:effectLst/>
              </a:rPr>
              <a:t> was sufficient to fund an army.</a:t>
            </a:r>
          </a:p>
          <a:p>
            <a:endParaRPr lang="en-CA" sz="2400" dirty="0">
              <a:solidFill>
                <a:srgbClr val="FFFFFF"/>
              </a:solidFill>
              <a:effectLst/>
            </a:endParaRPr>
          </a:p>
          <a:p>
            <a:endParaRPr lang="en-US" dirty="0"/>
          </a:p>
        </p:txBody>
      </p:sp>
    </p:spTree>
    <p:extLst>
      <p:ext uri="{BB962C8B-B14F-4D97-AF65-F5344CB8AC3E}">
        <p14:creationId xmlns:p14="http://schemas.microsoft.com/office/powerpoint/2010/main" val="25807086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6C520F-CFEF-E7F7-EDB6-6CD3853CD739}"/>
              </a:ext>
            </a:extLst>
          </p:cNvPr>
          <p:cNvSpPr>
            <a:spLocks noGrp="1"/>
          </p:cNvSpPr>
          <p:nvPr>
            <p:ph type="title"/>
          </p:nvPr>
        </p:nvSpPr>
        <p:spPr>
          <a:xfrm>
            <a:off x="720000" y="619200"/>
            <a:ext cx="10728322" cy="840890"/>
          </a:xfrm>
        </p:spPr>
        <p:txBody>
          <a:bodyPr/>
          <a:lstStyle/>
          <a:p>
            <a:pPr algn="ctr"/>
            <a:r>
              <a:rPr lang="en-US" dirty="0"/>
              <a:t>The History of </a:t>
            </a:r>
            <a:r>
              <a:rPr lang="en-US" dirty="0" err="1"/>
              <a:t>Fadak</a:t>
            </a:r>
            <a:endParaRPr lang="en-US" dirty="0"/>
          </a:p>
        </p:txBody>
      </p:sp>
      <p:sp>
        <p:nvSpPr>
          <p:cNvPr id="3" name="Content Placeholder 2">
            <a:extLst>
              <a:ext uri="{FF2B5EF4-FFF2-40B4-BE49-F238E27FC236}">
                <a16:creationId xmlns:a16="http://schemas.microsoft.com/office/drawing/2014/main" id="{74F6B1D4-BA51-1991-B7D2-8F6FCB36053A}"/>
              </a:ext>
            </a:extLst>
          </p:cNvPr>
          <p:cNvSpPr>
            <a:spLocks noGrp="1"/>
          </p:cNvSpPr>
          <p:nvPr>
            <p:ph idx="1"/>
          </p:nvPr>
        </p:nvSpPr>
        <p:spPr>
          <a:xfrm>
            <a:off x="720000" y="1312606"/>
            <a:ext cx="10728325" cy="4456369"/>
          </a:xfrm>
        </p:spPr>
        <p:txBody>
          <a:bodyPr/>
          <a:lstStyle/>
          <a:p>
            <a:r>
              <a:rPr lang="en-US" sz="2400" dirty="0">
                <a:solidFill>
                  <a:srgbClr val="FFFFFF"/>
                </a:solidFill>
              </a:rPr>
              <a:t>3. </a:t>
            </a:r>
            <a:r>
              <a:rPr lang="en-CA" sz="2400" dirty="0">
                <a:solidFill>
                  <a:srgbClr val="FFFFFF"/>
                </a:solidFill>
                <a:effectLst/>
              </a:rPr>
              <a:t>For </a:t>
            </a:r>
            <a:r>
              <a:rPr lang="en-CA" sz="2400" dirty="0" err="1">
                <a:solidFill>
                  <a:srgbClr val="FFFFFF"/>
                </a:solidFill>
                <a:effectLst/>
              </a:rPr>
              <a:t>Mu</a:t>
            </a:r>
            <a:r>
              <a:rPr lang="en-CA" sz="2400" dirty="0" err="1">
                <a:solidFill>
                  <a:srgbClr val="FFFFFF"/>
                </a:solidFill>
              </a:rPr>
              <a:t>awiyah</a:t>
            </a:r>
            <a:r>
              <a:rPr lang="en-CA" sz="2400" dirty="0">
                <a:solidFill>
                  <a:srgbClr val="FFFFFF"/>
                </a:solidFill>
                <a:effectLst/>
              </a:rPr>
              <a:t> to have divided </a:t>
            </a:r>
            <a:r>
              <a:rPr lang="en-CA" sz="2400" dirty="0" err="1">
                <a:solidFill>
                  <a:srgbClr val="FFFFFF"/>
                </a:solidFill>
                <a:effectLst/>
              </a:rPr>
              <a:t>Fadak</a:t>
            </a:r>
            <a:r>
              <a:rPr lang="en-CA" sz="2400" dirty="0">
                <a:solidFill>
                  <a:srgbClr val="FFFFFF"/>
                </a:solidFill>
                <a:effectLst/>
              </a:rPr>
              <a:t> into</a:t>
            </a:r>
            <a:r>
              <a:rPr lang="en-CA" sz="2400" dirty="0">
                <a:solidFill>
                  <a:srgbClr val="FFFFFF"/>
                </a:solidFill>
              </a:rPr>
              <a:t> </a:t>
            </a:r>
            <a:r>
              <a:rPr lang="en-CA" sz="2400" dirty="0">
                <a:solidFill>
                  <a:srgbClr val="FFFFFF"/>
                </a:solidFill>
                <a:effectLst/>
              </a:rPr>
              <a:t>three parts and to have made a gift of each part to three decadent princes, it must have been</a:t>
            </a:r>
            <a:r>
              <a:rPr lang="en-CA" sz="2400" dirty="0">
                <a:solidFill>
                  <a:srgbClr val="FFFFFF"/>
                </a:solidFill>
              </a:rPr>
              <a:t> </a:t>
            </a:r>
            <a:r>
              <a:rPr lang="en-CA" sz="2400" dirty="0">
                <a:solidFill>
                  <a:srgbClr val="FFFFFF"/>
                </a:solidFill>
                <a:effectLst/>
              </a:rPr>
              <a:t>very valuable</a:t>
            </a:r>
          </a:p>
          <a:p>
            <a:endParaRPr lang="en-US" dirty="0"/>
          </a:p>
        </p:txBody>
      </p:sp>
    </p:spTree>
    <p:extLst>
      <p:ext uri="{BB962C8B-B14F-4D97-AF65-F5344CB8AC3E}">
        <p14:creationId xmlns:p14="http://schemas.microsoft.com/office/powerpoint/2010/main" val="7920362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F7114-A3CA-1A32-D08A-C104644D59FA}"/>
              </a:ext>
            </a:extLst>
          </p:cNvPr>
          <p:cNvSpPr>
            <a:spLocks noGrp="1"/>
          </p:cNvSpPr>
          <p:nvPr>
            <p:ph type="title"/>
          </p:nvPr>
        </p:nvSpPr>
        <p:spPr>
          <a:xfrm>
            <a:off x="720000" y="619200"/>
            <a:ext cx="10728322" cy="752400"/>
          </a:xfrm>
        </p:spPr>
        <p:txBody>
          <a:bodyPr/>
          <a:lstStyle/>
          <a:p>
            <a:pPr algn="ctr"/>
            <a:r>
              <a:rPr lang="en-US" dirty="0"/>
              <a:t>The Aftermath of Khaybar</a:t>
            </a:r>
          </a:p>
        </p:txBody>
      </p:sp>
      <p:sp>
        <p:nvSpPr>
          <p:cNvPr id="3" name="Content Placeholder 2">
            <a:extLst>
              <a:ext uri="{FF2B5EF4-FFF2-40B4-BE49-F238E27FC236}">
                <a16:creationId xmlns:a16="http://schemas.microsoft.com/office/drawing/2014/main" id="{1506AA3B-DEF9-A07F-A553-53CD2F9A790A}"/>
              </a:ext>
            </a:extLst>
          </p:cNvPr>
          <p:cNvSpPr>
            <a:spLocks noGrp="1"/>
          </p:cNvSpPr>
          <p:nvPr>
            <p:ph idx="1"/>
          </p:nvPr>
        </p:nvSpPr>
        <p:spPr>
          <a:xfrm>
            <a:off x="720000" y="1371600"/>
            <a:ext cx="10728325" cy="4397375"/>
          </a:xfrm>
        </p:spPr>
        <p:txBody>
          <a:bodyPr/>
          <a:lstStyle/>
          <a:p>
            <a:r>
              <a:rPr lang="en-CA" sz="2400" dirty="0">
                <a:solidFill>
                  <a:srgbClr val="FFFFFF"/>
                </a:solidFill>
                <a:effectLst/>
              </a:rPr>
              <a:t>The Prophet was so elated, he wanted to give </a:t>
            </a:r>
            <a:r>
              <a:rPr lang="en-CA" sz="2400" dirty="0" err="1">
                <a:solidFill>
                  <a:srgbClr val="FFFFFF"/>
                </a:solidFill>
                <a:effectLst/>
              </a:rPr>
              <a:t>Jaʿfar</a:t>
            </a:r>
            <a:r>
              <a:rPr lang="en-CA" sz="2400" dirty="0">
                <a:solidFill>
                  <a:srgbClr val="FFFFFF"/>
                </a:solidFill>
                <a:effectLst/>
              </a:rPr>
              <a:t> a gift. People thought he would give</a:t>
            </a:r>
            <a:r>
              <a:rPr lang="en-CA" sz="2400" dirty="0">
                <a:solidFill>
                  <a:srgbClr val="FFFFFF"/>
                </a:solidFill>
              </a:rPr>
              <a:t> </a:t>
            </a:r>
            <a:r>
              <a:rPr lang="en-CA" sz="2400" dirty="0">
                <a:solidFill>
                  <a:srgbClr val="FFFFFF"/>
                </a:solidFill>
                <a:effectLst/>
              </a:rPr>
              <a:t>him gold and silver from the spoils of Khaybar, but he taught him what is now known as</a:t>
            </a:r>
            <a:r>
              <a:rPr lang="en-CA" sz="2400" dirty="0">
                <a:solidFill>
                  <a:srgbClr val="FFFFFF"/>
                </a:solidFill>
              </a:rPr>
              <a:t> </a:t>
            </a:r>
            <a:r>
              <a:rPr lang="en-CA" sz="2400" dirty="0">
                <a:solidFill>
                  <a:srgbClr val="FFFFFF"/>
                </a:solidFill>
                <a:effectLst/>
              </a:rPr>
              <a:t>the Prayer of </a:t>
            </a:r>
            <a:r>
              <a:rPr lang="en-CA" sz="2400" dirty="0" err="1">
                <a:solidFill>
                  <a:srgbClr val="FFFFFF"/>
                </a:solidFill>
                <a:effectLst/>
              </a:rPr>
              <a:t>Jaʿfar</a:t>
            </a:r>
            <a:r>
              <a:rPr lang="en-CA" sz="2400" dirty="0">
                <a:solidFill>
                  <a:srgbClr val="FFFFFF"/>
                </a:solidFill>
                <a:effectLst/>
              </a:rPr>
              <a:t> al-</a:t>
            </a:r>
            <a:r>
              <a:rPr lang="en-CA" sz="2400" dirty="0" err="1">
                <a:solidFill>
                  <a:srgbClr val="FFFFFF"/>
                </a:solidFill>
                <a:effectLst/>
              </a:rPr>
              <a:t>Ṭayyār</a:t>
            </a:r>
            <a:r>
              <a:rPr lang="en-CA" sz="2400" dirty="0">
                <a:solidFill>
                  <a:srgbClr val="FFFFFF"/>
                </a:solidFill>
                <a:effectLst/>
              </a:rPr>
              <a:t>.</a:t>
            </a:r>
          </a:p>
          <a:p>
            <a:r>
              <a:rPr lang="en-CA" sz="2400" dirty="0">
                <a:solidFill>
                  <a:srgbClr val="FFFFFF"/>
                </a:solidFill>
              </a:rPr>
              <a:t>The narrations of </a:t>
            </a:r>
            <a:r>
              <a:rPr lang="en-CA" sz="2400" dirty="0" err="1">
                <a:solidFill>
                  <a:srgbClr val="FFFFFF"/>
                </a:solidFill>
              </a:rPr>
              <a:t>Ahlul</a:t>
            </a:r>
            <a:r>
              <a:rPr lang="en-CA" sz="2400" dirty="0">
                <a:solidFill>
                  <a:srgbClr val="FFFFFF"/>
                </a:solidFill>
              </a:rPr>
              <a:t> Bayt indicate that this prayer is the most meritorious prayer after the daily prayers.</a:t>
            </a:r>
          </a:p>
          <a:p>
            <a:r>
              <a:rPr lang="en-CA" sz="2400" dirty="0">
                <a:solidFill>
                  <a:srgbClr val="FFFFFF"/>
                </a:solidFill>
                <a:effectLst/>
              </a:rPr>
              <a:t>There are many traditions that attest to the great benefits of this prayer.</a:t>
            </a:r>
          </a:p>
          <a:p>
            <a:r>
              <a:rPr lang="en-CA" sz="2400" dirty="0">
                <a:solidFill>
                  <a:srgbClr val="FFFFFF"/>
                </a:solidFill>
              </a:rPr>
              <a:t>Below are just a couple examples:</a:t>
            </a:r>
            <a:endParaRPr lang="en-CA" sz="2400" dirty="0">
              <a:solidFill>
                <a:srgbClr val="FFFFFF"/>
              </a:solidFill>
              <a:effectLst/>
            </a:endParaRPr>
          </a:p>
          <a:p>
            <a:endParaRPr lang="en-US" dirty="0"/>
          </a:p>
        </p:txBody>
      </p:sp>
    </p:spTree>
    <p:extLst>
      <p:ext uri="{BB962C8B-B14F-4D97-AF65-F5344CB8AC3E}">
        <p14:creationId xmlns:p14="http://schemas.microsoft.com/office/powerpoint/2010/main" val="36094971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5034D-D58D-A765-4C49-DB8526A7522F}"/>
              </a:ext>
            </a:extLst>
          </p:cNvPr>
          <p:cNvSpPr>
            <a:spLocks noGrp="1"/>
          </p:cNvSpPr>
          <p:nvPr>
            <p:ph type="title"/>
          </p:nvPr>
        </p:nvSpPr>
        <p:spPr>
          <a:xfrm>
            <a:off x="720000" y="619200"/>
            <a:ext cx="10728322" cy="693406"/>
          </a:xfrm>
        </p:spPr>
        <p:txBody>
          <a:bodyPr/>
          <a:lstStyle/>
          <a:p>
            <a:pPr algn="ctr"/>
            <a:r>
              <a:rPr lang="en-US" dirty="0"/>
              <a:t>The Aftermath of Khaybar</a:t>
            </a:r>
          </a:p>
        </p:txBody>
      </p:sp>
      <p:sp>
        <p:nvSpPr>
          <p:cNvPr id="3" name="Content Placeholder 2">
            <a:extLst>
              <a:ext uri="{FF2B5EF4-FFF2-40B4-BE49-F238E27FC236}">
                <a16:creationId xmlns:a16="http://schemas.microsoft.com/office/drawing/2014/main" id="{F5D0A195-65C6-3B7B-BA9B-247EADE1F874}"/>
              </a:ext>
            </a:extLst>
          </p:cNvPr>
          <p:cNvSpPr>
            <a:spLocks noGrp="1"/>
          </p:cNvSpPr>
          <p:nvPr>
            <p:ph idx="1"/>
          </p:nvPr>
        </p:nvSpPr>
        <p:spPr>
          <a:xfrm>
            <a:off x="720000" y="1312606"/>
            <a:ext cx="10728325" cy="4456369"/>
          </a:xfrm>
        </p:spPr>
        <p:txBody>
          <a:bodyPr>
            <a:normAutofit/>
          </a:bodyPr>
          <a:lstStyle/>
          <a:p>
            <a:pPr marL="0" indent="0" algn="ctr">
              <a:buNone/>
            </a:pPr>
            <a:r>
              <a:rPr lang="ar-AE" sz="2400" b="0" i="0" dirty="0">
                <a:solidFill>
                  <a:srgbClr val="FFFFFF"/>
                </a:solidFill>
                <a:effectLst/>
                <a:latin typeface="Noto Naskh Arabic"/>
              </a:rPr>
              <a:t>ومنها: ما رواه الصدوق في الفقيه بسنده عن إبراهيم بن أبي البلاد قال: قلت لأبي الحسن موسى بن جعفر (ع): "أي شيء لمن صلى صلاة جعفر قال: لو كان عليه مثل رمل عالج وزبد البحر ذنوبًا لغفرها اللهُ له، قال: قلتُ: هذه لنا؟ قال: "فلمن هي إلا لكم خاصة".</a:t>
            </a:r>
            <a:endParaRPr lang="en-CA" sz="2400" b="0" i="0" dirty="0">
              <a:solidFill>
                <a:srgbClr val="FFFFFF"/>
              </a:solidFill>
              <a:effectLst/>
              <a:latin typeface="Noto Naskh Arabic"/>
            </a:endParaRPr>
          </a:p>
          <a:p>
            <a:pPr marL="0" indent="0" algn="ctr">
              <a:buNone/>
            </a:pPr>
            <a:endParaRPr lang="en-CA" sz="2400" dirty="0">
              <a:solidFill>
                <a:srgbClr val="FFFFFF"/>
              </a:solidFill>
              <a:latin typeface="Noto Naskh Arabic"/>
            </a:endParaRPr>
          </a:p>
          <a:p>
            <a:pPr marL="0" indent="0" algn="ctr">
              <a:buNone/>
            </a:pPr>
            <a:r>
              <a:rPr lang="ar-AE" sz="2400" b="0" i="0" dirty="0">
                <a:solidFill>
                  <a:srgbClr val="FFFFFF"/>
                </a:solidFill>
                <a:effectLst/>
                <a:latin typeface="Noto Naskh Arabic"/>
              </a:rPr>
              <a:t>ومنها: ما رواه الشيخ في مصباح المتهجد قال: روى المفضل بن عمر قال: رأيت أبا عبد الله (ع) يُصلّي صلاة جعفر ورفع يديه ودعا بهذا الدعاء ..، وقال لي: "يا مفضَّل إذا كانت لك حاجة مهمة فصلِّ هذه الصلاة وادع بهذا الدعاء وسل حوائجك يقض الله حاجتك إن شاء الله وبه الثقة"</a:t>
            </a:r>
            <a:endParaRPr lang="en-US" sz="2400" dirty="0">
              <a:solidFill>
                <a:srgbClr val="FFFFFF"/>
              </a:solidFill>
            </a:endParaRPr>
          </a:p>
        </p:txBody>
      </p:sp>
    </p:spTree>
    <p:extLst>
      <p:ext uri="{BB962C8B-B14F-4D97-AF65-F5344CB8AC3E}">
        <p14:creationId xmlns:p14="http://schemas.microsoft.com/office/powerpoint/2010/main" val="3547480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819F0-75C2-93AF-C4E0-D6C5FCB90DA8}"/>
              </a:ext>
            </a:extLst>
          </p:cNvPr>
          <p:cNvSpPr>
            <a:spLocks noGrp="1"/>
          </p:cNvSpPr>
          <p:nvPr>
            <p:ph type="title"/>
          </p:nvPr>
        </p:nvSpPr>
        <p:spPr>
          <a:xfrm>
            <a:off x="720000" y="619200"/>
            <a:ext cx="10728322" cy="796645"/>
          </a:xfrm>
        </p:spPr>
        <p:txBody>
          <a:bodyPr/>
          <a:lstStyle/>
          <a:p>
            <a:pPr algn="ctr"/>
            <a:r>
              <a:rPr lang="en-US" dirty="0"/>
              <a:t>The Aftermath of Khaybar</a:t>
            </a:r>
          </a:p>
        </p:txBody>
      </p:sp>
      <p:sp>
        <p:nvSpPr>
          <p:cNvPr id="3" name="Content Placeholder 2">
            <a:extLst>
              <a:ext uri="{FF2B5EF4-FFF2-40B4-BE49-F238E27FC236}">
                <a16:creationId xmlns:a16="http://schemas.microsoft.com/office/drawing/2014/main" id="{11F1F356-7553-67CC-D234-A7FEE672055F}"/>
              </a:ext>
            </a:extLst>
          </p:cNvPr>
          <p:cNvSpPr>
            <a:spLocks noGrp="1"/>
          </p:cNvSpPr>
          <p:nvPr>
            <p:ph idx="1"/>
          </p:nvPr>
        </p:nvSpPr>
        <p:spPr>
          <a:xfrm>
            <a:off x="720000" y="1415845"/>
            <a:ext cx="10728325" cy="4940709"/>
          </a:xfrm>
        </p:spPr>
        <p:txBody>
          <a:bodyPr>
            <a:normAutofit/>
          </a:bodyPr>
          <a:lstStyle/>
          <a:p>
            <a:r>
              <a:rPr lang="en-CA" sz="2400" b="0" i="0" dirty="0" err="1">
                <a:solidFill>
                  <a:srgbClr val="FFFFFF"/>
                </a:solidFill>
                <a:effectLst/>
              </a:rPr>
              <a:t>Ja'far</a:t>
            </a:r>
            <a:r>
              <a:rPr lang="en-CA" sz="2400" b="0" i="0" dirty="0">
                <a:solidFill>
                  <a:srgbClr val="FFFFFF"/>
                </a:solidFill>
                <a:effectLst/>
              </a:rPr>
              <a:t> al-</a:t>
            </a:r>
            <a:r>
              <a:rPr lang="en-CA" sz="2400" b="0" i="0" dirty="0" err="1">
                <a:solidFill>
                  <a:srgbClr val="FFFFFF"/>
                </a:solidFill>
                <a:effectLst/>
              </a:rPr>
              <a:t>Tayyar</a:t>
            </a:r>
            <a:r>
              <a:rPr lang="en-CA" sz="2400" b="0" i="0" dirty="0">
                <a:solidFill>
                  <a:srgbClr val="FFFFFF"/>
                </a:solidFill>
                <a:effectLst/>
              </a:rPr>
              <a:t> Prayer consists of two two-rak'a prayers each of which has its own </a:t>
            </a:r>
            <a:r>
              <a:rPr lang="en-CA" sz="2400" dirty="0" err="1">
                <a:solidFill>
                  <a:srgbClr val="FFFFFF"/>
                </a:solidFill>
              </a:rPr>
              <a:t>tashahhud</a:t>
            </a:r>
            <a:r>
              <a:rPr lang="en-CA" sz="2400" dirty="0">
                <a:solidFill>
                  <a:srgbClr val="FFFFFF"/>
                </a:solidFill>
              </a:rPr>
              <a:t> </a:t>
            </a:r>
            <a:r>
              <a:rPr lang="en-CA" sz="2400" b="0" i="0" dirty="0">
                <a:solidFill>
                  <a:srgbClr val="FFFFFF"/>
                </a:solidFill>
                <a:effectLst/>
              </a:rPr>
              <a:t>and </a:t>
            </a:r>
            <a:r>
              <a:rPr lang="en-CA" sz="2400" b="0" i="0" dirty="0" err="1">
                <a:solidFill>
                  <a:srgbClr val="FFFFFF"/>
                </a:solidFill>
                <a:effectLst/>
              </a:rPr>
              <a:t>ta</a:t>
            </a:r>
            <a:r>
              <a:rPr lang="en-CA" sz="2400" dirty="0" err="1">
                <a:solidFill>
                  <a:srgbClr val="FFFFFF"/>
                </a:solidFill>
              </a:rPr>
              <a:t>s</a:t>
            </a:r>
            <a:r>
              <a:rPr lang="en-CA" sz="2400" b="0" i="0" strike="noStrike" dirty="0" err="1">
                <a:solidFill>
                  <a:srgbClr val="FFFFFF"/>
                </a:solidFill>
                <a:effectLst/>
              </a:rPr>
              <a:t>leem</a:t>
            </a:r>
            <a:r>
              <a:rPr lang="en-CA" sz="2400" b="0" i="0" dirty="0">
                <a:solidFill>
                  <a:srgbClr val="FFFFFF"/>
                </a:solidFill>
                <a:effectLst/>
              </a:rPr>
              <a:t>, and so it is four rak'as on the whole.</a:t>
            </a:r>
          </a:p>
          <a:p>
            <a:r>
              <a:rPr lang="en-CA" sz="2400" dirty="0">
                <a:solidFill>
                  <a:srgbClr val="FFFFFF"/>
                </a:solidFill>
              </a:rPr>
              <a:t>1. </a:t>
            </a:r>
            <a:r>
              <a:rPr lang="en-CA" sz="2400" b="0" i="0" dirty="0">
                <a:solidFill>
                  <a:srgbClr val="FFFFFF"/>
                </a:solidFill>
                <a:effectLst/>
              </a:rPr>
              <a:t>One should first intend to perform </a:t>
            </a:r>
            <a:r>
              <a:rPr lang="en-CA" sz="2400" b="0" i="0" dirty="0" err="1">
                <a:solidFill>
                  <a:srgbClr val="FFFFFF"/>
                </a:solidFill>
                <a:effectLst/>
              </a:rPr>
              <a:t>Ja'far</a:t>
            </a:r>
            <a:r>
              <a:rPr lang="en-CA" sz="2400" b="0" i="0" dirty="0">
                <a:solidFill>
                  <a:srgbClr val="FFFFFF"/>
                </a:solidFill>
                <a:effectLst/>
              </a:rPr>
              <a:t> al-</a:t>
            </a:r>
            <a:r>
              <a:rPr lang="en-CA" sz="2400" b="0" i="0" dirty="0" err="1">
                <a:solidFill>
                  <a:srgbClr val="FFFFFF"/>
                </a:solidFill>
                <a:effectLst/>
              </a:rPr>
              <a:t>Tayyar</a:t>
            </a:r>
            <a:r>
              <a:rPr lang="en-CA" sz="2400" b="0" i="0" dirty="0">
                <a:solidFill>
                  <a:srgbClr val="FFFFFF"/>
                </a:solidFill>
                <a:effectLst/>
              </a:rPr>
              <a:t> Prayer. In the first rak'a after reciting Surat Al-</a:t>
            </a:r>
            <a:r>
              <a:rPr lang="en-CA" sz="2400" b="0" i="0" dirty="0" err="1">
                <a:solidFill>
                  <a:srgbClr val="FFFFFF"/>
                </a:solidFill>
                <a:effectLst/>
              </a:rPr>
              <a:t>Hamd</a:t>
            </a:r>
            <a:r>
              <a:rPr lang="en-CA" sz="2400" b="0" i="0" dirty="0">
                <a:solidFill>
                  <a:srgbClr val="FFFFFF"/>
                </a:solidFill>
                <a:effectLst/>
              </a:rPr>
              <a:t> one should recite </a:t>
            </a:r>
            <a:r>
              <a:rPr lang="en-CA" sz="2400" b="0" i="0" u="none" strike="noStrike" dirty="0">
                <a:solidFill>
                  <a:srgbClr val="FFFFFF"/>
                </a:solidFill>
                <a:effectLst/>
              </a:rPr>
              <a:t>Surat Al-</a:t>
            </a:r>
            <a:r>
              <a:rPr lang="en-CA" sz="2400" b="0" i="0" u="none" strike="noStrike" dirty="0" err="1">
                <a:solidFill>
                  <a:srgbClr val="FFFFFF"/>
                </a:solidFill>
                <a:effectLst/>
              </a:rPr>
              <a:t>Zalzalah</a:t>
            </a:r>
            <a:r>
              <a:rPr lang="en-CA" sz="2400" b="0" i="0" u="none" strike="noStrike" dirty="0">
                <a:solidFill>
                  <a:srgbClr val="FFFFFF"/>
                </a:solidFill>
                <a:effectLst/>
              </a:rPr>
              <a:t> </a:t>
            </a:r>
            <a:r>
              <a:rPr lang="en-CA" sz="2400" b="0" i="0" dirty="0">
                <a:solidFill>
                  <a:srgbClr val="FFFFFF"/>
                </a:solidFill>
                <a:effectLst/>
              </a:rPr>
              <a:t>and in the second rak'a after reciting Surat al-</a:t>
            </a:r>
            <a:r>
              <a:rPr lang="en-CA" sz="2400" b="0" i="0" dirty="0" err="1">
                <a:solidFill>
                  <a:srgbClr val="FFFFFF"/>
                </a:solidFill>
                <a:effectLst/>
              </a:rPr>
              <a:t>Hamd</a:t>
            </a:r>
            <a:r>
              <a:rPr lang="en-CA" sz="2400" b="0" i="0" dirty="0">
                <a:solidFill>
                  <a:srgbClr val="FFFFFF"/>
                </a:solidFill>
                <a:effectLst/>
              </a:rPr>
              <a:t>, one should recite Surat Al-</a:t>
            </a:r>
            <a:r>
              <a:rPr lang="en-CA" sz="2400" b="0" i="0" dirty="0" err="1">
                <a:solidFill>
                  <a:srgbClr val="FFFFFF"/>
                </a:solidFill>
                <a:effectLst/>
              </a:rPr>
              <a:t>Aadiyaat</a:t>
            </a:r>
            <a:r>
              <a:rPr lang="en-CA" sz="2400" b="0" i="0" dirty="0">
                <a:solidFill>
                  <a:srgbClr val="FFFFFF"/>
                </a:solidFill>
                <a:effectLst/>
              </a:rPr>
              <a:t>.</a:t>
            </a:r>
          </a:p>
          <a:p>
            <a:r>
              <a:rPr lang="en-CA" sz="2400" b="0" i="0" dirty="0">
                <a:solidFill>
                  <a:srgbClr val="FFFFFF"/>
                </a:solidFill>
                <a:effectLst/>
              </a:rPr>
              <a:t>2. In the third rak'a, that is the first rak'a of the second prayer after reciting Surat al-</a:t>
            </a:r>
            <a:r>
              <a:rPr lang="en-CA" sz="2400" b="0" i="0" dirty="0" err="1">
                <a:solidFill>
                  <a:srgbClr val="FFFFFF"/>
                </a:solidFill>
                <a:effectLst/>
              </a:rPr>
              <a:t>Hamd</a:t>
            </a:r>
            <a:r>
              <a:rPr lang="en-CA" sz="2400" b="0" i="0" dirty="0">
                <a:solidFill>
                  <a:srgbClr val="FFFFFF"/>
                </a:solidFill>
                <a:effectLst/>
              </a:rPr>
              <a:t>, one should recite Surat Al-Nasr and in the fourth rak'a after reciting Surat al-</a:t>
            </a:r>
            <a:r>
              <a:rPr lang="en-CA" sz="2400" b="0" i="0" dirty="0" err="1">
                <a:solidFill>
                  <a:srgbClr val="FFFFFF"/>
                </a:solidFill>
                <a:effectLst/>
              </a:rPr>
              <a:t>Hamd</a:t>
            </a:r>
            <a:r>
              <a:rPr lang="en-CA" sz="2400" b="0" i="0" dirty="0">
                <a:solidFill>
                  <a:srgbClr val="FFFFFF"/>
                </a:solidFill>
                <a:effectLst/>
              </a:rPr>
              <a:t>, one should recite </a:t>
            </a:r>
            <a:r>
              <a:rPr lang="en-CA" sz="2400" b="0" i="0" u="none" strike="noStrike" dirty="0">
                <a:solidFill>
                  <a:srgbClr val="FFFFFF"/>
                </a:solidFill>
                <a:effectLst/>
              </a:rPr>
              <a:t>Surat Al-Tawhid</a:t>
            </a:r>
            <a:endParaRPr lang="en-CA" sz="2400" b="0" i="0" dirty="0">
              <a:solidFill>
                <a:srgbClr val="FFFFFF"/>
              </a:solidFill>
              <a:effectLst/>
            </a:endParaRPr>
          </a:p>
          <a:p>
            <a:endParaRPr lang="en-US" sz="2400" dirty="0">
              <a:solidFill>
                <a:srgbClr val="FFFFFF"/>
              </a:solidFill>
            </a:endParaRPr>
          </a:p>
        </p:txBody>
      </p:sp>
    </p:spTree>
    <p:extLst>
      <p:ext uri="{BB962C8B-B14F-4D97-AF65-F5344CB8AC3E}">
        <p14:creationId xmlns:p14="http://schemas.microsoft.com/office/powerpoint/2010/main" val="13078095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288EA9-0D29-CC60-FAB1-4C412A7A2B7E}"/>
              </a:ext>
            </a:extLst>
          </p:cNvPr>
          <p:cNvSpPr>
            <a:spLocks noGrp="1"/>
          </p:cNvSpPr>
          <p:nvPr>
            <p:ph type="title"/>
          </p:nvPr>
        </p:nvSpPr>
        <p:spPr>
          <a:xfrm>
            <a:off x="720000" y="619200"/>
            <a:ext cx="10728322" cy="767148"/>
          </a:xfrm>
        </p:spPr>
        <p:txBody>
          <a:bodyPr/>
          <a:lstStyle/>
          <a:p>
            <a:pPr algn="ctr"/>
            <a:r>
              <a:rPr lang="en-US" dirty="0"/>
              <a:t>The Aftermath of Khaybar</a:t>
            </a:r>
          </a:p>
        </p:txBody>
      </p:sp>
      <p:sp>
        <p:nvSpPr>
          <p:cNvPr id="3" name="Content Placeholder 2">
            <a:extLst>
              <a:ext uri="{FF2B5EF4-FFF2-40B4-BE49-F238E27FC236}">
                <a16:creationId xmlns:a16="http://schemas.microsoft.com/office/drawing/2014/main" id="{A63CC009-AC8C-B845-7A06-0531BD9C5CCC}"/>
              </a:ext>
            </a:extLst>
          </p:cNvPr>
          <p:cNvSpPr>
            <a:spLocks noGrp="1"/>
          </p:cNvSpPr>
          <p:nvPr>
            <p:ph idx="1"/>
          </p:nvPr>
        </p:nvSpPr>
        <p:spPr>
          <a:xfrm>
            <a:off x="720000" y="1386348"/>
            <a:ext cx="10728325" cy="4852452"/>
          </a:xfrm>
        </p:spPr>
        <p:txBody>
          <a:bodyPr>
            <a:normAutofit lnSpcReduction="10000"/>
          </a:bodyPr>
          <a:lstStyle/>
          <a:p>
            <a:r>
              <a:rPr lang="en-CA" sz="2400" b="0" i="0" dirty="0">
                <a:solidFill>
                  <a:srgbClr val="FFFFFF"/>
                </a:solidFill>
                <a:effectLst/>
              </a:rPr>
              <a:t>3. In each rak'a after reciting Surat al-</a:t>
            </a:r>
            <a:r>
              <a:rPr lang="en-CA" sz="2400" b="0" i="0" dirty="0" err="1">
                <a:solidFill>
                  <a:srgbClr val="FFFFFF"/>
                </a:solidFill>
                <a:effectLst/>
              </a:rPr>
              <a:t>Hamd</a:t>
            </a:r>
            <a:r>
              <a:rPr lang="en-CA" sz="2400" b="0" i="0" dirty="0">
                <a:solidFill>
                  <a:srgbClr val="FFFFFF"/>
                </a:solidFill>
                <a:effectLst/>
              </a:rPr>
              <a:t> and the other </a:t>
            </a:r>
            <a:r>
              <a:rPr lang="en-CA" sz="2400" b="0" i="0" u="none" strike="noStrike" dirty="0">
                <a:solidFill>
                  <a:srgbClr val="FFFFFF"/>
                </a:solidFill>
                <a:effectLst/>
                <a:hlinkClick r:id="rId2" tooltip="Sura">
                  <a:extLst>
                    <a:ext uri="{A12FA001-AC4F-418D-AE19-62706E023703}">
                      <ahyp:hlinkClr xmlns:ahyp="http://schemas.microsoft.com/office/drawing/2018/hyperlinkcolor" val="tx"/>
                    </a:ext>
                  </a:extLst>
                </a:hlinkClick>
              </a:rPr>
              <a:t>Sura</a:t>
            </a:r>
            <a:r>
              <a:rPr lang="en-CA" sz="2400" b="0" i="0" u="none" strike="noStrike" dirty="0">
                <a:solidFill>
                  <a:srgbClr val="FFFFFF"/>
                </a:solidFill>
                <a:effectLst/>
              </a:rPr>
              <a:t>h</a:t>
            </a:r>
            <a:r>
              <a:rPr lang="en-CA" sz="2400" b="0" i="0" dirty="0">
                <a:solidFill>
                  <a:srgbClr val="FFFFFF"/>
                </a:solidFill>
                <a:effectLst/>
              </a:rPr>
              <a:t>, one should recite the </a:t>
            </a:r>
            <a:r>
              <a:rPr lang="en-CA" sz="2400" b="0" i="0" u="none" strike="noStrike" dirty="0">
                <a:solidFill>
                  <a:srgbClr val="FFFFFF"/>
                </a:solidFill>
                <a:effectLst/>
                <a:hlinkClick r:id="rId3" tooltip="Four Tasbihs (page does not exist)">
                  <a:extLst>
                    <a:ext uri="{A12FA001-AC4F-418D-AE19-62706E023703}">
                      <ahyp:hlinkClr xmlns:ahyp="http://schemas.microsoft.com/office/drawing/2018/hyperlinkcolor" val="tx"/>
                    </a:ext>
                  </a:extLst>
                </a:hlinkClick>
              </a:rPr>
              <a:t>Four Tasbihs</a:t>
            </a:r>
            <a:r>
              <a:rPr lang="en-CA" sz="2400" b="0" i="0" dirty="0">
                <a:solidFill>
                  <a:srgbClr val="FFFFFF"/>
                </a:solidFill>
                <a:effectLst/>
              </a:rPr>
              <a:t> fifteen times, that is,:</a:t>
            </a:r>
          </a:p>
          <a:p>
            <a:pPr marL="0" indent="0" algn="ctr">
              <a:buNone/>
            </a:pPr>
            <a:r>
              <a:rPr lang="ar-AE" sz="2400" b="0" i="0" dirty="0">
                <a:solidFill>
                  <a:srgbClr val="FFFFFF"/>
                </a:solidFill>
                <a:effectLst/>
              </a:rPr>
              <a:t>سُبْحَانَ اللَّهِ وَ الْحَمْدُ لِلَّهِ وَ لا إِلَهَ إِلا اللَّهُ وَ اللَّهُ أَکبَرُ‌</a:t>
            </a:r>
            <a:endParaRPr lang="en-CA" sz="2400" b="0" i="0" dirty="0">
              <a:solidFill>
                <a:srgbClr val="FFFFFF"/>
              </a:solidFill>
              <a:effectLst/>
            </a:endParaRPr>
          </a:p>
          <a:p>
            <a:pPr marL="0" indent="0" algn="ctr">
              <a:buNone/>
            </a:pPr>
            <a:r>
              <a:rPr lang="en-CA" sz="2400" b="0" i="0" dirty="0">
                <a:solidFill>
                  <a:srgbClr val="FFFFFF"/>
                </a:solidFill>
                <a:effectLst/>
              </a:rPr>
              <a:t>Glory to Allah, and praise to Allah, and there is no god except Allah, and Allah is the greatest. </a:t>
            </a:r>
          </a:p>
          <a:p>
            <a:r>
              <a:rPr lang="en-CA" sz="2400" b="0" i="0" dirty="0">
                <a:solidFill>
                  <a:srgbClr val="FFFFFF"/>
                </a:solidFill>
                <a:effectLst/>
              </a:rPr>
              <a:t>These four tasbihs should also be recited ten times in each </a:t>
            </a:r>
            <a:r>
              <a:rPr lang="en-CA" sz="2400" b="0" i="0" u="none" strike="noStrike" dirty="0">
                <a:solidFill>
                  <a:srgbClr val="FFFFFF"/>
                </a:solidFill>
                <a:effectLst/>
                <a:hlinkClick r:id="rId4" tooltip="Ruku'">
                  <a:extLst>
                    <a:ext uri="{A12FA001-AC4F-418D-AE19-62706E023703}">
                      <ahyp:hlinkClr xmlns:ahyp="http://schemas.microsoft.com/office/drawing/2018/hyperlinkcolor" val="tx"/>
                    </a:ext>
                  </a:extLst>
                </a:hlinkClick>
              </a:rPr>
              <a:t>ruku'</a:t>
            </a:r>
            <a:r>
              <a:rPr lang="en-CA" sz="2400" b="0" i="0" dirty="0">
                <a:solidFill>
                  <a:srgbClr val="FFFFFF"/>
                </a:solidFill>
                <a:effectLst/>
              </a:rPr>
              <a:t>, ten times after rising from </a:t>
            </a:r>
            <a:r>
              <a:rPr lang="en-CA" sz="2400" b="0" i="0" dirty="0" err="1">
                <a:solidFill>
                  <a:srgbClr val="FFFFFF"/>
                </a:solidFill>
                <a:effectLst/>
              </a:rPr>
              <a:t>ruku</a:t>
            </a:r>
            <a:r>
              <a:rPr lang="en-CA" sz="2400" b="0" i="0" dirty="0">
                <a:solidFill>
                  <a:srgbClr val="FFFFFF"/>
                </a:solidFill>
                <a:effectLst/>
              </a:rPr>
              <a:t>', ten times in each </a:t>
            </a:r>
            <a:r>
              <a:rPr lang="en-CA" sz="2400" b="0" i="0" u="none" strike="noStrike" dirty="0">
                <a:solidFill>
                  <a:srgbClr val="FFFFFF"/>
                </a:solidFill>
                <a:effectLst/>
                <a:hlinkClick r:id="rId5" tooltip="Sajda">
                  <a:extLst>
                    <a:ext uri="{A12FA001-AC4F-418D-AE19-62706E023703}">
                      <ahyp:hlinkClr xmlns:ahyp="http://schemas.microsoft.com/office/drawing/2018/hyperlinkcolor" val="tx"/>
                    </a:ext>
                  </a:extLst>
                </a:hlinkClick>
              </a:rPr>
              <a:t>sujud</a:t>
            </a:r>
            <a:r>
              <a:rPr lang="en-CA" sz="2400" b="0" i="0" dirty="0">
                <a:solidFill>
                  <a:srgbClr val="FFFFFF"/>
                </a:solidFill>
                <a:effectLst/>
              </a:rPr>
              <a:t>, and ten times after rising from each sajdah.</a:t>
            </a:r>
          </a:p>
          <a:p>
            <a:r>
              <a:rPr lang="en-CA" sz="2400" b="0" i="0" dirty="0">
                <a:solidFill>
                  <a:srgbClr val="FFFFFF"/>
                </a:solidFill>
                <a:effectLst/>
              </a:rPr>
              <a:t>Thus in each rak'a, the four tasbihs are recited 75 times, and in the whole prayer they are recited 300 times.</a:t>
            </a:r>
          </a:p>
          <a:p>
            <a:endParaRPr lang="en-US" dirty="0"/>
          </a:p>
        </p:txBody>
      </p:sp>
    </p:spTree>
    <p:extLst>
      <p:ext uri="{BB962C8B-B14F-4D97-AF65-F5344CB8AC3E}">
        <p14:creationId xmlns:p14="http://schemas.microsoft.com/office/powerpoint/2010/main" val="9363864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B1B1D-F697-A6BF-7A64-C4771E8BC847}"/>
              </a:ext>
            </a:extLst>
          </p:cNvPr>
          <p:cNvSpPr>
            <a:spLocks noGrp="1"/>
          </p:cNvSpPr>
          <p:nvPr>
            <p:ph type="title"/>
          </p:nvPr>
        </p:nvSpPr>
        <p:spPr>
          <a:xfrm>
            <a:off x="720000" y="619200"/>
            <a:ext cx="10728322" cy="737652"/>
          </a:xfrm>
        </p:spPr>
        <p:txBody>
          <a:bodyPr/>
          <a:lstStyle/>
          <a:p>
            <a:pPr algn="ctr"/>
            <a:r>
              <a:rPr lang="en-US" dirty="0"/>
              <a:t>The Aftermath of Khaybar</a:t>
            </a:r>
          </a:p>
        </p:txBody>
      </p:sp>
      <p:sp>
        <p:nvSpPr>
          <p:cNvPr id="3" name="Content Placeholder 2">
            <a:extLst>
              <a:ext uri="{FF2B5EF4-FFF2-40B4-BE49-F238E27FC236}">
                <a16:creationId xmlns:a16="http://schemas.microsoft.com/office/drawing/2014/main" id="{778E33C5-98D4-E227-818E-4E47A61B6B07}"/>
              </a:ext>
            </a:extLst>
          </p:cNvPr>
          <p:cNvSpPr>
            <a:spLocks noGrp="1"/>
          </p:cNvSpPr>
          <p:nvPr>
            <p:ph idx="1"/>
          </p:nvPr>
        </p:nvSpPr>
        <p:spPr>
          <a:xfrm>
            <a:off x="720000" y="1356852"/>
            <a:ext cx="10728325" cy="4412123"/>
          </a:xfrm>
        </p:spPr>
        <p:txBody>
          <a:bodyPr/>
          <a:lstStyle/>
          <a:p>
            <a:r>
              <a:rPr lang="en-CA" sz="2400" b="1" dirty="0">
                <a:solidFill>
                  <a:srgbClr val="FFFFFF"/>
                </a:solidFill>
                <a:effectLst/>
              </a:rPr>
              <a:t>The Prophet sends help to the </a:t>
            </a:r>
            <a:r>
              <a:rPr lang="en-CA" sz="2400" b="1" dirty="0" err="1">
                <a:solidFill>
                  <a:srgbClr val="FFFFFF"/>
                </a:solidFill>
                <a:effectLst/>
              </a:rPr>
              <a:t>Makkans</a:t>
            </a:r>
            <a:r>
              <a:rPr lang="en-CA" sz="2400" b="1" dirty="0">
                <a:solidFill>
                  <a:srgbClr val="FFFFFF"/>
                </a:solidFill>
                <a:effectLst/>
              </a:rPr>
              <a:t> in their time of need</a:t>
            </a:r>
          </a:p>
          <a:p>
            <a:r>
              <a:rPr lang="en-CA" sz="2400" i="1" dirty="0">
                <a:solidFill>
                  <a:srgbClr val="FFFFFF"/>
                </a:solidFill>
                <a:effectLst/>
              </a:rPr>
              <a:t>Tarikh Al-</a:t>
            </a:r>
            <a:r>
              <a:rPr lang="en-CA" sz="2400" i="1" dirty="0" err="1">
                <a:solidFill>
                  <a:srgbClr val="FFFFFF"/>
                </a:solidFill>
                <a:effectLst/>
              </a:rPr>
              <a:t>Ya’qubi</a:t>
            </a:r>
            <a:r>
              <a:rPr lang="en-CA" sz="2400" i="1" dirty="0">
                <a:solidFill>
                  <a:srgbClr val="FFFFFF"/>
                </a:solidFill>
                <a:effectLst/>
              </a:rPr>
              <a:t> </a:t>
            </a:r>
            <a:r>
              <a:rPr lang="en-CA" sz="2400" dirty="0">
                <a:solidFill>
                  <a:srgbClr val="FFFFFF"/>
                </a:solidFill>
                <a:effectLst/>
              </a:rPr>
              <a:t>narrates that a drought hits Makkah, so the Prophet sends </a:t>
            </a:r>
            <a:r>
              <a:rPr lang="en-CA" sz="2400" dirty="0" err="1">
                <a:solidFill>
                  <a:srgbClr val="FFFFFF"/>
                </a:solidFill>
                <a:effectLst/>
              </a:rPr>
              <a:t>ʿAmr</a:t>
            </a:r>
            <a:r>
              <a:rPr lang="en-CA" sz="2400" dirty="0">
                <a:solidFill>
                  <a:srgbClr val="FFFFFF"/>
                </a:solidFill>
                <a:effectLst/>
              </a:rPr>
              <a:t> ibn </a:t>
            </a:r>
            <a:r>
              <a:rPr lang="en-CA" sz="2400" dirty="0" err="1">
                <a:solidFill>
                  <a:srgbClr val="FFFFFF"/>
                </a:solidFill>
                <a:effectLst/>
              </a:rPr>
              <a:t>Umayyah</a:t>
            </a:r>
            <a:r>
              <a:rPr lang="en-CA" sz="2400" dirty="0">
                <a:solidFill>
                  <a:srgbClr val="FFFFFF"/>
                </a:solidFill>
                <a:effectLst/>
              </a:rPr>
              <a:t> with gold nuggets from</a:t>
            </a:r>
            <a:r>
              <a:rPr lang="en-CA" sz="2400" dirty="0">
                <a:solidFill>
                  <a:srgbClr val="FFFFFF"/>
                </a:solidFill>
              </a:rPr>
              <a:t> </a:t>
            </a:r>
            <a:r>
              <a:rPr lang="en-CA" sz="2400" dirty="0">
                <a:solidFill>
                  <a:srgbClr val="FFFFFF"/>
                </a:solidFill>
                <a:effectLst/>
              </a:rPr>
              <a:t>the spoils of Khaybar to be distributed among the 3 leaders of Makkah: </a:t>
            </a:r>
            <a:r>
              <a:rPr lang="en-CA" sz="2400" dirty="0" err="1">
                <a:solidFill>
                  <a:srgbClr val="FFFFFF"/>
                </a:solidFill>
                <a:effectLst/>
              </a:rPr>
              <a:t>Abū</a:t>
            </a:r>
            <a:r>
              <a:rPr lang="en-CA" sz="2400" dirty="0">
                <a:solidFill>
                  <a:srgbClr val="FFFFFF"/>
                </a:solidFill>
                <a:effectLst/>
              </a:rPr>
              <a:t> </a:t>
            </a:r>
            <a:r>
              <a:rPr lang="en-CA" sz="2400" dirty="0" err="1">
                <a:solidFill>
                  <a:srgbClr val="FFFFFF"/>
                </a:solidFill>
                <a:effectLst/>
              </a:rPr>
              <a:t>Sufyān</a:t>
            </a:r>
            <a:r>
              <a:rPr lang="en-CA" sz="2400" dirty="0">
                <a:solidFill>
                  <a:srgbClr val="FFFFFF"/>
                </a:solidFill>
                <a:effectLst/>
              </a:rPr>
              <a:t>,</a:t>
            </a:r>
            <a:r>
              <a:rPr lang="en-CA" sz="2400" dirty="0">
                <a:solidFill>
                  <a:srgbClr val="FFFFFF"/>
                </a:solidFill>
              </a:rPr>
              <a:t> </a:t>
            </a:r>
            <a:r>
              <a:rPr lang="en-CA" sz="2400" dirty="0" err="1">
                <a:solidFill>
                  <a:srgbClr val="FFFFFF"/>
                </a:solidFill>
                <a:effectLst/>
              </a:rPr>
              <a:t>Ṣafwān</a:t>
            </a:r>
            <a:r>
              <a:rPr lang="en-CA" sz="2400" dirty="0">
                <a:solidFill>
                  <a:srgbClr val="FFFFFF"/>
                </a:solidFill>
                <a:effectLst/>
              </a:rPr>
              <a:t> ibn </a:t>
            </a:r>
            <a:r>
              <a:rPr lang="en-CA" sz="2400" dirty="0" err="1">
                <a:solidFill>
                  <a:srgbClr val="FFFFFF"/>
                </a:solidFill>
                <a:effectLst/>
              </a:rPr>
              <a:t>Umayyah</a:t>
            </a:r>
            <a:r>
              <a:rPr lang="en-CA" sz="2400" dirty="0">
                <a:solidFill>
                  <a:srgbClr val="FFFFFF"/>
                </a:solidFill>
                <a:effectLst/>
              </a:rPr>
              <a:t> ibn Khalaf, and </a:t>
            </a:r>
            <a:r>
              <a:rPr lang="en-CA" sz="2400" dirty="0" err="1">
                <a:solidFill>
                  <a:srgbClr val="FFFFFF"/>
                </a:solidFill>
                <a:effectLst/>
              </a:rPr>
              <a:t>Sahl</a:t>
            </a:r>
            <a:r>
              <a:rPr lang="en-CA" sz="2400" dirty="0">
                <a:solidFill>
                  <a:srgbClr val="FFFFFF"/>
                </a:solidFill>
                <a:effectLst/>
              </a:rPr>
              <a:t> ibn </a:t>
            </a:r>
            <a:r>
              <a:rPr lang="en-CA" sz="2400" dirty="0" err="1">
                <a:solidFill>
                  <a:srgbClr val="FFFFFF"/>
                </a:solidFill>
                <a:effectLst/>
              </a:rPr>
              <a:t>ʿAmr</a:t>
            </a:r>
            <a:r>
              <a:rPr lang="en-CA" sz="2400" dirty="0">
                <a:solidFill>
                  <a:srgbClr val="FFFFFF"/>
                </a:solidFill>
                <a:effectLst/>
              </a:rPr>
              <a:t>. The latter two refused, so </a:t>
            </a:r>
            <a:r>
              <a:rPr lang="en-CA" sz="2400" dirty="0" err="1">
                <a:solidFill>
                  <a:srgbClr val="FFFFFF"/>
                </a:solidFill>
                <a:effectLst/>
              </a:rPr>
              <a:t>Abū</a:t>
            </a:r>
            <a:r>
              <a:rPr lang="en-CA" sz="2400" dirty="0">
                <a:solidFill>
                  <a:srgbClr val="FFFFFF"/>
                </a:solidFill>
                <a:effectLst/>
              </a:rPr>
              <a:t> </a:t>
            </a:r>
            <a:r>
              <a:rPr lang="en-CA" sz="2400" dirty="0" err="1">
                <a:solidFill>
                  <a:srgbClr val="FFFFFF"/>
                </a:solidFill>
                <a:effectLst/>
              </a:rPr>
              <a:t>Sufyān</a:t>
            </a:r>
            <a:r>
              <a:rPr lang="en-CA" sz="2400" dirty="0">
                <a:solidFill>
                  <a:srgbClr val="FFFFFF"/>
                </a:solidFill>
                <a:effectLst/>
              </a:rPr>
              <a:t> accepted it all and distributed it among the poor of Makkah and said, “May God</a:t>
            </a:r>
            <a:r>
              <a:rPr lang="en-CA" sz="2400" dirty="0">
                <a:solidFill>
                  <a:srgbClr val="FFFFFF"/>
                </a:solidFill>
              </a:rPr>
              <a:t> </a:t>
            </a:r>
            <a:r>
              <a:rPr lang="en-CA" sz="2400" dirty="0">
                <a:solidFill>
                  <a:srgbClr val="FFFFFF"/>
                </a:solidFill>
                <a:effectLst/>
              </a:rPr>
              <a:t>reward my cousin well, for he has honored our family ties.</a:t>
            </a:r>
          </a:p>
          <a:p>
            <a:endParaRPr lang="en-CA" sz="2000" dirty="0">
              <a:effectLst/>
              <a:latin typeface="Helvetica" pitchFamily="2" charset="0"/>
            </a:endParaRPr>
          </a:p>
          <a:p>
            <a:endParaRPr lang="en-CA" sz="2400" dirty="0">
              <a:solidFill>
                <a:srgbClr val="FFFFFF"/>
              </a:solidFill>
              <a:effectLst/>
            </a:endParaRPr>
          </a:p>
          <a:p>
            <a:endParaRPr lang="en-US" dirty="0"/>
          </a:p>
        </p:txBody>
      </p:sp>
    </p:spTree>
    <p:extLst>
      <p:ext uri="{BB962C8B-B14F-4D97-AF65-F5344CB8AC3E}">
        <p14:creationId xmlns:p14="http://schemas.microsoft.com/office/powerpoint/2010/main" val="38723572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B84E36-F6F5-3B20-8FEF-9B93AE9020EF}"/>
              </a:ext>
            </a:extLst>
          </p:cNvPr>
          <p:cNvSpPr>
            <a:spLocks noGrp="1"/>
          </p:cNvSpPr>
          <p:nvPr>
            <p:ph type="title"/>
          </p:nvPr>
        </p:nvSpPr>
        <p:spPr>
          <a:xfrm>
            <a:off x="720000" y="619200"/>
            <a:ext cx="10728322" cy="722903"/>
          </a:xfrm>
        </p:spPr>
        <p:txBody>
          <a:bodyPr/>
          <a:lstStyle/>
          <a:p>
            <a:pPr algn="ctr"/>
            <a:r>
              <a:rPr lang="en-US" dirty="0"/>
              <a:t>The History of </a:t>
            </a:r>
            <a:r>
              <a:rPr lang="en-US" dirty="0" err="1"/>
              <a:t>Fadak</a:t>
            </a:r>
            <a:endParaRPr lang="en-US" dirty="0"/>
          </a:p>
        </p:txBody>
      </p:sp>
      <p:sp>
        <p:nvSpPr>
          <p:cNvPr id="3" name="Content Placeholder 2">
            <a:extLst>
              <a:ext uri="{FF2B5EF4-FFF2-40B4-BE49-F238E27FC236}">
                <a16:creationId xmlns:a16="http://schemas.microsoft.com/office/drawing/2014/main" id="{90516416-3EA1-BE25-802F-3895751DA313}"/>
              </a:ext>
            </a:extLst>
          </p:cNvPr>
          <p:cNvSpPr>
            <a:spLocks noGrp="1"/>
          </p:cNvSpPr>
          <p:nvPr>
            <p:ph idx="1"/>
          </p:nvPr>
        </p:nvSpPr>
        <p:spPr>
          <a:xfrm>
            <a:off x="720000" y="1342104"/>
            <a:ext cx="10728325" cy="4426872"/>
          </a:xfrm>
        </p:spPr>
        <p:txBody>
          <a:bodyPr/>
          <a:lstStyle/>
          <a:p>
            <a:r>
              <a:rPr lang="en-CA" sz="2400" b="1" dirty="0">
                <a:solidFill>
                  <a:srgbClr val="FFFFFF"/>
                </a:solidFill>
                <a:effectLst/>
              </a:rPr>
              <a:t>The History </a:t>
            </a:r>
            <a:r>
              <a:rPr lang="en-CA" sz="2400" b="1" dirty="0">
                <a:solidFill>
                  <a:srgbClr val="FFFFFF"/>
                </a:solidFill>
              </a:rPr>
              <a:t>of </a:t>
            </a:r>
            <a:r>
              <a:rPr lang="en-CA" sz="2400" b="1" dirty="0" err="1">
                <a:solidFill>
                  <a:srgbClr val="FFFFFF"/>
                </a:solidFill>
              </a:rPr>
              <a:t>Fadak</a:t>
            </a:r>
            <a:r>
              <a:rPr lang="en-CA" sz="2400" b="1" dirty="0">
                <a:solidFill>
                  <a:srgbClr val="FFFFFF"/>
                </a:solidFill>
              </a:rPr>
              <a:t>:</a:t>
            </a:r>
          </a:p>
          <a:p>
            <a:r>
              <a:rPr lang="en-CA" sz="2400" dirty="0">
                <a:solidFill>
                  <a:srgbClr val="FFFFFF"/>
                </a:solidFill>
                <a:effectLst/>
              </a:rPr>
              <a:t>Khaybar and </a:t>
            </a:r>
            <a:r>
              <a:rPr lang="en-CA" sz="2400" dirty="0" err="1">
                <a:solidFill>
                  <a:srgbClr val="FFFFFF"/>
                </a:solidFill>
                <a:effectLst/>
              </a:rPr>
              <a:t>Fadak</a:t>
            </a:r>
            <a:r>
              <a:rPr lang="en-CA" sz="2400" dirty="0">
                <a:solidFill>
                  <a:srgbClr val="FFFFFF"/>
                </a:solidFill>
                <a:effectLst/>
              </a:rPr>
              <a:t> were two Jewish strongholds located 120 and 165 km, respectively,</a:t>
            </a:r>
            <a:r>
              <a:rPr lang="en-CA" sz="2400" dirty="0">
                <a:solidFill>
                  <a:srgbClr val="FFFFFF"/>
                </a:solidFill>
              </a:rPr>
              <a:t> </a:t>
            </a:r>
            <a:r>
              <a:rPr lang="en-CA" sz="2400" dirty="0">
                <a:solidFill>
                  <a:srgbClr val="FFFFFF"/>
                </a:solidFill>
                <a:effectLst/>
              </a:rPr>
              <a:t>north of Medina. Khaybar is known today as al-</a:t>
            </a:r>
            <a:r>
              <a:rPr lang="en-CA" sz="2400" dirty="0" err="1">
                <a:solidFill>
                  <a:srgbClr val="FFFFFF"/>
                </a:solidFill>
                <a:effectLst/>
              </a:rPr>
              <a:t>Shurayf</a:t>
            </a:r>
            <a:r>
              <a:rPr lang="en-CA" sz="2400" dirty="0">
                <a:solidFill>
                  <a:srgbClr val="FFFFFF"/>
                </a:solidFill>
                <a:effectLst/>
              </a:rPr>
              <a:t>, and </a:t>
            </a:r>
            <a:r>
              <a:rPr lang="en-CA" sz="2400" dirty="0" err="1">
                <a:solidFill>
                  <a:srgbClr val="FFFFFF"/>
                </a:solidFill>
                <a:effectLst/>
              </a:rPr>
              <a:t>Fadak</a:t>
            </a:r>
            <a:r>
              <a:rPr lang="en-CA" sz="2400" dirty="0">
                <a:solidFill>
                  <a:srgbClr val="FFFFFF"/>
                </a:solidFill>
                <a:effectLst/>
              </a:rPr>
              <a:t> is known as al-</a:t>
            </a:r>
            <a:r>
              <a:rPr lang="en-CA" sz="2400" dirty="0" err="1">
                <a:solidFill>
                  <a:srgbClr val="FFFFFF"/>
                </a:solidFill>
                <a:effectLst/>
              </a:rPr>
              <a:t>Ha’it</a:t>
            </a:r>
            <a:endParaRPr lang="en-CA" sz="2400" dirty="0">
              <a:solidFill>
                <a:srgbClr val="FFFFFF"/>
              </a:solidFill>
              <a:effectLst/>
            </a:endParaRPr>
          </a:p>
          <a:p>
            <a:r>
              <a:rPr lang="en-CA" sz="2400" dirty="0">
                <a:solidFill>
                  <a:srgbClr val="FFFFFF"/>
                </a:solidFill>
                <a:effectLst/>
              </a:rPr>
              <a:t> The</a:t>
            </a:r>
            <a:r>
              <a:rPr lang="en-CA" sz="2400" dirty="0">
                <a:solidFill>
                  <a:srgbClr val="FFFFFF"/>
                </a:solidFill>
              </a:rPr>
              <a:t> </a:t>
            </a:r>
            <a:r>
              <a:rPr lang="en-CA" sz="2400" dirty="0">
                <a:solidFill>
                  <a:srgbClr val="FFFFFF"/>
                </a:solidFill>
                <a:effectLst/>
              </a:rPr>
              <a:t>land there was fertile and the farming—especially date farming—was good. The Jews used their</a:t>
            </a:r>
            <a:r>
              <a:rPr lang="en-CA" sz="2400" dirty="0">
                <a:solidFill>
                  <a:srgbClr val="FFFFFF"/>
                </a:solidFill>
              </a:rPr>
              <a:t> </a:t>
            </a:r>
            <a:r>
              <a:rPr lang="en-CA" sz="2400" dirty="0">
                <a:solidFill>
                  <a:srgbClr val="FFFFFF"/>
                </a:solidFill>
                <a:effectLst/>
              </a:rPr>
              <a:t>economic success to build fortified cities reputed to be impermeable, replete with stockpiles of</a:t>
            </a:r>
            <a:r>
              <a:rPr lang="en-CA" sz="2400" dirty="0">
                <a:solidFill>
                  <a:srgbClr val="FFFFFF"/>
                </a:solidFill>
              </a:rPr>
              <a:t> </a:t>
            </a:r>
            <a:r>
              <a:rPr lang="en-CA" sz="2400" dirty="0">
                <a:solidFill>
                  <a:srgbClr val="FFFFFF"/>
                </a:solidFill>
                <a:effectLst/>
              </a:rPr>
              <a:t>arms and supplies</a:t>
            </a:r>
          </a:p>
          <a:p>
            <a:endParaRPr lang="en-US" dirty="0"/>
          </a:p>
        </p:txBody>
      </p:sp>
    </p:spTree>
    <p:extLst>
      <p:ext uri="{BB962C8B-B14F-4D97-AF65-F5344CB8AC3E}">
        <p14:creationId xmlns:p14="http://schemas.microsoft.com/office/powerpoint/2010/main" val="37886844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280CA3-DD46-9A14-2573-62CA9D07851E}"/>
              </a:ext>
            </a:extLst>
          </p:cNvPr>
          <p:cNvSpPr>
            <a:spLocks noGrp="1"/>
          </p:cNvSpPr>
          <p:nvPr>
            <p:ph type="title"/>
          </p:nvPr>
        </p:nvSpPr>
        <p:spPr/>
        <p:txBody>
          <a:bodyPr/>
          <a:lstStyle/>
          <a:p>
            <a:pPr algn="ctr"/>
            <a:r>
              <a:rPr lang="en-US" dirty="0"/>
              <a:t>The History of </a:t>
            </a:r>
            <a:r>
              <a:rPr lang="en-US" dirty="0" err="1"/>
              <a:t>Fadak</a:t>
            </a:r>
            <a:endParaRPr lang="en-US" dirty="0"/>
          </a:p>
        </p:txBody>
      </p:sp>
      <p:sp>
        <p:nvSpPr>
          <p:cNvPr id="3" name="Content Placeholder 2">
            <a:extLst>
              <a:ext uri="{FF2B5EF4-FFF2-40B4-BE49-F238E27FC236}">
                <a16:creationId xmlns:a16="http://schemas.microsoft.com/office/drawing/2014/main" id="{8BE84571-B66A-1114-6616-303130E743F7}"/>
              </a:ext>
            </a:extLst>
          </p:cNvPr>
          <p:cNvSpPr>
            <a:spLocks noGrp="1"/>
          </p:cNvSpPr>
          <p:nvPr>
            <p:ph idx="1"/>
          </p:nvPr>
        </p:nvSpPr>
        <p:spPr>
          <a:xfrm>
            <a:off x="720000" y="1533832"/>
            <a:ext cx="10728325" cy="4235143"/>
          </a:xfrm>
        </p:spPr>
        <p:txBody>
          <a:bodyPr/>
          <a:lstStyle/>
          <a:p>
            <a:r>
              <a:rPr lang="en-CA" sz="2400" dirty="0">
                <a:solidFill>
                  <a:srgbClr val="FFFFFF"/>
                </a:solidFill>
                <a:effectLst/>
              </a:rPr>
              <a:t>He asked, “Who will rise up and take this as it should be taken?” Al-</a:t>
            </a:r>
            <a:r>
              <a:rPr lang="en-CA" sz="2400" dirty="0" err="1">
                <a:solidFill>
                  <a:srgbClr val="FFFFFF"/>
                </a:solidFill>
                <a:effectLst/>
              </a:rPr>
              <a:t>Zubayr</a:t>
            </a:r>
            <a:r>
              <a:rPr lang="en-CA" sz="2400" dirty="0">
                <a:solidFill>
                  <a:srgbClr val="FFFFFF"/>
                </a:solidFill>
                <a:effectLst/>
              </a:rPr>
              <a:t> stood</a:t>
            </a:r>
            <a:r>
              <a:rPr lang="en-CA" sz="2400" dirty="0">
                <a:solidFill>
                  <a:srgbClr val="FFFFFF"/>
                </a:solidFill>
              </a:rPr>
              <a:t> </a:t>
            </a:r>
            <a:r>
              <a:rPr lang="en-CA" sz="2400" dirty="0">
                <a:solidFill>
                  <a:srgbClr val="FFFFFF"/>
                </a:solidFill>
                <a:effectLst/>
              </a:rPr>
              <a:t>forward and said, “I shall.” The Prophet told him, “You let it be.” Then </a:t>
            </a:r>
            <a:r>
              <a:rPr lang="en-CA" sz="2400" dirty="0" err="1">
                <a:solidFill>
                  <a:srgbClr val="FFFFFF"/>
                </a:solidFill>
                <a:effectLst/>
              </a:rPr>
              <a:t>Sa</a:t>
            </a:r>
            <a:r>
              <a:rPr lang="en-CA" sz="2400" dirty="0" err="1">
                <a:solidFill>
                  <a:srgbClr val="FFFFFF"/>
                </a:solidFill>
              </a:rPr>
              <a:t>’d</a:t>
            </a:r>
            <a:r>
              <a:rPr lang="en-CA" sz="2400" dirty="0">
                <a:solidFill>
                  <a:srgbClr val="FFFFFF"/>
                </a:solidFill>
              </a:rPr>
              <a:t> ibn Abi </a:t>
            </a:r>
            <a:r>
              <a:rPr lang="en-CA" sz="2400" dirty="0" err="1">
                <a:solidFill>
                  <a:srgbClr val="FFFFFF"/>
                </a:solidFill>
              </a:rPr>
              <a:t>Waqqad</a:t>
            </a:r>
            <a:r>
              <a:rPr lang="en-CA" sz="2400" dirty="0">
                <a:solidFill>
                  <a:srgbClr val="FFFFFF"/>
                </a:solidFill>
              </a:rPr>
              <a:t> </a:t>
            </a:r>
            <a:r>
              <a:rPr lang="en-CA" sz="2400" dirty="0">
                <a:solidFill>
                  <a:srgbClr val="FFFFFF"/>
                </a:solidFill>
                <a:effectLst/>
              </a:rPr>
              <a:t>stood, but the Prophet said to him too, “You let it be.” Then the Prophet said, ‘Ali stand</a:t>
            </a:r>
            <a:r>
              <a:rPr lang="en-CA" sz="2400" dirty="0">
                <a:solidFill>
                  <a:srgbClr val="FFFFFF"/>
                </a:solidFill>
              </a:rPr>
              <a:t> </a:t>
            </a:r>
            <a:r>
              <a:rPr lang="en-CA" sz="2400" dirty="0">
                <a:solidFill>
                  <a:srgbClr val="FFFFFF"/>
                </a:solidFill>
                <a:effectLst/>
              </a:rPr>
              <a:t>forward and take it.” So he did, and he took it to </a:t>
            </a:r>
            <a:r>
              <a:rPr lang="en-CA" sz="2400" dirty="0" err="1">
                <a:solidFill>
                  <a:srgbClr val="FFFFFF"/>
                </a:solidFill>
                <a:effectLst/>
              </a:rPr>
              <a:t>Fadak</a:t>
            </a:r>
            <a:r>
              <a:rPr lang="en-CA" sz="2400" dirty="0">
                <a:solidFill>
                  <a:srgbClr val="FFFFFF"/>
                </a:solidFill>
                <a:effectLst/>
              </a:rPr>
              <a:t>.</a:t>
            </a:r>
          </a:p>
          <a:p>
            <a:r>
              <a:rPr lang="en-CA" sz="2400" dirty="0">
                <a:solidFill>
                  <a:srgbClr val="FFFFFF"/>
                </a:solidFill>
                <a:effectLst/>
              </a:rPr>
              <a:t>When the leaders of </a:t>
            </a:r>
            <a:r>
              <a:rPr lang="en-CA" sz="2400" dirty="0" err="1">
                <a:solidFill>
                  <a:srgbClr val="FFFFFF"/>
                </a:solidFill>
                <a:effectLst/>
              </a:rPr>
              <a:t>Fadak</a:t>
            </a:r>
            <a:r>
              <a:rPr lang="en-CA" sz="2400" dirty="0">
                <a:solidFill>
                  <a:srgbClr val="FFFFFF"/>
                </a:solidFill>
                <a:effectLst/>
              </a:rPr>
              <a:t> heard that the Prophet had agreed to let the remaining</a:t>
            </a:r>
            <a:r>
              <a:rPr lang="en-CA" sz="2400" dirty="0">
                <a:solidFill>
                  <a:srgbClr val="FFFFFF"/>
                </a:solidFill>
              </a:rPr>
              <a:t> </a:t>
            </a:r>
            <a:r>
              <a:rPr lang="en-CA" sz="2400" dirty="0">
                <a:solidFill>
                  <a:srgbClr val="FFFFFF"/>
                </a:solidFill>
                <a:effectLst/>
              </a:rPr>
              <a:t>people of Khaybar live in exchange for all their property and wealth, they sent messengers to</a:t>
            </a:r>
            <a:r>
              <a:rPr lang="en-CA" sz="2400" dirty="0">
                <a:solidFill>
                  <a:srgbClr val="FFFFFF"/>
                </a:solidFill>
              </a:rPr>
              <a:t> </a:t>
            </a:r>
            <a:r>
              <a:rPr lang="en-CA" sz="2400" dirty="0">
                <a:solidFill>
                  <a:srgbClr val="FFFFFF"/>
                </a:solidFill>
                <a:effectLst/>
              </a:rPr>
              <a:t>him to negotiate a treaty with him.</a:t>
            </a:r>
          </a:p>
          <a:p>
            <a:endParaRPr lang="en-CA" sz="2400" dirty="0">
              <a:solidFill>
                <a:srgbClr val="FFFFFF"/>
              </a:solidFill>
              <a:effectLst/>
            </a:endParaRPr>
          </a:p>
          <a:p>
            <a:endParaRPr lang="en-US" dirty="0"/>
          </a:p>
        </p:txBody>
      </p:sp>
    </p:spTree>
    <p:extLst>
      <p:ext uri="{BB962C8B-B14F-4D97-AF65-F5344CB8AC3E}">
        <p14:creationId xmlns:p14="http://schemas.microsoft.com/office/powerpoint/2010/main" val="1636892378"/>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25027</TotalTime>
  <Words>2811</Words>
  <Application>Microsoft Macintosh PowerPoint</Application>
  <PresentationFormat>Widescreen</PresentationFormat>
  <Paragraphs>102</Paragraphs>
  <Slides>26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26</vt:i4>
      </vt:variant>
    </vt:vector>
  </HeadingPairs>
  <TitlesOfParts>
    <vt:vector size="34" baseType="lpstr">
      <vt:lpstr>Arial</vt:lpstr>
      <vt:lpstr>Avenir Next LT Pro</vt:lpstr>
      <vt:lpstr>Helvetica</vt:lpstr>
      <vt:lpstr>me_quran</vt:lpstr>
      <vt:lpstr>Noto Naskh Arabic</vt:lpstr>
      <vt:lpstr>Sagona Book</vt:lpstr>
      <vt:lpstr>The Hand Extrablack</vt:lpstr>
      <vt:lpstr>BlobVTI</vt:lpstr>
      <vt:lpstr>The Life of Prophet Muhammad</vt:lpstr>
      <vt:lpstr>The Aftermath of Khaybar</vt:lpstr>
      <vt:lpstr>The Aftermath of Khaybar</vt:lpstr>
      <vt:lpstr>The Aftermath of Khaybar</vt:lpstr>
      <vt:lpstr>The Aftermath of Khaybar</vt:lpstr>
      <vt:lpstr>The Aftermath of Khaybar</vt:lpstr>
      <vt:lpstr>The Aftermath of Khaybar</vt:lpstr>
      <vt:lpstr>The History of Fadak</vt:lpstr>
      <vt:lpstr>The History of Fadak</vt:lpstr>
      <vt:lpstr>The History of Fadak</vt:lpstr>
      <vt:lpstr>The History of Fadak</vt:lpstr>
      <vt:lpstr>The History of Fadak</vt:lpstr>
      <vt:lpstr>The History of Fadak</vt:lpstr>
      <vt:lpstr>The History of Fadak</vt:lpstr>
      <vt:lpstr>The History of Fadak</vt:lpstr>
      <vt:lpstr>The History of Fadak</vt:lpstr>
      <vt:lpstr>The History of Fadak</vt:lpstr>
      <vt:lpstr>The History of Fadak</vt:lpstr>
      <vt:lpstr>The History of Fadak</vt:lpstr>
      <vt:lpstr>The History of Fadak</vt:lpstr>
      <vt:lpstr>The History of Fadak</vt:lpstr>
      <vt:lpstr>The History of Fadak</vt:lpstr>
      <vt:lpstr>The History of Fadak</vt:lpstr>
      <vt:lpstr>The History of Fadak</vt:lpstr>
      <vt:lpstr>The History of Fadak</vt:lpstr>
      <vt:lpstr>The History of Fadak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Microsoft Office User</cp:lastModifiedBy>
  <cp:revision>1426</cp:revision>
  <dcterms:created xsi:type="dcterms:W3CDTF">2020-11-25T07:02:27Z</dcterms:created>
  <dcterms:modified xsi:type="dcterms:W3CDTF">2023-06-14T19:43:38Z</dcterms:modified>
</cp:coreProperties>
</file>