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EFEFE"/>
    <a:srgbClr val="EAF5FF"/>
    <a:srgbClr val="FAFAFA"/>
    <a:srgbClr val="FDFDFD"/>
    <a:srgbClr val="FDFAFF"/>
    <a:srgbClr val="F6FFF6"/>
    <a:srgbClr val="000000"/>
    <a:srgbClr val="FEFDFF"/>
    <a:srgbClr val="FCFD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843"/>
    <p:restoredTop sz="94488"/>
  </p:normalViewPr>
  <p:slideViewPr>
    <p:cSldViewPr snapToGrid="0" snapToObjects="1">
      <p:cViewPr varScale="1">
        <p:scale>
          <a:sx n="93" d="100"/>
          <a:sy n="93" d="100"/>
        </p:scale>
        <p:origin x="216" y="4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Tuesday, August 22, 2023</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Tuesday, August 22, 2023</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Tuesday, August 22, 2023</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Tuesday, August 22, 2023</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Tuesday, August 22, 2023</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Tuesday, August 22, 2023</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Tuesday, August 22, 2023</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Tuesday, August 22, 2023</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Tuesday, August 22, 2023</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Tuesday, August 22, 2023</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Tuesday, August 22, 2023</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Tuesday, August 22, 2023</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solidFill>
                  <a:srgbClr val="FFFFFF"/>
                </a:solidFill>
              </a:rPr>
              <a:t>Lesson 77</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CAB33-9005-549B-9660-017A0F45B3FA}"/>
              </a:ext>
            </a:extLst>
          </p:cNvPr>
          <p:cNvSpPr>
            <a:spLocks noGrp="1"/>
          </p:cNvSpPr>
          <p:nvPr>
            <p:ph type="title"/>
          </p:nvPr>
        </p:nvSpPr>
        <p:spPr>
          <a:xfrm>
            <a:off x="720000" y="619200"/>
            <a:ext cx="10728322" cy="683127"/>
          </a:xfrm>
        </p:spPr>
        <p:txBody>
          <a:bodyPr/>
          <a:lstStyle/>
          <a:p>
            <a:pPr algn="ctr"/>
            <a:r>
              <a:rPr lang="en-US" dirty="0"/>
              <a:t>The Battle of </a:t>
            </a:r>
            <a:r>
              <a:rPr lang="en-US" dirty="0" err="1"/>
              <a:t>Mu’tah</a:t>
            </a:r>
            <a:endParaRPr lang="en-US" dirty="0"/>
          </a:p>
        </p:txBody>
      </p:sp>
      <p:sp>
        <p:nvSpPr>
          <p:cNvPr id="3" name="Content Placeholder 2">
            <a:extLst>
              <a:ext uri="{FF2B5EF4-FFF2-40B4-BE49-F238E27FC236}">
                <a16:creationId xmlns:a16="http://schemas.microsoft.com/office/drawing/2014/main" id="{1EEE0837-3D70-C305-92E1-CEC50368FDD0}"/>
              </a:ext>
            </a:extLst>
          </p:cNvPr>
          <p:cNvSpPr>
            <a:spLocks noGrp="1"/>
          </p:cNvSpPr>
          <p:nvPr>
            <p:ph idx="1"/>
          </p:nvPr>
        </p:nvSpPr>
        <p:spPr>
          <a:xfrm>
            <a:off x="720000" y="1399310"/>
            <a:ext cx="10728325" cy="4369666"/>
          </a:xfrm>
        </p:spPr>
        <p:txBody>
          <a:bodyPr>
            <a:normAutofit/>
          </a:bodyPr>
          <a:lstStyle/>
          <a:p>
            <a:pPr marL="0" indent="0" algn="ctr">
              <a:buNone/>
            </a:pPr>
            <a:r>
              <a:rPr lang="ar-AE" sz="2400" b="0" i="0" dirty="0">
                <a:solidFill>
                  <a:srgbClr val="FFFFFF"/>
                </a:solidFill>
                <a:effectLst/>
                <a:latin typeface="Nassim"/>
              </a:rPr>
              <a:t>و روى ابن اسحاق عن من حضر الغزوة قال: و أخذ الراية عبد اللّه بن رواحة، و كأنه تردّد بعض التردّد ثم قال يستنزل نفسه:</a:t>
            </a:r>
          </a:p>
          <a:p>
            <a:r>
              <a:rPr lang="en-US" sz="2400" dirty="0">
                <a:solidFill>
                  <a:srgbClr val="FFFFFF"/>
                </a:solidFill>
              </a:rPr>
              <a:t>After </a:t>
            </a:r>
            <a:r>
              <a:rPr lang="en-US" sz="2400" dirty="0" err="1">
                <a:solidFill>
                  <a:srgbClr val="FFFFFF"/>
                </a:solidFill>
              </a:rPr>
              <a:t>Ja’far</a:t>
            </a:r>
            <a:r>
              <a:rPr lang="en-US" sz="2400" dirty="0">
                <a:solidFill>
                  <a:srgbClr val="FFFFFF"/>
                </a:solidFill>
              </a:rPr>
              <a:t> and Zayd are martyred, Abdullah ibn </a:t>
            </a:r>
            <a:r>
              <a:rPr lang="en-US" sz="2400" dirty="0" err="1">
                <a:solidFill>
                  <a:srgbClr val="FFFFFF"/>
                </a:solidFill>
              </a:rPr>
              <a:t>Rawaha</a:t>
            </a:r>
            <a:r>
              <a:rPr lang="en-US" sz="2400" dirty="0">
                <a:solidFill>
                  <a:srgbClr val="FFFFFF"/>
                </a:solidFill>
              </a:rPr>
              <a:t> </a:t>
            </a:r>
            <a:r>
              <a:rPr lang="en-CA" sz="2400" b="0" i="0" dirty="0">
                <a:solidFill>
                  <a:srgbClr val="FFFFFF"/>
                </a:solidFill>
                <a:effectLst/>
              </a:rPr>
              <a:t>takes the flag. And one of the people who were on the battlefield narrates this to us later on that before Ibn </a:t>
            </a:r>
            <a:r>
              <a:rPr lang="en-CA" sz="2400" b="0" i="0" dirty="0" err="1">
                <a:solidFill>
                  <a:srgbClr val="FFFFFF"/>
                </a:solidFill>
                <a:effectLst/>
              </a:rPr>
              <a:t>Rawahah</a:t>
            </a:r>
            <a:r>
              <a:rPr lang="en-CA" sz="2400" b="0" i="0" dirty="0">
                <a:solidFill>
                  <a:srgbClr val="FFFFFF"/>
                </a:solidFill>
                <a:effectLst/>
              </a:rPr>
              <a:t> plunged in, he hesitated and paused.</a:t>
            </a:r>
          </a:p>
          <a:p>
            <a:r>
              <a:rPr lang="en-CA" sz="2400" dirty="0">
                <a:solidFill>
                  <a:srgbClr val="FFFFFF"/>
                </a:solidFill>
              </a:rPr>
              <a:t>In that moment of hesitation, he admonished himself with the following lines of poetry:</a:t>
            </a:r>
            <a:endParaRPr lang="en-US" sz="2400" dirty="0">
              <a:solidFill>
                <a:srgbClr val="FFFFFF"/>
              </a:solidFill>
            </a:endParaRPr>
          </a:p>
        </p:txBody>
      </p:sp>
    </p:spTree>
    <p:extLst>
      <p:ext uri="{BB962C8B-B14F-4D97-AF65-F5344CB8AC3E}">
        <p14:creationId xmlns:p14="http://schemas.microsoft.com/office/powerpoint/2010/main" val="25821023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B637A7-A553-858D-8EA0-CDAE55637B1B}"/>
              </a:ext>
            </a:extLst>
          </p:cNvPr>
          <p:cNvSpPr>
            <a:spLocks noGrp="1"/>
          </p:cNvSpPr>
          <p:nvPr>
            <p:ph type="title"/>
          </p:nvPr>
        </p:nvSpPr>
        <p:spPr>
          <a:xfrm>
            <a:off x="720000" y="619200"/>
            <a:ext cx="10728322" cy="655418"/>
          </a:xfrm>
        </p:spPr>
        <p:txBody>
          <a:bodyPr/>
          <a:lstStyle/>
          <a:p>
            <a:pPr algn="ctr"/>
            <a:r>
              <a:rPr lang="en-US" dirty="0"/>
              <a:t>The Battle of </a:t>
            </a:r>
            <a:r>
              <a:rPr lang="en-US" dirty="0" err="1"/>
              <a:t>Mu’tah</a:t>
            </a:r>
            <a:endParaRPr lang="en-US" dirty="0"/>
          </a:p>
        </p:txBody>
      </p:sp>
      <p:sp>
        <p:nvSpPr>
          <p:cNvPr id="3" name="Content Placeholder 2">
            <a:extLst>
              <a:ext uri="{FF2B5EF4-FFF2-40B4-BE49-F238E27FC236}">
                <a16:creationId xmlns:a16="http://schemas.microsoft.com/office/drawing/2014/main" id="{1B51C75F-00BD-E513-6199-F38EE03DB0AC}"/>
              </a:ext>
            </a:extLst>
          </p:cNvPr>
          <p:cNvSpPr>
            <a:spLocks noGrp="1"/>
          </p:cNvSpPr>
          <p:nvPr>
            <p:ph idx="1"/>
          </p:nvPr>
        </p:nvSpPr>
        <p:spPr>
          <a:xfrm>
            <a:off x="720000" y="1385455"/>
            <a:ext cx="10728325" cy="5043053"/>
          </a:xfrm>
        </p:spPr>
        <p:txBody>
          <a:bodyPr/>
          <a:lstStyle/>
          <a:p>
            <a:pPr marL="0" indent="0" algn="ctr">
              <a:buNone/>
            </a:pPr>
            <a:r>
              <a:rPr lang="ar-AE" sz="2400" b="0" i="0" dirty="0">
                <a:solidFill>
                  <a:srgbClr val="FFFFFF"/>
                </a:solidFill>
                <a:effectLst/>
                <a:latin typeface="Nassim"/>
              </a:rPr>
              <a:t>أقسمت يا نفس لتنزلنّه # لتنزلنّ أو لتكرهنّه‌</a:t>
            </a:r>
          </a:p>
          <a:p>
            <a:pPr marL="0" indent="0" algn="ctr">
              <a:buNone/>
            </a:pPr>
            <a:r>
              <a:rPr lang="ar-AE" sz="2400" b="0" i="0" dirty="0">
                <a:solidFill>
                  <a:srgbClr val="FFFFFF"/>
                </a:solidFill>
                <a:effectLst/>
                <a:latin typeface="Nassim"/>
              </a:rPr>
              <a:t>إن أجلب الناس و شدّوا الرّنه # ما لي أراك تكرهين الجنّه‌</a:t>
            </a:r>
          </a:p>
          <a:p>
            <a:pPr marL="0" indent="0" algn="ctr">
              <a:buNone/>
            </a:pPr>
            <a:r>
              <a:rPr lang="ar-AE" sz="2400" b="0" i="0" dirty="0">
                <a:solidFill>
                  <a:srgbClr val="FFFFFF"/>
                </a:solidFill>
                <a:effectLst/>
                <a:latin typeface="Nassim"/>
              </a:rPr>
              <a:t>قد طال ما قد كنت مطمئنّه # هل أنت إلا نطفة في شنّه‌</a:t>
            </a:r>
          </a:p>
          <a:p>
            <a:pPr marL="0" indent="0" algn="ctr">
              <a:buNone/>
            </a:pPr>
            <a:r>
              <a:rPr lang="en-CA" sz="2400" b="0" i="0" dirty="0">
                <a:solidFill>
                  <a:srgbClr val="FFFFFF"/>
                </a:solidFill>
                <a:effectLst/>
              </a:rPr>
              <a:t>"I swear, O my soul, you shall proceed or I will force you to proceed. The people have gathered, the clamor has risen, but what is the matter with you? You don't want paradise? Surely, what you have desired has eluded you for too long. What are you except a drop of despised fluid put in a bag?”</a:t>
            </a:r>
          </a:p>
          <a:p>
            <a:r>
              <a:rPr lang="en-CA" sz="2400" dirty="0">
                <a:solidFill>
                  <a:srgbClr val="FFFFFF"/>
                </a:solidFill>
              </a:rPr>
              <a:t>Abdullah charges into battle and is eventually slain.</a:t>
            </a:r>
            <a:endParaRPr lang="en-US" sz="2400" dirty="0">
              <a:solidFill>
                <a:srgbClr val="FFFFFF"/>
              </a:solidFill>
            </a:endParaRPr>
          </a:p>
        </p:txBody>
      </p:sp>
    </p:spTree>
    <p:extLst>
      <p:ext uri="{BB962C8B-B14F-4D97-AF65-F5344CB8AC3E}">
        <p14:creationId xmlns:p14="http://schemas.microsoft.com/office/powerpoint/2010/main" val="6948037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E906EE-5EC3-C6D1-3D78-30F7F26553D2}"/>
              </a:ext>
            </a:extLst>
          </p:cNvPr>
          <p:cNvSpPr>
            <a:spLocks noGrp="1"/>
          </p:cNvSpPr>
          <p:nvPr>
            <p:ph type="title"/>
          </p:nvPr>
        </p:nvSpPr>
        <p:spPr>
          <a:xfrm>
            <a:off x="720000" y="619200"/>
            <a:ext cx="10728322" cy="710836"/>
          </a:xfrm>
        </p:spPr>
        <p:txBody>
          <a:bodyPr/>
          <a:lstStyle/>
          <a:p>
            <a:pPr algn="ctr"/>
            <a:r>
              <a:rPr lang="en-US" dirty="0"/>
              <a:t>The Battle of </a:t>
            </a:r>
            <a:r>
              <a:rPr lang="en-US" dirty="0" err="1"/>
              <a:t>Mu’tah</a:t>
            </a:r>
            <a:endParaRPr lang="en-US" dirty="0"/>
          </a:p>
        </p:txBody>
      </p:sp>
      <p:sp>
        <p:nvSpPr>
          <p:cNvPr id="3" name="Content Placeholder 2">
            <a:extLst>
              <a:ext uri="{FF2B5EF4-FFF2-40B4-BE49-F238E27FC236}">
                <a16:creationId xmlns:a16="http://schemas.microsoft.com/office/drawing/2014/main" id="{76920EE5-2257-10C5-84F2-2A1188C8DDD0}"/>
              </a:ext>
            </a:extLst>
          </p:cNvPr>
          <p:cNvSpPr>
            <a:spLocks noGrp="1"/>
          </p:cNvSpPr>
          <p:nvPr>
            <p:ph idx="1"/>
          </p:nvPr>
        </p:nvSpPr>
        <p:spPr>
          <a:xfrm>
            <a:off x="720000" y="1330036"/>
            <a:ext cx="10728325" cy="4438939"/>
          </a:xfrm>
        </p:spPr>
        <p:txBody>
          <a:bodyPr/>
          <a:lstStyle/>
          <a:p>
            <a:r>
              <a:rPr lang="en-US" sz="2400" dirty="0">
                <a:solidFill>
                  <a:srgbClr val="FFFFFF"/>
                </a:solidFill>
              </a:rPr>
              <a:t>The Muslims panic and retreat:</a:t>
            </a:r>
          </a:p>
          <a:p>
            <a:r>
              <a:rPr lang="en-US" sz="2400" dirty="0">
                <a:solidFill>
                  <a:srgbClr val="FFFFFF"/>
                </a:solidFill>
              </a:rPr>
              <a:t>Al-</a:t>
            </a:r>
            <a:r>
              <a:rPr lang="en-US" sz="2400" dirty="0" err="1">
                <a:solidFill>
                  <a:srgbClr val="FFFFFF"/>
                </a:solidFill>
              </a:rPr>
              <a:t>Waqidi</a:t>
            </a:r>
            <a:r>
              <a:rPr lang="en-US" sz="2400" dirty="0">
                <a:solidFill>
                  <a:srgbClr val="FFFFFF"/>
                </a:solidFill>
              </a:rPr>
              <a:t> writes:</a:t>
            </a:r>
          </a:p>
          <a:p>
            <a:pPr marL="0" indent="0" algn="ctr">
              <a:buNone/>
            </a:pPr>
            <a:r>
              <a:rPr lang="ar-AE" sz="2400" dirty="0">
                <a:solidFill>
                  <a:srgbClr val="FFFFFF"/>
                </a:solidFill>
              </a:rPr>
              <a:t>فروى الواقدي قال: لما قتل ابن رواحة انهزم المسلمون في كل وجه أسوأ هزيمة و بادر رجل من الأنصار يقال له: ثابت بن اقرم إلى اللواء فأخذه و جعل يصيح بالأنصار: إليّ أيها الناس!فجعل قليل منهم يثوبون إليه و يجتمعون، فنظر ثابت فيهم إلى خالد بن الوليد</a:t>
            </a:r>
            <a:endParaRPr lang="en-US" sz="2400" dirty="0">
              <a:solidFill>
                <a:srgbClr val="FFFFFF"/>
              </a:solidFill>
            </a:endParaRPr>
          </a:p>
        </p:txBody>
      </p:sp>
    </p:spTree>
    <p:extLst>
      <p:ext uri="{BB962C8B-B14F-4D97-AF65-F5344CB8AC3E}">
        <p14:creationId xmlns:p14="http://schemas.microsoft.com/office/powerpoint/2010/main" val="35041893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B532E-2EE3-9142-7C0A-B565FE7B6B90}"/>
              </a:ext>
            </a:extLst>
          </p:cNvPr>
          <p:cNvSpPr>
            <a:spLocks noGrp="1"/>
          </p:cNvSpPr>
          <p:nvPr>
            <p:ph type="title"/>
          </p:nvPr>
        </p:nvSpPr>
        <p:spPr>
          <a:xfrm>
            <a:off x="720000" y="619200"/>
            <a:ext cx="10728322" cy="641564"/>
          </a:xfrm>
        </p:spPr>
        <p:txBody>
          <a:bodyPr/>
          <a:lstStyle/>
          <a:p>
            <a:pPr algn="ctr"/>
            <a:r>
              <a:rPr lang="en-US" dirty="0"/>
              <a:t>The Battle of </a:t>
            </a:r>
            <a:r>
              <a:rPr lang="en-US" dirty="0" err="1"/>
              <a:t>Mu’tah</a:t>
            </a:r>
            <a:endParaRPr lang="en-US" dirty="0"/>
          </a:p>
        </p:txBody>
      </p:sp>
      <p:sp>
        <p:nvSpPr>
          <p:cNvPr id="3" name="Content Placeholder 2">
            <a:extLst>
              <a:ext uri="{FF2B5EF4-FFF2-40B4-BE49-F238E27FC236}">
                <a16:creationId xmlns:a16="http://schemas.microsoft.com/office/drawing/2014/main" id="{6921AD8D-38A6-131E-2335-F04CA5916393}"/>
              </a:ext>
            </a:extLst>
          </p:cNvPr>
          <p:cNvSpPr>
            <a:spLocks noGrp="1"/>
          </p:cNvSpPr>
          <p:nvPr>
            <p:ph idx="1"/>
          </p:nvPr>
        </p:nvSpPr>
        <p:spPr>
          <a:xfrm>
            <a:off x="720000" y="1440874"/>
            <a:ext cx="10728325" cy="4328102"/>
          </a:xfrm>
        </p:spPr>
        <p:txBody>
          <a:bodyPr>
            <a:normAutofit/>
          </a:bodyPr>
          <a:lstStyle/>
          <a:p>
            <a:pPr marL="0" indent="0" algn="ctr">
              <a:buNone/>
            </a:pPr>
            <a:r>
              <a:rPr lang="ar-AE" sz="2400" b="0" i="0" dirty="0">
                <a:solidFill>
                  <a:srgbClr val="FFFFFF"/>
                </a:solidFill>
                <a:effectLst/>
                <a:latin typeface="Nassim"/>
              </a:rPr>
              <a:t>فناداه: يا أبا سليمان!خذ اللواء. فقال له: أنت رجل قد شهدت بدرا و لك سنّ فلا آخذه و أنت أحق به!فقال ثابت: خذه أيها الرجل فو اللّه ما أخذته إلاّ لك!فأخذه خالد</a:t>
            </a:r>
            <a:endParaRPr lang="en-CA" sz="2400" b="0" i="0" dirty="0">
              <a:solidFill>
                <a:srgbClr val="FFFFFF"/>
              </a:solidFill>
              <a:effectLst/>
              <a:latin typeface="Nassim"/>
            </a:endParaRPr>
          </a:p>
          <a:p>
            <a:pPr marL="0" indent="0" algn="ctr">
              <a:buNone/>
            </a:pPr>
            <a:r>
              <a:rPr lang="ar-AE" sz="2400" b="0" i="0" dirty="0">
                <a:solidFill>
                  <a:srgbClr val="FFFFFF"/>
                </a:solidFill>
                <a:effectLst/>
                <a:latin typeface="Nassim"/>
              </a:rPr>
              <a:t>فكانت الهزيمة، و اتبعهم المشركون. و جعل قظبة بن عامر يصيح: يا قوم، يقتل الرجل مقبلا أحسن من أن يقتل مدبرا. فما يثوب إليه أحد</a:t>
            </a:r>
            <a:endParaRPr lang="en-CA" sz="2400" b="0" i="0" dirty="0">
              <a:solidFill>
                <a:srgbClr val="FFFFFF"/>
              </a:solidFill>
              <a:effectLst/>
              <a:latin typeface="Nassim"/>
            </a:endParaRPr>
          </a:p>
          <a:p>
            <a:r>
              <a:rPr lang="en-CA" sz="2400" dirty="0">
                <a:solidFill>
                  <a:srgbClr val="FFFFFF"/>
                </a:solidFill>
                <a:effectLst/>
              </a:rPr>
              <a:t>All three commanders were killed on the first day of fighting, and the Muslims fled the</a:t>
            </a:r>
            <a:r>
              <a:rPr lang="en-CA" sz="2400" dirty="0">
                <a:solidFill>
                  <a:srgbClr val="FFFFFF"/>
                </a:solidFill>
              </a:rPr>
              <a:t> </a:t>
            </a:r>
            <a:r>
              <a:rPr lang="en-CA" sz="2400" dirty="0">
                <a:solidFill>
                  <a:srgbClr val="FFFFFF"/>
                </a:solidFill>
                <a:effectLst/>
              </a:rPr>
              <a:t>battle field under the leadership of </a:t>
            </a:r>
            <a:r>
              <a:rPr lang="en-CA" sz="2400" dirty="0" err="1">
                <a:solidFill>
                  <a:srgbClr val="FFFFFF"/>
                </a:solidFill>
                <a:effectLst/>
              </a:rPr>
              <a:t>Khālid</a:t>
            </a:r>
            <a:r>
              <a:rPr lang="en-CA" sz="2400" dirty="0">
                <a:solidFill>
                  <a:srgbClr val="FFFFFF"/>
                </a:solidFill>
                <a:effectLst/>
              </a:rPr>
              <a:t> ibn </a:t>
            </a:r>
            <a:r>
              <a:rPr lang="en-CA" sz="2400" dirty="0" err="1">
                <a:solidFill>
                  <a:srgbClr val="FFFFFF"/>
                </a:solidFill>
                <a:effectLst/>
              </a:rPr>
              <a:t>Walīd</a:t>
            </a:r>
            <a:endParaRPr lang="en-CA" sz="2400" dirty="0">
              <a:solidFill>
                <a:srgbClr val="FFFFFF"/>
              </a:solidFill>
              <a:effectLst/>
            </a:endParaRPr>
          </a:p>
          <a:p>
            <a:endParaRPr lang="en-US" sz="2400" dirty="0">
              <a:solidFill>
                <a:srgbClr val="FFFFFF"/>
              </a:solidFill>
            </a:endParaRPr>
          </a:p>
        </p:txBody>
      </p:sp>
    </p:spTree>
    <p:extLst>
      <p:ext uri="{BB962C8B-B14F-4D97-AF65-F5344CB8AC3E}">
        <p14:creationId xmlns:p14="http://schemas.microsoft.com/office/powerpoint/2010/main" val="16296643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B679B9-8BD6-88D0-F6BA-0C916F49AAB7}"/>
              </a:ext>
            </a:extLst>
          </p:cNvPr>
          <p:cNvSpPr>
            <a:spLocks noGrp="1"/>
          </p:cNvSpPr>
          <p:nvPr>
            <p:ph type="title"/>
          </p:nvPr>
        </p:nvSpPr>
        <p:spPr>
          <a:xfrm>
            <a:off x="720000" y="619200"/>
            <a:ext cx="10728322" cy="710836"/>
          </a:xfrm>
        </p:spPr>
        <p:txBody>
          <a:bodyPr/>
          <a:lstStyle/>
          <a:p>
            <a:pPr algn="ctr"/>
            <a:r>
              <a:rPr lang="en-US" dirty="0"/>
              <a:t>The Battle of </a:t>
            </a:r>
            <a:r>
              <a:rPr lang="en-US" dirty="0" err="1"/>
              <a:t>Mu’tah</a:t>
            </a:r>
            <a:endParaRPr lang="en-US" dirty="0"/>
          </a:p>
        </p:txBody>
      </p:sp>
      <p:sp>
        <p:nvSpPr>
          <p:cNvPr id="3" name="Content Placeholder 2">
            <a:extLst>
              <a:ext uri="{FF2B5EF4-FFF2-40B4-BE49-F238E27FC236}">
                <a16:creationId xmlns:a16="http://schemas.microsoft.com/office/drawing/2014/main" id="{902ABA3A-725C-F9D6-6A39-1648E6B72D1E}"/>
              </a:ext>
            </a:extLst>
          </p:cNvPr>
          <p:cNvSpPr>
            <a:spLocks noGrp="1"/>
          </p:cNvSpPr>
          <p:nvPr>
            <p:ph idx="1"/>
          </p:nvPr>
        </p:nvSpPr>
        <p:spPr>
          <a:xfrm>
            <a:off x="720000" y="1454727"/>
            <a:ext cx="10728325" cy="4959927"/>
          </a:xfrm>
        </p:spPr>
        <p:txBody>
          <a:bodyPr/>
          <a:lstStyle/>
          <a:p>
            <a:r>
              <a:rPr lang="en-CA" sz="2400" dirty="0">
                <a:solidFill>
                  <a:srgbClr val="FFFFFF"/>
                </a:solidFill>
                <a:effectLst/>
              </a:rPr>
              <a:t>The Prophet reportedly learned of their deaths through the unseen and mourned</a:t>
            </a:r>
            <a:r>
              <a:rPr lang="en-CA" sz="2400" dirty="0">
                <a:solidFill>
                  <a:srgbClr val="FFFFFF"/>
                </a:solidFill>
              </a:rPr>
              <a:t> </a:t>
            </a:r>
            <a:r>
              <a:rPr lang="en-CA" sz="2400" dirty="0">
                <a:solidFill>
                  <a:srgbClr val="FFFFFF"/>
                </a:solidFill>
                <a:effectLst/>
              </a:rPr>
              <a:t>them.</a:t>
            </a:r>
          </a:p>
          <a:p>
            <a:pPr marL="0" indent="0" algn="ctr">
              <a:buNone/>
            </a:pPr>
            <a:r>
              <a:rPr lang="ar-AE" sz="2400" b="0" i="0" dirty="0">
                <a:solidFill>
                  <a:srgbClr val="FFFFFF"/>
                </a:solidFill>
                <a:effectLst/>
                <a:latin typeface="Nassim"/>
              </a:rPr>
              <a:t>و روى أبان الأحمر البجلي الكوفي عن الصادق عليه السّلام قال:</a:t>
            </a:r>
          </a:p>
          <a:p>
            <a:pPr marL="0" indent="0" algn="ctr">
              <a:buNone/>
            </a:pPr>
            <a:r>
              <a:rPr lang="ar-AE" sz="2400" b="0" i="0" dirty="0">
                <a:solidFill>
                  <a:srgbClr val="FFFFFF"/>
                </a:solidFill>
                <a:effectLst/>
                <a:latin typeface="Nassim"/>
              </a:rPr>
              <a:t>بينا رسول اللّه صلّى اللّه عليه و آله في المسجد، إذ خفض له كل رفيع، و رفع له كل خفيض حتى نظر إلى جعفر عليه السّلام يقاتل الكفار فقتل، فقال رسول اللّه صلّى اللّه عليه و آله: قتل جعفر و أخذ المغص في بطنه‌</a:t>
            </a:r>
          </a:p>
          <a:p>
            <a:pPr marL="0" indent="0" algn="ctr">
              <a:buNone/>
            </a:pPr>
            <a:r>
              <a:rPr lang="en-CA" dirty="0" err="1">
                <a:solidFill>
                  <a:srgbClr val="FFFFFF"/>
                </a:solidFill>
                <a:effectLst/>
              </a:rPr>
              <a:t>Aban</a:t>
            </a:r>
            <a:r>
              <a:rPr lang="en-CA" dirty="0">
                <a:solidFill>
                  <a:srgbClr val="FFFFFF"/>
                </a:solidFill>
                <a:effectLst/>
              </a:rPr>
              <a:t>, from Abu </a:t>
            </a:r>
            <a:r>
              <a:rPr lang="en-CA" dirty="0" err="1">
                <a:solidFill>
                  <a:srgbClr val="FFFFFF"/>
                </a:solidFill>
                <a:effectLst/>
              </a:rPr>
              <a:t>Baseer</a:t>
            </a:r>
            <a:r>
              <a:rPr lang="en-CA" dirty="0">
                <a:solidFill>
                  <a:srgbClr val="FFFFFF"/>
                </a:solidFill>
                <a:effectLst/>
              </a:rPr>
              <a:t>, who said the following: Abu Abdullah (</a:t>
            </a:r>
            <a:r>
              <a:rPr lang="en-CA" dirty="0" err="1">
                <a:solidFill>
                  <a:srgbClr val="FFFFFF"/>
                </a:solidFill>
                <a:effectLst/>
              </a:rPr>
              <a:t>a.s</a:t>
            </a:r>
            <a:r>
              <a:rPr lang="en-CA" dirty="0">
                <a:solidFill>
                  <a:srgbClr val="FFFFFF"/>
                </a:solidFill>
                <a:effectLst/>
              </a:rPr>
              <a:t>) has said: ‘Once the Messenger of God was in the Masjid, when every high thing was lowered for him and every low thing was raised for him, to the extent that he saw </a:t>
            </a:r>
            <a:r>
              <a:rPr lang="en-CA" dirty="0" err="1">
                <a:solidFill>
                  <a:srgbClr val="FFFFFF"/>
                </a:solidFill>
                <a:effectLst/>
              </a:rPr>
              <a:t>Ja’far</a:t>
            </a:r>
            <a:r>
              <a:rPr lang="en-CA" dirty="0">
                <a:solidFill>
                  <a:srgbClr val="FFFFFF"/>
                </a:solidFill>
                <a:effectLst/>
              </a:rPr>
              <a:t> fighting the disbelievers. He  got killed. So the Messenger of God said: ‘</a:t>
            </a:r>
            <a:r>
              <a:rPr lang="en-CA" dirty="0" err="1">
                <a:solidFill>
                  <a:srgbClr val="FFFFFF"/>
                </a:solidFill>
                <a:effectLst/>
              </a:rPr>
              <a:t>Ja’far</a:t>
            </a:r>
            <a:r>
              <a:rPr lang="en-CA" dirty="0">
                <a:solidFill>
                  <a:srgbClr val="FFFFFF"/>
                </a:solidFill>
                <a:effectLst/>
              </a:rPr>
              <a:t> has been killed’, and a severe pain struck him  in his stomach.</a:t>
            </a:r>
          </a:p>
          <a:p>
            <a:pPr marL="0" indent="0" algn="ctr">
              <a:buNone/>
            </a:pPr>
            <a:endParaRPr lang="en-CA" sz="2400" dirty="0">
              <a:solidFill>
                <a:srgbClr val="FFFFFF"/>
              </a:solidFill>
              <a:effectLst/>
            </a:endParaRPr>
          </a:p>
          <a:p>
            <a:endParaRPr lang="en-US" dirty="0"/>
          </a:p>
        </p:txBody>
      </p:sp>
    </p:spTree>
    <p:extLst>
      <p:ext uri="{BB962C8B-B14F-4D97-AF65-F5344CB8AC3E}">
        <p14:creationId xmlns:p14="http://schemas.microsoft.com/office/powerpoint/2010/main" val="2085403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726573-70BC-5409-CA55-A91928EC5F18}"/>
              </a:ext>
            </a:extLst>
          </p:cNvPr>
          <p:cNvSpPr>
            <a:spLocks noGrp="1"/>
          </p:cNvSpPr>
          <p:nvPr>
            <p:ph type="title"/>
          </p:nvPr>
        </p:nvSpPr>
        <p:spPr>
          <a:xfrm>
            <a:off x="720000" y="619200"/>
            <a:ext cx="10728322" cy="669273"/>
          </a:xfrm>
        </p:spPr>
        <p:txBody>
          <a:bodyPr/>
          <a:lstStyle/>
          <a:p>
            <a:pPr algn="ctr"/>
            <a:r>
              <a:rPr lang="en-US" dirty="0"/>
              <a:t>The Battle of </a:t>
            </a:r>
            <a:r>
              <a:rPr lang="en-US" dirty="0" err="1"/>
              <a:t>Mu’tah</a:t>
            </a:r>
            <a:endParaRPr lang="en-US" dirty="0"/>
          </a:p>
        </p:txBody>
      </p:sp>
      <p:sp>
        <p:nvSpPr>
          <p:cNvPr id="3" name="Content Placeholder 2">
            <a:extLst>
              <a:ext uri="{FF2B5EF4-FFF2-40B4-BE49-F238E27FC236}">
                <a16:creationId xmlns:a16="http://schemas.microsoft.com/office/drawing/2014/main" id="{18A002DF-91E0-2F32-D70B-09D0F5FFEF54}"/>
              </a:ext>
            </a:extLst>
          </p:cNvPr>
          <p:cNvSpPr>
            <a:spLocks noGrp="1"/>
          </p:cNvSpPr>
          <p:nvPr>
            <p:ph idx="1"/>
          </p:nvPr>
        </p:nvSpPr>
        <p:spPr>
          <a:xfrm>
            <a:off x="720000" y="1288474"/>
            <a:ext cx="10728325" cy="4480502"/>
          </a:xfrm>
        </p:spPr>
        <p:txBody>
          <a:bodyPr>
            <a:normAutofit/>
          </a:bodyPr>
          <a:lstStyle/>
          <a:p>
            <a:r>
              <a:rPr lang="en-US" sz="2400" dirty="0">
                <a:solidFill>
                  <a:srgbClr val="FFFFFF"/>
                </a:solidFill>
              </a:rPr>
              <a:t>Al-</a:t>
            </a:r>
            <a:r>
              <a:rPr lang="en-US" sz="2400" dirty="0" err="1">
                <a:solidFill>
                  <a:srgbClr val="FFFFFF"/>
                </a:solidFill>
              </a:rPr>
              <a:t>Kharāʾij</a:t>
            </a:r>
            <a:r>
              <a:rPr lang="en-US" sz="2400" dirty="0">
                <a:solidFill>
                  <a:srgbClr val="FFFFFF"/>
                </a:solidFill>
              </a:rPr>
              <a:t> </a:t>
            </a:r>
            <a:r>
              <a:rPr lang="en-US" sz="2400" dirty="0" err="1">
                <a:solidFill>
                  <a:srgbClr val="FFFFFF"/>
                </a:solidFill>
              </a:rPr>
              <a:t>wa</a:t>
            </a:r>
            <a:r>
              <a:rPr lang="en-US" sz="2400" dirty="0">
                <a:solidFill>
                  <a:srgbClr val="FFFFFF"/>
                </a:solidFill>
              </a:rPr>
              <a:t> l-</a:t>
            </a:r>
            <a:r>
              <a:rPr lang="en-US" sz="2400" dirty="0" err="1">
                <a:solidFill>
                  <a:srgbClr val="FFFFFF"/>
                </a:solidFill>
              </a:rPr>
              <a:t>jarāʾiḥ</a:t>
            </a:r>
            <a:r>
              <a:rPr lang="en-US" sz="2400" dirty="0">
                <a:solidFill>
                  <a:srgbClr val="FFFFFF"/>
                </a:solidFill>
              </a:rPr>
              <a:t> (Arabic: </a:t>
            </a:r>
            <a:r>
              <a:rPr lang="ar-AE" sz="2400" dirty="0">
                <a:solidFill>
                  <a:srgbClr val="FFFFFF"/>
                </a:solidFill>
              </a:rPr>
              <a:t>الخَرائج و الجَرائح) </a:t>
            </a:r>
            <a:r>
              <a:rPr lang="en-US" sz="2400" dirty="0">
                <a:solidFill>
                  <a:srgbClr val="FFFFFF"/>
                </a:solidFill>
              </a:rPr>
              <a:t>is one of the lengthiest and the most comprehensive books concerning the miracles of the Prophet (s) and Imams (a), written by </a:t>
            </a:r>
            <a:r>
              <a:rPr lang="en-US" sz="2400" dirty="0" err="1">
                <a:solidFill>
                  <a:srgbClr val="FFFFFF"/>
                </a:solidFill>
              </a:rPr>
              <a:t>Sa'id</a:t>
            </a:r>
            <a:r>
              <a:rPr lang="en-US" sz="2400" dirty="0">
                <a:solidFill>
                  <a:srgbClr val="FFFFFF"/>
                </a:solidFill>
              </a:rPr>
              <a:t> b. </a:t>
            </a:r>
            <a:r>
              <a:rPr lang="en-US" sz="2400" dirty="0" err="1">
                <a:solidFill>
                  <a:srgbClr val="FFFFFF"/>
                </a:solidFill>
              </a:rPr>
              <a:t>Hibat</a:t>
            </a:r>
            <a:r>
              <a:rPr lang="en-US" sz="2400" dirty="0">
                <a:solidFill>
                  <a:srgbClr val="FFFFFF"/>
                </a:solidFill>
              </a:rPr>
              <a:t> Allah al-</a:t>
            </a:r>
            <a:r>
              <a:rPr lang="en-US" sz="2400" dirty="0" err="1">
                <a:solidFill>
                  <a:srgbClr val="FFFFFF"/>
                </a:solidFill>
              </a:rPr>
              <a:t>Rawandi</a:t>
            </a:r>
            <a:r>
              <a:rPr lang="en-US" sz="2400" dirty="0">
                <a:solidFill>
                  <a:srgbClr val="FFFFFF"/>
                </a:solidFill>
              </a:rPr>
              <a:t> (d. 573 AH) known as </a:t>
            </a:r>
            <a:r>
              <a:rPr lang="en-US" sz="2400" dirty="0" err="1">
                <a:solidFill>
                  <a:srgbClr val="FFFFFF"/>
                </a:solidFill>
              </a:rPr>
              <a:t>Qutb</a:t>
            </a:r>
            <a:r>
              <a:rPr lang="en-US" sz="2400" dirty="0">
                <a:solidFill>
                  <a:srgbClr val="FFFFFF"/>
                </a:solidFill>
              </a:rPr>
              <a:t> al-Din al-</a:t>
            </a:r>
            <a:r>
              <a:rPr lang="en-US" sz="2400" dirty="0" err="1">
                <a:solidFill>
                  <a:srgbClr val="FFFFFF"/>
                </a:solidFill>
              </a:rPr>
              <a:t>Rawandi</a:t>
            </a:r>
            <a:r>
              <a:rPr lang="en-US" sz="2400" dirty="0">
                <a:solidFill>
                  <a:srgbClr val="FFFFFF"/>
                </a:solidFill>
              </a:rPr>
              <a:t>.</a:t>
            </a:r>
          </a:p>
          <a:p>
            <a:r>
              <a:rPr lang="en-US" sz="2400" dirty="0">
                <a:solidFill>
                  <a:srgbClr val="FFFFFF"/>
                </a:solidFill>
              </a:rPr>
              <a:t>He reports the following narration:</a:t>
            </a:r>
          </a:p>
          <a:p>
            <a:pPr marL="0" indent="0" algn="ctr">
              <a:buNone/>
            </a:pPr>
            <a:r>
              <a:rPr lang="ar-AE" sz="2400" dirty="0">
                <a:solidFill>
                  <a:srgbClr val="FFFFFF"/>
                </a:solidFill>
              </a:rPr>
              <a:t>و روى الراوندي في «الخرائج و الجرائح» عن جابر بن عبد اللّه الأنصاري قال:</a:t>
            </a:r>
          </a:p>
          <a:p>
            <a:pPr marL="0" indent="0" algn="ctr">
              <a:buNone/>
            </a:pPr>
            <a:r>
              <a:rPr lang="ar-AE" sz="2400" dirty="0">
                <a:solidFill>
                  <a:srgbClr val="FFFFFF"/>
                </a:solidFill>
              </a:rPr>
              <a:t>لما كان اليوم الذي وقعت فيه حربهم (مؤتة) صلى النبيّ بنا الغداة ثم صعد المنبر فقال: قد التقى اخوانكم مع المشركين للمحاربة. ثم أقبل يحدثنا بكرّات بعضهم على بعض</a:t>
            </a:r>
            <a:endParaRPr lang="en-US" sz="2400" dirty="0">
              <a:solidFill>
                <a:srgbClr val="FFFFFF"/>
              </a:solidFill>
            </a:endParaRPr>
          </a:p>
        </p:txBody>
      </p:sp>
    </p:spTree>
    <p:extLst>
      <p:ext uri="{BB962C8B-B14F-4D97-AF65-F5344CB8AC3E}">
        <p14:creationId xmlns:p14="http://schemas.microsoft.com/office/powerpoint/2010/main" val="17289225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4509BE-71EB-3259-4D86-4278FD5E4DAA}"/>
              </a:ext>
            </a:extLst>
          </p:cNvPr>
          <p:cNvSpPr>
            <a:spLocks noGrp="1"/>
          </p:cNvSpPr>
          <p:nvPr>
            <p:ph type="title"/>
          </p:nvPr>
        </p:nvSpPr>
        <p:spPr>
          <a:xfrm>
            <a:off x="720000" y="619200"/>
            <a:ext cx="10728322" cy="613855"/>
          </a:xfrm>
        </p:spPr>
        <p:txBody>
          <a:bodyPr/>
          <a:lstStyle/>
          <a:p>
            <a:pPr algn="ctr"/>
            <a:r>
              <a:rPr lang="en-US" dirty="0"/>
              <a:t>The Battle of </a:t>
            </a:r>
            <a:r>
              <a:rPr lang="en-US" dirty="0" err="1"/>
              <a:t>Mu’tah</a:t>
            </a:r>
            <a:endParaRPr lang="en-US" dirty="0"/>
          </a:p>
        </p:txBody>
      </p:sp>
      <p:sp>
        <p:nvSpPr>
          <p:cNvPr id="3" name="Content Placeholder 2">
            <a:extLst>
              <a:ext uri="{FF2B5EF4-FFF2-40B4-BE49-F238E27FC236}">
                <a16:creationId xmlns:a16="http://schemas.microsoft.com/office/drawing/2014/main" id="{32FB9A37-1ABD-D470-F8D9-610DF93624D9}"/>
              </a:ext>
            </a:extLst>
          </p:cNvPr>
          <p:cNvSpPr>
            <a:spLocks noGrp="1"/>
          </p:cNvSpPr>
          <p:nvPr>
            <p:ph idx="1"/>
          </p:nvPr>
        </p:nvSpPr>
        <p:spPr>
          <a:xfrm>
            <a:off x="720000" y="1385456"/>
            <a:ext cx="10728325" cy="4383520"/>
          </a:xfrm>
        </p:spPr>
        <p:txBody>
          <a:bodyPr>
            <a:normAutofit/>
          </a:bodyPr>
          <a:lstStyle/>
          <a:p>
            <a:pPr marL="0" indent="0" algn="ctr">
              <a:buNone/>
            </a:pPr>
            <a:r>
              <a:rPr lang="ar-AE" sz="2400" dirty="0">
                <a:solidFill>
                  <a:srgbClr val="FFFFFF"/>
                </a:solidFill>
              </a:rPr>
              <a:t> إلى أن قال: أخذها (الراية) جعفر بن أبي طالب و تقدم بها للحرب. ثم قال: قد قطعت يده (اليمنى) و قد أخذ الراية بيده الاخرى (اليسرى) ثم قال: و قطعت يده الاخرى (اليسرى) و قد احتضن الراية في صدره. ثم قال: قتل جعفر و سقطت الراية.</a:t>
            </a:r>
            <a:endParaRPr lang="en-CA" sz="2400" dirty="0">
              <a:solidFill>
                <a:srgbClr val="FFFFFF"/>
              </a:solidFill>
            </a:endParaRPr>
          </a:p>
          <a:p>
            <a:pPr marL="0" indent="0" algn="ctr">
              <a:buNone/>
            </a:pPr>
            <a:r>
              <a:rPr lang="ar-AE" sz="2400" b="0" i="0" dirty="0">
                <a:solidFill>
                  <a:srgbClr val="FFFFFF"/>
                </a:solidFill>
                <a:effectLst/>
                <a:latin typeface="Nassim"/>
              </a:rPr>
              <a:t>ثم قال: ثم أخذها عبد اللّه بن رواحة.. ثم قال: قتل عبد اللّه بن رواحة و أخذ الراية خالد بن الوليد، و انصرف المسلمون.. و قد قتل من المشركين كذا، و قتل من المسلمين فلان و فلان فذكر جميع من قتل من المسلمين بأسمائهم.</a:t>
            </a:r>
          </a:p>
          <a:p>
            <a:pPr marL="0" indent="0" algn="ctr">
              <a:buNone/>
            </a:pPr>
            <a:r>
              <a:rPr lang="ar-AE" sz="2400" b="0" i="0" dirty="0">
                <a:solidFill>
                  <a:srgbClr val="FFFFFF"/>
                </a:solidFill>
                <a:effectLst/>
                <a:latin typeface="Nassim"/>
              </a:rPr>
              <a:t>ثم نزل عن المنبر و صار إلى دار جعفر، فدعا عبد اللّه بن جعفر فاقعده في حجره‌ </a:t>
            </a:r>
          </a:p>
          <a:p>
            <a:pPr marL="0" indent="0" algn="ctr">
              <a:buNone/>
            </a:pPr>
            <a:endParaRPr lang="en-US" sz="2400" dirty="0">
              <a:solidFill>
                <a:srgbClr val="FFFFFF"/>
              </a:solidFill>
            </a:endParaRPr>
          </a:p>
        </p:txBody>
      </p:sp>
    </p:spTree>
    <p:extLst>
      <p:ext uri="{BB962C8B-B14F-4D97-AF65-F5344CB8AC3E}">
        <p14:creationId xmlns:p14="http://schemas.microsoft.com/office/powerpoint/2010/main" val="16039472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40EE6-0106-51F6-0006-1959EBEBB173}"/>
              </a:ext>
            </a:extLst>
          </p:cNvPr>
          <p:cNvSpPr>
            <a:spLocks noGrp="1"/>
          </p:cNvSpPr>
          <p:nvPr>
            <p:ph type="title"/>
          </p:nvPr>
        </p:nvSpPr>
        <p:spPr>
          <a:xfrm>
            <a:off x="720000" y="619200"/>
            <a:ext cx="10728322" cy="738545"/>
          </a:xfrm>
        </p:spPr>
        <p:txBody>
          <a:bodyPr/>
          <a:lstStyle/>
          <a:p>
            <a:pPr algn="ctr"/>
            <a:r>
              <a:rPr lang="en-US" dirty="0"/>
              <a:t>The Battle of </a:t>
            </a:r>
            <a:r>
              <a:rPr lang="en-US" dirty="0" err="1"/>
              <a:t>Mu’tah</a:t>
            </a:r>
            <a:endParaRPr lang="en-US" dirty="0"/>
          </a:p>
        </p:txBody>
      </p:sp>
      <p:sp>
        <p:nvSpPr>
          <p:cNvPr id="3" name="Content Placeholder 2">
            <a:extLst>
              <a:ext uri="{FF2B5EF4-FFF2-40B4-BE49-F238E27FC236}">
                <a16:creationId xmlns:a16="http://schemas.microsoft.com/office/drawing/2014/main" id="{3CC9734B-498D-E8A5-3DAA-1C8B473D5A54}"/>
              </a:ext>
            </a:extLst>
          </p:cNvPr>
          <p:cNvSpPr>
            <a:spLocks noGrp="1"/>
          </p:cNvSpPr>
          <p:nvPr>
            <p:ph idx="1"/>
          </p:nvPr>
        </p:nvSpPr>
        <p:spPr>
          <a:xfrm>
            <a:off x="720000" y="1357746"/>
            <a:ext cx="10728325" cy="4411230"/>
          </a:xfrm>
        </p:spPr>
        <p:txBody>
          <a:bodyPr/>
          <a:lstStyle/>
          <a:p>
            <a:r>
              <a:rPr lang="en-US" sz="2400" dirty="0">
                <a:solidFill>
                  <a:srgbClr val="FFFFFF"/>
                </a:solidFill>
              </a:rPr>
              <a:t>The Prophet consoles the families of the martyrs, particularly the family of </a:t>
            </a:r>
            <a:r>
              <a:rPr lang="en-US" sz="2400" dirty="0" err="1">
                <a:solidFill>
                  <a:srgbClr val="FFFFFF"/>
                </a:solidFill>
              </a:rPr>
              <a:t>Ja’far</a:t>
            </a:r>
            <a:r>
              <a:rPr lang="en-US" sz="2400" dirty="0">
                <a:solidFill>
                  <a:srgbClr val="FFFFFF"/>
                </a:solidFill>
              </a:rPr>
              <a:t> ibn Abi Talib:</a:t>
            </a:r>
          </a:p>
          <a:p>
            <a:pPr marL="0" indent="0" algn="ctr">
              <a:buNone/>
            </a:pPr>
            <a:r>
              <a:rPr lang="ar-AE" sz="2400" b="0" i="0" dirty="0">
                <a:solidFill>
                  <a:srgbClr val="FFFFFF"/>
                </a:solidFill>
                <a:effectLst/>
                <a:latin typeface="Nassim"/>
              </a:rPr>
              <a:t>روى البرقي في «المحاسن» بسنده عن الإمام الكاظم عليه السّلام قال: لما انتهى إلى رسول اللّه صلّى اللّه عليه و آله قتل جعفر بن أبي طالب، دخل على أسماء بنت عميس امرأة جعفر، فقال: أين بنيّ؟فدعت بهم، و هم ثلاثة: عبد اللّه و عون و محمد، فمسح رسول اللّه رءوسهم، فقالت: إنّك تمسح رءوسهم كأنهم أيتام؟</a:t>
            </a:r>
            <a:endParaRPr lang="en-US" sz="2400" dirty="0">
              <a:solidFill>
                <a:srgbClr val="FFFFFF"/>
              </a:solidFill>
            </a:endParaRPr>
          </a:p>
        </p:txBody>
      </p:sp>
    </p:spTree>
    <p:extLst>
      <p:ext uri="{BB962C8B-B14F-4D97-AF65-F5344CB8AC3E}">
        <p14:creationId xmlns:p14="http://schemas.microsoft.com/office/powerpoint/2010/main" val="745441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7F0020-D14D-A4E5-E54D-53875B9E4715}"/>
              </a:ext>
            </a:extLst>
          </p:cNvPr>
          <p:cNvSpPr>
            <a:spLocks noGrp="1"/>
          </p:cNvSpPr>
          <p:nvPr>
            <p:ph type="title"/>
          </p:nvPr>
        </p:nvSpPr>
        <p:spPr>
          <a:xfrm>
            <a:off x="720000" y="619200"/>
            <a:ext cx="10728322" cy="724691"/>
          </a:xfrm>
        </p:spPr>
        <p:txBody>
          <a:bodyPr/>
          <a:lstStyle/>
          <a:p>
            <a:pPr algn="ctr"/>
            <a:r>
              <a:rPr lang="en-US" dirty="0"/>
              <a:t>The Battle of </a:t>
            </a:r>
            <a:r>
              <a:rPr lang="en-US" dirty="0" err="1"/>
              <a:t>Mu’tah</a:t>
            </a:r>
            <a:endParaRPr lang="en-US" dirty="0"/>
          </a:p>
        </p:txBody>
      </p:sp>
      <p:sp>
        <p:nvSpPr>
          <p:cNvPr id="3" name="Content Placeholder 2">
            <a:extLst>
              <a:ext uri="{FF2B5EF4-FFF2-40B4-BE49-F238E27FC236}">
                <a16:creationId xmlns:a16="http://schemas.microsoft.com/office/drawing/2014/main" id="{503AC817-C340-E40E-E2E3-0DCB6753E62E}"/>
              </a:ext>
            </a:extLst>
          </p:cNvPr>
          <p:cNvSpPr>
            <a:spLocks noGrp="1"/>
          </p:cNvSpPr>
          <p:nvPr>
            <p:ph idx="1"/>
          </p:nvPr>
        </p:nvSpPr>
        <p:spPr>
          <a:xfrm>
            <a:off x="720000" y="1343892"/>
            <a:ext cx="10728325" cy="4425084"/>
          </a:xfrm>
        </p:spPr>
        <p:txBody>
          <a:bodyPr/>
          <a:lstStyle/>
          <a:p>
            <a:r>
              <a:rPr lang="en-US" sz="2400" dirty="0">
                <a:solidFill>
                  <a:srgbClr val="FFFFFF"/>
                </a:solidFill>
              </a:rPr>
              <a:t>The Prophet consoles the wife of </a:t>
            </a:r>
            <a:r>
              <a:rPr lang="en-US" sz="2400" dirty="0" err="1">
                <a:solidFill>
                  <a:srgbClr val="FFFFFF"/>
                </a:solidFill>
              </a:rPr>
              <a:t>Ja’far</a:t>
            </a:r>
            <a:r>
              <a:rPr lang="en-US" sz="2400" dirty="0">
                <a:solidFill>
                  <a:srgbClr val="FFFFFF"/>
                </a:solidFill>
              </a:rPr>
              <a:t>, Asma’:</a:t>
            </a:r>
          </a:p>
          <a:p>
            <a:pPr marL="0" indent="0" algn="ctr">
              <a:buNone/>
            </a:pPr>
            <a:r>
              <a:rPr lang="ar-AE" sz="2400" dirty="0">
                <a:solidFill>
                  <a:srgbClr val="FFFFFF"/>
                </a:solidFill>
              </a:rPr>
              <a:t>فعجب رسول اللّه من عقلها فقال: يا أسماء، أ لم تعلمي أن جعفرا رضوان اللّه عليه استشهد؟فبكت. فقال لها رسول اللّه: لا تبكي، فان جبرئيل عليه السّلام أخبرني: أنّ له جناحين في الجنة من ياقوت أحمر. فقالت: يا رسول اللّه، لو جمعت الناس و أخبرتهم بفضل جعفر لا ينسى فضله. فعجب رسول اللّه من عقلها </a:t>
            </a:r>
            <a:endParaRPr lang="en-US" sz="2400" dirty="0">
              <a:solidFill>
                <a:srgbClr val="FFFFFF"/>
              </a:solidFill>
            </a:endParaRPr>
          </a:p>
        </p:txBody>
      </p:sp>
    </p:spTree>
    <p:extLst>
      <p:ext uri="{BB962C8B-B14F-4D97-AF65-F5344CB8AC3E}">
        <p14:creationId xmlns:p14="http://schemas.microsoft.com/office/powerpoint/2010/main" val="4493974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2E2FE4-587D-D70B-F7DB-7C6138BFCC7B}"/>
              </a:ext>
            </a:extLst>
          </p:cNvPr>
          <p:cNvSpPr>
            <a:spLocks noGrp="1"/>
          </p:cNvSpPr>
          <p:nvPr>
            <p:ph type="title"/>
          </p:nvPr>
        </p:nvSpPr>
        <p:spPr>
          <a:xfrm>
            <a:off x="720000" y="619200"/>
            <a:ext cx="10728322" cy="710836"/>
          </a:xfrm>
        </p:spPr>
        <p:txBody>
          <a:bodyPr/>
          <a:lstStyle/>
          <a:p>
            <a:pPr algn="ctr"/>
            <a:r>
              <a:rPr lang="en-US" dirty="0"/>
              <a:t>The Battle of </a:t>
            </a:r>
            <a:r>
              <a:rPr lang="en-US" dirty="0" err="1"/>
              <a:t>Mu’tah</a:t>
            </a:r>
            <a:endParaRPr lang="en-US" dirty="0"/>
          </a:p>
        </p:txBody>
      </p:sp>
      <p:sp>
        <p:nvSpPr>
          <p:cNvPr id="3" name="Content Placeholder 2">
            <a:extLst>
              <a:ext uri="{FF2B5EF4-FFF2-40B4-BE49-F238E27FC236}">
                <a16:creationId xmlns:a16="http://schemas.microsoft.com/office/drawing/2014/main" id="{05182872-5CFA-A1C7-E50D-0A7DF08F3162}"/>
              </a:ext>
            </a:extLst>
          </p:cNvPr>
          <p:cNvSpPr>
            <a:spLocks noGrp="1"/>
          </p:cNvSpPr>
          <p:nvPr>
            <p:ph idx="1"/>
          </p:nvPr>
        </p:nvSpPr>
        <p:spPr>
          <a:xfrm>
            <a:off x="720000" y="1330036"/>
            <a:ext cx="10728325" cy="4438939"/>
          </a:xfrm>
        </p:spPr>
        <p:txBody>
          <a:bodyPr/>
          <a:lstStyle/>
          <a:p>
            <a:r>
              <a:rPr lang="en-US" sz="2400" dirty="0">
                <a:solidFill>
                  <a:srgbClr val="FFFFFF"/>
                </a:solidFill>
              </a:rPr>
              <a:t>A new sunnah established:</a:t>
            </a:r>
          </a:p>
          <a:p>
            <a:pPr marL="0" indent="0" algn="ctr">
              <a:buNone/>
            </a:pPr>
            <a:r>
              <a:rPr lang="ar-AE" sz="2400" b="0" i="0" dirty="0">
                <a:solidFill>
                  <a:srgbClr val="FFFFFF"/>
                </a:solidFill>
                <a:effectLst/>
                <a:latin typeface="Nassim"/>
              </a:rPr>
              <a:t>و روى فيه عنه عليه السّلام أيضا قال: لما قتل جعفر بن أبي طالب أمر رسول اللّه صلّى اللّه عليه و آله فاطمة عليها السّلام أن تأتي أسماء بنت عميس هي و نساؤها، و تقيم عندها ثلاثا، و تصنع لها طعاما ثلاثة أيام. فجرت بذلك السنة أن يصنع لأهل المصيبة طعام ثلاثة أيام‌</a:t>
            </a:r>
            <a:endParaRPr lang="en-US" sz="2400" dirty="0">
              <a:solidFill>
                <a:srgbClr val="FFFFFF"/>
              </a:solidFill>
            </a:endParaRPr>
          </a:p>
        </p:txBody>
      </p:sp>
    </p:spTree>
    <p:extLst>
      <p:ext uri="{BB962C8B-B14F-4D97-AF65-F5344CB8AC3E}">
        <p14:creationId xmlns:p14="http://schemas.microsoft.com/office/powerpoint/2010/main" val="11307554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5BE82F-9E69-9DF1-B04D-2F7FBEB9A98E}"/>
              </a:ext>
            </a:extLst>
          </p:cNvPr>
          <p:cNvSpPr>
            <a:spLocks noGrp="1"/>
          </p:cNvSpPr>
          <p:nvPr>
            <p:ph type="title"/>
          </p:nvPr>
        </p:nvSpPr>
        <p:spPr>
          <a:xfrm>
            <a:off x="720000" y="619200"/>
            <a:ext cx="10728322" cy="877091"/>
          </a:xfrm>
        </p:spPr>
        <p:txBody>
          <a:bodyPr/>
          <a:lstStyle/>
          <a:p>
            <a:pPr algn="ctr"/>
            <a:r>
              <a:rPr lang="en-US" dirty="0"/>
              <a:t>The Battle of </a:t>
            </a:r>
            <a:r>
              <a:rPr lang="en-US" dirty="0" err="1"/>
              <a:t>Mu’tah</a:t>
            </a:r>
            <a:endParaRPr lang="en-US" dirty="0"/>
          </a:p>
        </p:txBody>
      </p:sp>
      <p:sp>
        <p:nvSpPr>
          <p:cNvPr id="3" name="Content Placeholder 2">
            <a:extLst>
              <a:ext uri="{FF2B5EF4-FFF2-40B4-BE49-F238E27FC236}">
                <a16:creationId xmlns:a16="http://schemas.microsoft.com/office/drawing/2014/main" id="{D37C0918-EF3E-1055-7DE2-DC37F67C3CEA}"/>
              </a:ext>
            </a:extLst>
          </p:cNvPr>
          <p:cNvSpPr>
            <a:spLocks noGrp="1"/>
          </p:cNvSpPr>
          <p:nvPr>
            <p:ph idx="1"/>
          </p:nvPr>
        </p:nvSpPr>
        <p:spPr>
          <a:xfrm>
            <a:off x="720000" y="1496292"/>
            <a:ext cx="10728325" cy="4272684"/>
          </a:xfrm>
        </p:spPr>
        <p:txBody>
          <a:bodyPr/>
          <a:lstStyle/>
          <a:p>
            <a:r>
              <a:rPr lang="en-US" sz="2400" dirty="0">
                <a:solidFill>
                  <a:srgbClr val="FFFFFF"/>
                </a:solidFill>
              </a:rPr>
              <a:t>As the Muslim army approach the Syrian border, they learn that the Roman army is reportedly 10,000 strong.</a:t>
            </a:r>
          </a:p>
          <a:p>
            <a:r>
              <a:rPr lang="en-CA" sz="2400" dirty="0">
                <a:solidFill>
                  <a:srgbClr val="FFFFFF"/>
                </a:solidFill>
                <a:effectLst/>
              </a:rPr>
              <a:t>Though the numbers are not certain,</a:t>
            </a:r>
            <a:r>
              <a:rPr lang="en-CA" sz="2400" dirty="0">
                <a:solidFill>
                  <a:srgbClr val="FFFFFF"/>
                </a:solidFill>
              </a:rPr>
              <a:t> </a:t>
            </a:r>
            <a:r>
              <a:rPr lang="en-CA" sz="2400" dirty="0">
                <a:solidFill>
                  <a:srgbClr val="FFFFFF"/>
                </a:solidFill>
                <a:effectLst/>
              </a:rPr>
              <a:t>namely because the casualties were so low on the Muslim side; only 11 per al-</a:t>
            </a:r>
            <a:r>
              <a:rPr lang="en-CA" sz="2400" dirty="0" err="1">
                <a:solidFill>
                  <a:srgbClr val="FFFFFF"/>
                </a:solidFill>
                <a:effectLst/>
              </a:rPr>
              <a:t>Maghāzī</a:t>
            </a:r>
            <a:r>
              <a:rPr lang="en-CA" sz="2400" dirty="0">
                <a:solidFill>
                  <a:srgbClr val="FFFFFF"/>
                </a:solidFill>
                <a:effectLst/>
              </a:rPr>
              <a:t>  of Al-</a:t>
            </a:r>
            <a:r>
              <a:rPr lang="en-CA" sz="2400" dirty="0" err="1">
                <a:solidFill>
                  <a:srgbClr val="FFFFFF"/>
                </a:solidFill>
                <a:effectLst/>
              </a:rPr>
              <a:t>Waqidi</a:t>
            </a:r>
            <a:r>
              <a:rPr lang="en-CA" sz="2400" dirty="0">
                <a:solidFill>
                  <a:srgbClr val="FFFFFF"/>
                </a:solidFill>
                <a:effectLst/>
              </a:rPr>
              <a:t> (this doesn’t make sense if they were outnumbered 3:1).</a:t>
            </a:r>
          </a:p>
          <a:p>
            <a:r>
              <a:rPr lang="en-CA" sz="2400" dirty="0">
                <a:solidFill>
                  <a:srgbClr val="FFFFFF"/>
                </a:solidFill>
              </a:rPr>
              <a:t>What is certain though is that the Roman army was sizeable and some of the companions were contemplating retreat.</a:t>
            </a:r>
            <a:endParaRPr lang="en-CA" sz="2400" dirty="0">
              <a:solidFill>
                <a:srgbClr val="FFFFFF"/>
              </a:solidFill>
              <a:effectLst/>
            </a:endParaRPr>
          </a:p>
          <a:p>
            <a:endParaRPr lang="en-US" sz="2400" dirty="0">
              <a:solidFill>
                <a:srgbClr val="FFFFFF"/>
              </a:solidFill>
            </a:endParaRPr>
          </a:p>
          <a:p>
            <a:endParaRPr lang="en-US" dirty="0"/>
          </a:p>
        </p:txBody>
      </p:sp>
    </p:spTree>
    <p:extLst>
      <p:ext uri="{BB962C8B-B14F-4D97-AF65-F5344CB8AC3E}">
        <p14:creationId xmlns:p14="http://schemas.microsoft.com/office/powerpoint/2010/main" val="23799536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D1DC3D-FF59-330E-438E-EB86A1DFCCB4}"/>
              </a:ext>
            </a:extLst>
          </p:cNvPr>
          <p:cNvSpPr>
            <a:spLocks noGrp="1"/>
          </p:cNvSpPr>
          <p:nvPr>
            <p:ph type="title"/>
          </p:nvPr>
        </p:nvSpPr>
        <p:spPr>
          <a:xfrm>
            <a:off x="720000" y="619200"/>
            <a:ext cx="10728322" cy="655418"/>
          </a:xfrm>
        </p:spPr>
        <p:txBody>
          <a:bodyPr/>
          <a:lstStyle/>
          <a:p>
            <a:pPr algn="ctr"/>
            <a:r>
              <a:rPr lang="en-US" dirty="0"/>
              <a:t>The Battle of </a:t>
            </a:r>
            <a:r>
              <a:rPr lang="en-US" dirty="0" err="1"/>
              <a:t>Mu’tah</a:t>
            </a:r>
            <a:endParaRPr lang="en-US" dirty="0"/>
          </a:p>
        </p:txBody>
      </p:sp>
      <p:sp>
        <p:nvSpPr>
          <p:cNvPr id="3" name="Content Placeholder 2">
            <a:extLst>
              <a:ext uri="{FF2B5EF4-FFF2-40B4-BE49-F238E27FC236}">
                <a16:creationId xmlns:a16="http://schemas.microsoft.com/office/drawing/2014/main" id="{D941E317-F4D4-205C-EC47-C080B4A55640}"/>
              </a:ext>
            </a:extLst>
          </p:cNvPr>
          <p:cNvSpPr>
            <a:spLocks noGrp="1"/>
          </p:cNvSpPr>
          <p:nvPr>
            <p:ph idx="1"/>
          </p:nvPr>
        </p:nvSpPr>
        <p:spPr>
          <a:xfrm>
            <a:off x="720000" y="1440874"/>
            <a:ext cx="10728325" cy="4328102"/>
          </a:xfrm>
        </p:spPr>
        <p:txBody>
          <a:bodyPr/>
          <a:lstStyle/>
          <a:p>
            <a:r>
              <a:rPr lang="en-US" sz="2400" dirty="0">
                <a:solidFill>
                  <a:srgbClr val="FFFFFF"/>
                </a:solidFill>
              </a:rPr>
              <a:t>The Prophet’s intense love for </a:t>
            </a:r>
            <a:r>
              <a:rPr lang="en-US" sz="2400" dirty="0" err="1">
                <a:solidFill>
                  <a:srgbClr val="FFFFFF"/>
                </a:solidFill>
              </a:rPr>
              <a:t>Ja’far</a:t>
            </a:r>
            <a:r>
              <a:rPr lang="en-US" sz="2400" dirty="0">
                <a:solidFill>
                  <a:srgbClr val="FFFFFF"/>
                </a:solidFill>
              </a:rPr>
              <a:t> ibn Abi Talib and Zayd ibn Haritha:</a:t>
            </a:r>
          </a:p>
          <a:p>
            <a:pPr marL="0" indent="0" algn="ctr">
              <a:buNone/>
            </a:pPr>
            <a:r>
              <a:rPr lang="ar-AE" sz="2400" b="0" i="0" dirty="0">
                <a:solidFill>
                  <a:srgbClr val="FFFFFF"/>
                </a:solidFill>
                <a:effectLst/>
                <a:latin typeface="Nassim"/>
              </a:rPr>
              <a:t>و روى الصدوق: أنّ النبيّ صلّى اللّه عليه و آله لما جاءته وفاة جعفر بن أبي طالب و زيد بن حارثة كان إذا دخل بيته كثر بكاؤه عليها جدّا و يقول: كانا يحدّثاني و يؤانساني فذهبا جميعا</a:t>
            </a:r>
            <a:endParaRPr lang="en-US" sz="2400" dirty="0">
              <a:solidFill>
                <a:srgbClr val="FFFFFF"/>
              </a:solidFill>
            </a:endParaRPr>
          </a:p>
        </p:txBody>
      </p:sp>
    </p:spTree>
    <p:extLst>
      <p:ext uri="{BB962C8B-B14F-4D97-AF65-F5344CB8AC3E}">
        <p14:creationId xmlns:p14="http://schemas.microsoft.com/office/powerpoint/2010/main" val="18347538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AEDF53-0EFF-D6B7-E63E-96053C88FCCE}"/>
              </a:ext>
            </a:extLst>
          </p:cNvPr>
          <p:cNvSpPr>
            <a:spLocks noGrp="1"/>
          </p:cNvSpPr>
          <p:nvPr>
            <p:ph type="title"/>
          </p:nvPr>
        </p:nvSpPr>
        <p:spPr>
          <a:xfrm>
            <a:off x="720000" y="619200"/>
            <a:ext cx="10728322" cy="724691"/>
          </a:xfrm>
        </p:spPr>
        <p:txBody>
          <a:bodyPr/>
          <a:lstStyle/>
          <a:p>
            <a:pPr algn="ctr"/>
            <a:r>
              <a:rPr lang="en-US" dirty="0"/>
              <a:t>The Battle of </a:t>
            </a:r>
            <a:r>
              <a:rPr lang="en-US" dirty="0" err="1"/>
              <a:t>Mu’tah</a:t>
            </a:r>
            <a:endParaRPr lang="en-US" dirty="0"/>
          </a:p>
        </p:txBody>
      </p:sp>
      <p:sp>
        <p:nvSpPr>
          <p:cNvPr id="3" name="Content Placeholder 2">
            <a:extLst>
              <a:ext uri="{FF2B5EF4-FFF2-40B4-BE49-F238E27FC236}">
                <a16:creationId xmlns:a16="http://schemas.microsoft.com/office/drawing/2014/main" id="{2C2D7A22-20C7-AD4C-7E2A-D5E33ECF3836}"/>
              </a:ext>
            </a:extLst>
          </p:cNvPr>
          <p:cNvSpPr>
            <a:spLocks noGrp="1"/>
          </p:cNvSpPr>
          <p:nvPr>
            <p:ph idx="1"/>
          </p:nvPr>
        </p:nvSpPr>
        <p:spPr>
          <a:xfrm>
            <a:off x="720000" y="1343892"/>
            <a:ext cx="10728325" cy="4425084"/>
          </a:xfrm>
        </p:spPr>
        <p:txBody>
          <a:bodyPr>
            <a:normAutofit/>
          </a:bodyPr>
          <a:lstStyle/>
          <a:p>
            <a:r>
              <a:rPr lang="en-US" sz="2400" dirty="0">
                <a:solidFill>
                  <a:srgbClr val="FFFFFF"/>
                </a:solidFill>
              </a:rPr>
              <a:t>Was the Battle of </a:t>
            </a:r>
            <a:r>
              <a:rPr lang="en-US" sz="2400" dirty="0" err="1">
                <a:solidFill>
                  <a:srgbClr val="FFFFFF"/>
                </a:solidFill>
              </a:rPr>
              <a:t>Mu’tah</a:t>
            </a:r>
            <a:r>
              <a:rPr lang="en-US" sz="2400" dirty="0">
                <a:solidFill>
                  <a:srgbClr val="FFFFFF"/>
                </a:solidFill>
              </a:rPr>
              <a:t> a failure or a victory?</a:t>
            </a:r>
          </a:p>
          <a:p>
            <a:r>
              <a:rPr lang="en-CA" sz="2400" b="0" i="0" dirty="0">
                <a:solidFill>
                  <a:srgbClr val="FFFFFF"/>
                </a:solidFill>
                <a:effectLst/>
              </a:rPr>
              <a:t>Muslim accounts of the battle differ over the result.</a:t>
            </a:r>
            <a:r>
              <a:rPr lang="en-CA" sz="2400" baseline="30000" dirty="0">
                <a:solidFill>
                  <a:srgbClr val="FFFFFF"/>
                </a:solidFill>
              </a:rPr>
              <a:t> </a:t>
            </a:r>
            <a:r>
              <a:rPr lang="en-CA" sz="2400" b="0" i="0" dirty="0">
                <a:solidFill>
                  <a:srgbClr val="FFFFFF"/>
                </a:solidFill>
                <a:effectLst/>
              </a:rPr>
              <a:t> </a:t>
            </a:r>
          </a:p>
          <a:p>
            <a:r>
              <a:rPr lang="en-CA" sz="2400" dirty="0">
                <a:solidFill>
                  <a:srgbClr val="FFFFFF"/>
                </a:solidFill>
              </a:rPr>
              <a:t>1. Early </a:t>
            </a:r>
            <a:r>
              <a:rPr lang="en-CA" sz="2400" b="0" i="0" dirty="0">
                <a:solidFill>
                  <a:srgbClr val="FFFFFF"/>
                </a:solidFill>
                <a:effectLst/>
              </a:rPr>
              <a:t>Muslim sources like al-</a:t>
            </a:r>
            <a:r>
              <a:rPr lang="en-CA" sz="2400" b="0" i="0" dirty="0" err="1">
                <a:solidFill>
                  <a:srgbClr val="FFFFFF"/>
                </a:solidFill>
                <a:effectLst/>
              </a:rPr>
              <a:t>Waqidi</a:t>
            </a:r>
            <a:r>
              <a:rPr lang="en-CA" sz="2400" b="0" i="0" dirty="0">
                <a:solidFill>
                  <a:srgbClr val="FFFFFF"/>
                </a:solidFill>
                <a:effectLst/>
              </a:rPr>
              <a:t> (d. 207 AH) record the battle as a humiliating defeat (</a:t>
            </a:r>
            <a:r>
              <a:rPr lang="en-CA" sz="2400" b="0" i="1" dirty="0" err="1">
                <a:solidFill>
                  <a:srgbClr val="FFFFFF"/>
                </a:solidFill>
                <a:effectLst/>
              </a:rPr>
              <a:t>hazīma</a:t>
            </a:r>
            <a:r>
              <a:rPr lang="en-CA" sz="2400" b="0" i="0" dirty="0">
                <a:solidFill>
                  <a:srgbClr val="FFFFFF"/>
                </a:solidFill>
                <a:effectLst/>
              </a:rPr>
              <a:t>).</a:t>
            </a:r>
          </a:p>
          <a:p>
            <a:r>
              <a:rPr lang="en-CA" sz="2400" dirty="0">
                <a:solidFill>
                  <a:srgbClr val="FFFFFF"/>
                </a:solidFill>
              </a:rPr>
              <a:t>2. Ibn </a:t>
            </a:r>
            <a:r>
              <a:rPr lang="en-CA" sz="2400" dirty="0" err="1">
                <a:solidFill>
                  <a:srgbClr val="FFFFFF"/>
                </a:solidFill>
              </a:rPr>
              <a:t>Ishaq</a:t>
            </a:r>
            <a:r>
              <a:rPr lang="en-CA" sz="2400" dirty="0">
                <a:solidFill>
                  <a:srgbClr val="FFFFFF"/>
                </a:solidFill>
              </a:rPr>
              <a:t> (d. 150 AH</a:t>
            </a:r>
            <a:r>
              <a:rPr lang="en-CA" sz="2400">
                <a:solidFill>
                  <a:srgbClr val="FFFFFF"/>
                </a:solidFill>
              </a:rPr>
              <a:t>) considered </a:t>
            </a:r>
            <a:r>
              <a:rPr lang="en-CA" sz="2400" dirty="0">
                <a:solidFill>
                  <a:srgbClr val="FFFFFF"/>
                </a:solidFill>
              </a:rPr>
              <a:t>it to be a draw.</a:t>
            </a:r>
          </a:p>
          <a:p>
            <a:r>
              <a:rPr lang="en-CA" sz="2400" dirty="0">
                <a:solidFill>
                  <a:srgbClr val="FFFFFF"/>
                </a:solidFill>
              </a:rPr>
              <a:t>3. Historians like Muslim ibn </a:t>
            </a:r>
            <a:r>
              <a:rPr lang="en-CA" sz="2400" dirty="0" err="1">
                <a:solidFill>
                  <a:srgbClr val="FFFFFF"/>
                </a:solidFill>
              </a:rPr>
              <a:t>Uqbah</a:t>
            </a:r>
            <a:r>
              <a:rPr lang="en-CA" sz="2400" dirty="0">
                <a:solidFill>
                  <a:srgbClr val="FFFFFF"/>
                </a:solidFill>
              </a:rPr>
              <a:t> (d. 141 AH), </a:t>
            </a:r>
            <a:r>
              <a:rPr lang="en-CA" sz="2400" dirty="0" err="1">
                <a:solidFill>
                  <a:srgbClr val="FFFFFF"/>
                </a:solidFill>
              </a:rPr>
              <a:t>Bayhaqi</a:t>
            </a:r>
            <a:r>
              <a:rPr lang="en-CA" sz="2400" dirty="0">
                <a:solidFill>
                  <a:srgbClr val="FFFFFF"/>
                </a:solidFill>
              </a:rPr>
              <a:t> (d. 458 AH), and Ibn </a:t>
            </a:r>
            <a:r>
              <a:rPr lang="en-CA" sz="2400" dirty="0" err="1">
                <a:solidFill>
                  <a:srgbClr val="FFFFFF"/>
                </a:solidFill>
              </a:rPr>
              <a:t>Kathir</a:t>
            </a:r>
            <a:r>
              <a:rPr lang="en-CA" sz="2400" dirty="0">
                <a:solidFill>
                  <a:srgbClr val="FFFFFF"/>
                </a:solidFill>
              </a:rPr>
              <a:t> (d. 774 AH), consider it a victory.</a:t>
            </a:r>
            <a:endParaRPr lang="en-US" sz="2400" dirty="0">
              <a:solidFill>
                <a:srgbClr val="FFFFFF"/>
              </a:solidFill>
            </a:endParaRPr>
          </a:p>
        </p:txBody>
      </p:sp>
    </p:spTree>
    <p:extLst>
      <p:ext uri="{BB962C8B-B14F-4D97-AF65-F5344CB8AC3E}">
        <p14:creationId xmlns:p14="http://schemas.microsoft.com/office/powerpoint/2010/main" val="37501588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42FBC9-D0F4-EEEF-5282-8864837AF517}"/>
              </a:ext>
            </a:extLst>
          </p:cNvPr>
          <p:cNvSpPr>
            <a:spLocks noGrp="1"/>
          </p:cNvSpPr>
          <p:nvPr>
            <p:ph type="title"/>
          </p:nvPr>
        </p:nvSpPr>
        <p:spPr>
          <a:xfrm>
            <a:off x="720000" y="619200"/>
            <a:ext cx="10728322" cy="696982"/>
          </a:xfrm>
        </p:spPr>
        <p:txBody>
          <a:bodyPr/>
          <a:lstStyle/>
          <a:p>
            <a:pPr algn="ctr"/>
            <a:r>
              <a:rPr lang="en-US" dirty="0"/>
              <a:t>The Battle of </a:t>
            </a:r>
            <a:r>
              <a:rPr lang="en-US" dirty="0" err="1"/>
              <a:t>Mu’tah</a:t>
            </a:r>
            <a:endParaRPr lang="en-US" dirty="0"/>
          </a:p>
        </p:txBody>
      </p:sp>
      <p:sp>
        <p:nvSpPr>
          <p:cNvPr id="3" name="Content Placeholder 2">
            <a:extLst>
              <a:ext uri="{FF2B5EF4-FFF2-40B4-BE49-F238E27FC236}">
                <a16:creationId xmlns:a16="http://schemas.microsoft.com/office/drawing/2014/main" id="{D26E3ABF-22BD-1DD5-E093-CC0B65F28E74}"/>
              </a:ext>
            </a:extLst>
          </p:cNvPr>
          <p:cNvSpPr>
            <a:spLocks noGrp="1"/>
          </p:cNvSpPr>
          <p:nvPr>
            <p:ph idx="1"/>
          </p:nvPr>
        </p:nvSpPr>
        <p:spPr>
          <a:xfrm>
            <a:off x="720000" y="1316182"/>
            <a:ext cx="10728325" cy="4452793"/>
          </a:xfrm>
        </p:spPr>
        <p:txBody>
          <a:bodyPr/>
          <a:lstStyle/>
          <a:p>
            <a:r>
              <a:rPr lang="en-US" sz="2400" dirty="0">
                <a:solidFill>
                  <a:srgbClr val="FFFFFF"/>
                </a:solidFill>
              </a:rPr>
              <a:t>Although the Arabs had never seen an army of that size, Abdullah ibn </a:t>
            </a:r>
            <a:r>
              <a:rPr lang="en-US" sz="2400" dirty="0" err="1">
                <a:solidFill>
                  <a:srgbClr val="FFFFFF"/>
                </a:solidFill>
              </a:rPr>
              <a:t>Rawaha</a:t>
            </a:r>
            <a:r>
              <a:rPr lang="en-US" sz="2400" dirty="0">
                <a:solidFill>
                  <a:srgbClr val="FFFFFF"/>
                </a:solidFill>
              </a:rPr>
              <a:t> dismisses any notion of retreating:</a:t>
            </a:r>
          </a:p>
          <a:p>
            <a:pPr marL="0" indent="0" algn="ctr">
              <a:buNone/>
            </a:pPr>
            <a:r>
              <a:rPr lang="en-US" sz="2400" dirty="0">
                <a:solidFill>
                  <a:srgbClr val="FFFFFF"/>
                </a:solidFill>
              </a:rPr>
              <a:t>“I swear by Allah that the very object which you are trying to avoid is the one you have set out seeking, martyrdom. In our fight, we don’t count on number of soldiers or equipment but rather on the faith that Allah has honored us with. Hasten to win either of the two, victory or martyrdom.</a:t>
            </a:r>
          </a:p>
          <a:p>
            <a:pPr marL="0" indent="0">
              <a:buNone/>
            </a:pPr>
            <a:endParaRPr lang="en-US" dirty="0"/>
          </a:p>
        </p:txBody>
      </p:sp>
    </p:spTree>
    <p:extLst>
      <p:ext uri="{BB962C8B-B14F-4D97-AF65-F5344CB8AC3E}">
        <p14:creationId xmlns:p14="http://schemas.microsoft.com/office/powerpoint/2010/main" val="34928906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5797D-F6F5-9083-7602-4AB943B645E1}"/>
              </a:ext>
            </a:extLst>
          </p:cNvPr>
          <p:cNvSpPr>
            <a:spLocks noGrp="1"/>
          </p:cNvSpPr>
          <p:nvPr>
            <p:ph type="title"/>
          </p:nvPr>
        </p:nvSpPr>
        <p:spPr>
          <a:xfrm>
            <a:off x="720000" y="619200"/>
            <a:ext cx="10728322" cy="724691"/>
          </a:xfrm>
        </p:spPr>
        <p:txBody>
          <a:bodyPr/>
          <a:lstStyle/>
          <a:p>
            <a:pPr algn="ctr"/>
            <a:r>
              <a:rPr lang="en-US" dirty="0"/>
              <a:t>The Battle of </a:t>
            </a:r>
            <a:r>
              <a:rPr lang="en-US" dirty="0" err="1"/>
              <a:t>Mu’tah</a:t>
            </a:r>
            <a:endParaRPr lang="en-US" dirty="0"/>
          </a:p>
        </p:txBody>
      </p:sp>
      <p:sp>
        <p:nvSpPr>
          <p:cNvPr id="3" name="Content Placeholder 2">
            <a:extLst>
              <a:ext uri="{FF2B5EF4-FFF2-40B4-BE49-F238E27FC236}">
                <a16:creationId xmlns:a16="http://schemas.microsoft.com/office/drawing/2014/main" id="{9BF32D33-2CA7-789C-97F7-D1DFBBEB8CDE}"/>
              </a:ext>
            </a:extLst>
          </p:cNvPr>
          <p:cNvSpPr>
            <a:spLocks noGrp="1"/>
          </p:cNvSpPr>
          <p:nvPr>
            <p:ph idx="1"/>
          </p:nvPr>
        </p:nvSpPr>
        <p:spPr>
          <a:xfrm>
            <a:off x="720000" y="1343892"/>
            <a:ext cx="10728325" cy="4425084"/>
          </a:xfrm>
        </p:spPr>
        <p:txBody>
          <a:bodyPr/>
          <a:lstStyle/>
          <a:p>
            <a:r>
              <a:rPr lang="en-US" sz="2400" dirty="0">
                <a:solidFill>
                  <a:srgbClr val="FFFFFF"/>
                </a:solidFill>
              </a:rPr>
              <a:t>Ibn </a:t>
            </a:r>
            <a:r>
              <a:rPr lang="en-US" sz="2400" dirty="0" err="1">
                <a:solidFill>
                  <a:srgbClr val="FFFFFF"/>
                </a:solidFill>
              </a:rPr>
              <a:t>Ishaq</a:t>
            </a:r>
            <a:r>
              <a:rPr lang="en-US" sz="2400" dirty="0">
                <a:solidFill>
                  <a:srgbClr val="FFFFFF"/>
                </a:solidFill>
              </a:rPr>
              <a:t> (d. 150 AH) reports:</a:t>
            </a:r>
          </a:p>
          <a:p>
            <a:pPr marL="0" indent="0" algn="ctr">
              <a:buNone/>
            </a:pPr>
            <a:r>
              <a:rPr lang="ar-AE" sz="2400" b="0" i="0" dirty="0">
                <a:solidFill>
                  <a:srgbClr val="FEFEFE"/>
                </a:solidFill>
                <a:effectLst/>
                <a:latin typeface="Lotus Linotype"/>
              </a:rPr>
              <a:t> فتعبأ لهم المسلمون ، فجعلوا على ميمنتهم رجلا من بني عذرة يقال له : قطبة بن قتادة وعلى ميسرتهم رجلا من الأنصار يقال له عباية بن مالك</a:t>
            </a:r>
            <a:endParaRPr lang="en-US" sz="2400" dirty="0">
              <a:solidFill>
                <a:srgbClr val="FEFEFE"/>
              </a:solidFill>
            </a:endParaRPr>
          </a:p>
          <a:p>
            <a:pPr marL="0" indent="0" algn="ctr">
              <a:buNone/>
            </a:pPr>
            <a:r>
              <a:rPr lang="en-US" sz="2400" dirty="0">
                <a:solidFill>
                  <a:srgbClr val="FFFFFF"/>
                </a:solidFill>
              </a:rPr>
              <a:t>The Muslims prepared for battle by placing </a:t>
            </a:r>
            <a:r>
              <a:rPr lang="en-US" sz="2400" dirty="0" err="1">
                <a:solidFill>
                  <a:srgbClr val="FFFFFF"/>
                </a:solidFill>
              </a:rPr>
              <a:t>Qutba</a:t>
            </a:r>
            <a:r>
              <a:rPr lang="en-US" sz="2400" dirty="0">
                <a:solidFill>
                  <a:srgbClr val="FFFFFF"/>
                </a:solidFill>
              </a:rPr>
              <a:t> ibn </a:t>
            </a:r>
            <a:r>
              <a:rPr lang="en-US" sz="2400" dirty="0" err="1">
                <a:solidFill>
                  <a:srgbClr val="FFFFFF"/>
                </a:solidFill>
              </a:rPr>
              <a:t>Qutadah</a:t>
            </a:r>
            <a:r>
              <a:rPr lang="en-US" sz="2400" dirty="0">
                <a:solidFill>
                  <a:srgbClr val="FFFFFF"/>
                </a:solidFill>
              </a:rPr>
              <a:t> as commander of the right flank of the army and </a:t>
            </a:r>
            <a:r>
              <a:rPr lang="en-US" sz="2400" dirty="0" err="1">
                <a:solidFill>
                  <a:srgbClr val="FFFFFF"/>
                </a:solidFill>
              </a:rPr>
              <a:t>A’bayah</a:t>
            </a:r>
            <a:r>
              <a:rPr lang="en-US" sz="2400" dirty="0">
                <a:solidFill>
                  <a:srgbClr val="FFFFFF"/>
                </a:solidFill>
              </a:rPr>
              <a:t> ibn Malik, a man from the Ansar, as commander of the left wing of the army.</a:t>
            </a:r>
          </a:p>
        </p:txBody>
      </p:sp>
    </p:spTree>
    <p:extLst>
      <p:ext uri="{BB962C8B-B14F-4D97-AF65-F5344CB8AC3E}">
        <p14:creationId xmlns:p14="http://schemas.microsoft.com/office/powerpoint/2010/main" val="28087848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269213-5DF9-6264-7439-8B2B6DFDA104}"/>
              </a:ext>
            </a:extLst>
          </p:cNvPr>
          <p:cNvSpPr>
            <a:spLocks noGrp="1"/>
          </p:cNvSpPr>
          <p:nvPr>
            <p:ph type="title"/>
          </p:nvPr>
        </p:nvSpPr>
        <p:spPr>
          <a:xfrm>
            <a:off x="720000" y="619200"/>
            <a:ext cx="10728322" cy="710836"/>
          </a:xfrm>
        </p:spPr>
        <p:txBody>
          <a:bodyPr/>
          <a:lstStyle/>
          <a:p>
            <a:pPr algn="ctr"/>
            <a:r>
              <a:rPr lang="en-US" dirty="0"/>
              <a:t>The Battle of </a:t>
            </a:r>
            <a:r>
              <a:rPr lang="en-US" dirty="0" err="1"/>
              <a:t>Mu’tah</a:t>
            </a:r>
            <a:endParaRPr lang="en-US" dirty="0"/>
          </a:p>
        </p:txBody>
      </p:sp>
      <p:sp>
        <p:nvSpPr>
          <p:cNvPr id="3" name="Content Placeholder 2">
            <a:extLst>
              <a:ext uri="{FF2B5EF4-FFF2-40B4-BE49-F238E27FC236}">
                <a16:creationId xmlns:a16="http://schemas.microsoft.com/office/drawing/2014/main" id="{D39C1371-B623-4DF4-9B43-FC70CBFB7E0E}"/>
              </a:ext>
            </a:extLst>
          </p:cNvPr>
          <p:cNvSpPr>
            <a:spLocks noGrp="1"/>
          </p:cNvSpPr>
          <p:nvPr>
            <p:ph idx="1"/>
          </p:nvPr>
        </p:nvSpPr>
        <p:spPr>
          <a:xfrm>
            <a:off x="720000" y="1454728"/>
            <a:ext cx="10728325" cy="4314248"/>
          </a:xfrm>
        </p:spPr>
        <p:txBody>
          <a:bodyPr>
            <a:normAutofit/>
          </a:bodyPr>
          <a:lstStyle/>
          <a:p>
            <a:r>
              <a:rPr lang="en-US" sz="2400" dirty="0">
                <a:solidFill>
                  <a:srgbClr val="FFFFFF"/>
                </a:solidFill>
              </a:rPr>
              <a:t>A conversation between Abu </a:t>
            </a:r>
            <a:r>
              <a:rPr lang="en-US" sz="2400" dirty="0" err="1">
                <a:solidFill>
                  <a:srgbClr val="FFFFFF"/>
                </a:solidFill>
              </a:rPr>
              <a:t>Hurayrah</a:t>
            </a:r>
            <a:r>
              <a:rPr lang="en-US" sz="2400" dirty="0">
                <a:solidFill>
                  <a:srgbClr val="FFFFFF"/>
                </a:solidFill>
              </a:rPr>
              <a:t> and Thabit ibn </a:t>
            </a:r>
            <a:r>
              <a:rPr lang="en-US" sz="2400" dirty="0" err="1">
                <a:solidFill>
                  <a:srgbClr val="FFFFFF"/>
                </a:solidFill>
              </a:rPr>
              <a:t>Arqam</a:t>
            </a:r>
            <a:r>
              <a:rPr lang="en-US" sz="2400" dirty="0">
                <a:solidFill>
                  <a:srgbClr val="FFFFFF"/>
                </a:solidFill>
              </a:rPr>
              <a:t>:</a:t>
            </a:r>
          </a:p>
          <a:p>
            <a:pPr marL="0" indent="0" algn="ctr">
              <a:buNone/>
            </a:pPr>
            <a:r>
              <a:rPr lang="ar-AE" sz="2400" b="0" i="0" dirty="0">
                <a:solidFill>
                  <a:srgbClr val="FFFFFF"/>
                </a:solidFill>
                <a:effectLst/>
                <a:latin typeface="Nassim"/>
              </a:rPr>
              <a:t>فروى الواقدي عن أبي هريرة قال: لما رأينا المشركين في مؤتة رأينا ما لا قبل لنا به من العدد و السلاح و الكراع، و الديباج و الحرير و الذهب، فبرق بصري.</a:t>
            </a:r>
          </a:p>
          <a:p>
            <a:pPr marL="0" indent="0" algn="ctr">
              <a:buNone/>
            </a:pPr>
            <a:r>
              <a:rPr lang="ar-AE" sz="2400" b="0" i="0" dirty="0">
                <a:solidFill>
                  <a:srgbClr val="FFFFFF"/>
                </a:solidFill>
                <a:effectLst/>
                <a:latin typeface="Nassim"/>
              </a:rPr>
              <a:t>فقال لي ثابت بن أقرم: يا أبا هريرة، مالك؟كأنّك ترى جموعا كثيرة؟!قلت:</a:t>
            </a:r>
          </a:p>
          <a:p>
            <a:pPr marL="0" indent="0" algn="ctr">
              <a:buNone/>
            </a:pPr>
            <a:r>
              <a:rPr lang="ar-AE" sz="2400" b="0" i="0" dirty="0">
                <a:solidFill>
                  <a:srgbClr val="FFFFFF"/>
                </a:solidFill>
                <a:effectLst/>
                <a:latin typeface="Nassim"/>
              </a:rPr>
              <a:t>نعم. فقال: لو كنت تشهدنا في بدر، انا لم ننصر بالكثرة!</a:t>
            </a:r>
          </a:p>
          <a:p>
            <a:pPr marL="0" indent="0" algn="ctr">
              <a:buNone/>
            </a:pPr>
            <a:endParaRPr lang="en-US" sz="2400" dirty="0">
              <a:solidFill>
                <a:srgbClr val="FFFFFF"/>
              </a:solidFill>
            </a:endParaRPr>
          </a:p>
        </p:txBody>
      </p:sp>
    </p:spTree>
    <p:extLst>
      <p:ext uri="{BB962C8B-B14F-4D97-AF65-F5344CB8AC3E}">
        <p14:creationId xmlns:p14="http://schemas.microsoft.com/office/powerpoint/2010/main" val="33849574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632A28-9398-489A-EF59-8C6B074EAE1B}"/>
              </a:ext>
            </a:extLst>
          </p:cNvPr>
          <p:cNvSpPr>
            <a:spLocks noGrp="1"/>
          </p:cNvSpPr>
          <p:nvPr>
            <p:ph type="title"/>
          </p:nvPr>
        </p:nvSpPr>
        <p:spPr>
          <a:xfrm>
            <a:off x="720000" y="619200"/>
            <a:ext cx="10728322" cy="683127"/>
          </a:xfrm>
        </p:spPr>
        <p:txBody>
          <a:bodyPr/>
          <a:lstStyle/>
          <a:p>
            <a:pPr algn="ctr"/>
            <a:r>
              <a:rPr lang="en-US" dirty="0"/>
              <a:t>The Battle of </a:t>
            </a:r>
            <a:r>
              <a:rPr lang="en-US" dirty="0" err="1"/>
              <a:t>Mu’tah</a:t>
            </a:r>
            <a:endParaRPr lang="en-US" dirty="0"/>
          </a:p>
        </p:txBody>
      </p:sp>
      <p:sp>
        <p:nvSpPr>
          <p:cNvPr id="3" name="Content Placeholder 2">
            <a:extLst>
              <a:ext uri="{FF2B5EF4-FFF2-40B4-BE49-F238E27FC236}">
                <a16:creationId xmlns:a16="http://schemas.microsoft.com/office/drawing/2014/main" id="{C67F812A-CACB-F282-CD80-8252EEF1F3DE}"/>
              </a:ext>
            </a:extLst>
          </p:cNvPr>
          <p:cNvSpPr>
            <a:spLocks noGrp="1"/>
          </p:cNvSpPr>
          <p:nvPr>
            <p:ph idx="1"/>
          </p:nvPr>
        </p:nvSpPr>
        <p:spPr>
          <a:xfrm>
            <a:off x="720000" y="1496292"/>
            <a:ext cx="10728325" cy="4272684"/>
          </a:xfrm>
        </p:spPr>
        <p:txBody>
          <a:bodyPr/>
          <a:lstStyle/>
          <a:p>
            <a:r>
              <a:rPr lang="en-US" sz="2400" dirty="0">
                <a:solidFill>
                  <a:srgbClr val="FFFFFF"/>
                </a:solidFill>
              </a:rPr>
              <a:t>Al-</a:t>
            </a:r>
            <a:r>
              <a:rPr lang="en-US" sz="2400" dirty="0" err="1">
                <a:solidFill>
                  <a:srgbClr val="FFFFFF"/>
                </a:solidFill>
              </a:rPr>
              <a:t>Kulyani</a:t>
            </a:r>
            <a:r>
              <a:rPr lang="en-US" sz="2400" dirty="0">
                <a:solidFill>
                  <a:srgbClr val="FFFFFF"/>
                </a:solidFill>
              </a:rPr>
              <a:t> reports in </a:t>
            </a:r>
            <a:r>
              <a:rPr lang="en-US" sz="2400" dirty="0" err="1">
                <a:solidFill>
                  <a:srgbClr val="FFFFFF"/>
                </a:solidFill>
              </a:rPr>
              <a:t>Rawdhat</a:t>
            </a:r>
            <a:r>
              <a:rPr lang="en-US" sz="2400" dirty="0">
                <a:solidFill>
                  <a:srgbClr val="FFFFFF"/>
                </a:solidFill>
              </a:rPr>
              <a:t> Al-</a:t>
            </a:r>
            <a:r>
              <a:rPr lang="en-US" sz="2400" dirty="0" err="1">
                <a:solidFill>
                  <a:srgbClr val="FFFFFF"/>
                </a:solidFill>
              </a:rPr>
              <a:t>KafI</a:t>
            </a:r>
            <a:r>
              <a:rPr lang="en-US" sz="2400" dirty="0">
                <a:solidFill>
                  <a:srgbClr val="FFFFFF"/>
                </a:solidFill>
              </a:rPr>
              <a:t>:</a:t>
            </a:r>
          </a:p>
          <a:p>
            <a:pPr marL="0" indent="0" algn="ctr">
              <a:buNone/>
            </a:pPr>
            <a:r>
              <a:rPr lang="ar-AE" sz="2400" b="0" i="0" dirty="0">
                <a:solidFill>
                  <a:srgbClr val="FFFFFF"/>
                </a:solidFill>
                <a:effectLst/>
                <a:latin typeface="Nassim"/>
              </a:rPr>
              <a:t>و عن الصادق عليه السّلام قال: لما التقوا يوم مؤتة كان جعفر بن أبي طالب على فرس، فنزل عن فرسه فعرقبها بالسيف، فكان أوّل من عرقب في الإسلام</a:t>
            </a:r>
            <a:endParaRPr lang="en-CA" sz="2400" b="0" i="0" dirty="0">
              <a:solidFill>
                <a:srgbClr val="FFFFFF"/>
              </a:solidFill>
              <a:effectLst/>
              <a:latin typeface="Nassim"/>
            </a:endParaRPr>
          </a:p>
          <a:p>
            <a:pPr marL="0" indent="0" algn="ctr">
              <a:buNone/>
            </a:pPr>
            <a:r>
              <a:rPr lang="en-CA" sz="2400" dirty="0">
                <a:solidFill>
                  <a:srgbClr val="FFFFFF"/>
                </a:solidFill>
              </a:rPr>
              <a:t>Imam Al-Sadiq states that when the forces met on the Day of </a:t>
            </a:r>
            <a:r>
              <a:rPr lang="en-CA" sz="2400" dirty="0" err="1">
                <a:solidFill>
                  <a:srgbClr val="FFFFFF"/>
                </a:solidFill>
              </a:rPr>
              <a:t>Mu’tah</a:t>
            </a:r>
            <a:r>
              <a:rPr lang="en-CA" sz="2400" dirty="0">
                <a:solidFill>
                  <a:srgbClr val="FFFFFF"/>
                </a:solidFill>
              </a:rPr>
              <a:t>, </a:t>
            </a:r>
            <a:r>
              <a:rPr lang="en-CA" sz="2400" dirty="0" err="1">
                <a:solidFill>
                  <a:srgbClr val="FFFFFF"/>
                </a:solidFill>
              </a:rPr>
              <a:t>Ja’far</a:t>
            </a:r>
            <a:r>
              <a:rPr lang="en-CA" sz="2400" dirty="0">
                <a:solidFill>
                  <a:srgbClr val="FFFFFF"/>
                </a:solidFill>
              </a:rPr>
              <a:t> ibn Abi Talib was on his horse, he then came down from it and cut its legs off with his sword. He was the first person in the history of Islam to do so.</a:t>
            </a:r>
            <a:r>
              <a:rPr lang="ar-AE" sz="2400" b="0" i="0" dirty="0">
                <a:solidFill>
                  <a:srgbClr val="FFFFFF"/>
                </a:solidFill>
                <a:effectLst/>
              </a:rPr>
              <a:t>‌</a:t>
            </a:r>
            <a:endParaRPr lang="en-US" sz="2400" dirty="0">
              <a:solidFill>
                <a:srgbClr val="FFFFFF"/>
              </a:solidFill>
            </a:endParaRPr>
          </a:p>
        </p:txBody>
      </p:sp>
    </p:spTree>
    <p:extLst>
      <p:ext uri="{BB962C8B-B14F-4D97-AF65-F5344CB8AC3E}">
        <p14:creationId xmlns:p14="http://schemas.microsoft.com/office/powerpoint/2010/main" val="38530343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7243E-1C41-88A6-D0A0-80056CE67FC8}"/>
              </a:ext>
            </a:extLst>
          </p:cNvPr>
          <p:cNvSpPr>
            <a:spLocks noGrp="1"/>
          </p:cNvSpPr>
          <p:nvPr>
            <p:ph type="title"/>
          </p:nvPr>
        </p:nvSpPr>
        <p:spPr>
          <a:xfrm>
            <a:off x="720000" y="619200"/>
            <a:ext cx="10728322" cy="807818"/>
          </a:xfrm>
        </p:spPr>
        <p:txBody>
          <a:bodyPr/>
          <a:lstStyle/>
          <a:p>
            <a:pPr algn="ctr"/>
            <a:r>
              <a:rPr lang="en-US" dirty="0"/>
              <a:t>The Battle of </a:t>
            </a:r>
            <a:r>
              <a:rPr lang="en-US" dirty="0" err="1"/>
              <a:t>Mu’tah</a:t>
            </a:r>
            <a:endParaRPr lang="en-US" dirty="0"/>
          </a:p>
        </p:txBody>
      </p:sp>
      <p:sp>
        <p:nvSpPr>
          <p:cNvPr id="3" name="Content Placeholder 2">
            <a:extLst>
              <a:ext uri="{FF2B5EF4-FFF2-40B4-BE49-F238E27FC236}">
                <a16:creationId xmlns:a16="http://schemas.microsoft.com/office/drawing/2014/main" id="{E3C828EB-BABA-F71D-72CB-71CBE98DEFF4}"/>
              </a:ext>
            </a:extLst>
          </p:cNvPr>
          <p:cNvSpPr>
            <a:spLocks noGrp="1"/>
          </p:cNvSpPr>
          <p:nvPr>
            <p:ph idx="1"/>
          </p:nvPr>
        </p:nvSpPr>
        <p:spPr>
          <a:xfrm>
            <a:off x="720000" y="1427018"/>
            <a:ext cx="10728325" cy="4932218"/>
          </a:xfrm>
        </p:spPr>
        <p:txBody>
          <a:bodyPr/>
          <a:lstStyle/>
          <a:p>
            <a:pPr marL="0" indent="0" algn="ctr">
              <a:buNone/>
            </a:pPr>
            <a:r>
              <a:rPr lang="ar-AE" sz="2400" b="0" i="0" dirty="0">
                <a:solidFill>
                  <a:srgbClr val="FFFFFF"/>
                </a:solidFill>
                <a:effectLst/>
                <a:latin typeface="Nassim"/>
              </a:rPr>
              <a:t>قال ابن اسحاق: فقاتل و هو يقول:</a:t>
            </a:r>
          </a:p>
          <a:p>
            <a:pPr marL="0" indent="0" algn="ctr">
              <a:buNone/>
            </a:pPr>
            <a:r>
              <a:rPr lang="ar-AE" sz="2400" b="0" i="0" dirty="0">
                <a:solidFill>
                  <a:srgbClr val="FFFFFF"/>
                </a:solidFill>
                <a:effectLst/>
                <a:latin typeface="Nassim"/>
              </a:rPr>
              <a:t>يا حبّذا الجنة و اقترابها </a:t>
            </a:r>
            <a:endParaRPr lang="en-CA" sz="2400" b="0" i="0" dirty="0">
              <a:solidFill>
                <a:srgbClr val="FFFFFF"/>
              </a:solidFill>
              <a:effectLst/>
              <a:latin typeface="Nassim"/>
            </a:endParaRPr>
          </a:p>
          <a:p>
            <a:pPr marL="0" indent="0" algn="ctr">
              <a:buNone/>
            </a:pPr>
            <a:r>
              <a:rPr lang="ar-AE" sz="2400" b="0" i="0" dirty="0">
                <a:solidFill>
                  <a:srgbClr val="FFFFFF"/>
                </a:solidFill>
                <a:effectLst/>
                <a:latin typeface="Nassim"/>
              </a:rPr>
              <a:t>طيّبة و باردا شرابها</a:t>
            </a:r>
          </a:p>
          <a:p>
            <a:pPr marL="0" indent="0" algn="ctr">
              <a:buNone/>
            </a:pPr>
            <a:r>
              <a:rPr lang="ar-AE" sz="2400" b="0" i="0" dirty="0">
                <a:solidFill>
                  <a:srgbClr val="FFFFFF"/>
                </a:solidFill>
                <a:effectLst/>
                <a:latin typeface="Nassim"/>
              </a:rPr>
              <a:t>و الروم روم قد دنا عذابها</a:t>
            </a:r>
          </a:p>
          <a:p>
            <a:pPr marL="0" indent="0" algn="ctr">
              <a:buNone/>
            </a:pPr>
            <a:r>
              <a:rPr lang="en-US" sz="2400" dirty="0">
                <a:solidFill>
                  <a:srgbClr val="FFFFFF"/>
                </a:solidFill>
              </a:rPr>
              <a:t>Ibn </a:t>
            </a:r>
            <a:r>
              <a:rPr lang="en-US" sz="2400" dirty="0" err="1">
                <a:solidFill>
                  <a:srgbClr val="FFFFFF"/>
                </a:solidFill>
              </a:rPr>
              <a:t>Ishaq</a:t>
            </a:r>
            <a:r>
              <a:rPr lang="en-US" sz="2400" dirty="0">
                <a:solidFill>
                  <a:srgbClr val="FFFFFF"/>
                </a:solidFill>
              </a:rPr>
              <a:t> reports the poetry </a:t>
            </a:r>
            <a:r>
              <a:rPr lang="en-US" sz="2400" dirty="0" err="1">
                <a:solidFill>
                  <a:srgbClr val="FFFFFF"/>
                </a:solidFill>
              </a:rPr>
              <a:t>Ja’far</a:t>
            </a:r>
            <a:r>
              <a:rPr lang="en-US" sz="2400" dirty="0">
                <a:solidFill>
                  <a:srgbClr val="FFFFFF"/>
                </a:solidFill>
              </a:rPr>
              <a:t> recited as he entered the battle:</a:t>
            </a:r>
          </a:p>
          <a:p>
            <a:pPr marL="0" indent="0" algn="ctr">
              <a:buNone/>
            </a:pPr>
            <a:r>
              <a:rPr lang="en-CA" sz="2000" b="0" dirty="0">
                <a:solidFill>
                  <a:srgbClr val="FFFFFF"/>
                </a:solidFill>
                <a:effectLst/>
              </a:rPr>
              <a:t>"How wonderful is Paradise as it draws near!</a:t>
            </a:r>
          </a:p>
          <a:p>
            <a:pPr marL="0" indent="0" algn="ctr">
              <a:buNone/>
            </a:pPr>
            <a:r>
              <a:rPr lang="en-CA" sz="2000" b="0" dirty="0">
                <a:solidFill>
                  <a:srgbClr val="FFFFFF"/>
                </a:solidFill>
                <a:effectLst/>
              </a:rPr>
              <a:t>How pleasant and cool is its drink!</a:t>
            </a:r>
          </a:p>
          <a:p>
            <a:pPr marL="0" indent="0" algn="ctr">
              <a:buNone/>
            </a:pPr>
            <a:r>
              <a:rPr lang="en-CA" sz="2000" b="0" dirty="0">
                <a:solidFill>
                  <a:srgbClr val="FFFFFF"/>
                </a:solidFill>
                <a:effectLst/>
              </a:rPr>
              <a:t>Punishment for the Byzantines is not far away!”</a:t>
            </a:r>
          </a:p>
          <a:p>
            <a:pPr marL="0" indent="0" algn="ctr">
              <a:buNone/>
            </a:pPr>
            <a:r>
              <a:rPr lang="en-CA" dirty="0">
                <a:solidFill>
                  <a:srgbClr val="FFFFFF"/>
                </a:solidFill>
              </a:rPr>
              <a:t>They are disbelievers not related to us in blood</a:t>
            </a:r>
          </a:p>
          <a:p>
            <a:pPr marL="0" indent="0" algn="ctr">
              <a:buNone/>
            </a:pPr>
            <a:endParaRPr lang="en-CA" sz="2000" b="0" dirty="0">
              <a:solidFill>
                <a:srgbClr val="FFFFFF"/>
              </a:solidFill>
              <a:effectLst/>
            </a:endParaRPr>
          </a:p>
          <a:p>
            <a:pPr marL="0" indent="0" algn="ctr">
              <a:buNone/>
            </a:pPr>
            <a:endParaRPr lang="en-US" sz="2400" dirty="0">
              <a:solidFill>
                <a:srgbClr val="FFFFFF"/>
              </a:solidFill>
            </a:endParaRPr>
          </a:p>
        </p:txBody>
      </p:sp>
    </p:spTree>
    <p:extLst>
      <p:ext uri="{BB962C8B-B14F-4D97-AF65-F5344CB8AC3E}">
        <p14:creationId xmlns:p14="http://schemas.microsoft.com/office/powerpoint/2010/main" val="7076087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DDA7BD-1E46-089E-7DB4-E5D7B397C6CD}"/>
              </a:ext>
            </a:extLst>
          </p:cNvPr>
          <p:cNvSpPr>
            <a:spLocks noGrp="1"/>
          </p:cNvSpPr>
          <p:nvPr>
            <p:ph type="title"/>
          </p:nvPr>
        </p:nvSpPr>
        <p:spPr>
          <a:xfrm>
            <a:off x="720000" y="619200"/>
            <a:ext cx="10728322" cy="724691"/>
          </a:xfrm>
        </p:spPr>
        <p:txBody>
          <a:bodyPr/>
          <a:lstStyle/>
          <a:p>
            <a:pPr algn="ctr"/>
            <a:r>
              <a:rPr lang="en-US" dirty="0"/>
              <a:t>The Battle of </a:t>
            </a:r>
            <a:r>
              <a:rPr lang="en-US" dirty="0" err="1"/>
              <a:t>Mu’tah</a:t>
            </a:r>
            <a:endParaRPr lang="en-US" dirty="0"/>
          </a:p>
        </p:txBody>
      </p:sp>
      <p:sp>
        <p:nvSpPr>
          <p:cNvPr id="3" name="Content Placeholder 2">
            <a:extLst>
              <a:ext uri="{FF2B5EF4-FFF2-40B4-BE49-F238E27FC236}">
                <a16:creationId xmlns:a16="http://schemas.microsoft.com/office/drawing/2014/main" id="{DDCC47CA-0243-688B-44B3-4BD1BCE34BAA}"/>
              </a:ext>
            </a:extLst>
          </p:cNvPr>
          <p:cNvSpPr>
            <a:spLocks noGrp="1"/>
          </p:cNvSpPr>
          <p:nvPr>
            <p:ph idx="1"/>
          </p:nvPr>
        </p:nvSpPr>
        <p:spPr>
          <a:xfrm>
            <a:off x="720000" y="1343892"/>
            <a:ext cx="10728325" cy="4425084"/>
          </a:xfrm>
        </p:spPr>
        <p:txBody>
          <a:bodyPr/>
          <a:lstStyle/>
          <a:p>
            <a:r>
              <a:rPr lang="en-US" sz="2400" dirty="0">
                <a:solidFill>
                  <a:srgbClr val="FFFFFF"/>
                </a:solidFill>
              </a:rPr>
              <a:t>Ibn Hisham (d. 218AH) reports:</a:t>
            </a:r>
          </a:p>
          <a:p>
            <a:pPr marL="0" indent="0" algn="ctr">
              <a:buNone/>
            </a:pPr>
            <a:r>
              <a:rPr lang="ar-AE" sz="2400" b="0" i="0" dirty="0">
                <a:solidFill>
                  <a:srgbClr val="FFFFFF"/>
                </a:solidFill>
                <a:effectLst/>
                <a:latin typeface="Nassim"/>
              </a:rPr>
              <a:t>و قال ابن هشام: إنّ جعفر بن أبي طالب أخذ اللواء بيمينه فقطعت، فأخذه بشماله فقطعت، فاحتضنه بعضديه حتى قتل رضي اللّه عنه، و هو ابن ثلاث و ثلاثين سنة</a:t>
            </a:r>
            <a:endParaRPr lang="en-CA" sz="2400" b="0" i="0" dirty="0">
              <a:solidFill>
                <a:srgbClr val="FFFFFF"/>
              </a:solidFill>
              <a:effectLst/>
              <a:latin typeface="Nassim"/>
            </a:endParaRPr>
          </a:p>
          <a:p>
            <a:pPr marL="0" indent="0" algn="ctr">
              <a:buNone/>
            </a:pPr>
            <a:r>
              <a:rPr lang="en-CA" sz="2400" dirty="0">
                <a:solidFill>
                  <a:srgbClr val="FFFFFF"/>
                </a:solidFill>
              </a:rPr>
              <a:t>“</a:t>
            </a:r>
            <a:r>
              <a:rPr lang="en-CA" sz="2400" dirty="0" err="1">
                <a:solidFill>
                  <a:srgbClr val="FFFFFF"/>
                </a:solidFill>
              </a:rPr>
              <a:t>Ja’far</a:t>
            </a:r>
            <a:r>
              <a:rPr lang="en-CA" sz="2400" dirty="0">
                <a:solidFill>
                  <a:srgbClr val="FFFFFF"/>
                </a:solidFill>
              </a:rPr>
              <a:t> held the standard with his right hand until it was cut off. He then carried it with his left hand until it was cut off. He though hugged the standard close to his chest with his two stumps until he was killed…he was 33 years old.”</a:t>
            </a:r>
            <a:endParaRPr lang="en-US" sz="2400" dirty="0">
              <a:solidFill>
                <a:srgbClr val="FFFFFF"/>
              </a:solidFill>
            </a:endParaRPr>
          </a:p>
        </p:txBody>
      </p:sp>
    </p:spTree>
    <p:extLst>
      <p:ext uri="{BB962C8B-B14F-4D97-AF65-F5344CB8AC3E}">
        <p14:creationId xmlns:p14="http://schemas.microsoft.com/office/powerpoint/2010/main" val="38517541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F7A0E5-E940-5F80-CCD2-EAC2AAC4D615}"/>
              </a:ext>
            </a:extLst>
          </p:cNvPr>
          <p:cNvSpPr>
            <a:spLocks noGrp="1"/>
          </p:cNvSpPr>
          <p:nvPr>
            <p:ph type="title"/>
          </p:nvPr>
        </p:nvSpPr>
        <p:spPr>
          <a:xfrm>
            <a:off x="720000" y="619200"/>
            <a:ext cx="10728322" cy="683127"/>
          </a:xfrm>
        </p:spPr>
        <p:txBody>
          <a:bodyPr/>
          <a:lstStyle/>
          <a:p>
            <a:pPr algn="ctr"/>
            <a:r>
              <a:rPr lang="en-US" dirty="0"/>
              <a:t>The Battle of </a:t>
            </a:r>
            <a:r>
              <a:rPr lang="en-US" dirty="0" err="1"/>
              <a:t>Mu’tah</a:t>
            </a:r>
            <a:endParaRPr lang="en-US" dirty="0"/>
          </a:p>
        </p:txBody>
      </p:sp>
      <p:sp>
        <p:nvSpPr>
          <p:cNvPr id="3" name="Content Placeholder 2">
            <a:extLst>
              <a:ext uri="{FF2B5EF4-FFF2-40B4-BE49-F238E27FC236}">
                <a16:creationId xmlns:a16="http://schemas.microsoft.com/office/drawing/2014/main" id="{7BC115AC-F8D2-AE15-443C-F487FDB4FDE0}"/>
              </a:ext>
            </a:extLst>
          </p:cNvPr>
          <p:cNvSpPr>
            <a:spLocks noGrp="1"/>
          </p:cNvSpPr>
          <p:nvPr>
            <p:ph idx="1"/>
          </p:nvPr>
        </p:nvSpPr>
        <p:spPr>
          <a:xfrm>
            <a:off x="720000" y="1468582"/>
            <a:ext cx="10728325" cy="4300393"/>
          </a:xfrm>
        </p:spPr>
        <p:txBody>
          <a:bodyPr/>
          <a:lstStyle/>
          <a:p>
            <a:r>
              <a:rPr lang="en-US" sz="2400" dirty="0">
                <a:solidFill>
                  <a:srgbClr val="FFFFFF"/>
                </a:solidFill>
              </a:rPr>
              <a:t>Al-</a:t>
            </a:r>
            <a:r>
              <a:rPr lang="en-US" sz="2400" dirty="0" err="1">
                <a:solidFill>
                  <a:srgbClr val="FFFFFF"/>
                </a:solidFill>
              </a:rPr>
              <a:t>Waqidi</a:t>
            </a:r>
            <a:r>
              <a:rPr lang="en-US" sz="2400" dirty="0">
                <a:solidFill>
                  <a:srgbClr val="FFFFFF"/>
                </a:solidFill>
              </a:rPr>
              <a:t> (d. 207 AH) narrates:</a:t>
            </a:r>
          </a:p>
          <a:p>
            <a:pPr marL="0" indent="0" algn="ctr">
              <a:buNone/>
            </a:pPr>
            <a:r>
              <a:rPr lang="ar-AE" sz="2400" b="0" i="0" dirty="0">
                <a:solidFill>
                  <a:srgbClr val="FFFFFF"/>
                </a:solidFill>
                <a:effectLst/>
                <a:latin typeface="Nassim"/>
              </a:rPr>
              <a:t>قال الواقدي: و أخذ اللواء زيد بن حارثة، فقاتل معه جمع من الناس و المسلمون على صفوفهم، حتى قتل زيد بن حارثة، و ما قتل إلاّ طعنا بالرمح</a:t>
            </a:r>
            <a:endParaRPr lang="en-CA" sz="2400" b="0" i="0" dirty="0">
              <a:solidFill>
                <a:srgbClr val="FFFFFF"/>
              </a:solidFill>
              <a:effectLst/>
              <a:latin typeface="Nassim"/>
            </a:endParaRPr>
          </a:p>
          <a:p>
            <a:pPr marL="0" indent="0" algn="ctr">
              <a:buNone/>
            </a:pPr>
            <a:r>
              <a:rPr lang="en-CA" sz="2400" dirty="0">
                <a:solidFill>
                  <a:srgbClr val="FFFFFF"/>
                </a:solidFill>
              </a:rPr>
              <a:t>Zayd ibn Haritha took the standard</a:t>
            </a:r>
            <a:r>
              <a:rPr lang="ar-AE" sz="2400" b="0" i="0" dirty="0">
                <a:solidFill>
                  <a:srgbClr val="FFFFFF"/>
                </a:solidFill>
                <a:effectLst/>
              </a:rPr>
              <a:t>‌</a:t>
            </a:r>
            <a:r>
              <a:rPr lang="en-CA" sz="2400" b="0" i="0" dirty="0">
                <a:solidFill>
                  <a:srgbClr val="FFFFFF"/>
                </a:solidFill>
                <a:effectLst/>
              </a:rPr>
              <a:t> and a group of people fought alongside him. The Muslims were maintaining their formations until Zayd was killed. He was killed by a spear.</a:t>
            </a:r>
            <a:endParaRPr lang="en-US" sz="2400" dirty="0">
              <a:solidFill>
                <a:srgbClr val="FFFFFF"/>
              </a:solidFill>
            </a:endParaRPr>
          </a:p>
        </p:txBody>
      </p:sp>
    </p:spTree>
    <p:extLst>
      <p:ext uri="{BB962C8B-B14F-4D97-AF65-F5344CB8AC3E}">
        <p14:creationId xmlns:p14="http://schemas.microsoft.com/office/powerpoint/2010/main" val="3535697233"/>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25342</TotalTime>
  <Words>1872</Words>
  <Application>Microsoft Macintosh PowerPoint</Application>
  <PresentationFormat>Widescreen</PresentationFormat>
  <Paragraphs>90</Paragraphs>
  <Slides>21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Arial</vt:lpstr>
      <vt:lpstr>Avenir Next LT Pro</vt:lpstr>
      <vt:lpstr>Lotus Linotype</vt:lpstr>
      <vt:lpstr>Nassim</vt:lpstr>
      <vt:lpstr>Sagona Book</vt:lpstr>
      <vt:lpstr>The Hand Extrablack</vt:lpstr>
      <vt:lpstr>BlobVTI</vt:lpstr>
      <vt:lpstr>The Life of Prophet Muhammad</vt:lpstr>
      <vt:lpstr>The Battle of Mu’tah</vt:lpstr>
      <vt:lpstr>The Battle of Mu’tah</vt:lpstr>
      <vt:lpstr>The Battle of Mu’tah</vt:lpstr>
      <vt:lpstr>The Battle of Mu’tah</vt:lpstr>
      <vt:lpstr>The Battle of Mu’tah</vt:lpstr>
      <vt:lpstr>The Battle of Mu’tah</vt:lpstr>
      <vt:lpstr>The Battle of Mu’tah</vt:lpstr>
      <vt:lpstr>The Battle of Mu’tah</vt:lpstr>
      <vt:lpstr>The Battle of Mu’tah</vt:lpstr>
      <vt:lpstr>The Battle of Mu’tah</vt:lpstr>
      <vt:lpstr>The Battle of Mu’tah</vt:lpstr>
      <vt:lpstr>The Battle of Mu’tah</vt:lpstr>
      <vt:lpstr>The Battle of Mu’tah</vt:lpstr>
      <vt:lpstr>The Battle of Mu’tah</vt:lpstr>
      <vt:lpstr>The Battle of Mu’tah</vt:lpstr>
      <vt:lpstr>The Battle of Mu’tah</vt:lpstr>
      <vt:lpstr>The Battle of Mu’tah</vt:lpstr>
      <vt:lpstr>The Battle of Mu’tah</vt:lpstr>
      <vt:lpstr>The Battle of Mu’tah</vt:lpstr>
      <vt:lpstr>The Battle of Mu’tah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Microsoft Office User</cp:lastModifiedBy>
  <cp:revision>1472</cp:revision>
  <dcterms:created xsi:type="dcterms:W3CDTF">2020-11-25T07:02:27Z</dcterms:created>
  <dcterms:modified xsi:type="dcterms:W3CDTF">2023-08-23T07:45:52Z</dcterms:modified>
</cp:coreProperties>
</file>