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EAF5FF"/>
    <a:srgbClr val="FAFAFA"/>
    <a:srgbClr val="FDFDFD"/>
    <a:srgbClr val="FDFAFF"/>
    <a:srgbClr val="F6FFF6"/>
    <a:srgbClr val="000000"/>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53"/>
  </p:normalViewPr>
  <p:slideViewPr>
    <p:cSldViewPr snapToGrid="0" snapToObjects="1">
      <p:cViewPr varScale="1">
        <p:scale>
          <a:sx n="93" d="100"/>
          <a:sy n="93" d="100"/>
        </p:scale>
        <p:origin x="216"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27,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27,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27,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27,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27,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27,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27,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27,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27,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27,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27,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27,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FF8D3-8DDD-FBF8-06CF-5E4699A97361}"/>
              </a:ext>
            </a:extLst>
          </p:cNvPr>
          <p:cNvSpPr>
            <a:spLocks noGrp="1"/>
          </p:cNvSpPr>
          <p:nvPr>
            <p:ph type="title"/>
          </p:nvPr>
        </p:nvSpPr>
        <p:spPr>
          <a:xfrm>
            <a:off x="720000" y="619200"/>
            <a:ext cx="10728322" cy="683127"/>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CDE347D1-D70A-3B81-C23C-EBF2FFB3486A}"/>
              </a:ext>
            </a:extLst>
          </p:cNvPr>
          <p:cNvSpPr>
            <a:spLocks noGrp="1"/>
          </p:cNvSpPr>
          <p:nvPr>
            <p:ph idx="1"/>
          </p:nvPr>
        </p:nvSpPr>
        <p:spPr>
          <a:xfrm>
            <a:off x="720000" y="1302328"/>
            <a:ext cx="10728325" cy="4466648"/>
          </a:xfrm>
        </p:spPr>
        <p:txBody>
          <a:bodyPr>
            <a:normAutofit/>
          </a:bodyPr>
          <a:lstStyle/>
          <a:p>
            <a:pPr marL="0" indent="0" algn="ctr">
              <a:buNone/>
            </a:pPr>
            <a:r>
              <a:rPr lang="ar-AE" sz="2400" dirty="0">
                <a:solidFill>
                  <a:srgbClr val="FFFFFF"/>
                </a:solidFill>
              </a:rPr>
              <a:t>فمضى فَوافى القومَ ضَحْوةً ، فقالوا له : مَن الرجل؟ قال : أنا رسول لرسول الله ، إمّا أن تقولوا : لا إله إلاّ الله وحده لا شريك له وأن محمداً عبده ورسوله ، أو لأضْرِبنّكم بالسيف؟ قالوا له : اِرجعْ إلى صاحبك ، فإنّا في جمع لا تقوم له</a:t>
            </a:r>
            <a:endParaRPr lang="en-CA" sz="2400" dirty="0">
              <a:solidFill>
                <a:srgbClr val="FFFFFF"/>
              </a:solidFill>
            </a:endParaRPr>
          </a:p>
          <a:p>
            <a:pPr marL="0" indent="0" algn="ctr">
              <a:buNone/>
            </a:pPr>
            <a:r>
              <a:rPr lang="en-CA" sz="2400" dirty="0">
                <a:solidFill>
                  <a:srgbClr val="FFFFFF"/>
                </a:solidFill>
              </a:rPr>
              <a:t>“So he set forth and arrived [at the valley] in the morning. They (the Banu </a:t>
            </a:r>
            <a:r>
              <a:rPr lang="en-CA" sz="2400" dirty="0" err="1">
                <a:solidFill>
                  <a:srgbClr val="FFFFFF"/>
                </a:solidFill>
              </a:rPr>
              <a:t>Qadha’a</a:t>
            </a:r>
            <a:r>
              <a:rPr lang="en-CA" sz="2400" dirty="0">
                <a:solidFill>
                  <a:srgbClr val="FFFFFF"/>
                </a:solidFill>
              </a:rPr>
              <a:t> asked: Who is this man? Abu Bakr replied: I am the emissary of the Messenger of God. Either profess there is no god but Allah… and that Muhammad is His servant  and Messenger, or we shall strike you with our swords.  They replied: Go back to your companion for we are great in number and you cannot overcome us.</a:t>
            </a:r>
            <a:endParaRPr lang="en-US" sz="2400" dirty="0">
              <a:solidFill>
                <a:srgbClr val="FFFFFF"/>
              </a:solidFill>
            </a:endParaRPr>
          </a:p>
        </p:txBody>
      </p:sp>
    </p:spTree>
    <p:extLst>
      <p:ext uri="{BB962C8B-B14F-4D97-AF65-F5344CB8AC3E}">
        <p14:creationId xmlns:p14="http://schemas.microsoft.com/office/powerpoint/2010/main" val="2431774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2ADC-F567-6821-8C71-893B91AB2940}"/>
              </a:ext>
            </a:extLst>
          </p:cNvPr>
          <p:cNvSpPr>
            <a:spLocks noGrp="1"/>
          </p:cNvSpPr>
          <p:nvPr>
            <p:ph type="title"/>
          </p:nvPr>
        </p:nvSpPr>
        <p:spPr>
          <a:xfrm>
            <a:off x="720000" y="619200"/>
            <a:ext cx="10728322" cy="766255"/>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203EB65F-7FA8-CA75-0E02-DD60C24AEBD8}"/>
              </a:ext>
            </a:extLst>
          </p:cNvPr>
          <p:cNvSpPr>
            <a:spLocks noGrp="1"/>
          </p:cNvSpPr>
          <p:nvPr>
            <p:ph idx="1"/>
          </p:nvPr>
        </p:nvSpPr>
        <p:spPr>
          <a:xfrm>
            <a:off x="720000" y="1385456"/>
            <a:ext cx="10728325" cy="4383520"/>
          </a:xfrm>
        </p:spPr>
        <p:txBody>
          <a:bodyPr>
            <a:normAutofit/>
          </a:bodyPr>
          <a:lstStyle/>
          <a:p>
            <a:pPr marL="0" indent="0" algn="ctr">
              <a:buNone/>
            </a:pPr>
            <a:r>
              <a:rPr lang="ar-AE" sz="2400" dirty="0">
                <a:solidFill>
                  <a:srgbClr val="FFFFFF"/>
                </a:solidFill>
              </a:rPr>
              <a:t>فرجع الرجل ، فأخبررسولَ الله بذلك ، فقال النبي « مَنْ للوادي؟ » فقام رجل من المهاجرين فقال : أنا له يا رسولَ الله.</a:t>
            </a:r>
          </a:p>
          <a:p>
            <a:pPr marL="0" indent="0" algn="ctr">
              <a:buNone/>
            </a:pPr>
            <a:r>
              <a:rPr lang="ar-AE" sz="2400" dirty="0">
                <a:solidFill>
                  <a:srgbClr val="FFFFFF"/>
                </a:solidFill>
              </a:rPr>
              <a:t>قال : فدَفَع إليه الرايةَ ومضى ، ثمّ عاد بمثل ما عاد به صاحبهُ الأوّل.</a:t>
            </a:r>
            <a:endParaRPr lang="en-CA" sz="2400" dirty="0">
              <a:solidFill>
                <a:srgbClr val="FFFFFF"/>
              </a:solidFill>
            </a:endParaRPr>
          </a:p>
          <a:p>
            <a:pPr marL="0" indent="0" algn="ctr">
              <a:buNone/>
            </a:pPr>
            <a:r>
              <a:rPr lang="en-CA" sz="2400" dirty="0">
                <a:solidFill>
                  <a:srgbClr val="FFFFFF"/>
                </a:solidFill>
              </a:rPr>
              <a:t>Abu Bakr returned and informed the Prophet about what had happened. The Prophet then asked again: “Who will challenge them? A man from the </a:t>
            </a:r>
            <a:r>
              <a:rPr lang="en-CA" sz="2400" dirty="0" err="1">
                <a:solidFill>
                  <a:srgbClr val="FFFFFF"/>
                </a:solidFill>
              </a:rPr>
              <a:t>Muhajirren</a:t>
            </a:r>
            <a:r>
              <a:rPr lang="en-CA" sz="2400" dirty="0">
                <a:solidFill>
                  <a:srgbClr val="FFFFFF"/>
                </a:solidFill>
              </a:rPr>
              <a:t> (Umar ibn Al-Khattab) stood up…</a:t>
            </a:r>
            <a:endParaRPr lang="en-US" sz="2400" dirty="0">
              <a:solidFill>
                <a:srgbClr val="FFFFFF"/>
              </a:solidFill>
            </a:endParaRPr>
          </a:p>
        </p:txBody>
      </p:sp>
    </p:spTree>
    <p:extLst>
      <p:ext uri="{BB962C8B-B14F-4D97-AF65-F5344CB8AC3E}">
        <p14:creationId xmlns:p14="http://schemas.microsoft.com/office/powerpoint/2010/main" val="59533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F4BA3-B615-A536-DB55-7AB1BEE3207E}"/>
              </a:ext>
            </a:extLst>
          </p:cNvPr>
          <p:cNvSpPr>
            <a:spLocks noGrp="1"/>
          </p:cNvSpPr>
          <p:nvPr>
            <p:ph type="title"/>
          </p:nvPr>
        </p:nvSpPr>
        <p:spPr>
          <a:xfrm>
            <a:off x="720000" y="619200"/>
            <a:ext cx="10728322" cy="683127"/>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2E834E9E-CC39-D532-D27F-5819461A1C02}"/>
              </a:ext>
            </a:extLst>
          </p:cNvPr>
          <p:cNvSpPr>
            <a:spLocks noGrp="1"/>
          </p:cNvSpPr>
          <p:nvPr>
            <p:ph idx="1"/>
          </p:nvPr>
        </p:nvSpPr>
        <p:spPr>
          <a:xfrm>
            <a:off x="720000" y="1454728"/>
            <a:ext cx="10728325" cy="4585854"/>
          </a:xfrm>
        </p:spPr>
        <p:txBody>
          <a:bodyPr>
            <a:normAutofit/>
          </a:bodyPr>
          <a:lstStyle/>
          <a:p>
            <a:pPr marL="0" indent="0" algn="ctr">
              <a:buNone/>
            </a:pPr>
            <a:r>
              <a:rPr lang="ar-AE" sz="2400" dirty="0">
                <a:solidFill>
                  <a:srgbClr val="FFFFFF"/>
                </a:solidFill>
              </a:rPr>
              <a:t>فقال رسولُ اللّه : « أينَ عليُّ بن أبي طالب؟ » فقام أميرُ المؤمنين فقال : « أنا ذا يا رسولَ اللّه؟ » قال : « اِمض إلى الوادي » قال : « نعم » وكانت له عِصابة لا يَتَعصّب بها حتّى يَبْعَثَه النبيُّ في وجهٍ شديدٍ.</a:t>
            </a:r>
          </a:p>
          <a:p>
            <a:pPr marL="0" indent="0" algn="ctr">
              <a:buNone/>
            </a:pPr>
            <a:r>
              <a:rPr lang="ar-AE" sz="2400" dirty="0">
                <a:solidFill>
                  <a:srgbClr val="FFFFFF"/>
                </a:solidFill>
              </a:rPr>
              <a:t>فمضى إلى منزل فاطمة ، فالتمس العصابةَ منها؟ فقالت : « أين تُريد ، أين بَعَثَك أبي؟ قال : إلى وادي الرَمْل » فبكَتْ إشفاقاً عليه.</a:t>
            </a:r>
            <a:endParaRPr lang="en-CA" sz="2400" dirty="0">
              <a:solidFill>
                <a:srgbClr val="FFFFFF"/>
              </a:solidFill>
            </a:endParaRPr>
          </a:p>
          <a:p>
            <a:pPr marL="0" indent="0" algn="ctr">
              <a:buNone/>
            </a:pPr>
            <a:r>
              <a:rPr lang="en-CA" sz="2400" dirty="0">
                <a:solidFill>
                  <a:srgbClr val="FFFFFF"/>
                </a:solidFill>
              </a:rPr>
              <a:t>The Prophet asked: Where is Ali ibn Abi Talib....</a:t>
            </a:r>
            <a:endParaRPr lang="en-US" sz="2400" dirty="0">
              <a:solidFill>
                <a:srgbClr val="FFFFFF"/>
              </a:solidFill>
            </a:endParaRPr>
          </a:p>
        </p:txBody>
      </p:sp>
    </p:spTree>
    <p:extLst>
      <p:ext uri="{BB962C8B-B14F-4D97-AF65-F5344CB8AC3E}">
        <p14:creationId xmlns:p14="http://schemas.microsoft.com/office/powerpoint/2010/main" val="3363614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987A9-0E4B-BA9C-B047-B480B25E881F}"/>
              </a:ext>
            </a:extLst>
          </p:cNvPr>
          <p:cNvSpPr>
            <a:spLocks noGrp="1"/>
          </p:cNvSpPr>
          <p:nvPr>
            <p:ph type="title"/>
          </p:nvPr>
        </p:nvSpPr>
        <p:spPr>
          <a:xfrm>
            <a:off x="720000" y="619200"/>
            <a:ext cx="10728322" cy="710836"/>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23FE9859-1A97-A6C3-DDCF-140446B8D8D5}"/>
              </a:ext>
            </a:extLst>
          </p:cNvPr>
          <p:cNvSpPr>
            <a:spLocks noGrp="1"/>
          </p:cNvSpPr>
          <p:nvPr>
            <p:ph idx="1"/>
          </p:nvPr>
        </p:nvSpPr>
        <p:spPr>
          <a:xfrm>
            <a:off x="720000" y="1330036"/>
            <a:ext cx="10728325" cy="4438939"/>
          </a:xfrm>
        </p:spPr>
        <p:txBody>
          <a:bodyPr>
            <a:normAutofit/>
          </a:bodyPr>
          <a:lstStyle/>
          <a:p>
            <a:pPr marL="0" indent="0" algn="ctr">
              <a:buNone/>
            </a:pPr>
            <a:r>
              <a:rPr lang="ar-AE" sz="2400" dirty="0">
                <a:solidFill>
                  <a:srgbClr val="FFFFFF"/>
                </a:solidFill>
              </a:rPr>
              <a:t>فدخل النبيّ  وهي على تلك الحال. فقال لها : « ما لكِ تَبكين؟ أتَخافين أن يُقْتَل بعلًك؟ كلاّ ، إن شاءَ اللّه » فقال له علي : « لا تَنْفَس عليّ بالجنّة ، يا رسولَ اللّه ».</a:t>
            </a:r>
          </a:p>
          <a:p>
            <a:pPr marL="0" indent="0" algn="ctr">
              <a:buNone/>
            </a:pPr>
            <a:r>
              <a:rPr lang="ar-AE" sz="2400" dirty="0">
                <a:solidFill>
                  <a:srgbClr val="FFFFFF"/>
                </a:solidFill>
              </a:rPr>
              <a:t>ثمّ خرج ومعه لِواء النبي فمضى حتى وافى القومَ بسَحَر فأقام حتّى أصبح</a:t>
            </a:r>
            <a:endParaRPr lang="en-CA" sz="2400" dirty="0">
              <a:solidFill>
                <a:srgbClr val="FFFFFF"/>
              </a:solidFill>
            </a:endParaRPr>
          </a:p>
          <a:p>
            <a:r>
              <a:rPr lang="en-CA" sz="2400" dirty="0">
                <a:solidFill>
                  <a:srgbClr val="FFFFFF"/>
                </a:solidFill>
              </a:rPr>
              <a:t>The Prophet consoles Fatima.</a:t>
            </a:r>
          </a:p>
          <a:p>
            <a:r>
              <a:rPr lang="en-CA" sz="2400" dirty="0">
                <a:solidFill>
                  <a:srgbClr val="FFFFFF"/>
                </a:solidFill>
              </a:rPr>
              <a:t>Imam Ali yearns from martyrdom. </a:t>
            </a:r>
            <a:endParaRPr lang="en-US" sz="2400" dirty="0">
              <a:solidFill>
                <a:srgbClr val="FFFFFF"/>
              </a:solidFill>
            </a:endParaRPr>
          </a:p>
        </p:txBody>
      </p:sp>
    </p:spTree>
    <p:extLst>
      <p:ext uri="{BB962C8B-B14F-4D97-AF65-F5344CB8AC3E}">
        <p14:creationId xmlns:p14="http://schemas.microsoft.com/office/powerpoint/2010/main" val="2179488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6EBFF-45E5-D905-0A30-6240519383BC}"/>
              </a:ext>
            </a:extLst>
          </p:cNvPr>
          <p:cNvSpPr>
            <a:spLocks noGrp="1"/>
          </p:cNvSpPr>
          <p:nvPr>
            <p:ph type="title"/>
          </p:nvPr>
        </p:nvSpPr>
        <p:spPr>
          <a:xfrm>
            <a:off x="720000" y="619200"/>
            <a:ext cx="10728322" cy="724691"/>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B288C4C5-69A1-EB19-812A-55F97E628A55}"/>
              </a:ext>
            </a:extLst>
          </p:cNvPr>
          <p:cNvSpPr>
            <a:spLocks noGrp="1"/>
          </p:cNvSpPr>
          <p:nvPr>
            <p:ph idx="1"/>
          </p:nvPr>
        </p:nvSpPr>
        <p:spPr>
          <a:xfrm>
            <a:off x="720000" y="1468582"/>
            <a:ext cx="10728325" cy="4300393"/>
          </a:xfrm>
        </p:spPr>
        <p:txBody>
          <a:bodyPr/>
          <a:lstStyle/>
          <a:p>
            <a:pPr marL="0" indent="0" algn="ctr">
              <a:buNone/>
            </a:pPr>
            <a:r>
              <a:rPr lang="ar-AE" sz="2400" dirty="0">
                <a:solidFill>
                  <a:srgbClr val="FFFFFF"/>
                </a:solidFill>
              </a:rPr>
              <a:t>ثمّ صلّى بأصحابه الغَداةَ وصَفَهم صُفوفاً ، واتكأ على سيفه مقبِلاً على العدُوّ ، فقال لهم : « يا هؤلاء ، أنا رسولُ رسول اللّه إليكم ، أن تقولوا لا إله إلاّ الله وأنَ محمّداً عبدُه ورسوله ، وإلاّ ضرَبتُكم بالسيف ».</a:t>
            </a:r>
          </a:p>
          <a:p>
            <a:r>
              <a:rPr lang="en-US" sz="2400" dirty="0">
                <a:solidFill>
                  <a:srgbClr val="FFFFFF"/>
                </a:solidFill>
              </a:rPr>
              <a:t>Imam Ali encounters the tribe in the early morning. He too gives them the options of embracing Islam or fighting.</a:t>
            </a:r>
          </a:p>
          <a:p>
            <a:endParaRPr lang="en-US" sz="2400" dirty="0">
              <a:solidFill>
                <a:srgbClr val="FFFFFF"/>
              </a:solidFill>
            </a:endParaRPr>
          </a:p>
        </p:txBody>
      </p:sp>
    </p:spTree>
    <p:extLst>
      <p:ext uri="{BB962C8B-B14F-4D97-AF65-F5344CB8AC3E}">
        <p14:creationId xmlns:p14="http://schemas.microsoft.com/office/powerpoint/2010/main" val="2688602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F5A62-62A7-DF21-464D-AA0390CFAB7B}"/>
              </a:ext>
            </a:extLst>
          </p:cNvPr>
          <p:cNvSpPr>
            <a:spLocks noGrp="1"/>
          </p:cNvSpPr>
          <p:nvPr>
            <p:ph type="title"/>
          </p:nvPr>
        </p:nvSpPr>
        <p:spPr>
          <a:xfrm>
            <a:off x="720000" y="619200"/>
            <a:ext cx="10728322" cy="793964"/>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33DAA409-D6D9-36EA-3B3A-356CB4659B99}"/>
              </a:ext>
            </a:extLst>
          </p:cNvPr>
          <p:cNvSpPr>
            <a:spLocks noGrp="1"/>
          </p:cNvSpPr>
          <p:nvPr>
            <p:ph idx="1"/>
          </p:nvPr>
        </p:nvSpPr>
        <p:spPr>
          <a:xfrm>
            <a:off x="720000" y="1413164"/>
            <a:ext cx="10728325" cy="4825636"/>
          </a:xfrm>
        </p:spPr>
        <p:txBody>
          <a:bodyPr>
            <a:normAutofit/>
          </a:bodyPr>
          <a:lstStyle/>
          <a:p>
            <a:pPr marL="0" indent="0" algn="ctr">
              <a:buNone/>
            </a:pPr>
            <a:r>
              <a:rPr lang="ar-AE" sz="2400" dirty="0">
                <a:solidFill>
                  <a:srgbClr val="FFFFFF"/>
                </a:solidFill>
              </a:rPr>
              <a:t>قالوا : اِرجِعْ كما رجَعَ صاحباك.</a:t>
            </a:r>
          </a:p>
          <a:p>
            <a:pPr marL="0" indent="0" algn="ctr">
              <a:buNone/>
            </a:pPr>
            <a:r>
              <a:rPr lang="ar-AE" sz="2400" dirty="0">
                <a:solidFill>
                  <a:srgbClr val="FFFFFF"/>
                </a:solidFill>
              </a:rPr>
              <a:t>قال : « أنا أرْجِع؟! لا والله حتى تُسْلِموا أو أضْرِبكم بسيفي هذا ، أنا عليُّ بن أبي طالب بن عبد المُطَّلب ».</a:t>
            </a:r>
          </a:p>
          <a:p>
            <a:pPr marL="0" indent="0" algn="ctr">
              <a:buNone/>
            </a:pPr>
            <a:r>
              <a:rPr lang="ar-AE" sz="2400" dirty="0">
                <a:solidFill>
                  <a:srgbClr val="FFFFFF"/>
                </a:solidFill>
              </a:rPr>
              <a:t>فاضطرب القومُ لمّا عَرَفوه ، ثمّ اجترؤوا على مُواقَعته ، فواقعهم ، فقتَلَ منهم ستةً أو سبعةً ، وانهزم المشركون ، وظَفِر المسلمون وحازوا الغنائم ، وتوجّه إلى النبي</a:t>
            </a:r>
            <a:endParaRPr lang="en-CA" sz="2400" dirty="0">
              <a:solidFill>
                <a:srgbClr val="FFFFFF"/>
              </a:solidFill>
            </a:endParaRPr>
          </a:p>
          <a:p>
            <a:r>
              <a:rPr lang="en-CA" sz="2400" dirty="0">
                <a:solidFill>
                  <a:srgbClr val="FFFFFF"/>
                </a:solidFill>
              </a:rPr>
              <a:t>Imam Ali kills 7 or 8 of them until they retreat. </a:t>
            </a:r>
          </a:p>
          <a:p>
            <a:r>
              <a:rPr lang="en-CA" sz="2400" dirty="0">
                <a:solidFill>
                  <a:srgbClr val="FFFFFF"/>
                </a:solidFill>
              </a:rPr>
              <a:t>The Muslims collect the spoils and return back to the Prophet in Medina.</a:t>
            </a:r>
            <a:endParaRPr lang="en-US" sz="2400" dirty="0">
              <a:solidFill>
                <a:srgbClr val="FFFFFF"/>
              </a:solidFill>
            </a:endParaRPr>
          </a:p>
        </p:txBody>
      </p:sp>
    </p:spTree>
    <p:extLst>
      <p:ext uri="{BB962C8B-B14F-4D97-AF65-F5344CB8AC3E}">
        <p14:creationId xmlns:p14="http://schemas.microsoft.com/office/powerpoint/2010/main" val="3532071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F6DD9-BF94-2DFF-9A20-F3FB75EF3CE6}"/>
              </a:ext>
            </a:extLst>
          </p:cNvPr>
          <p:cNvSpPr>
            <a:spLocks noGrp="1"/>
          </p:cNvSpPr>
          <p:nvPr>
            <p:ph type="title"/>
          </p:nvPr>
        </p:nvSpPr>
        <p:spPr>
          <a:xfrm>
            <a:off x="720000" y="619200"/>
            <a:ext cx="10728322" cy="738545"/>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7B4ECB7C-EED8-427B-4658-B92476000D15}"/>
              </a:ext>
            </a:extLst>
          </p:cNvPr>
          <p:cNvSpPr>
            <a:spLocks noGrp="1"/>
          </p:cNvSpPr>
          <p:nvPr>
            <p:ph idx="1"/>
          </p:nvPr>
        </p:nvSpPr>
        <p:spPr>
          <a:xfrm>
            <a:off x="720000" y="1496292"/>
            <a:ext cx="10728325" cy="4272684"/>
          </a:xfrm>
        </p:spPr>
        <p:txBody>
          <a:bodyPr/>
          <a:lstStyle/>
          <a:p>
            <a:pPr marL="0" indent="0" algn="ctr">
              <a:buNone/>
            </a:pPr>
            <a:r>
              <a:rPr lang="ar-AE" sz="2400" dirty="0">
                <a:solidFill>
                  <a:srgbClr val="FFFFFF"/>
                </a:solidFill>
              </a:rPr>
              <a:t>فروي عن امّ سَلَمة ـ رحمة الله عليها ـ قالت : كان نبيُّ الله قائلاً في بيتي إذ انْتَبَهَ فَزَعاً من منامه ، فقلت له : اللّه جارك ، قال : « صدقتِ ، اللّه جاري ، لكنّ هذا جَبرئيل يُخبِرني : أنّ علياً قادم » ثمّ خرج إلى الناس فأمَرَهم أن يَسْتَقبلوا علياً  وقام المسلمون له صَفّين مع رسول اللّه .</a:t>
            </a:r>
            <a:endParaRPr lang="en-CA" sz="2400" dirty="0">
              <a:solidFill>
                <a:srgbClr val="FFFFFF"/>
              </a:solidFill>
            </a:endParaRPr>
          </a:p>
          <a:p>
            <a:r>
              <a:rPr lang="en-CA" sz="2400" dirty="0">
                <a:solidFill>
                  <a:srgbClr val="FFFFFF"/>
                </a:solidFill>
              </a:rPr>
              <a:t>Umm </a:t>
            </a:r>
            <a:r>
              <a:rPr lang="en-CA" sz="2400" dirty="0" err="1">
                <a:solidFill>
                  <a:srgbClr val="FFFFFF"/>
                </a:solidFill>
              </a:rPr>
              <a:t>Salamah</a:t>
            </a:r>
            <a:r>
              <a:rPr lang="en-CA" sz="2400" dirty="0">
                <a:solidFill>
                  <a:srgbClr val="FFFFFF"/>
                </a:solidFill>
              </a:rPr>
              <a:t> reports that Prophet suddenly wakes up from his sleep and informs her that Gabriel has just told him that Imam Ali is about to arrive in Medina.</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18423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405B-818F-97FB-5654-124D91989927}"/>
              </a:ext>
            </a:extLst>
          </p:cNvPr>
          <p:cNvSpPr>
            <a:spLocks noGrp="1"/>
          </p:cNvSpPr>
          <p:nvPr>
            <p:ph type="title"/>
          </p:nvPr>
        </p:nvSpPr>
        <p:spPr>
          <a:xfrm>
            <a:off x="720000" y="619200"/>
            <a:ext cx="10728322" cy="724691"/>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7808C7B8-A8D5-F867-4DA0-204DB95846CC}"/>
              </a:ext>
            </a:extLst>
          </p:cNvPr>
          <p:cNvSpPr>
            <a:spLocks noGrp="1"/>
          </p:cNvSpPr>
          <p:nvPr>
            <p:ph idx="1"/>
          </p:nvPr>
        </p:nvSpPr>
        <p:spPr>
          <a:xfrm>
            <a:off x="720000" y="1343892"/>
            <a:ext cx="10728325" cy="4894908"/>
          </a:xfrm>
        </p:spPr>
        <p:txBody>
          <a:bodyPr>
            <a:normAutofit/>
          </a:bodyPr>
          <a:lstStyle/>
          <a:p>
            <a:pPr marL="0" indent="0" algn="ctr">
              <a:buNone/>
            </a:pPr>
            <a:r>
              <a:rPr lang="ar-AE" sz="2400" dirty="0">
                <a:solidFill>
                  <a:srgbClr val="FFFFFF"/>
                </a:solidFill>
              </a:rPr>
              <a:t>فلمّا بَصرَ بالنبي ترجّل عن فرسه وأهوى إلى قدمَيْه يُقبّلهما ، فقال له : « إرْكَبْ فإنّ اللّه تعالى ورسوله عنك راضيان » فبكى أميرُ المؤمنين فَرَحاً ، وانصرف إلى منزله ، وتسلّم المسلمون الغنائمَ.</a:t>
            </a:r>
            <a:endParaRPr lang="en-CA" sz="2400" dirty="0">
              <a:solidFill>
                <a:srgbClr val="FFFFFF"/>
              </a:solidFill>
            </a:endParaRPr>
          </a:p>
          <a:p>
            <a:pPr marL="0" indent="0" algn="ctr">
              <a:buNone/>
            </a:pPr>
            <a:endParaRPr lang="en-CA" sz="2400" dirty="0">
              <a:solidFill>
                <a:srgbClr val="FFFFFF"/>
              </a:solidFill>
            </a:endParaRPr>
          </a:p>
          <a:p>
            <a:pPr marL="0" indent="0" algn="ctr">
              <a:buNone/>
            </a:pPr>
            <a:r>
              <a:rPr lang="ar-AE" sz="2400" dirty="0">
                <a:solidFill>
                  <a:srgbClr val="FFFFFF"/>
                </a:solidFill>
              </a:rPr>
              <a:t>فقال النبي لبعض من كان معه في الجيش : « كيف رأيتمُ أميرَكم؟ » قالوا : لم نُنِكْر منه شيئاً ، إلاّ أنّه لم يَؤُمَ بنا في صلاة إلاّ قرأ بنا فيها بقُلْ هو الله أحد. فقال النبي « سأسأله عن ذلك ».</a:t>
            </a:r>
            <a:endParaRPr lang="en-CA" sz="2400" dirty="0">
              <a:solidFill>
                <a:srgbClr val="FFFFFF"/>
              </a:solidFill>
            </a:endParaRPr>
          </a:p>
          <a:p>
            <a:r>
              <a:rPr lang="en-CA" sz="2400" dirty="0">
                <a:solidFill>
                  <a:srgbClr val="FFFFFF"/>
                </a:solidFill>
              </a:rPr>
              <a:t>Imam Ali dismounts his horse upon seeing the Prophet and kisses his feet.</a:t>
            </a:r>
          </a:p>
          <a:p>
            <a:r>
              <a:rPr lang="en-CA" sz="2400" dirty="0">
                <a:solidFill>
                  <a:srgbClr val="FFFFFF"/>
                </a:solidFill>
              </a:rPr>
              <a:t>The Prophet asks the companions who accompanied Ali what they thought of his leadership.</a:t>
            </a:r>
            <a:endParaRPr lang="en-US" sz="2400" dirty="0">
              <a:solidFill>
                <a:srgbClr val="FFFFFF"/>
              </a:solidFill>
            </a:endParaRPr>
          </a:p>
        </p:txBody>
      </p:sp>
    </p:spTree>
    <p:extLst>
      <p:ext uri="{BB962C8B-B14F-4D97-AF65-F5344CB8AC3E}">
        <p14:creationId xmlns:p14="http://schemas.microsoft.com/office/powerpoint/2010/main" val="399407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8CE14-E861-0F82-7A6C-EF50409B4941}"/>
              </a:ext>
            </a:extLst>
          </p:cNvPr>
          <p:cNvSpPr>
            <a:spLocks noGrp="1"/>
          </p:cNvSpPr>
          <p:nvPr>
            <p:ph type="title"/>
          </p:nvPr>
        </p:nvSpPr>
        <p:spPr>
          <a:xfrm>
            <a:off x="720000" y="619200"/>
            <a:ext cx="10728322" cy="793964"/>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8031FD5B-6239-4F16-396A-E841ADBD7F8B}"/>
              </a:ext>
            </a:extLst>
          </p:cNvPr>
          <p:cNvSpPr>
            <a:spLocks noGrp="1"/>
          </p:cNvSpPr>
          <p:nvPr>
            <p:ph idx="1"/>
          </p:nvPr>
        </p:nvSpPr>
        <p:spPr>
          <a:xfrm>
            <a:off x="720000" y="1413164"/>
            <a:ext cx="10728325" cy="4355811"/>
          </a:xfrm>
        </p:spPr>
        <p:txBody>
          <a:bodyPr>
            <a:normAutofit/>
          </a:bodyPr>
          <a:lstStyle/>
          <a:p>
            <a:pPr marL="0" indent="0" algn="ctr">
              <a:buNone/>
            </a:pPr>
            <a:r>
              <a:rPr lang="ar-AE" sz="2400" dirty="0">
                <a:solidFill>
                  <a:srgbClr val="FFFFFF"/>
                </a:solidFill>
              </a:rPr>
              <a:t>فلمّا جاءه قال له : « لمَ لم تَقْرَأ بهم في فَرائِضك إلاّ بسورة الإخلاص؟ » فقال : « يا رسولَ الله أحبَبْتها » قال له النبي: « فإن الله قد أحَبّك كما أحبَبْتَها ».</a:t>
            </a:r>
          </a:p>
          <a:p>
            <a:pPr marL="0" indent="0" algn="ctr">
              <a:buNone/>
            </a:pPr>
            <a:r>
              <a:rPr lang="ar-AE" sz="2400" dirty="0">
                <a:solidFill>
                  <a:srgbClr val="FFFFFF"/>
                </a:solidFill>
              </a:rPr>
              <a:t>ثم قال له : « يا عليّ ، لولا أنّني أشْفِقُ أن تقولَ فيك طوائفٌ ما قالت النصَارى في عيسى بن مريم ، لقلتُ فيك اليومَ مَقالاً لا تَمُرّ بملأٍ منهم إلاّ أخَذوا التراب من تحت قَدَمَيْك ».</a:t>
            </a:r>
            <a:endParaRPr lang="en-CA" sz="2400" dirty="0">
              <a:solidFill>
                <a:srgbClr val="FFFFFF"/>
              </a:solidFill>
            </a:endParaRPr>
          </a:p>
          <a:p>
            <a:r>
              <a:rPr lang="en-CA" sz="2400" dirty="0">
                <a:solidFill>
                  <a:srgbClr val="FFFFFF"/>
                </a:solidFill>
              </a:rPr>
              <a:t>Imam Ali only recited Surat Al-</a:t>
            </a:r>
            <a:r>
              <a:rPr lang="en-CA" sz="2400" dirty="0" err="1">
                <a:solidFill>
                  <a:srgbClr val="FFFFFF"/>
                </a:solidFill>
              </a:rPr>
              <a:t>Ikhlas</a:t>
            </a:r>
            <a:r>
              <a:rPr lang="en-CA" sz="2400" dirty="0">
                <a:solidFill>
                  <a:srgbClr val="FFFFFF"/>
                </a:solidFill>
              </a:rPr>
              <a:t> after Surat Al-</a:t>
            </a:r>
            <a:r>
              <a:rPr lang="en-CA" sz="2400" dirty="0" err="1">
                <a:solidFill>
                  <a:srgbClr val="FFFFFF"/>
                </a:solidFill>
              </a:rPr>
              <a:t>Fatiha</a:t>
            </a:r>
            <a:r>
              <a:rPr lang="en-CA" sz="2400" dirty="0">
                <a:solidFill>
                  <a:srgbClr val="FFFFFF"/>
                </a:solidFill>
              </a:rPr>
              <a:t> in his obligatory prayers.</a:t>
            </a:r>
          </a:p>
          <a:p>
            <a:r>
              <a:rPr lang="en-CA" sz="2400" dirty="0">
                <a:solidFill>
                  <a:srgbClr val="FFFFFF"/>
                </a:solidFill>
              </a:rPr>
              <a:t>The Prophet asks him why he singled out this surah in his prayers.</a:t>
            </a:r>
          </a:p>
          <a:p>
            <a:r>
              <a:rPr lang="en-CA" sz="2400" dirty="0">
                <a:solidFill>
                  <a:srgbClr val="FFFFFF"/>
                </a:solidFill>
              </a:rPr>
              <a:t>The Prophet explains his hesitation regarding mentioning the merits of Ali.</a:t>
            </a:r>
            <a:endParaRPr lang="en-US" sz="2400" dirty="0">
              <a:solidFill>
                <a:srgbClr val="FFFFFF"/>
              </a:solidFill>
            </a:endParaRPr>
          </a:p>
        </p:txBody>
      </p:sp>
    </p:spTree>
    <p:extLst>
      <p:ext uri="{BB962C8B-B14F-4D97-AF65-F5344CB8AC3E}">
        <p14:creationId xmlns:p14="http://schemas.microsoft.com/office/powerpoint/2010/main" val="3303789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DEC8E-06EC-85AA-C2E9-FBD1C169AD73}"/>
              </a:ext>
            </a:extLst>
          </p:cNvPr>
          <p:cNvSpPr>
            <a:spLocks noGrp="1"/>
          </p:cNvSpPr>
          <p:nvPr>
            <p:ph type="title"/>
          </p:nvPr>
        </p:nvSpPr>
        <p:spPr>
          <a:xfrm>
            <a:off x="720000" y="619200"/>
            <a:ext cx="10728322" cy="724691"/>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1D67089D-B837-EA80-6BC5-463296A32E30}"/>
              </a:ext>
            </a:extLst>
          </p:cNvPr>
          <p:cNvSpPr>
            <a:spLocks noGrp="1"/>
          </p:cNvSpPr>
          <p:nvPr>
            <p:ph idx="1"/>
          </p:nvPr>
        </p:nvSpPr>
        <p:spPr>
          <a:xfrm>
            <a:off x="720000" y="1510146"/>
            <a:ext cx="10728325" cy="4258830"/>
          </a:xfrm>
        </p:spPr>
        <p:txBody>
          <a:bodyPr>
            <a:normAutofit/>
          </a:bodyPr>
          <a:lstStyle/>
          <a:p>
            <a:pPr marL="0" indent="0" algn="ctr">
              <a:buNone/>
            </a:pPr>
            <a:r>
              <a:rPr lang="ar-AE" sz="2400" dirty="0">
                <a:solidFill>
                  <a:srgbClr val="FFFFFF"/>
                </a:solidFill>
              </a:rPr>
              <a:t>فكان الفتح في هذه الغَزاة لأمير المؤمنين  خاصّةً ، بعد أن كان من غيره فيها من الإفساد ما كان ، واختصّ عليّ  من مَديح النبي  بها بفضائل لم يَحْصُل منها شيء لغيره.</a:t>
            </a:r>
            <a:endParaRPr lang="en-CA" sz="2400" dirty="0">
              <a:solidFill>
                <a:srgbClr val="FFFFFF"/>
              </a:solidFill>
            </a:endParaRPr>
          </a:p>
          <a:p>
            <a:pPr marL="0" indent="0" algn="ctr">
              <a:buNone/>
            </a:pPr>
            <a:r>
              <a:rPr lang="ar-AE" sz="2400" dirty="0">
                <a:solidFill>
                  <a:srgbClr val="FFFFFF"/>
                </a:solidFill>
              </a:rPr>
              <a:t>قد ذكر كثيرٌ من أصحاب السيرة: أنَّ في هذه الغَزاة نَزَل على النبي : ( وَالْعَادياتِ ضَبْحاً ... )إلى آخرها فتضمّنت ذكرَ الحال فيما فعله أميرً المؤمنين فيها</a:t>
            </a:r>
          </a:p>
          <a:p>
            <a:pPr marL="0" indent="0" algn="ctr">
              <a:buNone/>
            </a:pPr>
            <a:endParaRPr lang="en-CA" sz="2400" dirty="0">
              <a:solidFill>
                <a:srgbClr val="FFFFFF"/>
              </a:solidFill>
            </a:endParaRPr>
          </a:p>
        </p:txBody>
      </p:sp>
    </p:spTree>
    <p:extLst>
      <p:ext uri="{BB962C8B-B14F-4D97-AF65-F5344CB8AC3E}">
        <p14:creationId xmlns:p14="http://schemas.microsoft.com/office/powerpoint/2010/main" val="2998246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C8352-C952-4D60-0607-AA6B4DE06B14}"/>
              </a:ext>
            </a:extLst>
          </p:cNvPr>
          <p:cNvSpPr>
            <a:spLocks noGrp="1"/>
          </p:cNvSpPr>
          <p:nvPr>
            <p:ph type="title"/>
          </p:nvPr>
        </p:nvSpPr>
        <p:spPr>
          <a:xfrm>
            <a:off x="720000" y="619200"/>
            <a:ext cx="10728322" cy="821673"/>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C90120DE-56E6-FD87-F338-E529764F7F43}"/>
              </a:ext>
            </a:extLst>
          </p:cNvPr>
          <p:cNvSpPr>
            <a:spLocks noGrp="1"/>
          </p:cNvSpPr>
          <p:nvPr>
            <p:ph idx="1"/>
          </p:nvPr>
        </p:nvSpPr>
        <p:spPr>
          <a:xfrm>
            <a:off x="720000" y="1440874"/>
            <a:ext cx="10728325" cy="4328102"/>
          </a:xfrm>
        </p:spPr>
        <p:txBody>
          <a:bodyPr/>
          <a:lstStyle/>
          <a:p>
            <a:r>
              <a:rPr lang="en-US" sz="2400" dirty="0">
                <a:solidFill>
                  <a:srgbClr val="FFFFFF"/>
                </a:solidFill>
              </a:rPr>
              <a:t>Recap of the Battle of </a:t>
            </a:r>
            <a:r>
              <a:rPr lang="en-US" sz="2400" dirty="0" err="1">
                <a:solidFill>
                  <a:srgbClr val="FFFFFF"/>
                </a:solidFill>
              </a:rPr>
              <a:t>Mu’tah</a:t>
            </a:r>
            <a:r>
              <a:rPr lang="en-US" sz="2400" dirty="0">
                <a:solidFill>
                  <a:srgbClr val="FFFFFF"/>
                </a:solidFill>
              </a:rPr>
              <a:t>.</a:t>
            </a:r>
          </a:p>
          <a:p>
            <a:r>
              <a:rPr lang="en-US" sz="2400" dirty="0">
                <a:solidFill>
                  <a:srgbClr val="FFFFFF"/>
                </a:solidFill>
              </a:rPr>
              <a:t>Before discussing the Conquest of Makkah, there are is one important incident to discuss that occurred between the Battle of </a:t>
            </a:r>
            <a:r>
              <a:rPr lang="en-US" sz="2400" dirty="0" err="1">
                <a:solidFill>
                  <a:srgbClr val="FFFFFF"/>
                </a:solidFill>
              </a:rPr>
              <a:t>Mu’tah</a:t>
            </a:r>
            <a:r>
              <a:rPr lang="en-US" sz="2400" dirty="0">
                <a:solidFill>
                  <a:srgbClr val="FFFFFF"/>
                </a:solidFill>
              </a:rPr>
              <a:t> and the Conquest of Makkah and that is the Campaign of </a:t>
            </a:r>
            <a:r>
              <a:rPr lang="en-US" sz="2400" dirty="0" err="1">
                <a:solidFill>
                  <a:srgbClr val="FFFFFF"/>
                </a:solidFill>
              </a:rPr>
              <a:t>Dhat</a:t>
            </a:r>
            <a:r>
              <a:rPr lang="en-US" sz="2400" dirty="0">
                <a:solidFill>
                  <a:srgbClr val="FFFFFF"/>
                </a:solidFill>
              </a:rPr>
              <a:t> Al-</a:t>
            </a:r>
            <a:r>
              <a:rPr lang="en-US" sz="2400" dirty="0" err="1">
                <a:solidFill>
                  <a:srgbClr val="FFFFFF"/>
                </a:solidFill>
              </a:rPr>
              <a:t>Salasil</a:t>
            </a:r>
            <a:r>
              <a:rPr lang="en-US" sz="2400" dirty="0">
                <a:solidFill>
                  <a:srgbClr val="FFFFFF"/>
                </a:solidFill>
              </a:rPr>
              <a:t>.</a:t>
            </a:r>
          </a:p>
          <a:p>
            <a:r>
              <a:rPr lang="en-US" sz="2400" dirty="0">
                <a:solidFill>
                  <a:srgbClr val="FFFFFF"/>
                </a:solidFill>
              </a:rPr>
              <a:t>This incident is also called </a:t>
            </a:r>
            <a:r>
              <a:rPr lang="ar-AE" sz="2400" b="0" i="0" dirty="0">
                <a:solidFill>
                  <a:srgbClr val="FFFFFF"/>
                </a:solidFill>
                <a:effectLst/>
                <a:latin typeface="Arial" panose="020B0604020202020204" pitchFamily="34" charset="0"/>
              </a:rPr>
              <a:t>سرية ذات السلاسل</a:t>
            </a:r>
            <a:endParaRPr lang="en-CA" sz="2400" b="0" i="0" dirty="0">
              <a:solidFill>
                <a:srgbClr val="FFFFFF"/>
              </a:solidFill>
              <a:effectLst/>
              <a:latin typeface="Arial" panose="020B0604020202020204" pitchFamily="34" charset="0"/>
            </a:endParaRPr>
          </a:p>
          <a:p>
            <a:r>
              <a:rPr lang="en-CA" sz="2400" dirty="0">
                <a:solidFill>
                  <a:srgbClr val="FFFFFF"/>
                </a:solidFill>
              </a:rPr>
              <a:t>What is the meaning of </a:t>
            </a:r>
            <a:r>
              <a:rPr lang="en-CA" sz="2400" dirty="0" err="1">
                <a:solidFill>
                  <a:srgbClr val="FFFFFF"/>
                </a:solidFill>
              </a:rPr>
              <a:t>Dhat</a:t>
            </a:r>
            <a:r>
              <a:rPr lang="en-CA" sz="2400" dirty="0">
                <a:solidFill>
                  <a:srgbClr val="FFFFFF"/>
                </a:solidFill>
              </a:rPr>
              <a:t> Al-</a:t>
            </a:r>
            <a:r>
              <a:rPr lang="en-CA" sz="2400" dirty="0" err="1">
                <a:solidFill>
                  <a:srgbClr val="FFFFFF"/>
                </a:solidFill>
              </a:rPr>
              <a:t>Salasil</a:t>
            </a:r>
            <a:r>
              <a:rPr lang="en-CA" sz="2400" dirty="0">
                <a:solidFill>
                  <a:srgbClr val="FFFFFF"/>
                </a:solidFill>
              </a:rPr>
              <a:t>:</a:t>
            </a:r>
          </a:p>
          <a:p>
            <a:pPr lvl="1"/>
            <a:r>
              <a:rPr lang="en-CA" sz="2000" b="0" i="0" dirty="0">
                <a:solidFill>
                  <a:srgbClr val="FFFFFF"/>
                </a:solidFill>
                <a:effectLst/>
              </a:rPr>
              <a:t>Geographical marker that refers </a:t>
            </a:r>
            <a:r>
              <a:rPr lang="en-CA" dirty="0">
                <a:solidFill>
                  <a:srgbClr val="FFFFFF"/>
                </a:solidFill>
              </a:rPr>
              <a:t>to </a:t>
            </a:r>
            <a:r>
              <a:rPr lang="en-CA" sz="2000" b="0" i="0" dirty="0">
                <a:solidFill>
                  <a:srgbClr val="FFFFFF"/>
                </a:solidFill>
                <a:effectLst/>
              </a:rPr>
              <a:t>a pond that was called </a:t>
            </a:r>
            <a:r>
              <a:rPr lang="en-CA" sz="2000" b="0" i="0" dirty="0" err="1">
                <a:solidFill>
                  <a:srgbClr val="FFFFFF"/>
                </a:solidFill>
                <a:effectLst/>
              </a:rPr>
              <a:t>Dhat</a:t>
            </a:r>
            <a:r>
              <a:rPr lang="en-CA" sz="2000" b="0" i="0" dirty="0">
                <a:solidFill>
                  <a:srgbClr val="FFFFFF"/>
                </a:solidFill>
                <a:effectLst/>
              </a:rPr>
              <a:t> al-</a:t>
            </a:r>
            <a:r>
              <a:rPr lang="en-CA" sz="2000" b="0" i="0" dirty="0" err="1">
                <a:solidFill>
                  <a:srgbClr val="FFFFFF"/>
                </a:solidFill>
                <a:effectLst/>
              </a:rPr>
              <a:t>Salasil</a:t>
            </a:r>
            <a:r>
              <a:rPr lang="en-CA" sz="2000" b="0" i="0" dirty="0">
                <a:solidFill>
                  <a:srgbClr val="FFFFFF"/>
                </a:solidFill>
                <a:effectLst/>
              </a:rPr>
              <a:t>.</a:t>
            </a:r>
          </a:p>
          <a:p>
            <a:pPr lvl="1"/>
            <a:r>
              <a:rPr lang="en-CA" dirty="0">
                <a:solidFill>
                  <a:srgbClr val="FFFFFF"/>
                </a:solidFill>
              </a:rPr>
              <a:t>T</a:t>
            </a:r>
            <a:r>
              <a:rPr lang="en-CA" sz="2000" b="0" i="0" dirty="0">
                <a:solidFill>
                  <a:srgbClr val="FFFFFF"/>
                </a:solidFill>
                <a:effectLst/>
              </a:rPr>
              <a:t>he prisoners were all tied up in chains (</a:t>
            </a:r>
            <a:r>
              <a:rPr lang="en-CA" sz="2000" b="0" i="0" dirty="0" err="1">
                <a:solidFill>
                  <a:srgbClr val="FFFFFF"/>
                </a:solidFill>
                <a:effectLst/>
              </a:rPr>
              <a:t>salasil</a:t>
            </a:r>
            <a:r>
              <a:rPr lang="en-CA" sz="2000" b="0" i="0" dirty="0">
                <a:solidFill>
                  <a:srgbClr val="FFFFFF"/>
                </a:solidFill>
                <a:effectLst/>
              </a:rPr>
              <a:t>)</a:t>
            </a:r>
            <a:endParaRPr lang="en-US" sz="2400" dirty="0">
              <a:solidFill>
                <a:srgbClr val="FFFFFF"/>
              </a:solidFill>
            </a:endParaRPr>
          </a:p>
          <a:p>
            <a:endParaRPr lang="en-US" dirty="0"/>
          </a:p>
        </p:txBody>
      </p:sp>
    </p:spTree>
    <p:extLst>
      <p:ext uri="{BB962C8B-B14F-4D97-AF65-F5344CB8AC3E}">
        <p14:creationId xmlns:p14="http://schemas.microsoft.com/office/powerpoint/2010/main" val="3345849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87A74-2043-45A6-58BA-D10711CF7985}"/>
              </a:ext>
            </a:extLst>
          </p:cNvPr>
          <p:cNvSpPr>
            <a:spLocks noGrp="1"/>
          </p:cNvSpPr>
          <p:nvPr>
            <p:ph type="title"/>
          </p:nvPr>
        </p:nvSpPr>
        <p:spPr>
          <a:xfrm>
            <a:off x="720000" y="619200"/>
            <a:ext cx="10728322" cy="683127"/>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8451DFFC-6C70-C6EB-4375-3D44084D0585}"/>
              </a:ext>
            </a:extLst>
          </p:cNvPr>
          <p:cNvSpPr>
            <a:spLocks noGrp="1"/>
          </p:cNvSpPr>
          <p:nvPr>
            <p:ph idx="1"/>
          </p:nvPr>
        </p:nvSpPr>
        <p:spPr>
          <a:xfrm>
            <a:off x="720000" y="1302328"/>
            <a:ext cx="10728325" cy="4466648"/>
          </a:xfrm>
        </p:spPr>
        <p:txBody>
          <a:bodyPr/>
          <a:lstStyle/>
          <a:p>
            <a:r>
              <a:rPr lang="en-US" sz="2400" dirty="0">
                <a:solidFill>
                  <a:srgbClr val="FFFFFF"/>
                </a:solidFill>
              </a:rPr>
              <a:t>To conclude:</a:t>
            </a:r>
          </a:p>
          <a:p>
            <a:r>
              <a:rPr lang="en-US" sz="2400" b="1" dirty="0">
                <a:solidFill>
                  <a:srgbClr val="FFFFFF"/>
                </a:solidFill>
              </a:rPr>
              <a:t>First version of the story:</a:t>
            </a:r>
          </a:p>
          <a:p>
            <a:r>
              <a:rPr lang="en-CA" sz="2400" b="0" i="0" dirty="0">
                <a:solidFill>
                  <a:srgbClr val="FFFFFF"/>
                </a:solidFill>
                <a:effectLst/>
              </a:rPr>
              <a:t>Amr bin </a:t>
            </a:r>
            <a:r>
              <a:rPr lang="en-CA" sz="2400" b="0" i="0" dirty="0" err="1">
                <a:solidFill>
                  <a:srgbClr val="FFFFFF"/>
                </a:solidFill>
                <a:effectLst/>
              </a:rPr>
              <a:t>Aas</a:t>
            </a:r>
            <a:r>
              <a:rPr lang="en-CA" sz="2400" b="0" i="0" dirty="0">
                <a:solidFill>
                  <a:srgbClr val="FFFFFF"/>
                </a:solidFill>
                <a:effectLst/>
              </a:rPr>
              <a:t> and an army was sent to fight against some people who were intending on raiding Medina. He then sent for backup. Abu Bakr and Umar were part of the backup army which was led by Abu </a:t>
            </a:r>
            <a:r>
              <a:rPr lang="en-CA" sz="2400" b="0" i="0" dirty="0" err="1">
                <a:solidFill>
                  <a:srgbClr val="FFFFFF"/>
                </a:solidFill>
                <a:effectLst/>
              </a:rPr>
              <a:t>Obaydah</a:t>
            </a:r>
            <a:r>
              <a:rPr lang="en-CA" sz="2400" b="0" i="0" dirty="0">
                <a:solidFill>
                  <a:srgbClr val="FFFFFF"/>
                </a:solidFill>
                <a:effectLst/>
              </a:rPr>
              <a:t> ibn al-Jarrah. Amr bin </a:t>
            </a:r>
            <a:r>
              <a:rPr lang="en-CA" sz="2400" b="0" i="0" dirty="0" err="1">
                <a:solidFill>
                  <a:srgbClr val="FFFFFF"/>
                </a:solidFill>
                <a:effectLst/>
              </a:rPr>
              <a:t>Aas</a:t>
            </a:r>
            <a:r>
              <a:rPr lang="en-CA" sz="2400" b="0" i="0" dirty="0">
                <a:solidFill>
                  <a:srgbClr val="FFFFFF"/>
                </a:solidFill>
                <a:effectLst/>
              </a:rPr>
              <a:t> ended up being the leader of the total army and even led everyone in prayer.</a:t>
            </a:r>
            <a:endParaRPr lang="en-US" sz="2400" dirty="0">
              <a:solidFill>
                <a:srgbClr val="FFFFFF"/>
              </a:solidFill>
            </a:endParaRPr>
          </a:p>
        </p:txBody>
      </p:sp>
    </p:spTree>
    <p:extLst>
      <p:ext uri="{BB962C8B-B14F-4D97-AF65-F5344CB8AC3E}">
        <p14:creationId xmlns:p14="http://schemas.microsoft.com/office/powerpoint/2010/main" val="1585971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917A-C07D-275F-3F63-3C362B684983}"/>
              </a:ext>
            </a:extLst>
          </p:cNvPr>
          <p:cNvSpPr>
            <a:spLocks noGrp="1"/>
          </p:cNvSpPr>
          <p:nvPr>
            <p:ph type="title"/>
          </p:nvPr>
        </p:nvSpPr>
        <p:spPr>
          <a:xfrm>
            <a:off x="720000" y="619200"/>
            <a:ext cx="10728322" cy="655418"/>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D3F57072-9378-5710-D0D1-2F05D8A5EF98}"/>
              </a:ext>
            </a:extLst>
          </p:cNvPr>
          <p:cNvSpPr>
            <a:spLocks noGrp="1"/>
          </p:cNvSpPr>
          <p:nvPr>
            <p:ph idx="1"/>
          </p:nvPr>
        </p:nvSpPr>
        <p:spPr>
          <a:xfrm>
            <a:off x="720000" y="1427018"/>
            <a:ext cx="10728325" cy="4341957"/>
          </a:xfrm>
        </p:spPr>
        <p:txBody>
          <a:bodyPr>
            <a:normAutofit/>
          </a:bodyPr>
          <a:lstStyle/>
          <a:p>
            <a:r>
              <a:rPr lang="en-US" sz="2400" b="1" dirty="0">
                <a:solidFill>
                  <a:srgbClr val="FFFFFF"/>
                </a:solidFill>
              </a:rPr>
              <a:t>Second version of the story</a:t>
            </a:r>
          </a:p>
          <a:p>
            <a:r>
              <a:rPr lang="en-CA" sz="2400" b="0" i="0" dirty="0">
                <a:solidFill>
                  <a:srgbClr val="FFFFFF"/>
                </a:solidFill>
                <a:effectLst/>
              </a:rPr>
              <a:t>Abu </a:t>
            </a:r>
            <a:r>
              <a:rPr lang="en-CA" sz="2400" dirty="0">
                <a:solidFill>
                  <a:srgbClr val="FFFFFF"/>
                </a:solidFill>
              </a:rPr>
              <a:t>B</a:t>
            </a:r>
            <a:r>
              <a:rPr lang="en-CA" sz="2400" b="0" i="0" dirty="0">
                <a:solidFill>
                  <a:srgbClr val="FFFFFF"/>
                </a:solidFill>
                <a:effectLst/>
              </a:rPr>
              <a:t>akr was sent initially to fight the gathered army. He failed. The Umar was sent. He too failed. The Imam Ali was sent and he succeeded (naturally). It was mentioned that Surah </a:t>
            </a:r>
            <a:r>
              <a:rPr lang="en-CA" sz="2400" b="0" i="0" dirty="0" err="1">
                <a:solidFill>
                  <a:srgbClr val="FFFFFF"/>
                </a:solidFill>
                <a:effectLst/>
              </a:rPr>
              <a:t>Aadiyat</a:t>
            </a:r>
            <a:r>
              <a:rPr lang="en-CA" sz="2400" b="0" i="0" dirty="0">
                <a:solidFill>
                  <a:srgbClr val="FFFFFF"/>
                </a:solidFill>
                <a:effectLst/>
              </a:rPr>
              <a:t> was revealed in relation to this.</a:t>
            </a:r>
          </a:p>
          <a:p>
            <a:r>
              <a:rPr lang="en-CA" sz="2400" b="0" i="0" dirty="0">
                <a:solidFill>
                  <a:srgbClr val="FFFFFF"/>
                </a:solidFill>
                <a:effectLst/>
              </a:rPr>
              <a:t>In the first version, Imam Ali is not even mentioned and so does not appear to be part of it at all, however Imam Ali plays the central part in the second version.</a:t>
            </a:r>
          </a:p>
          <a:p>
            <a:endParaRPr lang="en-US" sz="2400" dirty="0">
              <a:solidFill>
                <a:srgbClr val="FFFFFF"/>
              </a:solidFill>
            </a:endParaRPr>
          </a:p>
        </p:txBody>
      </p:sp>
    </p:spTree>
    <p:extLst>
      <p:ext uri="{BB962C8B-B14F-4D97-AF65-F5344CB8AC3E}">
        <p14:creationId xmlns:p14="http://schemas.microsoft.com/office/powerpoint/2010/main" val="246075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14731-C5A9-76B4-EA7E-B3F5739A3264}"/>
              </a:ext>
            </a:extLst>
          </p:cNvPr>
          <p:cNvSpPr>
            <a:spLocks noGrp="1"/>
          </p:cNvSpPr>
          <p:nvPr>
            <p:ph type="title"/>
          </p:nvPr>
        </p:nvSpPr>
        <p:spPr>
          <a:xfrm>
            <a:off x="720000" y="619200"/>
            <a:ext cx="10728322" cy="696982"/>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5B682B4F-746E-4F13-A1A6-F9F56B64885A}"/>
              </a:ext>
            </a:extLst>
          </p:cNvPr>
          <p:cNvSpPr>
            <a:spLocks noGrp="1"/>
          </p:cNvSpPr>
          <p:nvPr>
            <p:ph idx="1"/>
          </p:nvPr>
        </p:nvSpPr>
        <p:spPr>
          <a:xfrm>
            <a:off x="720000" y="1316182"/>
            <a:ext cx="10728325" cy="4452793"/>
          </a:xfrm>
        </p:spPr>
        <p:txBody>
          <a:bodyPr>
            <a:normAutofit/>
          </a:bodyPr>
          <a:lstStyle/>
          <a:p>
            <a:r>
              <a:rPr lang="en-CA" sz="2400" b="0" i="0" dirty="0" err="1">
                <a:solidFill>
                  <a:srgbClr val="FFFFFF"/>
                </a:solidFill>
                <a:effectLst/>
              </a:rPr>
              <a:t>Ayatullah</a:t>
            </a:r>
            <a:r>
              <a:rPr lang="en-CA" sz="2400" b="0" i="0" dirty="0">
                <a:solidFill>
                  <a:srgbClr val="FFFFFF"/>
                </a:solidFill>
                <a:effectLst/>
              </a:rPr>
              <a:t> </a:t>
            </a:r>
            <a:r>
              <a:rPr lang="en-CA" sz="2400" b="0" i="0" dirty="0" err="1">
                <a:solidFill>
                  <a:srgbClr val="FFFFFF"/>
                </a:solidFill>
                <a:effectLst/>
              </a:rPr>
              <a:t>Subhani</a:t>
            </a:r>
            <a:r>
              <a:rPr lang="en-CA" sz="2400" b="0" i="0" dirty="0">
                <a:solidFill>
                  <a:srgbClr val="FFFFFF"/>
                </a:solidFill>
                <a:effectLst/>
              </a:rPr>
              <a:t> in his book -which is about the history of the Prophet - after telling the story according to what </a:t>
            </a:r>
            <a:r>
              <a:rPr lang="en-CA" sz="2400" dirty="0">
                <a:solidFill>
                  <a:srgbClr val="FFFFFF"/>
                </a:solidFill>
              </a:rPr>
              <a:t>S</a:t>
            </a:r>
            <a:r>
              <a:rPr lang="en-CA" sz="2400" b="0" i="0" dirty="0">
                <a:solidFill>
                  <a:srgbClr val="FFFFFF"/>
                </a:solidFill>
                <a:effectLst/>
              </a:rPr>
              <a:t>hia has narrated, says that </a:t>
            </a:r>
            <a:r>
              <a:rPr lang="en-CA" sz="2400" dirty="0">
                <a:solidFill>
                  <a:srgbClr val="FFFFFF"/>
                </a:solidFill>
              </a:rPr>
              <a:t>S</a:t>
            </a:r>
            <a:r>
              <a:rPr lang="en-CA" sz="2400" b="0" i="0" dirty="0">
                <a:solidFill>
                  <a:srgbClr val="FFFFFF"/>
                </a:solidFill>
                <a:effectLst/>
              </a:rPr>
              <a:t>unni scholars narrated a different story for this battle and he continues: </a:t>
            </a:r>
          </a:p>
          <a:p>
            <a:pPr marL="0" indent="0" algn="ctr">
              <a:buNone/>
            </a:pPr>
            <a:r>
              <a:rPr lang="en-CA" sz="2400" dirty="0">
                <a:solidFill>
                  <a:srgbClr val="FFFFFF"/>
                </a:solidFill>
              </a:rPr>
              <a:t>“</a:t>
            </a:r>
            <a:r>
              <a:rPr lang="en-CA" sz="2400" b="0" i="1" dirty="0">
                <a:solidFill>
                  <a:srgbClr val="FFFFFF"/>
                </a:solidFill>
                <a:effectLst/>
              </a:rPr>
              <a:t>maybe there were more than one battle named </a:t>
            </a:r>
            <a:r>
              <a:rPr lang="en-CA" sz="2400" b="0" i="1" dirty="0" err="1">
                <a:solidFill>
                  <a:srgbClr val="FFFFFF"/>
                </a:solidFill>
                <a:effectLst/>
              </a:rPr>
              <a:t>Dhat</a:t>
            </a:r>
            <a:r>
              <a:rPr lang="en-CA" sz="2400" b="0" i="1" dirty="0">
                <a:solidFill>
                  <a:srgbClr val="FFFFFF"/>
                </a:solidFill>
                <a:effectLst/>
              </a:rPr>
              <a:t> Al-</a:t>
            </a:r>
            <a:r>
              <a:rPr lang="en-CA" sz="2400" b="0" i="1" dirty="0" err="1">
                <a:solidFill>
                  <a:srgbClr val="FFFFFF"/>
                </a:solidFill>
                <a:effectLst/>
              </a:rPr>
              <a:t>Salasil</a:t>
            </a:r>
            <a:r>
              <a:rPr lang="en-CA" sz="2400" b="0" i="1" dirty="0">
                <a:solidFill>
                  <a:srgbClr val="FFFFFF"/>
                </a:solidFill>
                <a:effectLst/>
              </a:rPr>
              <a:t> and for some unknown reasons </a:t>
            </a:r>
            <a:r>
              <a:rPr lang="en-CA" sz="2400" i="1" dirty="0">
                <a:solidFill>
                  <a:srgbClr val="FFFFFF"/>
                </a:solidFill>
              </a:rPr>
              <a:t>S</a:t>
            </a:r>
            <a:r>
              <a:rPr lang="en-CA" sz="2400" b="0" i="1" dirty="0">
                <a:solidFill>
                  <a:srgbClr val="FFFFFF"/>
                </a:solidFill>
                <a:effectLst/>
              </a:rPr>
              <a:t>hia and </a:t>
            </a:r>
            <a:r>
              <a:rPr lang="en-CA" sz="2400" i="1" dirty="0">
                <a:solidFill>
                  <a:srgbClr val="FFFFFF"/>
                </a:solidFill>
              </a:rPr>
              <a:t>S</a:t>
            </a:r>
            <a:r>
              <a:rPr lang="en-CA" sz="2400" b="0" i="1" dirty="0">
                <a:solidFill>
                  <a:srgbClr val="FFFFFF"/>
                </a:solidFill>
                <a:effectLst/>
              </a:rPr>
              <a:t>unni have narrated only one of them.</a:t>
            </a:r>
            <a:r>
              <a:rPr lang="en-CA" sz="2400" b="0" i="0" dirty="0">
                <a:solidFill>
                  <a:srgbClr val="FFFFFF"/>
                </a:solidFill>
                <a:effectLst/>
              </a:rPr>
              <a:t> </a:t>
            </a:r>
            <a:endParaRPr lang="en-US" sz="2400" dirty="0">
              <a:solidFill>
                <a:srgbClr val="FFFFFF"/>
              </a:solidFill>
            </a:endParaRPr>
          </a:p>
        </p:txBody>
      </p:sp>
    </p:spTree>
    <p:extLst>
      <p:ext uri="{BB962C8B-B14F-4D97-AF65-F5344CB8AC3E}">
        <p14:creationId xmlns:p14="http://schemas.microsoft.com/office/powerpoint/2010/main" val="1049739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3D6A9-1B7B-48F5-0FF2-3A75B9073168}"/>
              </a:ext>
            </a:extLst>
          </p:cNvPr>
          <p:cNvSpPr>
            <a:spLocks noGrp="1"/>
          </p:cNvSpPr>
          <p:nvPr>
            <p:ph type="title"/>
          </p:nvPr>
        </p:nvSpPr>
        <p:spPr>
          <a:xfrm>
            <a:off x="720000" y="619200"/>
            <a:ext cx="10728322" cy="835527"/>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E0521817-D827-A9F3-5571-C4279D0569DC}"/>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Sunni and Shia sources offer drastically different accounts of this incident.</a:t>
            </a:r>
          </a:p>
          <a:p>
            <a:r>
              <a:rPr lang="en-US" sz="2400" b="1" dirty="0">
                <a:solidFill>
                  <a:srgbClr val="FFFFFF"/>
                </a:solidFill>
              </a:rPr>
              <a:t>The Dominant Sunni Narrative:</a:t>
            </a:r>
          </a:p>
          <a:p>
            <a:r>
              <a:rPr lang="en-US" sz="2400" dirty="0">
                <a:solidFill>
                  <a:srgbClr val="FFFFFF"/>
                </a:solidFill>
              </a:rPr>
              <a:t>After a prior defeat of the Muslims at the Battle of </a:t>
            </a:r>
            <a:r>
              <a:rPr lang="en-US" sz="2400" dirty="0" err="1">
                <a:solidFill>
                  <a:srgbClr val="FFFFFF"/>
                </a:solidFill>
              </a:rPr>
              <a:t>Mu’tah</a:t>
            </a:r>
            <a:r>
              <a:rPr lang="en-US" sz="2400" dirty="0">
                <a:solidFill>
                  <a:srgbClr val="FFFFFF"/>
                </a:solidFill>
              </a:rPr>
              <a:t>, many </a:t>
            </a:r>
            <a:r>
              <a:rPr lang="en-US" sz="2400" dirty="0" err="1">
                <a:solidFill>
                  <a:srgbClr val="FFFFFF"/>
                </a:solidFill>
              </a:rPr>
              <a:t>Ghassanid</a:t>
            </a:r>
            <a:r>
              <a:rPr lang="en-US" sz="2400" dirty="0">
                <a:solidFill>
                  <a:srgbClr val="FFFFFF"/>
                </a:solidFill>
              </a:rPr>
              <a:t>-affiliated tribes sensed an opportunity to make their own move. The Banu </a:t>
            </a:r>
            <a:r>
              <a:rPr lang="en-US" sz="2400" dirty="0" err="1">
                <a:solidFill>
                  <a:srgbClr val="FFFFFF"/>
                </a:solidFill>
              </a:rPr>
              <a:t>Quda’ah</a:t>
            </a:r>
            <a:r>
              <a:rPr lang="en-US" sz="2400" dirty="0">
                <a:solidFill>
                  <a:srgbClr val="FFFFFF"/>
                </a:solidFill>
              </a:rPr>
              <a:t>  </a:t>
            </a:r>
            <a:r>
              <a:rPr lang="ar-AE" sz="2400" b="0" i="0" dirty="0">
                <a:solidFill>
                  <a:srgbClr val="FFFFFF"/>
                </a:solidFill>
                <a:effectLst/>
                <a:latin typeface="Arial" panose="020B0604020202020204" pitchFamily="34" charset="0"/>
              </a:rPr>
              <a:t>قضاعة</a:t>
            </a:r>
            <a:r>
              <a:rPr lang="en-CA" sz="2000" b="0" i="0" dirty="0">
                <a:solidFill>
                  <a:srgbClr val="FFFFFF"/>
                </a:solidFill>
                <a:effectLst/>
                <a:latin typeface="Arial" panose="020B0604020202020204" pitchFamily="34" charset="0"/>
              </a:rPr>
              <a:t> </a:t>
            </a:r>
            <a:r>
              <a:rPr lang="en-US" sz="2400" dirty="0">
                <a:solidFill>
                  <a:srgbClr val="FFFFFF"/>
                </a:solidFill>
              </a:rPr>
              <a:t>began planning a massive invasion against the Muslims in the capital of Medina.</a:t>
            </a:r>
          </a:p>
          <a:p>
            <a:r>
              <a:rPr lang="en-US" sz="2400" dirty="0">
                <a:solidFill>
                  <a:srgbClr val="FFFFFF"/>
                </a:solidFill>
              </a:rPr>
              <a:t>Muslim spies immediately alerted the Prophet, causing an emergency council to be summoned</a:t>
            </a:r>
          </a:p>
        </p:txBody>
      </p:sp>
    </p:spTree>
    <p:extLst>
      <p:ext uri="{BB962C8B-B14F-4D97-AF65-F5344CB8AC3E}">
        <p14:creationId xmlns:p14="http://schemas.microsoft.com/office/powerpoint/2010/main" val="3975551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74910-91EC-12FD-4911-C44D62DAE3B8}"/>
              </a:ext>
            </a:extLst>
          </p:cNvPr>
          <p:cNvSpPr>
            <a:spLocks noGrp="1"/>
          </p:cNvSpPr>
          <p:nvPr>
            <p:ph type="title"/>
          </p:nvPr>
        </p:nvSpPr>
        <p:spPr>
          <a:xfrm>
            <a:off x="720000" y="619200"/>
            <a:ext cx="10728322" cy="766255"/>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CF30A9F6-2CA4-FC9A-DD42-27C12385AC7C}"/>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The Prophet appointed Amr ibn al-As to lead a preemptive expedition against the tribe of Banu </a:t>
            </a:r>
            <a:r>
              <a:rPr lang="en-US" sz="2400" dirty="0" err="1">
                <a:solidFill>
                  <a:srgbClr val="FFFFFF"/>
                </a:solidFill>
              </a:rPr>
              <a:t>Quda’ah</a:t>
            </a:r>
            <a:r>
              <a:rPr lang="en-US" sz="2400" dirty="0">
                <a:solidFill>
                  <a:srgbClr val="FFFFFF"/>
                </a:solidFill>
              </a:rPr>
              <a:t>. He was presumably chosen because of his ties with a neighboring tribe and his military background.</a:t>
            </a:r>
          </a:p>
          <a:p>
            <a:r>
              <a:rPr lang="en-US" sz="2400" dirty="0">
                <a:solidFill>
                  <a:srgbClr val="FFFFFF"/>
                </a:solidFill>
              </a:rPr>
              <a:t>The contingent consisted of three hundred men and thirty horses with Amr ibn al-As as commander. Muslim historians also recorded the participation of Usama ibn Zayd whose father, Zayd ibn Haritha died earlier in the Battle of </a:t>
            </a:r>
            <a:r>
              <a:rPr lang="en-US" sz="2400" dirty="0" err="1">
                <a:solidFill>
                  <a:srgbClr val="FFFFFF"/>
                </a:solidFill>
              </a:rPr>
              <a:t>Mu'tah</a:t>
            </a:r>
            <a:r>
              <a:rPr lang="en-US" sz="2400" dirty="0">
                <a:solidFill>
                  <a:srgbClr val="FFFFFF"/>
                </a:solidFill>
              </a:rPr>
              <a:t>. Aside from many war veterans, a number of new Muslim converts joined the contingent.</a:t>
            </a:r>
          </a:p>
        </p:txBody>
      </p:sp>
    </p:spTree>
    <p:extLst>
      <p:ext uri="{BB962C8B-B14F-4D97-AF65-F5344CB8AC3E}">
        <p14:creationId xmlns:p14="http://schemas.microsoft.com/office/powerpoint/2010/main" val="1450991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9AF2-D4B4-D929-74C2-F022C67296A5}"/>
              </a:ext>
            </a:extLst>
          </p:cNvPr>
          <p:cNvSpPr>
            <a:spLocks noGrp="1"/>
          </p:cNvSpPr>
          <p:nvPr>
            <p:ph type="title"/>
          </p:nvPr>
        </p:nvSpPr>
        <p:spPr>
          <a:xfrm>
            <a:off x="720000" y="619200"/>
            <a:ext cx="10728322" cy="724691"/>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ACA7584A-F77B-5D05-2441-A412BC970A8A}"/>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Amr ibn al-As encamped at a spring called </a:t>
            </a:r>
            <a:r>
              <a:rPr lang="en-US" sz="2400" dirty="0" err="1">
                <a:solidFill>
                  <a:srgbClr val="FFFFFF"/>
                </a:solidFill>
              </a:rPr>
              <a:t>Salasil</a:t>
            </a:r>
            <a:r>
              <a:rPr lang="en-US" sz="2400" dirty="0">
                <a:solidFill>
                  <a:srgbClr val="FFFFFF"/>
                </a:solidFill>
              </a:rPr>
              <a:t> after marching for ten days, where he found the Banu </a:t>
            </a:r>
            <a:r>
              <a:rPr lang="en-US" sz="2400" dirty="0" err="1">
                <a:solidFill>
                  <a:srgbClr val="FFFFFF"/>
                </a:solidFill>
              </a:rPr>
              <a:t>Quda’ah</a:t>
            </a:r>
            <a:r>
              <a:rPr lang="en-US" sz="2400" dirty="0">
                <a:solidFill>
                  <a:srgbClr val="FFFFFF"/>
                </a:solidFill>
              </a:rPr>
              <a:t> had assembled in large numbers. He sent a letter to </a:t>
            </a:r>
            <a:r>
              <a:rPr lang="en-US" sz="2400">
                <a:solidFill>
                  <a:srgbClr val="FFFFFF"/>
                </a:solidFill>
              </a:rPr>
              <a:t>the Prophet </a:t>
            </a:r>
            <a:r>
              <a:rPr lang="en-US" sz="2400" dirty="0">
                <a:solidFill>
                  <a:srgbClr val="FFFFFF"/>
                </a:solidFill>
              </a:rPr>
              <a:t>asking for reinforcements to bolster the army.</a:t>
            </a:r>
          </a:p>
          <a:p>
            <a:r>
              <a:rPr lang="en-US" sz="2400" dirty="0">
                <a:solidFill>
                  <a:srgbClr val="FFFFFF"/>
                </a:solidFill>
              </a:rPr>
              <a:t>The Prophet sent an additional two hundred soldiers which included Abu Bakr and Umar, headed by Abu </a:t>
            </a:r>
            <a:r>
              <a:rPr lang="en-US" sz="2400" dirty="0" err="1">
                <a:solidFill>
                  <a:srgbClr val="FFFFFF"/>
                </a:solidFill>
              </a:rPr>
              <a:t>Ubaydah</a:t>
            </a:r>
            <a:r>
              <a:rPr lang="en-US" sz="2400" dirty="0">
                <a:solidFill>
                  <a:srgbClr val="FFFFFF"/>
                </a:solidFill>
              </a:rPr>
              <a:t> ibn al Jarrah.</a:t>
            </a:r>
          </a:p>
          <a:p>
            <a:r>
              <a:rPr lang="en-US" sz="2400" dirty="0">
                <a:solidFill>
                  <a:srgbClr val="FFFFFF"/>
                </a:solidFill>
              </a:rPr>
              <a:t>Abu </a:t>
            </a:r>
            <a:r>
              <a:rPr lang="en-US" sz="2400" dirty="0" err="1">
                <a:solidFill>
                  <a:srgbClr val="FFFFFF"/>
                </a:solidFill>
              </a:rPr>
              <a:t>Ubaydah</a:t>
            </a:r>
            <a:r>
              <a:rPr lang="en-US" sz="2400" dirty="0">
                <a:solidFill>
                  <a:srgbClr val="FFFFFF"/>
                </a:solidFill>
              </a:rPr>
              <a:t> and Amr ibn al-As disagreed to who should lead this contingent. Amr ibn al-As despite being a new convert, refused to step down and Abu </a:t>
            </a:r>
            <a:r>
              <a:rPr lang="en-US" sz="2400" dirty="0" err="1">
                <a:solidFill>
                  <a:srgbClr val="FFFFFF"/>
                </a:solidFill>
              </a:rPr>
              <a:t>Ubaydah</a:t>
            </a:r>
            <a:r>
              <a:rPr lang="en-US" sz="2400" dirty="0">
                <a:solidFill>
                  <a:srgbClr val="FFFFFF"/>
                </a:solidFill>
              </a:rPr>
              <a:t> relented for the sake of unity</a:t>
            </a:r>
          </a:p>
        </p:txBody>
      </p:sp>
    </p:spTree>
    <p:extLst>
      <p:ext uri="{BB962C8B-B14F-4D97-AF65-F5344CB8AC3E}">
        <p14:creationId xmlns:p14="http://schemas.microsoft.com/office/powerpoint/2010/main" val="2249383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B25AC-DA58-3797-86FE-9A7845A8929D}"/>
              </a:ext>
            </a:extLst>
          </p:cNvPr>
          <p:cNvSpPr>
            <a:spLocks noGrp="1"/>
          </p:cNvSpPr>
          <p:nvPr>
            <p:ph type="title"/>
          </p:nvPr>
        </p:nvSpPr>
        <p:spPr>
          <a:xfrm>
            <a:off x="720000" y="619200"/>
            <a:ext cx="10728322" cy="766255"/>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12BB2B23-F3E8-10AD-D2F1-99DD6D7A87FD}"/>
              </a:ext>
            </a:extLst>
          </p:cNvPr>
          <p:cNvSpPr>
            <a:spLocks noGrp="1"/>
          </p:cNvSpPr>
          <p:nvPr>
            <p:ph idx="1"/>
          </p:nvPr>
        </p:nvSpPr>
        <p:spPr>
          <a:xfrm>
            <a:off x="720000" y="1385456"/>
            <a:ext cx="10728325" cy="4383520"/>
          </a:xfrm>
        </p:spPr>
        <p:txBody>
          <a:bodyPr>
            <a:normAutofit lnSpcReduction="10000"/>
          </a:bodyPr>
          <a:lstStyle/>
          <a:p>
            <a:r>
              <a:rPr lang="en-US" sz="2400" dirty="0">
                <a:solidFill>
                  <a:srgbClr val="FFFFFF"/>
                </a:solidFill>
              </a:rPr>
              <a:t>The Muslims began sending scouts. Amr ibn al-As upon realizing his opponent heavily outnumbered his own army decided not to launch an attack during daylight and instructed his soldiers to encamp until night. Due to their small numbers, he prohibited his men from lighting camp fires at night.</a:t>
            </a:r>
          </a:p>
          <a:p>
            <a:r>
              <a:rPr lang="en-US" sz="2400" dirty="0">
                <a:solidFill>
                  <a:srgbClr val="FFFFFF"/>
                </a:solidFill>
              </a:rPr>
              <a:t>The Muslims launch a night raid under the cover of darkness. Amr ibn al-As instructed his soldiers that for every two men fighting to stay close together, even as far as tying their horses together so as to not separate. During the battle, Usama bin Zayd recalled a well-known account of one of his engagements:</a:t>
            </a:r>
          </a:p>
        </p:txBody>
      </p:sp>
    </p:spTree>
    <p:extLst>
      <p:ext uri="{BB962C8B-B14F-4D97-AF65-F5344CB8AC3E}">
        <p14:creationId xmlns:p14="http://schemas.microsoft.com/office/powerpoint/2010/main" val="4205057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E3B9B-E108-96CA-1F60-575AD314648D}"/>
              </a:ext>
            </a:extLst>
          </p:cNvPr>
          <p:cNvSpPr>
            <a:spLocks noGrp="1"/>
          </p:cNvSpPr>
          <p:nvPr>
            <p:ph type="title"/>
          </p:nvPr>
        </p:nvSpPr>
        <p:spPr>
          <a:xfrm>
            <a:off x="720000" y="619200"/>
            <a:ext cx="10728322" cy="724691"/>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CDA2713F-8E04-6634-81B5-680AB23DB4C9}"/>
              </a:ext>
            </a:extLst>
          </p:cNvPr>
          <p:cNvSpPr>
            <a:spLocks noGrp="1"/>
          </p:cNvSpPr>
          <p:nvPr>
            <p:ph idx="1"/>
          </p:nvPr>
        </p:nvSpPr>
        <p:spPr>
          <a:xfrm>
            <a:off x="720000" y="1343892"/>
            <a:ext cx="10728325" cy="4894908"/>
          </a:xfrm>
        </p:spPr>
        <p:txBody>
          <a:bodyPr>
            <a:noAutofit/>
          </a:bodyPr>
          <a:lstStyle/>
          <a:p>
            <a:r>
              <a:rPr lang="en-CA" b="0" i="0" dirty="0">
                <a:solidFill>
                  <a:srgbClr val="FFFFFF"/>
                </a:solidFill>
                <a:effectLst/>
              </a:rPr>
              <a:t>Sahih Muslim reports from Usama ibn Zayd:</a:t>
            </a:r>
          </a:p>
          <a:p>
            <a:pPr marL="0" indent="0" algn="ctr">
              <a:buNone/>
            </a:pPr>
            <a:r>
              <a:rPr lang="en-CA" b="0" i="0" dirty="0">
                <a:solidFill>
                  <a:srgbClr val="FFFFFF"/>
                </a:solidFill>
                <a:effectLst/>
              </a:rPr>
              <a:t>We attacked that tribe early in the morning and defeated them and I and a man from the Ansar caught hold of a person (of the defeated tribe). When we overcame him, he said: There is no god but Allah. At that moment the Ansari spared him, but I attacked him with my spear and killed him. The news had already reached the Prophet (s) so when we came back he (the Prophet) said to me: Usama, did you kill him after he had made the profession: There is no god but Allah? I said. Messenger of Allah, he did it only as a shelter. The Prophet observed: Did you kill him after he had made the profession that there is no god but Allah? He (the Prophet) went on repeating this to me till I wished I had not embraced Islam before that day.</a:t>
            </a:r>
            <a:endParaRPr lang="en-US" dirty="0">
              <a:solidFill>
                <a:srgbClr val="FFFFFF"/>
              </a:solidFill>
            </a:endParaRPr>
          </a:p>
        </p:txBody>
      </p:sp>
    </p:spTree>
    <p:extLst>
      <p:ext uri="{BB962C8B-B14F-4D97-AF65-F5344CB8AC3E}">
        <p14:creationId xmlns:p14="http://schemas.microsoft.com/office/powerpoint/2010/main" val="233465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36A10-115D-CF50-FCDB-37710B6936C3}"/>
              </a:ext>
            </a:extLst>
          </p:cNvPr>
          <p:cNvSpPr>
            <a:spLocks noGrp="1"/>
          </p:cNvSpPr>
          <p:nvPr>
            <p:ph type="title"/>
          </p:nvPr>
        </p:nvSpPr>
        <p:spPr>
          <a:xfrm>
            <a:off x="720000" y="619200"/>
            <a:ext cx="10728322" cy="752400"/>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6E766884-2D26-F39D-E111-C1ACF04AEB78}"/>
              </a:ext>
            </a:extLst>
          </p:cNvPr>
          <p:cNvSpPr>
            <a:spLocks noGrp="1"/>
          </p:cNvSpPr>
          <p:nvPr>
            <p:ph idx="1"/>
          </p:nvPr>
        </p:nvSpPr>
        <p:spPr>
          <a:xfrm>
            <a:off x="720000" y="1371600"/>
            <a:ext cx="10903964" cy="4867200"/>
          </a:xfrm>
        </p:spPr>
        <p:txBody>
          <a:bodyPr>
            <a:normAutofit/>
          </a:bodyPr>
          <a:lstStyle/>
          <a:p>
            <a:r>
              <a:rPr lang="en-US" sz="2400" b="1" dirty="0">
                <a:solidFill>
                  <a:srgbClr val="FFFFFF"/>
                </a:solidFill>
              </a:rPr>
              <a:t>The Dominant Shia Narrative:</a:t>
            </a:r>
          </a:p>
          <a:p>
            <a:r>
              <a:rPr lang="en-US" sz="2400" dirty="0">
                <a:solidFill>
                  <a:srgbClr val="FFFFFF"/>
                </a:solidFill>
              </a:rPr>
              <a:t>Shaykh Al-</a:t>
            </a:r>
            <a:r>
              <a:rPr lang="en-US" sz="2400" dirty="0" err="1">
                <a:solidFill>
                  <a:srgbClr val="FFFFFF"/>
                </a:solidFill>
              </a:rPr>
              <a:t>Mufid</a:t>
            </a:r>
            <a:r>
              <a:rPr lang="en-US" sz="2400" dirty="0">
                <a:solidFill>
                  <a:srgbClr val="FFFFFF"/>
                </a:solidFill>
              </a:rPr>
              <a:t> (d. 413 AH) in Kitab Al-Irshad reports:</a:t>
            </a:r>
          </a:p>
          <a:p>
            <a:pPr marL="0" indent="0" algn="ctr">
              <a:buNone/>
            </a:pPr>
            <a:r>
              <a:rPr lang="ar-AE" sz="2400" dirty="0">
                <a:solidFill>
                  <a:srgbClr val="FFFFFF"/>
                </a:solidFill>
              </a:rPr>
              <a:t>وذلك أنّ أصحابَ السِيرذكروا : أنّ النبيَّ  كان ذاتَ يوم جالساً ، إذ جاءه أعرابيٌّ فجَثا بين يديه ، ثمّ قال : اني جئتك لأْنصَحَك ، قال : « وما نصيحتك؟ » قال : قوم من العرب قد عَمِلوا على أن يُثْبتوك بالمدينة ، ووَصَفهم له</a:t>
            </a:r>
            <a:endParaRPr lang="en-US" sz="2400" dirty="0">
              <a:solidFill>
                <a:srgbClr val="FFFFFF"/>
              </a:solidFill>
            </a:endParaRPr>
          </a:p>
          <a:p>
            <a:pPr marL="0" indent="0" algn="ctr">
              <a:buNone/>
            </a:pPr>
            <a:r>
              <a:rPr lang="en-US" sz="2400" dirty="0">
                <a:solidFill>
                  <a:srgbClr val="FFFFFF"/>
                </a:solidFill>
              </a:rPr>
              <a:t> A Bedouin came to the Prophet, may God bless him and his family. He squatted in front of him and said: "I have come to advise you. A group of Arabs have gathered together at Wadi al-</a:t>
            </a:r>
            <a:r>
              <a:rPr lang="en-US" sz="2400" dirty="0" err="1">
                <a:solidFill>
                  <a:srgbClr val="FFFFFF"/>
                </a:solidFill>
              </a:rPr>
              <a:t>Raml</a:t>
            </a:r>
            <a:r>
              <a:rPr lang="en-US" sz="2400" dirty="0">
                <a:solidFill>
                  <a:srgbClr val="FFFFFF"/>
                </a:solidFill>
              </a:rPr>
              <a:t> and they have plotted to come and attack you at night in Medina.” Then he described them to him. </a:t>
            </a:r>
          </a:p>
          <a:p>
            <a:endParaRPr lang="en-US" sz="2400" dirty="0"/>
          </a:p>
        </p:txBody>
      </p:sp>
    </p:spTree>
    <p:extLst>
      <p:ext uri="{BB962C8B-B14F-4D97-AF65-F5344CB8AC3E}">
        <p14:creationId xmlns:p14="http://schemas.microsoft.com/office/powerpoint/2010/main" val="3120159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E0EC1-E39A-AA27-7051-4CB60B7F09DC}"/>
              </a:ext>
            </a:extLst>
          </p:cNvPr>
          <p:cNvSpPr>
            <a:spLocks noGrp="1"/>
          </p:cNvSpPr>
          <p:nvPr>
            <p:ph type="title"/>
          </p:nvPr>
        </p:nvSpPr>
        <p:spPr>
          <a:xfrm>
            <a:off x="720000" y="619200"/>
            <a:ext cx="10728322" cy="766255"/>
          </a:xfrm>
        </p:spPr>
        <p:txBody>
          <a:bodyPr/>
          <a:lstStyle/>
          <a:p>
            <a:pPr algn="ctr"/>
            <a:r>
              <a:rPr lang="en-US" dirty="0"/>
              <a:t>The Campaign of </a:t>
            </a:r>
            <a:r>
              <a:rPr lang="en-US" dirty="0" err="1"/>
              <a:t>Dhat</a:t>
            </a:r>
            <a:r>
              <a:rPr lang="en-US" dirty="0"/>
              <a:t> Al-</a:t>
            </a:r>
            <a:r>
              <a:rPr lang="en-US" dirty="0" err="1"/>
              <a:t>Salasil</a:t>
            </a:r>
            <a:r>
              <a:rPr lang="en-US" dirty="0"/>
              <a:t> </a:t>
            </a:r>
          </a:p>
        </p:txBody>
      </p:sp>
      <p:sp>
        <p:nvSpPr>
          <p:cNvPr id="3" name="Content Placeholder 2">
            <a:extLst>
              <a:ext uri="{FF2B5EF4-FFF2-40B4-BE49-F238E27FC236}">
                <a16:creationId xmlns:a16="http://schemas.microsoft.com/office/drawing/2014/main" id="{C9FAFC67-F96A-0F56-BDF6-46B08089B94A}"/>
              </a:ext>
            </a:extLst>
          </p:cNvPr>
          <p:cNvSpPr>
            <a:spLocks noGrp="1"/>
          </p:cNvSpPr>
          <p:nvPr>
            <p:ph idx="1"/>
          </p:nvPr>
        </p:nvSpPr>
        <p:spPr>
          <a:xfrm>
            <a:off x="720000" y="1385456"/>
            <a:ext cx="10728325" cy="4853344"/>
          </a:xfrm>
        </p:spPr>
        <p:txBody>
          <a:bodyPr>
            <a:normAutofit/>
          </a:bodyPr>
          <a:lstStyle/>
          <a:p>
            <a:pPr marL="0" indent="0" algn="ctr">
              <a:buNone/>
            </a:pPr>
            <a:r>
              <a:rPr lang="ar-AE" sz="2400" dirty="0">
                <a:solidFill>
                  <a:srgbClr val="FFFFFF"/>
                </a:solidFill>
              </a:rPr>
              <a:t>قال : فأمر أميرَ المؤمنين أن يُنادي بالصلاة جامعةً ، فاجتمع المسلمون ، فصَعِد المنبر فحمد الله وأثنى عليه ، ثم قال : « أيّها الناس ، إنّ هذا عدوّ اللّه وعدوَّكم قد اقبْلَ إليكم ، يَزْعَم أنَّهُ يُثبِتكم بالمدينة ، فمَنْ للوادي؟ ».</a:t>
            </a:r>
          </a:p>
          <a:p>
            <a:pPr marL="0" indent="0" algn="ctr">
              <a:buNone/>
            </a:pPr>
            <a:r>
              <a:rPr lang="ar-AE" sz="2400" dirty="0">
                <a:solidFill>
                  <a:srgbClr val="FFFFFF"/>
                </a:solidFill>
              </a:rPr>
              <a:t>فقام رجل من المهاجرين فقال : أنا له يا رسول الله. فناوله اللواء وضمَّ إليه سبعمائة رجل وقال له : « اِمض على اسم اللّه ».</a:t>
            </a:r>
            <a:endParaRPr lang="en-CA" sz="2400" dirty="0">
              <a:solidFill>
                <a:srgbClr val="FFFFFF"/>
              </a:solidFill>
            </a:endParaRPr>
          </a:p>
          <a:p>
            <a:pPr marL="0" indent="0" algn="ctr">
              <a:buNone/>
            </a:pPr>
            <a:r>
              <a:rPr lang="en-US" sz="2400" dirty="0">
                <a:solidFill>
                  <a:srgbClr val="FFFFFF"/>
                </a:solidFill>
              </a:rPr>
              <a:t>“….the Muslims gathered. The Prophet ascended the pulpit and said: “O people! This is the enemy of God and your enemy. They [plan] to approach you and they seek to attack you in Medina. Who wishes face off against them and venture into the valley?...A man from among the </a:t>
            </a:r>
            <a:r>
              <a:rPr lang="en-US" sz="2400" dirty="0" err="1">
                <a:solidFill>
                  <a:srgbClr val="FFFFFF"/>
                </a:solidFill>
              </a:rPr>
              <a:t>Muhajireen</a:t>
            </a:r>
            <a:r>
              <a:rPr lang="en-US" sz="2400" dirty="0">
                <a:solidFill>
                  <a:srgbClr val="FFFFFF"/>
                </a:solidFill>
              </a:rPr>
              <a:t> stood up (Abu Bakr)…</a:t>
            </a:r>
          </a:p>
        </p:txBody>
      </p:sp>
    </p:spTree>
    <p:extLst>
      <p:ext uri="{BB962C8B-B14F-4D97-AF65-F5344CB8AC3E}">
        <p14:creationId xmlns:p14="http://schemas.microsoft.com/office/powerpoint/2010/main" val="128070414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25862</TotalTime>
  <Words>2150</Words>
  <Application>Microsoft Macintosh PowerPoint</Application>
  <PresentationFormat>Widescreen</PresentationFormat>
  <Paragraphs>90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lpstr>The Campaign of Dhat Al-Salasil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1492</cp:revision>
  <dcterms:created xsi:type="dcterms:W3CDTF">2020-11-25T07:02:27Z</dcterms:created>
  <dcterms:modified xsi:type="dcterms:W3CDTF">2023-09-28T02:01:48Z</dcterms:modified>
</cp:coreProperties>
</file>