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61"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FFF"/>
    <a:srgbClr val="FFFFFF"/>
    <a:srgbClr val="FEFEFE"/>
    <a:srgbClr val="EAF5FF"/>
    <a:srgbClr val="FAFAFA"/>
    <a:srgbClr val="FDFDFD"/>
    <a:srgbClr val="FDFAFF"/>
    <a:srgbClr val="F6FFF6"/>
    <a:srgbClr val="000000"/>
    <a:srgbClr val="FE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70"/>
  </p:normalViewPr>
  <p:slideViewPr>
    <p:cSldViewPr snapToGrid="0" snapToObjects="1">
      <p:cViewPr varScale="1">
        <p:scale>
          <a:sx n="93" d="100"/>
          <a:sy n="93" d="100"/>
        </p:scale>
        <p:origin x="216"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11,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11,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11,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11,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11,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11,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11,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11,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11,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11,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11,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11,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solidFill>
                  <a:srgbClr val="FFFFFF"/>
                </a:solidFill>
              </a:rPr>
              <a:t>Lesson 79</a:t>
            </a:r>
            <a:endParaRPr lang="en-US" dirty="0">
              <a:solidFill>
                <a:srgbClr val="FFFFFF"/>
              </a:solidFill>
            </a:endParaRP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8D9B5-6AE1-A30A-B441-1E34F4621688}"/>
              </a:ext>
            </a:extLst>
          </p:cNvPr>
          <p:cNvSpPr>
            <a:spLocks noGrp="1"/>
          </p:cNvSpPr>
          <p:nvPr>
            <p:ph type="title"/>
          </p:nvPr>
        </p:nvSpPr>
        <p:spPr>
          <a:xfrm>
            <a:off x="720000" y="619200"/>
            <a:ext cx="10728322" cy="793964"/>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F178621E-F9A9-A10B-D1AA-F457353B4B69}"/>
              </a:ext>
            </a:extLst>
          </p:cNvPr>
          <p:cNvSpPr>
            <a:spLocks noGrp="1"/>
          </p:cNvSpPr>
          <p:nvPr>
            <p:ph idx="1"/>
          </p:nvPr>
        </p:nvSpPr>
        <p:spPr>
          <a:xfrm>
            <a:off x="720000" y="1413164"/>
            <a:ext cx="10728325" cy="4355811"/>
          </a:xfrm>
        </p:spPr>
        <p:txBody>
          <a:bodyPr/>
          <a:lstStyle/>
          <a:p>
            <a:r>
              <a:rPr lang="en-US" sz="2400" dirty="0">
                <a:solidFill>
                  <a:srgbClr val="FFFFFF"/>
                </a:solidFill>
              </a:rPr>
              <a:t>When the Banu Bakr pursued the Bani </a:t>
            </a:r>
            <a:r>
              <a:rPr lang="en-US" sz="2400" dirty="0" err="1">
                <a:solidFill>
                  <a:srgbClr val="FFFFFF"/>
                </a:solidFill>
              </a:rPr>
              <a:t>Khaza’ah</a:t>
            </a:r>
            <a:r>
              <a:rPr lang="en-US" sz="2400" dirty="0">
                <a:solidFill>
                  <a:srgbClr val="FFFFFF"/>
                </a:solidFill>
              </a:rPr>
              <a:t> into the Haram, the men reminded </a:t>
            </a:r>
            <a:r>
              <a:rPr lang="en-US" sz="2400" dirty="0" err="1">
                <a:solidFill>
                  <a:srgbClr val="FFFFFF"/>
                </a:solidFill>
              </a:rPr>
              <a:t>Nawfal</a:t>
            </a:r>
            <a:r>
              <a:rPr lang="en-US" sz="2400" dirty="0">
                <a:solidFill>
                  <a:srgbClr val="FFFFFF"/>
                </a:solidFill>
              </a:rPr>
              <a:t>, their leader,  that they had entered the Sacred Sanctuary where fighting and bloodshed was prohibited.  </a:t>
            </a:r>
          </a:p>
          <a:p>
            <a:pPr marL="0" indent="0" algn="ctr">
              <a:buNone/>
            </a:pPr>
            <a:r>
              <a:rPr lang="ar-AE" sz="2400" b="0" i="0" dirty="0">
                <a:solidFill>
                  <a:srgbClr val="FFFFFF"/>
                </a:solidFill>
                <a:effectLst/>
                <a:latin typeface="Nassim"/>
              </a:rPr>
              <a:t> قال بنو بكر لقائدهم نوفل الدّيلي: يا نوفل، إلهك، إلهك، قد دخلنا الحرم!فقال نوفل: لا إله لي اليوم يا بني بكر!أصيبوا ثاركم!فلعمري انكم قد كنتم تسرقون الحاجّ في الحرم، أ فلا تدركون ثاركم فيه من عدوّكم؟!لا يؤخّر أحد منكم بعد اليوم من ثاره.</a:t>
            </a:r>
            <a:endParaRPr lang="en-US" sz="2400" dirty="0">
              <a:solidFill>
                <a:srgbClr val="FFFFFF"/>
              </a:solidFill>
            </a:endParaRPr>
          </a:p>
          <a:p>
            <a:r>
              <a:rPr lang="en-CA" sz="2400" dirty="0">
                <a:solidFill>
                  <a:srgbClr val="FFFFFF"/>
                </a:solidFill>
              </a:rPr>
              <a:t>23 members of the Banu </a:t>
            </a:r>
            <a:r>
              <a:rPr lang="en-CA" sz="2400" dirty="0" err="1">
                <a:solidFill>
                  <a:srgbClr val="FFFFFF"/>
                </a:solidFill>
              </a:rPr>
              <a:t>Khuza’ah</a:t>
            </a:r>
            <a:r>
              <a:rPr lang="en-CA" sz="2400" dirty="0">
                <a:solidFill>
                  <a:srgbClr val="FFFFFF"/>
                </a:solidFill>
              </a:rPr>
              <a:t> are killed.</a:t>
            </a:r>
            <a:endParaRPr lang="en-US" sz="2400" dirty="0">
              <a:solidFill>
                <a:srgbClr val="FFFFFF"/>
              </a:solidFill>
            </a:endParaRPr>
          </a:p>
        </p:txBody>
      </p:sp>
    </p:spTree>
    <p:extLst>
      <p:ext uri="{BB962C8B-B14F-4D97-AF65-F5344CB8AC3E}">
        <p14:creationId xmlns:p14="http://schemas.microsoft.com/office/powerpoint/2010/main" val="1239895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0B76F-DD82-095A-C522-AF08009B6EA3}"/>
              </a:ext>
            </a:extLst>
          </p:cNvPr>
          <p:cNvSpPr>
            <a:spLocks noGrp="1"/>
          </p:cNvSpPr>
          <p:nvPr>
            <p:ph type="title"/>
          </p:nvPr>
        </p:nvSpPr>
        <p:spPr>
          <a:xfrm>
            <a:off x="720000" y="619200"/>
            <a:ext cx="10728322" cy="780109"/>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62721AAD-6A08-A49F-AA02-5D5EC378D3F2}"/>
              </a:ext>
            </a:extLst>
          </p:cNvPr>
          <p:cNvSpPr>
            <a:spLocks noGrp="1"/>
          </p:cNvSpPr>
          <p:nvPr>
            <p:ph idx="1"/>
          </p:nvPr>
        </p:nvSpPr>
        <p:spPr>
          <a:xfrm>
            <a:off x="720000" y="1399310"/>
            <a:ext cx="10728325" cy="4369666"/>
          </a:xfrm>
        </p:spPr>
        <p:txBody>
          <a:bodyPr>
            <a:normAutofit/>
          </a:bodyPr>
          <a:lstStyle/>
          <a:p>
            <a:r>
              <a:rPr lang="en-CA" sz="2400" dirty="0">
                <a:solidFill>
                  <a:srgbClr val="FFFFFF"/>
                </a:solidFill>
                <a:effectLst/>
              </a:rPr>
              <a:t>The </a:t>
            </a:r>
            <a:r>
              <a:rPr lang="en-CA" sz="2400" dirty="0" err="1">
                <a:solidFill>
                  <a:srgbClr val="FFFFFF"/>
                </a:solidFill>
                <a:effectLst/>
              </a:rPr>
              <a:t>Khuza’ah</a:t>
            </a:r>
            <a:r>
              <a:rPr lang="en-CA" sz="2400" dirty="0">
                <a:solidFill>
                  <a:srgbClr val="FFFFFF"/>
                </a:solidFill>
                <a:effectLst/>
              </a:rPr>
              <a:t> come to Medina to complain to the Prophet</a:t>
            </a:r>
          </a:p>
          <a:p>
            <a:pPr marL="0" indent="0">
              <a:buNone/>
            </a:pPr>
            <a:endParaRPr lang="en-CA" sz="2400" dirty="0">
              <a:solidFill>
                <a:srgbClr val="FFFFFF"/>
              </a:solidFill>
            </a:endParaRPr>
          </a:p>
          <a:p>
            <a:pPr marL="0" indent="0" algn="ctr">
              <a:buNone/>
            </a:pPr>
            <a:r>
              <a:rPr lang="ar-AE" sz="2400" dirty="0">
                <a:solidFill>
                  <a:srgbClr val="FFFFFF"/>
                </a:solidFill>
              </a:rPr>
              <a:t>روى الواقدي عن حزام الكعبي الخزاعي عن آبائه قال: كان عمرو بن سالم الكعبي الخزاعي رأس خزاعة، فخرج في اربعين راكبا من خزاعة  صبح الواقعة يخبرون رسول اللّه بالذي أصابهم، و أن صفوان بن اميّة حضر ذلك في رجال من قومه متنكّرين فقاتلوهم بأيديهم، و أعانوهم بالرجال و السلاح و الكراع، فهم يستنصرون رسول اللّه </a:t>
            </a:r>
            <a:endParaRPr lang="en-CA" sz="24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2739689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3D54-7F1D-F104-BFA4-7CFF2321F061}"/>
              </a:ext>
            </a:extLst>
          </p:cNvPr>
          <p:cNvSpPr>
            <a:spLocks noGrp="1"/>
          </p:cNvSpPr>
          <p:nvPr>
            <p:ph type="title"/>
          </p:nvPr>
        </p:nvSpPr>
        <p:spPr>
          <a:xfrm>
            <a:off x="720000" y="619200"/>
            <a:ext cx="10728322" cy="807818"/>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C115FE47-AE07-952A-1D4B-C377EF1FC0AC}"/>
              </a:ext>
            </a:extLst>
          </p:cNvPr>
          <p:cNvSpPr>
            <a:spLocks noGrp="1"/>
          </p:cNvSpPr>
          <p:nvPr>
            <p:ph idx="1"/>
          </p:nvPr>
        </p:nvSpPr>
        <p:spPr>
          <a:xfrm>
            <a:off x="720000" y="1593274"/>
            <a:ext cx="10728325" cy="4175702"/>
          </a:xfrm>
        </p:spPr>
        <p:txBody>
          <a:bodyPr/>
          <a:lstStyle/>
          <a:p>
            <a:r>
              <a:rPr lang="en-CA" sz="2400" dirty="0">
                <a:solidFill>
                  <a:srgbClr val="FFFFFF"/>
                </a:solidFill>
              </a:rPr>
              <a:t>T</a:t>
            </a:r>
            <a:r>
              <a:rPr lang="en-CA" sz="2400" b="0" i="0" dirty="0">
                <a:solidFill>
                  <a:srgbClr val="FFFFFF"/>
                </a:solidFill>
                <a:effectLst/>
              </a:rPr>
              <a:t>he </a:t>
            </a:r>
            <a:r>
              <a:rPr lang="en-CA" sz="2400" dirty="0">
                <a:solidFill>
                  <a:srgbClr val="FFFFFF"/>
                </a:solidFill>
              </a:rPr>
              <a:t>C</a:t>
            </a:r>
            <a:r>
              <a:rPr lang="en-CA" sz="2400" b="0" i="0" dirty="0">
                <a:solidFill>
                  <a:srgbClr val="FFFFFF"/>
                </a:solidFill>
                <a:effectLst/>
              </a:rPr>
              <a:t>hieftain of </a:t>
            </a:r>
            <a:r>
              <a:rPr lang="en-CA" sz="2400" b="0" i="0" dirty="0" err="1">
                <a:solidFill>
                  <a:srgbClr val="FFFFFF"/>
                </a:solidFill>
                <a:effectLst/>
              </a:rPr>
              <a:t>Khuza’ah</a:t>
            </a:r>
            <a:r>
              <a:rPr lang="en-CA" sz="2400" b="0" i="0" dirty="0">
                <a:solidFill>
                  <a:srgbClr val="FFFFFF"/>
                </a:solidFill>
                <a:effectLst/>
              </a:rPr>
              <a:t>, Amr ibn Salim al-</a:t>
            </a:r>
            <a:r>
              <a:rPr lang="en-CA" sz="2400" b="0" i="0" dirty="0" err="1">
                <a:solidFill>
                  <a:srgbClr val="FFFFFF"/>
                </a:solidFill>
                <a:effectLst/>
              </a:rPr>
              <a:t>Khuza’i</a:t>
            </a:r>
            <a:r>
              <a:rPr lang="en-CA" sz="2400" b="0" i="0" dirty="0">
                <a:solidFill>
                  <a:srgbClr val="FFFFFF"/>
                </a:solidFill>
                <a:effectLst/>
              </a:rPr>
              <a:t> with his delegation of 40 men recites the following poem to the Prophet:</a:t>
            </a:r>
          </a:p>
          <a:p>
            <a:pPr marL="0" indent="0" algn="ctr">
              <a:buNone/>
            </a:pPr>
            <a:r>
              <a:rPr lang="ar-AE" sz="2400" dirty="0">
                <a:solidFill>
                  <a:srgbClr val="FFFFFF"/>
                </a:solidFill>
              </a:rPr>
              <a:t>يَــــا ربّ إنـــّي نَاشِــدٌ مُحمّدَا حِلــفَ أبينَا وأبيـــه الأتـــلَدَا</a:t>
            </a:r>
          </a:p>
          <a:p>
            <a:pPr marL="0" indent="0" algn="ctr">
              <a:buNone/>
            </a:pPr>
            <a:r>
              <a:rPr lang="ar-AE" sz="2400" dirty="0">
                <a:solidFill>
                  <a:srgbClr val="FFFFFF"/>
                </a:solidFill>
              </a:rPr>
              <a:t>قَــــد كُنــــتُم وَلدَاً وكُنّا وَالِــداً ثمّـــت أَسلمنَا فَــلم نَنزِع يَدَا</a:t>
            </a:r>
          </a:p>
          <a:p>
            <a:pPr marL="0" indent="0" algn="ctr">
              <a:buNone/>
            </a:pPr>
            <a:r>
              <a:rPr lang="ar-AE" sz="2400" dirty="0">
                <a:solidFill>
                  <a:srgbClr val="FFFFFF"/>
                </a:solidFill>
              </a:rPr>
              <a:t>فانْصُر هَدَاك الله نصراً أعتدا وادْع عِـــبَاد الله يَأتُــوا مدَدا</a:t>
            </a:r>
          </a:p>
          <a:p>
            <a:pPr marL="0" indent="0" algn="ctr">
              <a:buNone/>
            </a:pPr>
            <a:r>
              <a:rPr lang="ar-AE" sz="2400" dirty="0">
                <a:solidFill>
                  <a:srgbClr val="FFFFFF"/>
                </a:solidFill>
              </a:rPr>
              <a:t>فيهــم رسُـــــول الله قَد تجرّدَا إن سِيمَ خَسْفاً وجـــهه تَربدا</a:t>
            </a:r>
            <a:endParaRPr lang="en-US" sz="2400" dirty="0">
              <a:solidFill>
                <a:srgbClr val="FFFFFF"/>
              </a:solidFill>
            </a:endParaRPr>
          </a:p>
        </p:txBody>
      </p:sp>
    </p:spTree>
    <p:extLst>
      <p:ext uri="{BB962C8B-B14F-4D97-AF65-F5344CB8AC3E}">
        <p14:creationId xmlns:p14="http://schemas.microsoft.com/office/powerpoint/2010/main" val="2236499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7DCAA-BC6C-316B-6E76-758A639145AB}"/>
              </a:ext>
            </a:extLst>
          </p:cNvPr>
          <p:cNvSpPr>
            <a:spLocks noGrp="1"/>
          </p:cNvSpPr>
          <p:nvPr>
            <p:ph type="title"/>
          </p:nvPr>
        </p:nvSpPr>
        <p:spPr>
          <a:xfrm>
            <a:off x="720000" y="619200"/>
            <a:ext cx="10728322" cy="766255"/>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72C1D052-1D0B-96EE-1EC6-88F0EA64ADDF}"/>
              </a:ext>
            </a:extLst>
          </p:cNvPr>
          <p:cNvSpPr>
            <a:spLocks noGrp="1"/>
          </p:cNvSpPr>
          <p:nvPr>
            <p:ph idx="1"/>
          </p:nvPr>
        </p:nvSpPr>
        <p:spPr>
          <a:xfrm>
            <a:off x="720000" y="1385456"/>
            <a:ext cx="10728325" cy="4383520"/>
          </a:xfrm>
        </p:spPr>
        <p:txBody>
          <a:bodyPr>
            <a:normAutofit/>
          </a:bodyPr>
          <a:lstStyle/>
          <a:p>
            <a:pPr marL="0" indent="0" algn="ctr">
              <a:buNone/>
            </a:pPr>
            <a:r>
              <a:rPr lang="ar-AE" sz="2400" dirty="0">
                <a:solidFill>
                  <a:srgbClr val="FFFFFF"/>
                </a:solidFill>
              </a:rPr>
              <a:t>في فَيلقٍ كالبَحرِ يجري مزبدَا إن قُريشَاً أخلَفُــوكَ المَوعِدُا</a:t>
            </a:r>
          </a:p>
          <a:p>
            <a:pPr marL="0" indent="0" algn="ctr">
              <a:buNone/>
            </a:pPr>
            <a:r>
              <a:rPr lang="ar-AE" sz="2400" dirty="0">
                <a:solidFill>
                  <a:srgbClr val="FFFFFF"/>
                </a:solidFill>
              </a:rPr>
              <a:t>ونَقَضُــــوا مِيثَاقــــَك المـوكدَا وجَعلُوا لي في كدَاء رصدَا</a:t>
            </a:r>
          </a:p>
          <a:p>
            <a:pPr marL="0" indent="0" algn="ctr">
              <a:buNone/>
            </a:pPr>
            <a:r>
              <a:rPr lang="ar-AE" sz="2400" dirty="0">
                <a:solidFill>
                  <a:srgbClr val="FFFFFF"/>
                </a:solidFill>
              </a:rPr>
              <a:t>وزعمُوا أنْ لست تدعُوا أحَـدَا وهُــــم أذَلُّ وأقــــــَلُّ عَـددَا</a:t>
            </a:r>
          </a:p>
          <a:p>
            <a:pPr marL="0" indent="0" algn="ctr">
              <a:buNone/>
            </a:pPr>
            <a:r>
              <a:rPr lang="ar-AE" sz="2400" dirty="0">
                <a:solidFill>
                  <a:srgbClr val="FFFFFF"/>
                </a:solidFill>
              </a:rPr>
              <a:t>هــــم بيتــــونَا بالــوَتير هجدا وقَتَلُــــــونَا رُكّــــعَاً وسُجّدَا</a:t>
            </a:r>
            <a:endParaRPr lang="en-US" sz="2400" dirty="0">
              <a:solidFill>
                <a:srgbClr val="FFFFFF"/>
              </a:solidFill>
            </a:endParaRPr>
          </a:p>
        </p:txBody>
      </p:sp>
    </p:spTree>
    <p:extLst>
      <p:ext uri="{BB962C8B-B14F-4D97-AF65-F5344CB8AC3E}">
        <p14:creationId xmlns:p14="http://schemas.microsoft.com/office/powerpoint/2010/main" val="1922056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51E9-731C-5883-E239-E8C5EB96D813}"/>
              </a:ext>
            </a:extLst>
          </p:cNvPr>
          <p:cNvSpPr>
            <a:spLocks noGrp="1"/>
          </p:cNvSpPr>
          <p:nvPr>
            <p:ph type="title"/>
          </p:nvPr>
        </p:nvSpPr>
        <p:spPr>
          <a:xfrm>
            <a:off x="720000" y="619200"/>
            <a:ext cx="10728322" cy="752400"/>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2D5B36FC-8BE1-B3CE-CF7A-9D0B6E33E86E}"/>
              </a:ext>
            </a:extLst>
          </p:cNvPr>
          <p:cNvSpPr>
            <a:spLocks noGrp="1"/>
          </p:cNvSpPr>
          <p:nvPr>
            <p:ph idx="1"/>
          </p:nvPr>
        </p:nvSpPr>
        <p:spPr>
          <a:xfrm>
            <a:off x="720000" y="1482436"/>
            <a:ext cx="10728325" cy="4286539"/>
          </a:xfrm>
        </p:spPr>
        <p:txBody>
          <a:bodyPr/>
          <a:lstStyle/>
          <a:p>
            <a:r>
              <a:rPr lang="en-US" sz="2400" dirty="0">
                <a:solidFill>
                  <a:srgbClr val="FFFFFF"/>
                </a:solidFill>
              </a:rPr>
              <a:t>The Prophet pledges to attack Makkah:</a:t>
            </a:r>
          </a:p>
          <a:p>
            <a:pPr marL="0" indent="0" algn="ctr">
              <a:buNone/>
            </a:pPr>
            <a:r>
              <a:rPr lang="ar-AE" sz="2400" dirty="0">
                <a:solidFill>
                  <a:srgbClr val="FFFFFF"/>
                </a:solidFill>
              </a:rPr>
              <a:t>ثم عرضت سحابة في السماء، فنظر إليها رسول اللّه و تفأّل بها فقال: إن هذه السحابة لتستهلّ بنصر بني كعب (من خزاعة) . ثم قام و هو يجرّ طرف ردائه و يقول: لا نصرت إن لم أنصر بني كعب!ثم قال لعمرو بن سالم و أصحابه: ارجعوا و تفرّقوا في الأودي (لئلا يعلم خبرهم) . ثم دخل دار ميمونة بنت الحارث الهلالية (التي تزوّجها في عمرة القضاء) و قال: اسكبوا لي ماء. فجعل يغتسل و يقول: لا نصرت إن لم أنصر بني كعب</a:t>
            </a:r>
            <a:endParaRPr lang="en-US" sz="2400" dirty="0">
              <a:solidFill>
                <a:srgbClr val="FFFFFF"/>
              </a:solidFill>
            </a:endParaRPr>
          </a:p>
        </p:txBody>
      </p:sp>
    </p:spTree>
    <p:extLst>
      <p:ext uri="{BB962C8B-B14F-4D97-AF65-F5344CB8AC3E}">
        <p14:creationId xmlns:p14="http://schemas.microsoft.com/office/powerpoint/2010/main" val="1343989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53E51-B140-0685-180A-D4BEC842D662}"/>
              </a:ext>
            </a:extLst>
          </p:cNvPr>
          <p:cNvSpPr>
            <a:spLocks noGrp="1"/>
          </p:cNvSpPr>
          <p:nvPr>
            <p:ph type="title"/>
          </p:nvPr>
        </p:nvSpPr>
        <p:spPr>
          <a:xfrm>
            <a:off x="720000" y="619200"/>
            <a:ext cx="10728322" cy="696982"/>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8F586CF2-93F3-8C8F-BDE2-7AADD732490C}"/>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Abu Sufyan understood the magnitude of the breach and the precarious situation of Quraysh.</a:t>
            </a:r>
          </a:p>
          <a:p>
            <a:r>
              <a:rPr lang="en-US" sz="2400" dirty="0">
                <a:solidFill>
                  <a:srgbClr val="FFFFFF"/>
                </a:solidFill>
              </a:rPr>
              <a:t>Quraysh was now very weak:</a:t>
            </a:r>
          </a:p>
          <a:p>
            <a:pPr lvl="1"/>
            <a:r>
              <a:rPr lang="en-CA" sz="2400" dirty="0">
                <a:solidFill>
                  <a:srgbClr val="FFFFFF"/>
                </a:solidFill>
              </a:rPr>
              <a:t>M</a:t>
            </a:r>
            <a:r>
              <a:rPr lang="en-CA" sz="2400" dirty="0">
                <a:solidFill>
                  <a:srgbClr val="FFFFFF"/>
                </a:solidFill>
                <a:effectLst/>
              </a:rPr>
              <a:t>any had been killed or converted (Khalid ibn Walid and </a:t>
            </a:r>
            <a:r>
              <a:rPr lang="en-CA" sz="2400" dirty="0" err="1">
                <a:solidFill>
                  <a:srgbClr val="FFFFFF"/>
                </a:solidFill>
                <a:effectLst/>
              </a:rPr>
              <a:t>ʿAmr</a:t>
            </a:r>
            <a:r>
              <a:rPr lang="en-CA" sz="2400" dirty="0">
                <a:solidFill>
                  <a:srgbClr val="FFFFFF"/>
                </a:solidFill>
                <a:effectLst/>
              </a:rPr>
              <a:t> ibn al-’As</a:t>
            </a:r>
          </a:p>
          <a:p>
            <a:pPr lvl="1"/>
            <a:r>
              <a:rPr lang="en-CA" sz="2400" dirty="0">
                <a:solidFill>
                  <a:srgbClr val="FFFFFF"/>
                </a:solidFill>
              </a:rPr>
              <a:t>T</a:t>
            </a:r>
            <a:r>
              <a:rPr lang="en-CA" sz="2400" dirty="0">
                <a:solidFill>
                  <a:srgbClr val="FFFFFF"/>
                </a:solidFill>
                <a:effectLst/>
              </a:rPr>
              <a:t>hey had lost their Jewish allies</a:t>
            </a:r>
          </a:p>
          <a:p>
            <a:pPr lvl="1"/>
            <a:endParaRPr lang="en-CA" sz="2000" dirty="0">
              <a:effectLst/>
              <a:latin typeface="Helvetica" pitchFamily="2" charset="0"/>
            </a:endParaRPr>
          </a:p>
          <a:p>
            <a:pPr lvl="1"/>
            <a:endParaRPr lang="en-US" sz="2400" dirty="0">
              <a:solidFill>
                <a:srgbClr val="FFFFFF"/>
              </a:solidFill>
            </a:endParaRPr>
          </a:p>
        </p:txBody>
      </p:sp>
    </p:spTree>
    <p:extLst>
      <p:ext uri="{BB962C8B-B14F-4D97-AF65-F5344CB8AC3E}">
        <p14:creationId xmlns:p14="http://schemas.microsoft.com/office/powerpoint/2010/main" val="3973633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CFEDB-D561-CDBF-9CFC-AA1867FFA04C}"/>
              </a:ext>
            </a:extLst>
          </p:cNvPr>
          <p:cNvSpPr>
            <a:spLocks noGrp="1"/>
          </p:cNvSpPr>
          <p:nvPr>
            <p:ph type="title"/>
          </p:nvPr>
        </p:nvSpPr>
        <p:spPr>
          <a:xfrm>
            <a:off x="720000" y="619200"/>
            <a:ext cx="10728322" cy="710836"/>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04D8428F-9A37-A422-BA0F-98313A8A4901}"/>
              </a:ext>
            </a:extLst>
          </p:cNvPr>
          <p:cNvSpPr>
            <a:spLocks noGrp="1"/>
          </p:cNvSpPr>
          <p:nvPr>
            <p:ph idx="1"/>
          </p:nvPr>
        </p:nvSpPr>
        <p:spPr>
          <a:xfrm>
            <a:off x="720000" y="1468582"/>
            <a:ext cx="10728325" cy="4770218"/>
          </a:xfrm>
        </p:spPr>
        <p:txBody>
          <a:bodyPr/>
          <a:lstStyle/>
          <a:p>
            <a:r>
              <a:rPr lang="en-US" sz="2400" dirty="0">
                <a:solidFill>
                  <a:srgbClr val="FFFFFF"/>
                </a:solidFill>
              </a:rPr>
              <a:t>Abu Sufyan </a:t>
            </a:r>
            <a:r>
              <a:rPr lang="en-CA" sz="2400" dirty="0">
                <a:solidFill>
                  <a:srgbClr val="FFFFFF"/>
                </a:solidFill>
                <a:effectLst/>
              </a:rPr>
              <a:t>felt the Prophet was in a strong position and could easily take Makkah and was looking for an excuse to end the treaty; He saw only the following possible outcomes:</a:t>
            </a:r>
          </a:p>
          <a:p>
            <a:pPr lvl="1"/>
            <a:r>
              <a:rPr lang="en-CA" sz="2400" dirty="0">
                <a:solidFill>
                  <a:srgbClr val="FFFFFF"/>
                </a:solidFill>
              </a:rPr>
              <a:t>1. T</a:t>
            </a:r>
            <a:r>
              <a:rPr lang="en-CA" sz="2400" dirty="0">
                <a:solidFill>
                  <a:srgbClr val="FFFFFF"/>
                </a:solidFill>
                <a:effectLst/>
              </a:rPr>
              <a:t>he Prophet would avenge the death of the </a:t>
            </a:r>
            <a:r>
              <a:rPr lang="en-CA" sz="2400" dirty="0" err="1">
                <a:solidFill>
                  <a:srgbClr val="FFFFFF"/>
                </a:solidFill>
                <a:effectLst/>
              </a:rPr>
              <a:t>Khuzaʿah</a:t>
            </a:r>
            <a:r>
              <a:rPr lang="en-CA" sz="2400" dirty="0">
                <a:solidFill>
                  <a:srgbClr val="FFFFFF"/>
                </a:solidFill>
                <a:effectLst/>
              </a:rPr>
              <a:t> by attacking Makkah.</a:t>
            </a:r>
          </a:p>
          <a:p>
            <a:pPr lvl="1"/>
            <a:r>
              <a:rPr lang="en-CA" sz="2400" dirty="0">
                <a:solidFill>
                  <a:srgbClr val="FFFFFF"/>
                </a:solidFill>
              </a:rPr>
              <a:t>2. T</a:t>
            </a:r>
            <a:r>
              <a:rPr lang="en-CA" sz="2400" dirty="0">
                <a:solidFill>
                  <a:srgbClr val="FFFFFF"/>
                </a:solidFill>
                <a:effectLst/>
              </a:rPr>
              <a:t>he Prophet would demand the Quraysh to cut ties with Banu Bakr and then destroy them</a:t>
            </a:r>
          </a:p>
          <a:p>
            <a:pPr lvl="1"/>
            <a:r>
              <a:rPr lang="en-CA" sz="2400" dirty="0">
                <a:solidFill>
                  <a:srgbClr val="FFFFFF"/>
                </a:solidFill>
              </a:rPr>
              <a:t>3. T</a:t>
            </a:r>
            <a:r>
              <a:rPr lang="en-CA" sz="2400" dirty="0">
                <a:solidFill>
                  <a:srgbClr val="FFFFFF"/>
                </a:solidFill>
                <a:effectLst/>
              </a:rPr>
              <a:t>hey must accept the fact that </a:t>
            </a:r>
            <a:r>
              <a:rPr lang="en-CA" sz="2400" dirty="0" err="1">
                <a:solidFill>
                  <a:srgbClr val="FFFFFF"/>
                </a:solidFill>
                <a:effectLst/>
              </a:rPr>
              <a:t>Ḥudaybiyyah</a:t>
            </a:r>
            <a:r>
              <a:rPr lang="en-CA" sz="2400" dirty="0">
                <a:solidFill>
                  <a:srgbClr val="FFFFFF"/>
                </a:solidFill>
                <a:effectLst/>
              </a:rPr>
              <a:t> was broken</a:t>
            </a:r>
          </a:p>
          <a:p>
            <a:pPr lvl="1"/>
            <a:r>
              <a:rPr lang="en-CA" sz="2400" dirty="0">
                <a:solidFill>
                  <a:srgbClr val="FFFFFF"/>
                </a:solidFill>
              </a:rPr>
              <a:t>4. H</a:t>
            </a:r>
            <a:r>
              <a:rPr lang="en-CA" sz="2400" dirty="0">
                <a:solidFill>
                  <a:srgbClr val="FFFFFF"/>
                </a:solidFill>
                <a:effectLst/>
              </a:rPr>
              <a:t>e must disavow the attack and deny involvement and keep the treaty intact</a:t>
            </a:r>
          </a:p>
          <a:p>
            <a:pPr lvl="1"/>
            <a:endParaRPr lang="en-CA" sz="2000" dirty="0">
              <a:effectLst/>
              <a:latin typeface="Helvetica" pitchFamily="2" charset="0"/>
            </a:endParaRPr>
          </a:p>
          <a:p>
            <a:pPr lvl="1"/>
            <a:endParaRPr lang="en-CA" sz="2400" dirty="0">
              <a:solidFill>
                <a:srgbClr val="FFFFFF"/>
              </a:solidFill>
              <a:effectLst/>
            </a:endParaRPr>
          </a:p>
          <a:p>
            <a:pPr lvl="1"/>
            <a:endParaRPr lang="en-CA" sz="2000" dirty="0">
              <a:effectLst/>
              <a:latin typeface="Helvetica" pitchFamily="2" charset="0"/>
            </a:endParaRPr>
          </a:p>
          <a:p>
            <a:pPr lvl="1"/>
            <a:endParaRPr lang="en-CA" sz="2400" dirty="0">
              <a:solidFill>
                <a:srgbClr val="FFFFFF"/>
              </a:solidFill>
              <a:effectLst/>
              <a:latin typeface="Helvetica" pitchFamily="2" charset="0"/>
            </a:endParaRPr>
          </a:p>
          <a:p>
            <a:endParaRPr lang="en-US" dirty="0"/>
          </a:p>
        </p:txBody>
      </p:sp>
    </p:spTree>
    <p:extLst>
      <p:ext uri="{BB962C8B-B14F-4D97-AF65-F5344CB8AC3E}">
        <p14:creationId xmlns:p14="http://schemas.microsoft.com/office/powerpoint/2010/main" val="165331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022ED-5C86-E81D-D3F1-ECC3A8DFCD58}"/>
              </a:ext>
            </a:extLst>
          </p:cNvPr>
          <p:cNvSpPr>
            <a:spLocks noGrp="1"/>
          </p:cNvSpPr>
          <p:nvPr>
            <p:ph type="title"/>
          </p:nvPr>
        </p:nvSpPr>
        <p:spPr>
          <a:xfrm>
            <a:off x="720000" y="619200"/>
            <a:ext cx="10728322" cy="724691"/>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C0F68195-F0AB-3143-E289-BB483944E4DF}"/>
              </a:ext>
            </a:extLst>
          </p:cNvPr>
          <p:cNvSpPr>
            <a:spLocks noGrp="1"/>
          </p:cNvSpPr>
          <p:nvPr>
            <p:ph idx="1"/>
          </p:nvPr>
        </p:nvSpPr>
        <p:spPr>
          <a:xfrm>
            <a:off x="720000" y="1579418"/>
            <a:ext cx="10728325" cy="4189557"/>
          </a:xfrm>
        </p:spPr>
        <p:txBody>
          <a:bodyPr/>
          <a:lstStyle/>
          <a:p>
            <a:r>
              <a:rPr lang="en-US" sz="2400" dirty="0">
                <a:solidFill>
                  <a:srgbClr val="FFFFFF"/>
                </a:solidFill>
              </a:rPr>
              <a:t>Abu Sufyan rushes to Medina to deescalate the situation and keep the Treaty of </a:t>
            </a:r>
            <a:r>
              <a:rPr lang="en-US" sz="2400" dirty="0" err="1">
                <a:solidFill>
                  <a:srgbClr val="FFFFFF"/>
                </a:solidFill>
              </a:rPr>
              <a:t>Hudaybiyyah</a:t>
            </a:r>
            <a:r>
              <a:rPr lang="en-US" sz="2400" dirty="0">
                <a:solidFill>
                  <a:srgbClr val="FFFFFF"/>
                </a:solidFill>
              </a:rPr>
              <a:t> intact:</a:t>
            </a:r>
          </a:p>
          <a:p>
            <a:r>
              <a:rPr lang="en-US" sz="2400" dirty="0">
                <a:solidFill>
                  <a:srgbClr val="FFFFFF"/>
                </a:solidFill>
              </a:rPr>
              <a:t>Sh. Al-</a:t>
            </a:r>
            <a:r>
              <a:rPr lang="en-US" sz="2400" dirty="0" err="1">
                <a:solidFill>
                  <a:srgbClr val="FFFFFF"/>
                </a:solidFill>
              </a:rPr>
              <a:t>Mufid</a:t>
            </a:r>
            <a:r>
              <a:rPr lang="en-US" sz="2400" dirty="0">
                <a:solidFill>
                  <a:srgbClr val="FFFFFF"/>
                </a:solidFill>
              </a:rPr>
              <a:t> (d. 413 AH) in Kitab Al-Irshad writes:</a:t>
            </a:r>
          </a:p>
          <a:p>
            <a:pPr marL="0" indent="0" algn="ctr">
              <a:buNone/>
            </a:pPr>
            <a:r>
              <a:rPr lang="ar-AE" sz="2400" b="0" i="0" dirty="0">
                <a:solidFill>
                  <a:srgbClr val="FFFFFF"/>
                </a:solidFill>
                <a:effectLst/>
                <a:latin typeface="Simplified Arabic" panose="02020603050405020304" pitchFamily="18" charset="-78"/>
              </a:rPr>
              <a:t>ولما دخل أبو سفيان المدينة لتجديد العهد بين رسول الله صلى الله عليه وآله وبين قريش، عندما كان من بني بكر في خزاعة وقتلهم من قتلوا منها، فقصد أبو سفيان ليتلافى الفارط من القوم، وقد خاف من نصرة رسول الله صلى الله عليه وآله لهم، وأشفق مما حل بهم يوم الفتح.</a:t>
            </a:r>
            <a:br>
              <a:rPr lang="ar-AE" sz="2400" dirty="0">
                <a:solidFill>
                  <a:srgbClr val="FFFFFF"/>
                </a:solidFill>
              </a:rPr>
            </a:br>
            <a:r>
              <a:rPr lang="ar-AE" sz="2400" b="0" i="0" dirty="0">
                <a:solidFill>
                  <a:srgbClr val="FFFFFF"/>
                </a:solidFill>
                <a:effectLst/>
                <a:latin typeface="Simplified Arabic" panose="02020603050405020304" pitchFamily="18" charset="-78"/>
              </a:rPr>
              <a:t>فأتى النبي صلى الله عليه وآله وكتمه في ذلك، فلم يردد عليه جوابا.</a:t>
            </a:r>
            <a:endParaRPr lang="en-US" sz="2400" dirty="0">
              <a:solidFill>
                <a:srgbClr val="FFFFFF"/>
              </a:solidFill>
            </a:endParaRPr>
          </a:p>
        </p:txBody>
      </p:sp>
    </p:spTree>
    <p:extLst>
      <p:ext uri="{BB962C8B-B14F-4D97-AF65-F5344CB8AC3E}">
        <p14:creationId xmlns:p14="http://schemas.microsoft.com/office/powerpoint/2010/main" val="3002425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0F88F-2469-01F1-5CD4-3A57F97A42B7}"/>
              </a:ext>
            </a:extLst>
          </p:cNvPr>
          <p:cNvSpPr>
            <a:spLocks noGrp="1"/>
          </p:cNvSpPr>
          <p:nvPr>
            <p:ph type="title"/>
          </p:nvPr>
        </p:nvSpPr>
        <p:spPr>
          <a:xfrm>
            <a:off x="720000" y="619200"/>
            <a:ext cx="10728322" cy="766255"/>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16FBB540-F682-3332-A9B2-8E316410F392}"/>
              </a:ext>
            </a:extLst>
          </p:cNvPr>
          <p:cNvSpPr>
            <a:spLocks noGrp="1"/>
          </p:cNvSpPr>
          <p:nvPr>
            <p:ph idx="1"/>
          </p:nvPr>
        </p:nvSpPr>
        <p:spPr>
          <a:xfrm>
            <a:off x="720000" y="1593274"/>
            <a:ext cx="10728325" cy="4175702"/>
          </a:xfrm>
        </p:spPr>
        <p:txBody>
          <a:bodyPr>
            <a:normAutofit/>
          </a:bodyPr>
          <a:lstStyle/>
          <a:p>
            <a:r>
              <a:rPr lang="en-CA" sz="2400" b="0" i="0" dirty="0">
                <a:solidFill>
                  <a:srgbClr val="FFFFFF"/>
                </a:solidFill>
                <a:effectLst/>
                <a:cs typeface="Simplified Arabic" panose="02020603050405020304" pitchFamily="18" charset="-78"/>
              </a:rPr>
              <a:t>Abu Sufyan seeks help from Abu Bakr and Umar</a:t>
            </a:r>
          </a:p>
          <a:p>
            <a:pPr marL="0" indent="0" algn="ctr">
              <a:buNone/>
            </a:pPr>
            <a:r>
              <a:rPr lang="ar-AE" sz="2400" b="0" i="0" dirty="0">
                <a:solidFill>
                  <a:srgbClr val="FFFFFF"/>
                </a:solidFill>
                <a:effectLst/>
                <a:latin typeface="Simplified Arabic" panose="02020603050405020304" pitchFamily="18" charset="-78"/>
                <a:cs typeface="Simplified Arabic" panose="02020603050405020304" pitchFamily="18" charset="-78"/>
              </a:rPr>
              <a:t>فقام من عنده، فلقيه أبو بكر فتشبث به وظن أنه يوصله إلى بغيته من النبي صلى الله عليه وآله فسأله كلامه له، فقال: ما أنا بفاعل. لعلم أبي بكر بأن سؤاله في ذلك لا يغني شيئا.</a:t>
            </a:r>
            <a:endParaRPr lang="en-CA"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endParaRPr lang="en-CA" sz="2400" dirty="0">
              <a:solidFill>
                <a:srgbClr val="FFFFFF"/>
              </a:solidFill>
              <a:latin typeface="Simplified Arabic" panose="02020603050405020304" pitchFamily="18" charset="-78"/>
              <a:cs typeface="Simplified Arabic" panose="02020603050405020304" pitchFamily="18" charset="-78"/>
            </a:endParaRPr>
          </a:p>
          <a:p>
            <a:pPr marL="0" indent="0" algn="ctr">
              <a:buNone/>
            </a:pPr>
            <a:r>
              <a:rPr lang="ar-AE" sz="2400" b="0" i="0" dirty="0">
                <a:solidFill>
                  <a:srgbClr val="FFFFFF"/>
                </a:solidFill>
                <a:effectLst/>
                <a:latin typeface="Simplified Arabic" panose="02020603050405020304" pitchFamily="18" charset="-78"/>
                <a:cs typeface="Simplified Arabic" panose="02020603050405020304" pitchFamily="18" charset="-78"/>
              </a:rPr>
              <a:t>فظن أبو سفيان بعمر بن الخطاب ما ظنه بأبي بكر فكتمه في ذلك، فدفعه بغلظة وفظاظة كادت أن تفسد الرأي على النبي صلى الله عليه وآله.</a:t>
            </a:r>
            <a:endParaRPr lang="en-US" sz="2400" dirty="0">
              <a:solidFill>
                <a:srgbClr val="FFFFFF"/>
              </a:solidFill>
            </a:endParaRPr>
          </a:p>
        </p:txBody>
      </p:sp>
    </p:spTree>
    <p:extLst>
      <p:ext uri="{BB962C8B-B14F-4D97-AF65-F5344CB8AC3E}">
        <p14:creationId xmlns:p14="http://schemas.microsoft.com/office/powerpoint/2010/main" val="212525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80832-6D24-EF3D-6E1E-771E19291D4B}"/>
              </a:ext>
            </a:extLst>
          </p:cNvPr>
          <p:cNvSpPr>
            <a:spLocks noGrp="1"/>
          </p:cNvSpPr>
          <p:nvPr>
            <p:ph type="title"/>
          </p:nvPr>
        </p:nvSpPr>
        <p:spPr>
          <a:xfrm>
            <a:off x="720000" y="619200"/>
            <a:ext cx="10728322" cy="780109"/>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4C0FC488-E4D4-15E1-33F8-016B75D3F8CD}"/>
              </a:ext>
            </a:extLst>
          </p:cNvPr>
          <p:cNvSpPr>
            <a:spLocks noGrp="1"/>
          </p:cNvSpPr>
          <p:nvPr>
            <p:ph idx="1"/>
          </p:nvPr>
        </p:nvSpPr>
        <p:spPr>
          <a:xfrm>
            <a:off x="720000" y="1399310"/>
            <a:ext cx="10728325" cy="4369666"/>
          </a:xfrm>
        </p:spPr>
        <p:txBody>
          <a:bodyPr/>
          <a:lstStyle/>
          <a:p>
            <a:r>
              <a:rPr lang="en-US" sz="2400" dirty="0">
                <a:solidFill>
                  <a:srgbClr val="FFFFFF"/>
                </a:solidFill>
              </a:rPr>
              <a:t>Abu Sufyan intercedes with Imam Ali:</a:t>
            </a:r>
          </a:p>
          <a:p>
            <a:pPr marL="0" indent="0" algn="ctr">
              <a:buNone/>
            </a:pPr>
            <a:r>
              <a:rPr lang="ar-AE" sz="2400" dirty="0">
                <a:solidFill>
                  <a:srgbClr val="FFFFFF"/>
                </a:solidFill>
              </a:rPr>
              <a:t>فعدل إلى بيت أمير المؤمنين عليه السلام فاستأذن عليه، فأذن له وعنده فاطمة والحسن والحسين عليهم السلام فقال له: يا علي، إنك أمس القوم بي رحما، وأقربهم مني قرابة، وقد جئتك فلا أرجعن كما جئت خائبا، إشفع لي إلى رسول الله فيما قصدته. فقال له: " ويحك - يا أبا سفيان - لقد عزم رسول الله صلى الله عليه وآله على أمر ما نستطيع أن نكمله فيه</a:t>
            </a:r>
            <a:endParaRPr lang="en-US" sz="2400" dirty="0">
              <a:solidFill>
                <a:srgbClr val="FFFFFF"/>
              </a:solidFill>
            </a:endParaRPr>
          </a:p>
          <a:p>
            <a:endParaRPr lang="en-US" dirty="0"/>
          </a:p>
        </p:txBody>
      </p:sp>
    </p:spTree>
    <p:extLst>
      <p:ext uri="{BB962C8B-B14F-4D97-AF65-F5344CB8AC3E}">
        <p14:creationId xmlns:p14="http://schemas.microsoft.com/office/powerpoint/2010/main" val="3311092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E740C-0DAF-686B-5C38-765B5998A8D9}"/>
              </a:ext>
            </a:extLst>
          </p:cNvPr>
          <p:cNvSpPr>
            <a:spLocks noGrp="1"/>
          </p:cNvSpPr>
          <p:nvPr>
            <p:ph type="title"/>
          </p:nvPr>
        </p:nvSpPr>
        <p:spPr>
          <a:xfrm>
            <a:off x="720000" y="619200"/>
            <a:ext cx="10728322" cy="835527"/>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8E92244D-27EF-E39D-7654-1080002EA891}"/>
              </a:ext>
            </a:extLst>
          </p:cNvPr>
          <p:cNvSpPr>
            <a:spLocks noGrp="1"/>
          </p:cNvSpPr>
          <p:nvPr>
            <p:ph idx="1"/>
          </p:nvPr>
        </p:nvSpPr>
        <p:spPr>
          <a:xfrm>
            <a:off x="720000" y="1565564"/>
            <a:ext cx="10728325" cy="4203411"/>
          </a:xfrm>
        </p:spPr>
        <p:txBody>
          <a:bodyPr/>
          <a:lstStyle/>
          <a:p>
            <a:r>
              <a:rPr lang="en-US" sz="2400" dirty="0">
                <a:solidFill>
                  <a:srgbClr val="FFFFFF"/>
                </a:solidFill>
              </a:rPr>
              <a:t>Recall that the Treaty was signed in 6AH.</a:t>
            </a:r>
          </a:p>
          <a:p>
            <a:r>
              <a:rPr lang="en-US" sz="2400" dirty="0">
                <a:solidFill>
                  <a:srgbClr val="FFFFFF"/>
                </a:solidFill>
              </a:rPr>
              <a:t>One of the conditions of the treaty was:</a:t>
            </a:r>
          </a:p>
          <a:p>
            <a:pPr marL="0" indent="0" algn="ctr">
              <a:buNone/>
            </a:pPr>
            <a:r>
              <a:rPr lang="ar-AE" sz="2400" dirty="0">
                <a:solidFill>
                  <a:srgbClr val="FFFFFF"/>
                </a:solidFill>
              </a:rPr>
              <a:t>أنّه من أحبّ أن يدخل في عهد محمد وعقده فعل، و أنّ من أحبّ أن يدخل في عهد قريش وعقدها فعل</a:t>
            </a:r>
            <a:endParaRPr lang="en-CA" sz="2400" dirty="0">
              <a:solidFill>
                <a:srgbClr val="FFFFFF"/>
              </a:solidFill>
            </a:endParaRPr>
          </a:p>
          <a:p>
            <a:pPr marL="0" indent="0" algn="ctr">
              <a:buNone/>
            </a:pPr>
            <a:r>
              <a:rPr lang="en-CA" sz="2400" dirty="0">
                <a:solidFill>
                  <a:srgbClr val="FFFFFF"/>
                </a:solidFill>
              </a:rPr>
              <a:t>“Whoever wishes to enter into a pact with Muhammad may do so and whoever wishes to enter into a pact with Quraysh may do so.”</a:t>
            </a:r>
            <a:endParaRPr lang="ar-AE" sz="2400" dirty="0">
              <a:solidFill>
                <a:srgbClr val="FFFFFF"/>
              </a:solidFill>
            </a:endParaRPr>
          </a:p>
          <a:p>
            <a:r>
              <a:rPr lang="en-CA" sz="2400" dirty="0">
                <a:solidFill>
                  <a:srgbClr val="FFFFFF"/>
                </a:solidFill>
                <a:effectLst/>
              </a:rPr>
              <a:t>In the terms of </a:t>
            </a:r>
            <a:r>
              <a:rPr lang="en-CA" sz="2400" dirty="0" err="1">
                <a:solidFill>
                  <a:srgbClr val="FFFFFF"/>
                </a:solidFill>
              </a:rPr>
              <a:t>Hudaybiyyah</a:t>
            </a:r>
            <a:r>
              <a:rPr lang="en-CA" sz="2400" dirty="0">
                <a:solidFill>
                  <a:srgbClr val="FFFFFF"/>
                </a:solidFill>
                <a:effectLst/>
              </a:rPr>
              <a:t> if the allies of Quraysh and the Muslims fought, neither Quraysh</a:t>
            </a:r>
            <a:r>
              <a:rPr lang="en-CA" sz="2400" dirty="0">
                <a:solidFill>
                  <a:srgbClr val="FFFFFF"/>
                </a:solidFill>
              </a:rPr>
              <a:t>, </a:t>
            </a:r>
            <a:r>
              <a:rPr lang="en-CA" sz="2400" dirty="0">
                <a:solidFill>
                  <a:srgbClr val="FFFFFF"/>
                </a:solidFill>
                <a:effectLst/>
              </a:rPr>
              <a:t>nor the Muslims were allowed to assist their own allies against the others’ allies.</a:t>
            </a:r>
          </a:p>
          <a:p>
            <a:endParaRPr lang="en-US" sz="2400" dirty="0">
              <a:solidFill>
                <a:srgbClr val="FFFFFF"/>
              </a:solidFill>
            </a:endParaRPr>
          </a:p>
        </p:txBody>
      </p:sp>
    </p:spTree>
    <p:extLst>
      <p:ext uri="{BB962C8B-B14F-4D97-AF65-F5344CB8AC3E}">
        <p14:creationId xmlns:p14="http://schemas.microsoft.com/office/powerpoint/2010/main" val="1658351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A2B67-D786-87B0-363A-9FA4B387FB52}"/>
              </a:ext>
            </a:extLst>
          </p:cNvPr>
          <p:cNvSpPr>
            <a:spLocks noGrp="1"/>
          </p:cNvSpPr>
          <p:nvPr>
            <p:ph type="title"/>
          </p:nvPr>
        </p:nvSpPr>
        <p:spPr>
          <a:xfrm>
            <a:off x="720000" y="619200"/>
            <a:ext cx="10728322" cy="738545"/>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91E7CBF9-AA59-AFAF-FF5D-9A7FCD6F0D1F}"/>
              </a:ext>
            </a:extLst>
          </p:cNvPr>
          <p:cNvSpPr>
            <a:spLocks noGrp="1"/>
          </p:cNvSpPr>
          <p:nvPr>
            <p:ph idx="1"/>
          </p:nvPr>
        </p:nvSpPr>
        <p:spPr>
          <a:xfrm>
            <a:off x="720000" y="1551710"/>
            <a:ext cx="10728325" cy="4217266"/>
          </a:xfrm>
        </p:spPr>
        <p:txBody>
          <a:bodyPr/>
          <a:lstStyle/>
          <a:p>
            <a:r>
              <a:rPr lang="en-US" sz="2400" dirty="0">
                <a:solidFill>
                  <a:srgbClr val="FFFFFF"/>
                </a:solidFill>
              </a:rPr>
              <a:t>Abu Sufyan intercedes with Fatima and her sons”</a:t>
            </a:r>
          </a:p>
          <a:p>
            <a:pPr marL="0" indent="0" algn="ctr">
              <a:buNone/>
            </a:pPr>
            <a:r>
              <a:rPr lang="ar-AE" sz="2400" b="0" i="0" dirty="0">
                <a:solidFill>
                  <a:srgbClr val="FFFFFF"/>
                </a:solidFill>
                <a:effectLst/>
                <a:latin typeface="Simplified Arabic" panose="02020603050405020304" pitchFamily="18" charset="-78"/>
                <a:cs typeface="Simplified Arabic" panose="02020603050405020304" pitchFamily="18" charset="-78"/>
              </a:rPr>
              <a:t> فالتفت أبو سفيان إلى فاطمة عليها السلام، فقال لها: يا بنت محمد هل لك أن تأمري ابنيك أن يجيرا بين الناس فيكونا سيدي العرب إلى آخر الدهر. فقالت: " ما بلغ بنياي أن يجيرا بين الناس، وما يجير أحد على رسول الله صلى الله عليه وآله ".</a:t>
            </a:r>
            <a:endParaRPr lang="en-US" sz="2400" dirty="0">
              <a:solidFill>
                <a:srgbClr val="FFFFFF"/>
              </a:solidFill>
            </a:endParaRPr>
          </a:p>
        </p:txBody>
      </p:sp>
    </p:spTree>
    <p:extLst>
      <p:ext uri="{BB962C8B-B14F-4D97-AF65-F5344CB8AC3E}">
        <p14:creationId xmlns:p14="http://schemas.microsoft.com/office/powerpoint/2010/main" val="3408819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6306D-DBD2-AAEF-6D91-992642F7A62C}"/>
              </a:ext>
            </a:extLst>
          </p:cNvPr>
          <p:cNvSpPr>
            <a:spLocks noGrp="1"/>
          </p:cNvSpPr>
          <p:nvPr>
            <p:ph type="title"/>
          </p:nvPr>
        </p:nvSpPr>
        <p:spPr>
          <a:xfrm>
            <a:off x="720000" y="619200"/>
            <a:ext cx="10728322" cy="752400"/>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4F651820-3592-832B-D52E-AA2D6AE22752}"/>
              </a:ext>
            </a:extLst>
          </p:cNvPr>
          <p:cNvSpPr>
            <a:spLocks noGrp="1"/>
          </p:cNvSpPr>
          <p:nvPr>
            <p:ph idx="1"/>
          </p:nvPr>
        </p:nvSpPr>
        <p:spPr>
          <a:xfrm>
            <a:off x="720000" y="1524000"/>
            <a:ext cx="10728325" cy="4244975"/>
          </a:xfrm>
        </p:spPr>
        <p:txBody>
          <a:bodyPr/>
          <a:lstStyle/>
          <a:p>
            <a:r>
              <a:rPr lang="en-US" sz="2400" dirty="0">
                <a:solidFill>
                  <a:srgbClr val="FCFFFF"/>
                </a:solidFill>
              </a:rPr>
              <a:t>Abu Sufyan desperately asks Imam Ali for advice:</a:t>
            </a:r>
          </a:p>
          <a:p>
            <a:pPr marL="0" indent="0" algn="ctr">
              <a:buNone/>
            </a:pPr>
            <a:r>
              <a:rPr lang="ar-AE" sz="2400" dirty="0">
                <a:solidFill>
                  <a:srgbClr val="FCFFFF"/>
                </a:solidFill>
              </a:rPr>
              <a:t>فتحير أبوسفيان، ثم أقبل على أمير المؤمنين عليه السلام فقال: يا أبا الحسن، أرى الأمور قد التبست علي فانصح لي. فقال له أمير المؤمنين: " ما أرى شيئا يغني عنك ولكنك سيد بني كنانة فقم فأجر بين الناس، ثم الحق بأرضك " قال. فترى ذلك مغنيا عني شيئا؟ قال: " لا والله لا أظن ولكني لا أجد لك غير ذلك ".</a:t>
            </a:r>
            <a:br>
              <a:rPr lang="ar-AE" sz="2400" dirty="0">
                <a:solidFill>
                  <a:srgbClr val="FCFFFF"/>
                </a:solidFill>
              </a:rPr>
            </a:br>
            <a:r>
              <a:rPr lang="ar-AE" sz="2400" dirty="0">
                <a:solidFill>
                  <a:srgbClr val="FCFFFF"/>
                </a:solidFill>
              </a:rPr>
              <a:t>فقام أبو سفيان في المسجد فقال: أيها الناس، إني قد أجرت بين الناس. </a:t>
            </a:r>
            <a:r>
              <a:rPr lang="ar-AE" sz="2400">
                <a:solidFill>
                  <a:srgbClr val="FCFFFF"/>
                </a:solidFill>
              </a:rPr>
              <a:t>ثم ركب بعيره فانطلق.</a:t>
            </a:r>
          </a:p>
          <a:p>
            <a:pPr marL="0" indent="0" algn="ctr">
              <a:buNone/>
            </a:pPr>
            <a:endParaRPr lang="en-US" sz="2400" dirty="0">
              <a:solidFill>
                <a:srgbClr val="FCFFFF"/>
              </a:solidFill>
            </a:endParaRPr>
          </a:p>
        </p:txBody>
      </p:sp>
    </p:spTree>
    <p:extLst>
      <p:ext uri="{BB962C8B-B14F-4D97-AF65-F5344CB8AC3E}">
        <p14:creationId xmlns:p14="http://schemas.microsoft.com/office/powerpoint/2010/main" val="1123672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A4B4E-8A64-83A0-6633-523AA6F68F32}"/>
              </a:ext>
            </a:extLst>
          </p:cNvPr>
          <p:cNvSpPr>
            <a:spLocks noGrp="1"/>
          </p:cNvSpPr>
          <p:nvPr>
            <p:ph type="title"/>
          </p:nvPr>
        </p:nvSpPr>
        <p:spPr>
          <a:xfrm>
            <a:off x="720000" y="619200"/>
            <a:ext cx="10728322" cy="752400"/>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0449EC56-E087-873C-1A59-05F0C63692BB}"/>
              </a:ext>
            </a:extLst>
          </p:cNvPr>
          <p:cNvSpPr>
            <a:spLocks noGrp="1"/>
          </p:cNvSpPr>
          <p:nvPr>
            <p:ph idx="1"/>
          </p:nvPr>
        </p:nvSpPr>
        <p:spPr>
          <a:xfrm>
            <a:off x="720000" y="1371600"/>
            <a:ext cx="10728325" cy="4397375"/>
          </a:xfrm>
        </p:spPr>
        <p:txBody>
          <a:bodyPr>
            <a:normAutofit/>
          </a:bodyPr>
          <a:lstStyle/>
          <a:p>
            <a:pPr marL="0" indent="0" algn="ctr">
              <a:buNone/>
            </a:pPr>
            <a:r>
              <a:rPr lang="ar-AE" sz="2400" b="0" i="0" dirty="0">
                <a:solidFill>
                  <a:srgbClr val="FFFFFF"/>
                </a:solidFill>
                <a:effectLst/>
                <a:latin typeface="Nassim"/>
              </a:rPr>
              <a:t>و لما كتبوا الكتاب قامت خزاعة فقالت: نحن في عهد محمد رسول اللّه و عقده. و قامت بنو بكر (من كنانة قريش) فقالت: نحن في عهد قريش و عقدها</a:t>
            </a:r>
            <a:endParaRPr lang="en-CA" sz="2400" b="0" i="0" dirty="0">
              <a:solidFill>
                <a:srgbClr val="FFFFFF"/>
              </a:solidFill>
              <a:effectLst/>
              <a:latin typeface="Nassim"/>
            </a:endParaRPr>
          </a:p>
          <a:p>
            <a:r>
              <a:rPr lang="en-CA" sz="2400" dirty="0">
                <a:solidFill>
                  <a:srgbClr val="FFFFFF"/>
                </a:solidFill>
              </a:rPr>
              <a:t>Banu </a:t>
            </a:r>
            <a:r>
              <a:rPr lang="en-CA" sz="2400" dirty="0" err="1">
                <a:solidFill>
                  <a:srgbClr val="FFFFFF"/>
                </a:solidFill>
              </a:rPr>
              <a:t>Khuza’ah</a:t>
            </a:r>
            <a:r>
              <a:rPr lang="en-CA" sz="2400" dirty="0">
                <a:solidFill>
                  <a:srgbClr val="FFFFFF"/>
                </a:solidFill>
              </a:rPr>
              <a:t> formed an alliance with the Prophet and Banu Bakr formed an alliance with Quraysh.</a:t>
            </a:r>
          </a:p>
          <a:p>
            <a:r>
              <a:rPr lang="en-CA" sz="2400" dirty="0">
                <a:solidFill>
                  <a:srgbClr val="FFFFFF"/>
                </a:solidFill>
              </a:rPr>
              <a:t>T</a:t>
            </a:r>
            <a:r>
              <a:rPr lang="en-CA" sz="2400" dirty="0">
                <a:solidFill>
                  <a:srgbClr val="FFFFFF"/>
                </a:solidFill>
                <a:effectLst/>
              </a:rPr>
              <a:t>he </a:t>
            </a:r>
            <a:r>
              <a:rPr lang="en-CA" sz="2400" dirty="0" err="1">
                <a:solidFill>
                  <a:srgbClr val="FFFFFF"/>
                </a:solidFill>
                <a:effectLst/>
              </a:rPr>
              <a:t>Khuza’ah</a:t>
            </a:r>
            <a:r>
              <a:rPr lang="en-CA" sz="2400" dirty="0">
                <a:solidFill>
                  <a:srgbClr val="FFFFFF"/>
                </a:solidFill>
                <a:effectLst/>
              </a:rPr>
              <a:t> and the </a:t>
            </a:r>
            <a:r>
              <a:rPr lang="en-CA" sz="2400" dirty="0" err="1">
                <a:solidFill>
                  <a:srgbClr val="FFFFFF"/>
                </a:solidFill>
                <a:effectLst/>
              </a:rPr>
              <a:t>Banū</a:t>
            </a:r>
            <a:r>
              <a:rPr lang="en-CA" sz="2400" dirty="0">
                <a:solidFill>
                  <a:srgbClr val="FFFFFF"/>
                </a:solidFill>
                <a:effectLst/>
              </a:rPr>
              <a:t> Bakr were longstanding enemies.</a:t>
            </a:r>
          </a:p>
          <a:p>
            <a:r>
              <a:rPr lang="en-CA" sz="2400" dirty="0">
                <a:solidFill>
                  <a:srgbClr val="FFFFFF"/>
                </a:solidFill>
                <a:effectLst/>
              </a:rPr>
              <a:t>To better understand the breaking of the Treaty of </a:t>
            </a:r>
            <a:r>
              <a:rPr lang="en-CA" sz="2400" dirty="0" err="1">
                <a:solidFill>
                  <a:srgbClr val="FFFFFF"/>
                </a:solidFill>
                <a:effectLst/>
              </a:rPr>
              <a:t>Hudaybiyyah</a:t>
            </a:r>
            <a:r>
              <a:rPr lang="en-CA" sz="2400" dirty="0">
                <a:solidFill>
                  <a:srgbClr val="FFFFFF"/>
                </a:solidFill>
              </a:rPr>
              <a:t>, we must examine the history of these tribes.</a:t>
            </a:r>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179278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4BEE-CD8C-BAA9-BA82-16A9E8A8995D}"/>
              </a:ext>
            </a:extLst>
          </p:cNvPr>
          <p:cNvSpPr>
            <a:spLocks noGrp="1"/>
          </p:cNvSpPr>
          <p:nvPr>
            <p:ph type="title"/>
          </p:nvPr>
        </p:nvSpPr>
        <p:spPr>
          <a:xfrm>
            <a:off x="720000" y="619200"/>
            <a:ext cx="10728322" cy="793964"/>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C9B2CD7F-0474-FB90-01DA-FE15FE0540DD}"/>
              </a:ext>
            </a:extLst>
          </p:cNvPr>
          <p:cNvSpPr>
            <a:spLocks noGrp="1"/>
          </p:cNvSpPr>
          <p:nvPr>
            <p:ph idx="1"/>
          </p:nvPr>
        </p:nvSpPr>
        <p:spPr>
          <a:xfrm>
            <a:off x="720000" y="1413164"/>
            <a:ext cx="10728325" cy="4355811"/>
          </a:xfrm>
        </p:spPr>
        <p:txBody>
          <a:bodyPr>
            <a:normAutofit/>
          </a:bodyPr>
          <a:lstStyle/>
          <a:p>
            <a:r>
              <a:rPr lang="en-US" sz="2400" dirty="0">
                <a:solidFill>
                  <a:srgbClr val="FFFFFF"/>
                </a:solidFill>
              </a:rPr>
              <a:t>Who were the Banu </a:t>
            </a:r>
            <a:r>
              <a:rPr lang="en-US" sz="2400" dirty="0" err="1">
                <a:solidFill>
                  <a:srgbClr val="FFFFFF"/>
                </a:solidFill>
              </a:rPr>
              <a:t>Khuza’ah</a:t>
            </a:r>
            <a:r>
              <a:rPr lang="en-US" sz="2400" dirty="0">
                <a:solidFill>
                  <a:srgbClr val="FFFFFF"/>
                </a:solidFill>
              </a:rPr>
              <a:t>?</a:t>
            </a:r>
          </a:p>
          <a:p>
            <a:r>
              <a:rPr lang="en-US" sz="2400" dirty="0">
                <a:solidFill>
                  <a:srgbClr val="FFFFFF"/>
                </a:solidFill>
              </a:rPr>
              <a:t>They were one of the prominent Arab tribes with a rich history. </a:t>
            </a:r>
          </a:p>
          <a:p>
            <a:r>
              <a:rPr lang="en-US" sz="2400" dirty="0">
                <a:solidFill>
                  <a:srgbClr val="FFFFFF"/>
                </a:solidFill>
              </a:rPr>
              <a:t>They drove the </a:t>
            </a:r>
            <a:r>
              <a:rPr lang="en-US" sz="2400" dirty="0" err="1">
                <a:solidFill>
                  <a:srgbClr val="FFFFFF"/>
                </a:solidFill>
              </a:rPr>
              <a:t>Jurhumites</a:t>
            </a:r>
            <a:r>
              <a:rPr lang="en-US" sz="2400" dirty="0">
                <a:solidFill>
                  <a:srgbClr val="FFFFFF"/>
                </a:solidFill>
              </a:rPr>
              <a:t> (the in-laws of Prophet Ismail) out of Makkah after they abused their position as the keepers of the Holy Sanctuary.</a:t>
            </a:r>
          </a:p>
          <a:p>
            <a:r>
              <a:rPr lang="en-US" sz="2400" dirty="0">
                <a:solidFill>
                  <a:srgbClr val="FFFFFF"/>
                </a:solidFill>
              </a:rPr>
              <a:t>The </a:t>
            </a:r>
            <a:r>
              <a:rPr lang="en-US" sz="2400" dirty="0" err="1">
                <a:solidFill>
                  <a:srgbClr val="FFFFFF"/>
                </a:solidFill>
              </a:rPr>
              <a:t>Khuza’ah</a:t>
            </a:r>
            <a:r>
              <a:rPr lang="en-US" sz="2400" dirty="0">
                <a:solidFill>
                  <a:srgbClr val="FFFFFF"/>
                </a:solidFill>
              </a:rPr>
              <a:t> then became the rulers of Makkah for over 300 years.</a:t>
            </a:r>
          </a:p>
          <a:p>
            <a:r>
              <a:rPr lang="en-US" sz="2400" dirty="0">
                <a:solidFill>
                  <a:srgbClr val="FFFFFF"/>
                </a:solidFill>
              </a:rPr>
              <a:t>Unfortunately, over time, they too became corrupt and one of their leaders, Amr ibn </a:t>
            </a:r>
            <a:r>
              <a:rPr lang="en-US" sz="2400" dirty="0" err="1">
                <a:solidFill>
                  <a:srgbClr val="FFFFFF"/>
                </a:solidFill>
              </a:rPr>
              <a:t>Luhay</a:t>
            </a:r>
            <a:r>
              <a:rPr lang="en-US" sz="2400" dirty="0">
                <a:solidFill>
                  <a:srgbClr val="FFFFFF"/>
                </a:solidFill>
              </a:rPr>
              <a:t> introduced idolatry to the Arabs by importing an idol from Syria known as Hubal.</a:t>
            </a:r>
          </a:p>
          <a:p>
            <a:endParaRPr lang="en-US" sz="2400" dirty="0">
              <a:solidFill>
                <a:srgbClr val="FFFFFF"/>
              </a:solidFill>
            </a:endParaRPr>
          </a:p>
        </p:txBody>
      </p:sp>
    </p:spTree>
    <p:extLst>
      <p:ext uri="{BB962C8B-B14F-4D97-AF65-F5344CB8AC3E}">
        <p14:creationId xmlns:p14="http://schemas.microsoft.com/office/powerpoint/2010/main" val="177004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AA9B5-956C-722E-E731-97F0B1D7769B}"/>
              </a:ext>
            </a:extLst>
          </p:cNvPr>
          <p:cNvSpPr>
            <a:spLocks noGrp="1"/>
          </p:cNvSpPr>
          <p:nvPr>
            <p:ph type="title"/>
          </p:nvPr>
        </p:nvSpPr>
        <p:spPr>
          <a:xfrm>
            <a:off x="720000" y="619200"/>
            <a:ext cx="10728322" cy="752400"/>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F3437C4C-5776-0071-F8D2-A4B79BEEC143}"/>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The Quraysh then took over the city and it was led by </a:t>
            </a:r>
            <a:r>
              <a:rPr lang="en-US" sz="2400" dirty="0" err="1">
                <a:solidFill>
                  <a:srgbClr val="FFFFFF"/>
                </a:solidFill>
              </a:rPr>
              <a:t>Qusayy</a:t>
            </a:r>
            <a:r>
              <a:rPr lang="en-US" sz="2400" dirty="0">
                <a:solidFill>
                  <a:srgbClr val="FFFFFF"/>
                </a:solidFill>
              </a:rPr>
              <a:t>, a forefather of the Prophet (s).</a:t>
            </a:r>
          </a:p>
          <a:p>
            <a:r>
              <a:rPr lang="en-US" sz="2400" dirty="0" err="1">
                <a:solidFill>
                  <a:srgbClr val="FFFFFF"/>
                </a:solidFill>
              </a:rPr>
              <a:t>Qusayy</a:t>
            </a:r>
            <a:r>
              <a:rPr lang="en-US" sz="2400" dirty="0">
                <a:solidFill>
                  <a:srgbClr val="FFFFFF"/>
                </a:solidFill>
              </a:rPr>
              <a:t> married the daughter of the chief of </a:t>
            </a:r>
            <a:r>
              <a:rPr lang="en-US" sz="2400" dirty="0" err="1">
                <a:solidFill>
                  <a:srgbClr val="FFFFFF"/>
                </a:solidFill>
              </a:rPr>
              <a:t>Khuza’ah</a:t>
            </a:r>
            <a:r>
              <a:rPr lang="en-US" sz="2400" dirty="0">
                <a:solidFill>
                  <a:srgbClr val="FFFFFF"/>
                </a:solidFill>
              </a:rPr>
              <a:t>.</a:t>
            </a:r>
          </a:p>
          <a:p>
            <a:r>
              <a:rPr lang="en-US" sz="2400" dirty="0">
                <a:solidFill>
                  <a:srgbClr val="FFFFFF"/>
                </a:solidFill>
              </a:rPr>
              <a:t>Even though the </a:t>
            </a:r>
            <a:r>
              <a:rPr lang="en-US" sz="2400" dirty="0" err="1">
                <a:solidFill>
                  <a:srgbClr val="FFFFFF"/>
                </a:solidFill>
              </a:rPr>
              <a:t>Khuza’ah</a:t>
            </a:r>
            <a:r>
              <a:rPr lang="en-US" sz="2400" dirty="0">
                <a:solidFill>
                  <a:srgbClr val="FFFFFF"/>
                </a:solidFill>
              </a:rPr>
              <a:t> were ousted, Quraysh, managed to maintain a cordial relationship with them.</a:t>
            </a:r>
          </a:p>
          <a:p>
            <a:r>
              <a:rPr lang="en-US" sz="2400" dirty="0">
                <a:solidFill>
                  <a:srgbClr val="FFFFFF"/>
                </a:solidFill>
              </a:rPr>
              <a:t>Eventually Abdul </a:t>
            </a:r>
            <a:r>
              <a:rPr lang="en-US" sz="2400" dirty="0" err="1">
                <a:solidFill>
                  <a:srgbClr val="FFFFFF"/>
                </a:solidFill>
              </a:rPr>
              <a:t>Muttalib</a:t>
            </a:r>
            <a:r>
              <a:rPr lang="en-US" sz="2400" dirty="0">
                <a:solidFill>
                  <a:srgbClr val="FFFFFF"/>
                </a:solidFill>
              </a:rPr>
              <a:t> formed a longstanding alliance with them that continued post-</a:t>
            </a:r>
            <a:r>
              <a:rPr lang="en-US" sz="2400" dirty="0" err="1">
                <a:solidFill>
                  <a:srgbClr val="FFFFFF"/>
                </a:solidFill>
              </a:rPr>
              <a:t>Hudaybiyyah</a:t>
            </a:r>
            <a:r>
              <a:rPr lang="en-US" sz="2400" dirty="0">
                <a:solidFill>
                  <a:srgbClr val="FFFFFF"/>
                </a:solidFill>
              </a:rPr>
              <a:t>.</a:t>
            </a:r>
          </a:p>
          <a:p>
            <a:endParaRPr lang="en-US" sz="24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3596182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807F3-38B4-9C88-5FD4-1FBF736EB734}"/>
              </a:ext>
            </a:extLst>
          </p:cNvPr>
          <p:cNvSpPr>
            <a:spLocks noGrp="1"/>
          </p:cNvSpPr>
          <p:nvPr>
            <p:ph type="title"/>
          </p:nvPr>
        </p:nvSpPr>
        <p:spPr>
          <a:xfrm>
            <a:off x="720000" y="619200"/>
            <a:ext cx="10728322" cy="752400"/>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98708527-3E76-015E-ACEC-6975DEEB398A}"/>
              </a:ext>
            </a:extLst>
          </p:cNvPr>
          <p:cNvSpPr>
            <a:spLocks noGrp="1"/>
          </p:cNvSpPr>
          <p:nvPr>
            <p:ph idx="1"/>
          </p:nvPr>
        </p:nvSpPr>
        <p:spPr>
          <a:xfrm>
            <a:off x="720000" y="1468582"/>
            <a:ext cx="10728325" cy="4300393"/>
          </a:xfrm>
        </p:spPr>
        <p:txBody>
          <a:bodyPr>
            <a:normAutofit/>
          </a:bodyPr>
          <a:lstStyle/>
          <a:p>
            <a:r>
              <a:rPr lang="en-CA" sz="2400" b="0" i="0" dirty="0">
                <a:solidFill>
                  <a:srgbClr val="FFFFFF"/>
                </a:solidFill>
                <a:effectLst/>
              </a:rPr>
              <a:t>Abdul </a:t>
            </a:r>
            <a:r>
              <a:rPr lang="en-CA" sz="2400" b="0" i="0" dirty="0" err="1">
                <a:solidFill>
                  <a:srgbClr val="FFFFFF"/>
                </a:solidFill>
                <a:effectLst/>
              </a:rPr>
              <a:t>Muttalib</a:t>
            </a:r>
            <a:r>
              <a:rPr lang="en-CA" sz="2400" b="0" i="0" dirty="0">
                <a:solidFill>
                  <a:srgbClr val="FFFFFF"/>
                </a:solidFill>
                <a:effectLst/>
              </a:rPr>
              <a:t> formed a treaty that both tribes will be one against anyone who causes distress or harm, and, "As long as the generations proceed, this will be a permanent covenant.”</a:t>
            </a:r>
          </a:p>
          <a:p>
            <a:r>
              <a:rPr lang="en-CA" sz="2400" b="0" i="0" dirty="0">
                <a:solidFill>
                  <a:srgbClr val="FFFFFF"/>
                </a:solidFill>
                <a:effectLst/>
              </a:rPr>
              <a:t>After the Treaty of </a:t>
            </a:r>
            <a:r>
              <a:rPr lang="en-CA" sz="2400" b="0" i="0" dirty="0" err="1">
                <a:solidFill>
                  <a:srgbClr val="FFFFFF"/>
                </a:solidFill>
                <a:effectLst/>
              </a:rPr>
              <a:t>Hudaybiyyah</a:t>
            </a:r>
            <a:r>
              <a:rPr lang="en-CA" sz="2400" b="0" i="0" dirty="0">
                <a:solidFill>
                  <a:srgbClr val="FFFFFF"/>
                </a:solidFill>
                <a:effectLst/>
              </a:rPr>
              <a:t>, a significant number of the Babu </a:t>
            </a:r>
            <a:r>
              <a:rPr lang="en-CA" sz="2400" b="0" i="0" dirty="0" err="1">
                <a:solidFill>
                  <a:srgbClr val="FFFFFF"/>
                </a:solidFill>
                <a:effectLst/>
              </a:rPr>
              <a:t>Khuza’ah</a:t>
            </a:r>
            <a:r>
              <a:rPr lang="en-CA" sz="2400" b="0" i="0" dirty="0">
                <a:solidFill>
                  <a:srgbClr val="FFFFFF"/>
                </a:solidFill>
                <a:effectLst/>
              </a:rPr>
              <a:t> embrace Islam, so the tribe agreed to join the Prophet's side in the Treaty of </a:t>
            </a:r>
            <a:r>
              <a:rPr lang="en-CA" sz="2400" b="0" i="0" dirty="0" err="1">
                <a:solidFill>
                  <a:srgbClr val="FFFFFF"/>
                </a:solidFill>
                <a:effectLst/>
              </a:rPr>
              <a:t>Hudaybiyyah</a:t>
            </a:r>
            <a:r>
              <a:rPr lang="en-CA" sz="2400" b="0" i="0" dirty="0">
                <a:solidFill>
                  <a:srgbClr val="FFFFFF"/>
                </a:solidFill>
                <a:effectLst/>
              </a:rPr>
              <a:t>. </a:t>
            </a:r>
          </a:p>
          <a:p>
            <a:r>
              <a:rPr lang="en-CA" sz="2400" b="0" i="0" dirty="0">
                <a:solidFill>
                  <a:srgbClr val="FFFFFF"/>
                </a:solidFill>
                <a:effectLst/>
              </a:rPr>
              <a:t>As for the Banu Bakr, they were the only tribe still upon paganism around the </a:t>
            </a:r>
            <a:r>
              <a:rPr lang="en-CA" sz="2400" b="0" i="0" dirty="0" err="1">
                <a:solidFill>
                  <a:srgbClr val="FFFFFF"/>
                </a:solidFill>
                <a:effectLst/>
              </a:rPr>
              <a:t>Makkan</a:t>
            </a:r>
            <a:r>
              <a:rPr lang="en-CA" sz="2400" b="0" i="0" dirty="0">
                <a:solidFill>
                  <a:srgbClr val="FFFFFF"/>
                </a:solidFill>
                <a:effectLst/>
              </a:rPr>
              <a:t> vicinity, and they joined the Quraysh's side. </a:t>
            </a:r>
          </a:p>
          <a:p>
            <a:endParaRPr lang="en-US" sz="2400" dirty="0">
              <a:solidFill>
                <a:srgbClr val="FFFFFF"/>
              </a:solidFill>
            </a:endParaRPr>
          </a:p>
        </p:txBody>
      </p:sp>
    </p:spTree>
    <p:extLst>
      <p:ext uri="{BB962C8B-B14F-4D97-AF65-F5344CB8AC3E}">
        <p14:creationId xmlns:p14="http://schemas.microsoft.com/office/powerpoint/2010/main" val="3197708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387D2-5D5B-E0E7-F07A-A2936927DF6B}"/>
              </a:ext>
            </a:extLst>
          </p:cNvPr>
          <p:cNvSpPr>
            <a:spLocks noGrp="1"/>
          </p:cNvSpPr>
          <p:nvPr>
            <p:ph type="title"/>
          </p:nvPr>
        </p:nvSpPr>
        <p:spPr>
          <a:xfrm>
            <a:off x="720000" y="619200"/>
            <a:ext cx="10728322" cy="807818"/>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40323273-F1D9-E9C9-36A0-8DF8FA036A35}"/>
              </a:ext>
            </a:extLst>
          </p:cNvPr>
          <p:cNvSpPr>
            <a:spLocks noGrp="1"/>
          </p:cNvSpPr>
          <p:nvPr>
            <p:ph idx="1"/>
          </p:nvPr>
        </p:nvSpPr>
        <p:spPr>
          <a:xfrm>
            <a:off x="720000" y="1427018"/>
            <a:ext cx="10728325" cy="4341957"/>
          </a:xfrm>
        </p:spPr>
        <p:txBody>
          <a:bodyPr>
            <a:normAutofit/>
          </a:bodyPr>
          <a:lstStyle/>
          <a:p>
            <a:r>
              <a:rPr lang="en-US" sz="2400" dirty="0">
                <a:solidFill>
                  <a:srgbClr val="FEFEFE"/>
                </a:solidFill>
              </a:rPr>
              <a:t>Less than two years pass after the signing of the Treaty of </a:t>
            </a:r>
            <a:r>
              <a:rPr lang="en-US" sz="2400" dirty="0" err="1">
                <a:solidFill>
                  <a:srgbClr val="FEFEFE"/>
                </a:solidFill>
              </a:rPr>
              <a:t>Hudaybiyyah</a:t>
            </a:r>
            <a:r>
              <a:rPr lang="en-CA" sz="2400" b="0" i="0" dirty="0">
                <a:solidFill>
                  <a:srgbClr val="FEFEFE"/>
                </a:solidFill>
                <a:effectLst/>
              </a:rPr>
              <a:t>, the Banu Bakr decided to raid the Banu </a:t>
            </a:r>
            <a:r>
              <a:rPr lang="en-CA" sz="2400" b="0" i="0" dirty="0" err="1">
                <a:solidFill>
                  <a:srgbClr val="FEFEFE"/>
                </a:solidFill>
                <a:effectLst/>
              </a:rPr>
              <a:t>Khuza’ah</a:t>
            </a:r>
            <a:r>
              <a:rPr lang="en-CA" sz="2400" b="0" i="0" dirty="0">
                <a:solidFill>
                  <a:srgbClr val="FEFEFE"/>
                </a:solidFill>
                <a:effectLst/>
              </a:rPr>
              <a:t> at night.</a:t>
            </a:r>
          </a:p>
          <a:p>
            <a:r>
              <a:rPr lang="en-CA" sz="2400" dirty="0">
                <a:solidFill>
                  <a:srgbClr val="FEFEFE"/>
                </a:solidFill>
              </a:rPr>
              <a:t>Why did this happen?</a:t>
            </a:r>
          </a:p>
          <a:p>
            <a:pPr lvl="1"/>
            <a:r>
              <a:rPr lang="en-CA" sz="2400" dirty="0">
                <a:solidFill>
                  <a:srgbClr val="FEFEFE"/>
                </a:solidFill>
              </a:rPr>
              <a:t>Banu </a:t>
            </a:r>
            <a:r>
              <a:rPr lang="en-CA" sz="2400" dirty="0" err="1">
                <a:solidFill>
                  <a:srgbClr val="FEFEFE"/>
                </a:solidFill>
              </a:rPr>
              <a:t>Khaza’ah</a:t>
            </a:r>
            <a:r>
              <a:rPr lang="en-CA" sz="2400" dirty="0">
                <a:solidFill>
                  <a:srgbClr val="FEFEFE"/>
                </a:solidFill>
              </a:rPr>
              <a:t> and Bani Bakr had been locked in ceaseless warfare for over a century. Banu Bakr wanted revenge for their dead.</a:t>
            </a:r>
          </a:p>
          <a:p>
            <a:pPr lvl="1"/>
            <a:r>
              <a:rPr lang="en-CA" sz="2400" dirty="0">
                <a:solidFill>
                  <a:srgbClr val="FEFEFE"/>
                </a:solidFill>
              </a:rPr>
              <a:t>It is also possible that this was just an example of the </a:t>
            </a:r>
            <a:r>
              <a:rPr lang="en-CA" sz="2400" i="1" dirty="0">
                <a:solidFill>
                  <a:srgbClr val="FEFEFE"/>
                </a:solidFill>
              </a:rPr>
              <a:t>kill or be killed </a:t>
            </a:r>
            <a:r>
              <a:rPr lang="en-CA" sz="2400" dirty="0">
                <a:solidFill>
                  <a:srgbClr val="FEFEFE"/>
                </a:solidFill>
              </a:rPr>
              <a:t>mindset that characterized life in the Arabian Peninsula. </a:t>
            </a:r>
            <a:endParaRPr lang="en-US" sz="2400" dirty="0">
              <a:solidFill>
                <a:srgbClr val="FEFEFE"/>
              </a:solidFill>
            </a:endParaRPr>
          </a:p>
        </p:txBody>
      </p:sp>
    </p:spTree>
    <p:extLst>
      <p:ext uri="{BB962C8B-B14F-4D97-AF65-F5344CB8AC3E}">
        <p14:creationId xmlns:p14="http://schemas.microsoft.com/office/powerpoint/2010/main" val="2699882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3DD3B-54EC-DCDB-8DD9-8348D949D4E1}"/>
              </a:ext>
            </a:extLst>
          </p:cNvPr>
          <p:cNvSpPr>
            <a:spLocks noGrp="1"/>
          </p:cNvSpPr>
          <p:nvPr>
            <p:ph type="title"/>
          </p:nvPr>
        </p:nvSpPr>
        <p:spPr>
          <a:xfrm>
            <a:off x="720000" y="619200"/>
            <a:ext cx="10728322" cy="807818"/>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E08EA2AD-7A8A-2A67-EF8D-E9487DFB074C}"/>
              </a:ext>
            </a:extLst>
          </p:cNvPr>
          <p:cNvSpPr>
            <a:spLocks noGrp="1"/>
          </p:cNvSpPr>
          <p:nvPr>
            <p:ph idx="1"/>
          </p:nvPr>
        </p:nvSpPr>
        <p:spPr>
          <a:xfrm>
            <a:off x="720000" y="1579418"/>
            <a:ext cx="10728325" cy="4189557"/>
          </a:xfrm>
        </p:spPr>
        <p:txBody>
          <a:bodyPr/>
          <a:lstStyle/>
          <a:p>
            <a:pPr marL="0" indent="0" algn="ctr">
              <a:buNone/>
            </a:pPr>
            <a:r>
              <a:rPr lang="ar-AE" sz="2400" b="0" i="0" dirty="0">
                <a:solidFill>
                  <a:srgbClr val="FFFFFF"/>
                </a:solidFill>
                <a:effectLst/>
                <a:latin typeface="Nassim"/>
              </a:rPr>
              <a:t> فكلّموا أشراف قريش أن يعينوهم بالسلاح و الرجال لقتال عدوّهم من خزاعة، و ذكّروهم بالقتلى منهم على يد خزاعة، و بدخولهم في عقدهم و عهدهم، و أنّ خزاعة انحازت إلى عقد محمد و عهده</a:t>
            </a:r>
            <a:endParaRPr lang="en-US" sz="2400" dirty="0">
              <a:solidFill>
                <a:srgbClr val="FFFFFF"/>
              </a:solidFill>
            </a:endParaRPr>
          </a:p>
          <a:p>
            <a:pPr marL="0" indent="0" algn="ctr">
              <a:buNone/>
            </a:pPr>
            <a:r>
              <a:rPr lang="ar-AE" sz="2400" b="0" i="0" dirty="0">
                <a:solidFill>
                  <a:srgbClr val="FEFEFE"/>
                </a:solidFill>
                <a:effectLst/>
                <a:latin typeface="Nassim"/>
              </a:rPr>
              <a:t>فأما أبو سفيان فإمّا لم يشاوروه، أو شاوروه فأبى عليهم، و أما سائر القوم فقد أسرعوا لهم.</a:t>
            </a:r>
            <a:endParaRPr lang="en-CA" sz="2400" b="0" i="0" dirty="0">
              <a:solidFill>
                <a:srgbClr val="FEFEFE"/>
              </a:solidFill>
              <a:effectLst/>
              <a:latin typeface="Nassim"/>
            </a:endParaRPr>
          </a:p>
          <a:p>
            <a:r>
              <a:rPr lang="en-CA" sz="2400" dirty="0">
                <a:solidFill>
                  <a:srgbClr val="FFFFFF"/>
                </a:solidFill>
                <a:effectLst/>
              </a:rPr>
              <a:t>The Banu Bakr sought help from the Quraysh; Abu Sufyan probably wasn’t consulted, but many Quraysh agreed to help them.</a:t>
            </a:r>
          </a:p>
          <a:p>
            <a:endParaRPr lang="en-US" sz="2400" dirty="0">
              <a:solidFill>
                <a:srgbClr val="FEFEFE"/>
              </a:solidFill>
            </a:endParaRPr>
          </a:p>
        </p:txBody>
      </p:sp>
    </p:spTree>
    <p:extLst>
      <p:ext uri="{BB962C8B-B14F-4D97-AF65-F5344CB8AC3E}">
        <p14:creationId xmlns:p14="http://schemas.microsoft.com/office/powerpoint/2010/main" val="854882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31580-0BA3-5CBA-383C-722FBE99211D}"/>
              </a:ext>
            </a:extLst>
          </p:cNvPr>
          <p:cNvSpPr>
            <a:spLocks noGrp="1"/>
          </p:cNvSpPr>
          <p:nvPr>
            <p:ph type="title"/>
          </p:nvPr>
        </p:nvSpPr>
        <p:spPr>
          <a:xfrm>
            <a:off x="720000" y="619200"/>
            <a:ext cx="10728322" cy="766255"/>
          </a:xfrm>
        </p:spPr>
        <p:txBody>
          <a:bodyPr/>
          <a:lstStyle/>
          <a:p>
            <a:pPr algn="ctr"/>
            <a:r>
              <a:rPr lang="en-US" dirty="0"/>
              <a:t>A Break in the Treaty of </a:t>
            </a:r>
            <a:r>
              <a:rPr lang="en-US" dirty="0" err="1"/>
              <a:t>Hudaybiyyah</a:t>
            </a:r>
            <a:endParaRPr lang="en-US" dirty="0"/>
          </a:p>
        </p:txBody>
      </p:sp>
      <p:sp>
        <p:nvSpPr>
          <p:cNvPr id="3" name="Content Placeholder 2">
            <a:extLst>
              <a:ext uri="{FF2B5EF4-FFF2-40B4-BE49-F238E27FC236}">
                <a16:creationId xmlns:a16="http://schemas.microsoft.com/office/drawing/2014/main" id="{0F55ED53-C87D-A008-74F5-B210D77FAB5B}"/>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The Banu </a:t>
            </a:r>
            <a:r>
              <a:rPr lang="en-US" sz="2400" dirty="0" err="1">
                <a:solidFill>
                  <a:srgbClr val="FFFFFF"/>
                </a:solidFill>
              </a:rPr>
              <a:t>Khuza’ah</a:t>
            </a:r>
            <a:r>
              <a:rPr lang="en-US" sz="2400" dirty="0">
                <a:solidFill>
                  <a:srgbClr val="FFFFFF"/>
                </a:solidFill>
              </a:rPr>
              <a:t> were not expecting to be attacked due to the Treaty of </a:t>
            </a:r>
            <a:r>
              <a:rPr lang="en-US" sz="2400" dirty="0" err="1">
                <a:solidFill>
                  <a:srgbClr val="FFFFFF"/>
                </a:solidFill>
              </a:rPr>
              <a:t>Hudaybiyyah</a:t>
            </a:r>
            <a:r>
              <a:rPr lang="en-US" sz="2400" dirty="0">
                <a:solidFill>
                  <a:srgbClr val="FFFFFF"/>
                </a:solidFill>
              </a:rPr>
              <a:t>:</a:t>
            </a:r>
          </a:p>
          <a:p>
            <a:pPr marL="0" indent="0" algn="ctr">
              <a:buNone/>
            </a:pPr>
            <a:r>
              <a:rPr lang="ar-AE" sz="2400" dirty="0">
                <a:solidFill>
                  <a:srgbClr val="FFFFFF"/>
                </a:solidFill>
              </a:rPr>
              <a:t>و أما خزاعة فانهم كانوا في دعة و أمان من عدوّهم لما حجز الإسلام بينهم، و لو كانوا يخافون هذا لكانوا على حذر و عدة فتواعدت قريش فيما بينهم سرّا لئلا تخبر خزاعة فتحذر</a:t>
            </a:r>
            <a:endParaRPr lang="en-CA" sz="2400" dirty="0">
              <a:solidFill>
                <a:srgbClr val="FFFFFF"/>
              </a:solidFill>
            </a:endParaRPr>
          </a:p>
          <a:p>
            <a:pPr marL="0" indent="0" algn="ctr">
              <a:buNone/>
            </a:pPr>
            <a:r>
              <a:rPr lang="ar-AE" sz="2400" b="0" i="0" dirty="0">
                <a:solidFill>
                  <a:srgbClr val="FFFFFF"/>
                </a:solidFill>
                <a:effectLst/>
                <a:latin typeface="Nassim"/>
              </a:rPr>
              <a:t> و فيهم رجال من كبار قريش متنقّبين متنكّرين: صفوان بن أميّة، و مكرز بن حفص، و حويطب بن عبد العزّى، و جلبوا معهم أرقّاءهم، فبيّتوا خزاعة ليلا، فقتلوا منهم رجلا يقال له منبّه، ثم لم يزالوا يقاتلونهم حتى انتهوا بهم إلى علائم حدود الحرم (من قبل عرفات) .</a:t>
            </a:r>
            <a:endParaRPr lang="en-US" sz="2400" dirty="0">
              <a:solidFill>
                <a:srgbClr val="FFFFFF"/>
              </a:solidFill>
            </a:endParaRPr>
          </a:p>
        </p:txBody>
      </p:sp>
    </p:spTree>
    <p:extLst>
      <p:ext uri="{BB962C8B-B14F-4D97-AF65-F5344CB8AC3E}">
        <p14:creationId xmlns:p14="http://schemas.microsoft.com/office/powerpoint/2010/main" val="90512763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26125</TotalTime>
  <Words>1778</Words>
  <Application>Microsoft Macintosh PowerPoint</Application>
  <PresentationFormat>Widescreen</PresentationFormat>
  <Paragraphs>95</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Avenir Next LT Pro</vt:lpstr>
      <vt:lpstr>Helvetica</vt:lpstr>
      <vt:lpstr>Nassim</vt:lpstr>
      <vt:lpstr>Sagona Book</vt:lpstr>
      <vt:lpstr>Simplified Arabic</vt:lpstr>
      <vt:lpstr>The Hand Extrablack</vt:lpstr>
      <vt:lpstr>BlobVTI</vt:lpstr>
      <vt:lpstr>The Life of Prophet Muhammad</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lpstr>A Break in the Treaty of Hudaybiyyah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1510</cp:revision>
  <dcterms:created xsi:type="dcterms:W3CDTF">2020-11-25T07:02:27Z</dcterms:created>
  <dcterms:modified xsi:type="dcterms:W3CDTF">2023-10-12T01:47:14Z</dcterms:modified>
</cp:coreProperties>
</file>