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CFFFF"/>
    <a:srgbClr val="FCFCFC"/>
    <a:srgbClr val="FEFEFE"/>
    <a:srgbClr val="FDFDFD"/>
    <a:srgbClr val="EAF5FF"/>
    <a:srgbClr val="FAFAFA"/>
    <a:srgbClr val="FDFAFF"/>
    <a:srgbClr val="F6FFF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444"/>
  </p:normalViewPr>
  <p:slideViewPr>
    <p:cSldViewPr snapToGrid="0" snapToObjects="1">
      <p:cViewPr varScale="1">
        <p:scale>
          <a:sx n="93" d="100"/>
          <a:sy n="93" d="100"/>
        </p:scale>
        <p:origin x="216"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1,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1,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1,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1,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1,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1,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1,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1,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F109E-F0B4-B008-2227-126E08E519C7}"/>
              </a:ext>
            </a:extLst>
          </p:cNvPr>
          <p:cNvSpPr>
            <a:spLocks noGrp="1"/>
          </p:cNvSpPr>
          <p:nvPr>
            <p:ph type="title"/>
          </p:nvPr>
        </p:nvSpPr>
        <p:spPr>
          <a:xfrm>
            <a:off x="720000" y="619200"/>
            <a:ext cx="10728322" cy="73854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2313FCB3-565F-E0A8-9111-EF1D0F56BEED}"/>
              </a:ext>
            </a:extLst>
          </p:cNvPr>
          <p:cNvSpPr>
            <a:spLocks noGrp="1"/>
          </p:cNvSpPr>
          <p:nvPr>
            <p:ph idx="1"/>
          </p:nvPr>
        </p:nvSpPr>
        <p:spPr>
          <a:xfrm>
            <a:off x="720000" y="1357746"/>
            <a:ext cx="10728325" cy="4881054"/>
          </a:xfrm>
        </p:spPr>
        <p:txBody>
          <a:bodyPr/>
          <a:lstStyle/>
          <a:p>
            <a:r>
              <a:rPr lang="en-US" sz="2400" dirty="0">
                <a:solidFill>
                  <a:srgbClr val="FFFFFF"/>
                </a:solidFill>
              </a:rPr>
              <a:t>Ibn </a:t>
            </a:r>
            <a:r>
              <a:rPr lang="en-US" sz="2400" dirty="0" err="1">
                <a:solidFill>
                  <a:srgbClr val="FFFFFF"/>
                </a:solidFill>
              </a:rPr>
              <a:t>Ishaq</a:t>
            </a:r>
            <a:r>
              <a:rPr lang="en-US" sz="2400" dirty="0">
                <a:solidFill>
                  <a:srgbClr val="FFFFFF"/>
                </a:solidFill>
              </a:rPr>
              <a:t> (d. 151 AH):</a:t>
            </a:r>
          </a:p>
          <a:p>
            <a:pPr marL="0" indent="0" algn="ctr">
              <a:buNone/>
            </a:pPr>
            <a:r>
              <a:rPr lang="ar-AE" sz="2400" b="0" i="0" dirty="0">
                <a:solidFill>
                  <a:srgbClr val="FFFFFF"/>
                </a:solidFill>
                <a:effectLst/>
                <a:latin typeface="Nassim"/>
              </a:rPr>
              <a:t>قال ابن اسحاق: و عهد رسول اللّه إلى امرائه من المسلمين: أن لا يقتلوا بمكة إلاّ من يقاتلهم، سوى نفر كانوا يؤذون النبيّ صلّى اللّه عليه و آله أمر بقتلهم و إن وجدوا تحت أستار الكعبة</a:t>
            </a:r>
            <a:endParaRPr lang="en-CA" sz="2400" b="0" i="0" dirty="0">
              <a:solidFill>
                <a:srgbClr val="FFFFFF"/>
              </a:solidFill>
              <a:effectLst/>
              <a:latin typeface="Nassim"/>
            </a:endParaRPr>
          </a:p>
          <a:p>
            <a:r>
              <a:rPr lang="en-CA" sz="2400" dirty="0">
                <a:solidFill>
                  <a:srgbClr val="FFFFFF"/>
                </a:solidFill>
                <a:effectLst/>
              </a:rPr>
              <a:t>The Prophet condemns about a dozen men and women to death wherever they may be found, “even if they cling to the covering of the </a:t>
            </a:r>
            <a:r>
              <a:rPr lang="en-CA" sz="2400" dirty="0" err="1">
                <a:solidFill>
                  <a:srgbClr val="FFFFFF"/>
                </a:solidFill>
                <a:effectLst/>
              </a:rPr>
              <a:t>Kaʿbah</a:t>
            </a:r>
            <a:r>
              <a:rPr lang="en-CA" sz="2400" dirty="0">
                <a:solidFill>
                  <a:srgbClr val="FFFFFF"/>
                </a:solidFill>
                <a:effectLst/>
              </a:rPr>
              <a:t>”</a:t>
            </a:r>
          </a:p>
          <a:p>
            <a:r>
              <a:rPr lang="en-CA" sz="2400" dirty="0">
                <a:solidFill>
                  <a:srgbClr val="FFFFFF"/>
                </a:solidFill>
              </a:rPr>
              <a:t>T</a:t>
            </a:r>
            <a:r>
              <a:rPr lang="en-CA" sz="2400" dirty="0">
                <a:solidFill>
                  <a:srgbClr val="FFFFFF"/>
                </a:solidFill>
                <a:effectLst/>
              </a:rPr>
              <a:t>hese were leaders, people who had held personal vendettas against Muslims, and especially those who incited people to violence against the Prophet and Islam, apostate and even killed Muslims.</a:t>
            </a:r>
          </a:p>
          <a:p>
            <a:endParaRPr lang="en-CA" sz="2400" dirty="0">
              <a:solidFill>
                <a:srgbClr val="FFFFFF"/>
              </a:solidFill>
              <a:effectLst/>
            </a:endParaRPr>
          </a:p>
          <a:p>
            <a:endParaRPr lang="en-US" sz="2400" dirty="0">
              <a:solidFill>
                <a:srgbClr val="FFFFFF"/>
              </a:solidFill>
            </a:endParaRPr>
          </a:p>
        </p:txBody>
      </p:sp>
    </p:spTree>
    <p:extLst>
      <p:ext uri="{BB962C8B-B14F-4D97-AF65-F5344CB8AC3E}">
        <p14:creationId xmlns:p14="http://schemas.microsoft.com/office/powerpoint/2010/main" val="3069696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7809A-4748-46F8-AA3F-2DBE4C7F3189}"/>
              </a:ext>
            </a:extLst>
          </p:cNvPr>
          <p:cNvSpPr>
            <a:spLocks noGrp="1"/>
          </p:cNvSpPr>
          <p:nvPr>
            <p:ph type="title"/>
          </p:nvPr>
        </p:nvSpPr>
        <p:spPr>
          <a:xfrm>
            <a:off x="720000" y="619200"/>
            <a:ext cx="10728322" cy="752400"/>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A1FB7B87-6572-97AE-A882-1A8043268B53}"/>
              </a:ext>
            </a:extLst>
          </p:cNvPr>
          <p:cNvSpPr>
            <a:spLocks noGrp="1"/>
          </p:cNvSpPr>
          <p:nvPr>
            <p:ph idx="1"/>
          </p:nvPr>
        </p:nvSpPr>
        <p:spPr>
          <a:xfrm>
            <a:off x="720000" y="1371600"/>
            <a:ext cx="10728325" cy="4867200"/>
          </a:xfrm>
        </p:spPr>
        <p:txBody>
          <a:bodyPr/>
          <a:lstStyle/>
          <a:p>
            <a:r>
              <a:rPr lang="en-US" sz="2400" dirty="0">
                <a:solidFill>
                  <a:srgbClr val="FFFFFF"/>
                </a:solidFill>
              </a:rPr>
              <a:t>In </a:t>
            </a:r>
            <a:r>
              <a:rPr lang="en-US" sz="2400" dirty="0" err="1">
                <a:solidFill>
                  <a:srgbClr val="FFFFFF"/>
                </a:solidFill>
              </a:rPr>
              <a:t>Qurb</a:t>
            </a:r>
            <a:r>
              <a:rPr lang="en-US" sz="2400" dirty="0">
                <a:solidFill>
                  <a:srgbClr val="FFFFFF"/>
                </a:solidFill>
              </a:rPr>
              <a:t> Al-Isnad, Al-</a:t>
            </a:r>
            <a:r>
              <a:rPr lang="en-US" sz="2400" dirty="0" err="1">
                <a:solidFill>
                  <a:srgbClr val="FFFFFF"/>
                </a:solidFill>
              </a:rPr>
              <a:t>Himyari</a:t>
            </a:r>
            <a:r>
              <a:rPr lang="en-US" sz="2400" dirty="0">
                <a:solidFill>
                  <a:srgbClr val="FFFFFF"/>
                </a:solidFill>
              </a:rPr>
              <a:t> cites a narration from Imam Al-</a:t>
            </a:r>
            <a:r>
              <a:rPr lang="en-US" sz="2400" dirty="0" err="1">
                <a:solidFill>
                  <a:srgbClr val="FFFFFF"/>
                </a:solidFill>
              </a:rPr>
              <a:t>Baqir</a:t>
            </a:r>
            <a:r>
              <a:rPr lang="en-US" sz="2400" dirty="0">
                <a:solidFill>
                  <a:srgbClr val="FFFFFF"/>
                </a:solidFill>
              </a:rPr>
              <a:t> where the names </a:t>
            </a:r>
            <a:r>
              <a:rPr lang="en-US" sz="2400">
                <a:solidFill>
                  <a:srgbClr val="FFFFFF"/>
                </a:solidFill>
              </a:rPr>
              <a:t>of these </a:t>
            </a:r>
            <a:r>
              <a:rPr lang="en-US" sz="2400" dirty="0">
                <a:solidFill>
                  <a:srgbClr val="FFFFFF"/>
                </a:solidFill>
              </a:rPr>
              <a:t>criminals are mentioned:</a:t>
            </a:r>
          </a:p>
          <a:p>
            <a:pPr marL="0" indent="0" algn="ctr">
              <a:buNone/>
            </a:pPr>
            <a:r>
              <a:rPr lang="ar-AE" b="0" i="0" dirty="0">
                <a:solidFill>
                  <a:srgbClr val="333333"/>
                </a:solidFill>
                <a:effectLst/>
                <a:latin typeface="Nassim"/>
              </a:rPr>
              <a:t>و</a:t>
            </a:r>
            <a:r>
              <a:rPr lang="ar-AE" sz="2400" b="0" i="0" dirty="0">
                <a:solidFill>
                  <a:srgbClr val="FFFFFF"/>
                </a:solidFill>
                <a:effectLst/>
                <a:latin typeface="Nassim"/>
              </a:rPr>
              <a:t>ردت أسماؤهم في خبر رواه الحميري في «قرب الاسناد» عن الباقر عليه السّلام:</a:t>
            </a:r>
            <a:endParaRPr lang="en-US" sz="2400" b="0" i="0" dirty="0">
              <a:solidFill>
                <a:srgbClr val="FFFFFF"/>
              </a:solidFill>
              <a:effectLst/>
              <a:latin typeface="Nassim"/>
            </a:endParaRPr>
          </a:p>
          <a:p>
            <a:pPr marL="0" indent="0" algn="ctr">
              <a:buNone/>
            </a:pPr>
            <a:r>
              <a:rPr lang="ar-AE" sz="2400" b="0" i="0" dirty="0">
                <a:solidFill>
                  <a:srgbClr val="FFFFFF"/>
                </a:solidFill>
                <a:effectLst/>
                <a:latin typeface="Nassim"/>
              </a:rPr>
              <a:t>عبد اللّه بن سعد بن أبي سرح (المرتدّ، اخو عثمان من الرضاعة) . و عبد اللّه بن خطل (الأدرمي، لقتله عبده المسلم و ارتداده مشركا إلى مكة) . و مقيس بن صبابة (اللّيثي، لقتله عمدا مسلما قتل أخاه خطأ و ارتد إلى مكة) . و فرتنا و سارة، و كانتا قينتين تزنيان و تغنيان بهجاء النبيّ و تحضّضان يوم احد على رسول اللّه صلّى اللّه عليه و آله</a:t>
            </a:r>
            <a:endParaRPr lang="en-CA" sz="2400" b="0" i="0" dirty="0">
              <a:solidFill>
                <a:srgbClr val="FFFFFF"/>
              </a:solidFill>
              <a:effectLst/>
              <a:latin typeface="Nassim"/>
            </a:endParaRPr>
          </a:p>
          <a:p>
            <a:r>
              <a:rPr lang="en-CA" sz="2400" dirty="0">
                <a:solidFill>
                  <a:srgbClr val="FFFFFF"/>
                </a:solidFill>
              </a:rPr>
              <a:t>Abdullah ibn </a:t>
            </a:r>
            <a:r>
              <a:rPr lang="en-CA" sz="2400" dirty="0" err="1">
                <a:solidFill>
                  <a:srgbClr val="FFFFFF"/>
                </a:solidFill>
              </a:rPr>
              <a:t>Sa’d</a:t>
            </a:r>
            <a:r>
              <a:rPr lang="en-CA" sz="2400" dirty="0">
                <a:solidFill>
                  <a:srgbClr val="FFFFFF"/>
                </a:solidFill>
              </a:rPr>
              <a:t> ibn </a:t>
            </a:r>
            <a:r>
              <a:rPr lang="en-CA" sz="2400" dirty="0" err="1">
                <a:solidFill>
                  <a:srgbClr val="FFFFFF"/>
                </a:solidFill>
              </a:rPr>
              <a:t>Sarh</a:t>
            </a:r>
            <a:r>
              <a:rPr lang="en-CA" sz="2400" dirty="0">
                <a:solidFill>
                  <a:srgbClr val="FFFFFF"/>
                </a:solidFill>
              </a:rPr>
              <a:t>, Abdullah ibn </a:t>
            </a:r>
            <a:r>
              <a:rPr lang="en-CA" sz="2400" dirty="0" err="1">
                <a:solidFill>
                  <a:srgbClr val="FFFFFF"/>
                </a:solidFill>
              </a:rPr>
              <a:t>Khatal</a:t>
            </a:r>
            <a:r>
              <a:rPr lang="en-CA" sz="2400" dirty="0">
                <a:solidFill>
                  <a:srgbClr val="FFFFFF"/>
                </a:solidFill>
              </a:rPr>
              <a:t>, </a:t>
            </a:r>
            <a:r>
              <a:rPr lang="en-CA" sz="2400" dirty="0" err="1">
                <a:solidFill>
                  <a:srgbClr val="FFFFFF"/>
                </a:solidFill>
              </a:rPr>
              <a:t>Miqyas</a:t>
            </a:r>
            <a:r>
              <a:rPr lang="en-CA" sz="2400" dirty="0">
                <a:solidFill>
                  <a:srgbClr val="FFFFFF"/>
                </a:solidFill>
              </a:rPr>
              <a:t> ibn </a:t>
            </a:r>
            <a:r>
              <a:rPr lang="en-CA" sz="2400" dirty="0" err="1">
                <a:solidFill>
                  <a:srgbClr val="FFFFFF"/>
                </a:solidFill>
              </a:rPr>
              <a:t>Subaabah</a:t>
            </a:r>
            <a:r>
              <a:rPr lang="en-CA" sz="2400" dirty="0">
                <a:solidFill>
                  <a:srgbClr val="FFFFFF"/>
                </a:solidFill>
              </a:rPr>
              <a:t>, and </a:t>
            </a:r>
            <a:r>
              <a:rPr lang="en-CA" sz="2400" dirty="0" err="1">
                <a:solidFill>
                  <a:srgbClr val="FFFFFF"/>
                </a:solidFill>
              </a:rPr>
              <a:t>Fartana</a:t>
            </a:r>
            <a:r>
              <a:rPr lang="en-CA" sz="2400" dirty="0">
                <a:solidFill>
                  <a:srgbClr val="FFFFFF"/>
                </a:solidFill>
              </a:rPr>
              <a:t> and Sarah.</a:t>
            </a:r>
            <a:endParaRPr lang="en-CA" sz="2400" b="0" i="0" dirty="0">
              <a:solidFill>
                <a:srgbClr val="FFFFFF"/>
              </a:solidFill>
              <a:effectLst/>
            </a:endParaRPr>
          </a:p>
          <a:p>
            <a:pPr marL="0" indent="0">
              <a:buNone/>
            </a:pPr>
            <a:r>
              <a:rPr lang="ar-AE" sz="2400" b="0" i="0" dirty="0">
                <a:solidFill>
                  <a:srgbClr val="FFFFFF"/>
                </a:solidFill>
                <a:effectLst/>
                <a:latin typeface="Nassim"/>
              </a:rPr>
              <a:t>‌</a:t>
            </a:r>
            <a:endParaRPr lang="en-US" sz="2400" dirty="0">
              <a:solidFill>
                <a:srgbClr val="FFFFFF"/>
              </a:solidFill>
            </a:endParaRPr>
          </a:p>
        </p:txBody>
      </p:sp>
    </p:spTree>
    <p:extLst>
      <p:ext uri="{BB962C8B-B14F-4D97-AF65-F5344CB8AC3E}">
        <p14:creationId xmlns:p14="http://schemas.microsoft.com/office/powerpoint/2010/main" val="365086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1C95E-8457-C648-A552-C2B8D04163ED}"/>
              </a:ext>
            </a:extLst>
          </p:cNvPr>
          <p:cNvSpPr>
            <a:spLocks noGrp="1"/>
          </p:cNvSpPr>
          <p:nvPr>
            <p:ph type="title"/>
          </p:nvPr>
        </p:nvSpPr>
        <p:spPr>
          <a:xfrm>
            <a:off x="720000" y="619200"/>
            <a:ext cx="10728322" cy="780109"/>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06021AFB-E84F-5FB7-2547-B0E6B1CE0520}"/>
              </a:ext>
            </a:extLst>
          </p:cNvPr>
          <p:cNvSpPr>
            <a:spLocks noGrp="1"/>
          </p:cNvSpPr>
          <p:nvPr>
            <p:ph idx="1"/>
          </p:nvPr>
        </p:nvSpPr>
        <p:spPr>
          <a:xfrm>
            <a:off x="720000" y="1399310"/>
            <a:ext cx="10728325" cy="4839490"/>
          </a:xfrm>
        </p:spPr>
        <p:txBody>
          <a:bodyPr>
            <a:normAutofit/>
          </a:bodyPr>
          <a:lstStyle/>
          <a:p>
            <a:r>
              <a:rPr lang="en-US" sz="2400" dirty="0">
                <a:solidFill>
                  <a:srgbClr val="FFFFFF"/>
                </a:solidFill>
              </a:rPr>
              <a:t>Imam Ali killed many of these leaders according to Shaykh Al-</a:t>
            </a:r>
            <a:r>
              <a:rPr lang="en-US" sz="2400" dirty="0" err="1">
                <a:solidFill>
                  <a:srgbClr val="FFFFFF"/>
                </a:solidFill>
              </a:rPr>
              <a:t>Mufid</a:t>
            </a:r>
            <a:r>
              <a:rPr lang="en-US" sz="2400" dirty="0">
                <a:solidFill>
                  <a:srgbClr val="FFFFFF"/>
                </a:solidFill>
              </a:rPr>
              <a:t>.</a:t>
            </a:r>
          </a:p>
          <a:p>
            <a:r>
              <a:rPr lang="en-US" sz="2400" dirty="0" err="1">
                <a:solidFill>
                  <a:srgbClr val="FFFFFF"/>
                </a:solidFill>
              </a:rPr>
              <a:t>Mufid</a:t>
            </a:r>
            <a:r>
              <a:rPr lang="en-US" sz="2400" dirty="0">
                <a:solidFill>
                  <a:srgbClr val="FFFFFF"/>
                </a:solidFill>
              </a:rPr>
              <a:t> also mentions an interesting story about Imam Ali’s sister, Umm Hani.</a:t>
            </a:r>
          </a:p>
          <a:p>
            <a:pPr marL="0" indent="0" algn="ctr">
              <a:buNone/>
            </a:pPr>
            <a:r>
              <a:rPr lang="ar-AE" sz="2400" b="0" i="0" dirty="0">
                <a:solidFill>
                  <a:srgbClr val="FFFFFF"/>
                </a:solidFill>
                <a:effectLst/>
                <a:latin typeface="Nassim"/>
              </a:rPr>
              <a:t>و قال المفيد في (الإرشاد) : و بلغ عليا عليه السّلام: أن اخته أمّ هانئ قد آوت اناسا من بني مخزوم منهم: الحارث بن هشام و قيس بن السائب. فقصد نحو دارها مقنّعا بالحديد فنادى: أخرجوا من آويتم</a:t>
            </a:r>
            <a:endParaRPr lang="en-CA" sz="2400" b="0" i="0" dirty="0">
              <a:solidFill>
                <a:srgbClr val="FFFFFF"/>
              </a:solidFill>
              <a:effectLst/>
              <a:latin typeface="Nassim"/>
            </a:endParaRPr>
          </a:p>
          <a:p>
            <a:pPr marL="0" indent="0" algn="ctr">
              <a:buNone/>
            </a:pPr>
            <a:r>
              <a:rPr lang="en-US" sz="2400" dirty="0">
                <a:solidFill>
                  <a:srgbClr val="FFFFFF"/>
                </a:solidFill>
                <a:effectLst/>
                <a:ea typeface="Times New Roman" panose="02020603050405020304" pitchFamily="18" charset="0"/>
              </a:rPr>
              <a:t>He,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peace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be on</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him,</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learnt</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that</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his</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sister,</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Umm</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Hani’,</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had</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given</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refuge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some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people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from Banu </a:t>
            </a:r>
            <a:r>
              <a:rPr lang="en-US" sz="2400" dirty="0" err="1">
                <a:solidFill>
                  <a:srgbClr val="FFFFFF"/>
                </a:solidFill>
                <a:effectLst/>
                <a:ea typeface="Times New Roman" panose="02020603050405020304" pitchFamily="18" charset="0"/>
              </a:rPr>
              <a:t>Makhzūm</a:t>
            </a:r>
            <a:r>
              <a:rPr lang="en-US" sz="2400" dirty="0">
                <a:solidFill>
                  <a:srgbClr val="FFFFFF"/>
                </a:solidFill>
                <a:effectLst/>
                <a:ea typeface="Times New Roman" panose="02020603050405020304" pitchFamily="18" charset="0"/>
              </a:rPr>
              <a:t>, including al-</a:t>
            </a:r>
            <a:r>
              <a:rPr lang="en-US" sz="2400" dirty="0">
                <a:solidFill>
                  <a:srgbClr val="FFFFFF"/>
                </a:solidFill>
                <a:ea typeface="Times New Roman" panose="02020603050405020304" pitchFamily="18" charset="0"/>
              </a:rPr>
              <a:t>Ha</a:t>
            </a:r>
            <a:r>
              <a:rPr lang="en-US" sz="2400" dirty="0">
                <a:solidFill>
                  <a:srgbClr val="FFFFFF"/>
                </a:solidFill>
                <a:effectLst/>
                <a:ea typeface="Times New Roman" panose="02020603050405020304" pitchFamily="18" charset="0"/>
              </a:rPr>
              <a:t>rith b. Hisham and </a:t>
            </a:r>
            <a:r>
              <a:rPr lang="en-US" sz="2400" dirty="0" err="1">
                <a:solidFill>
                  <a:srgbClr val="FFFFFF"/>
                </a:solidFill>
                <a:effectLst/>
                <a:ea typeface="Times New Roman" panose="02020603050405020304" pitchFamily="18" charset="0"/>
              </a:rPr>
              <a:t>Qays</a:t>
            </a:r>
            <a:r>
              <a:rPr lang="en-US" sz="2400" dirty="0">
                <a:solidFill>
                  <a:srgbClr val="FFFFFF"/>
                </a:solidFill>
                <a:effectLst/>
                <a:ea typeface="Times New Roman" panose="02020603050405020304" pitchFamily="18" charset="0"/>
              </a:rPr>
              <a:t> b. al-</a:t>
            </a:r>
            <a:r>
              <a:rPr lang="en-US" sz="2400" dirty="0" err="1">
                <a:solidFill>
                  <a:srgbClr val="FFFFFF"/>
                </a:solidFill>
                <a:effectLst/>
                <a:ea typeface="Times New Roman" panose="02020603050405020304" pitchFamily="18" charset="0"/>
              </a:rPr>
              <a:t>Sa’ib</a:t>
            </a:r>
            <a:r>
              <a:rPr lang="en-US" sz="2400" dirty="0">
                <a:solidFill>
                  <a:srgbClr val="FFFFFF"/>
                </a:solidFill>
                <a:effectLst/>
                <a:ea typeface="Times New Roman" panose="02020603050405020304" pitchFamily="18" charset="0"/>
              </a:rPr>
              <a:t>. He, peace be on him, set out for her house wearing an iron helmet. He called: “Send out those to whom you have given refuge</a:t>
            </a:r>
            <a:r>
              <a:rPr lang="en-CA" sz="2400" dirty="0">
                <a:solidFill>
                  <a:srgbClr val="FFFFFF"/>
                </a:solidFill>
                <a:effectLst/>
              </a:rPr>
              <a:t> </a:t>
            </a:r>
            <a:endParaRPr lang="en-US" sz="2400" dirty="0">
              <a:solidFill>
                <a:srgbClr val="FFFFFF"/>
              </a:solidFill>
            </a:endParaRPr>
          </a:p>
          <a:p>
            <a:endParaRPr lang="en-US" sz="2400" dirty="0">
              <a:solidFill>
                <a:srgbClr val="FFFFFF"/>
              </a:solidFill>
            </a:endParaRPr>
          </a:p>
        </p:txBody>
      </p:sp>
    </p:spTree>
    <p:extLst>
      <p:ext uri="{BB962C8B-B14F-4D97-AF65-F5344CB8AC3E}">
        <p14:creationId xmlns:p14="http://schemas.microsoft.com/office/powerpoint/2010/main" val="3974551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ABDE1-19A8-FEB6-AB2A-F193DF3DEE8A}"/>
              </a:ext>
            </a:extLst>
          </p:cNvPr>
          <p:cNvSpPr>
            <a:spLocks noGrp="1"/>
          </p:cNvSpPr>
          <p:nvPr>
            <p:ph type="title"/>
          </p:nvPr>
        </p:nvSpPr>
        <p:spPr>
          <a:xfrm>
            <a:off x="720000" y="619200"/>
            <a:ext cx="10728322" cy="76625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95173790-D845-F0D0-5FD3-3661E08979A1}"/>
              </a:ext>
            </a:extLst>
          </p:cNvPr>
          <p:cNvSpPr>
            <a:spLocks noGrp="1"/>
          </p:cNvSpPr>
          <p:nvPr>
            <p:ph idx="1"/>
          </p:nvPr>
        </p:nvSpPr>
        <p:spPr>
          <a:xfrm>
            <a:off x="720000" y="1510146"/>
            <a:ext cx="10728325" cy="4835236"/>
          </a:xfrm>
        </p:spPr>
        <p:txBody>
          <a:bodyPr>
            <a:normAutofit/>
          </a:bodyPr>
          <a:lstStyle/>
          <a:p>
            <a:pPr marL="0" indent="0" algn="ctr">
              <a:buNone/>
            </a:pPr>
            <a:r>
              <a:rPr lang="ar-AE" sz="2400" b="0" i="0" dirty="0">
                <a:solidFill>
                  <a:srgbClr val="FCFFFF"/>
                </a:solidFill>
                <a:effectLst/>
                <a:latin typeface="Nassim"/>
              </a:rPr>
              <a:t>!فخرجت أمّ هانئ و هي لا تعرفه فقالت: يا عبد اللّه، أنا أمّ هاني بنت عمّ رسول اللّه و اخت عليّ بن أبي طالب، انصرف عن داري. فقال أمير المؤمنين عليه السّلام: أخرجوهم!فقالت: و اللّه لأشكونّك إلى رسول اللّه!فنزع المغفر عن رأسه فعرفته، فاشتدّت نحوه حتى التزمته و قالت: فديتك! حلفت لأشكونّك إلى رسول اللّه!</a:t>
            </a:r>
            <a:endParaRPr lang="en-CA" sz="2400" b="0" i="0" dirty="0">
              <a:solidFill>
                <a:srgbClr val="FCFFFF"/>
              </a:solidFill>
              <a:effectLst/>
              <a:latin typeface="Nassim"/>
            </a:endParaRPr>
          </a:p>
          <a:p>
            <a:pPr marL="73660" marR="72390" algn="ctr">
              <a:lnSpc>
                <a:spcPct val="103000"/>
              </a:lnSpc>
              <a:spcAft>
                <a:spcPts val="0"/>
              </a:spcAft>
            </a:pPr>
            <a:r>
              <a:rPr lang="en-US" sz="2400" dirty="0">
                <a:solidFill>
                  <a:srgbClr val="FFFFFF"/>
                </a:solidFill>
                <a:effectLst/>
                <a:ea typeface="Times New Roman" panose="02020603050405020304" pitchFamily="18" charset="0"/>
              </a:rPr>
              <a:t>Umm Hani’ came out to him and she did not recognize </a:t>
            </a:r>
            <a:r>
              <a:rPr lang="en-US" sz="2400" dirty="0" err="1">
                <a:solidFill>
                  <a:srgbClr val="FFFFFF"/>
                </a:solidFill>
                <a:effectLst/>
                <a:ea typeface="Times New Roman" panose="02020603050405020304" pitchFamily="18" charset="0"/>
              </a:rPr>
              <a:t>him.“Servant</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70" dirty="0">
                <a:solidFill>
                  <a:srgbClr val="FFFFFF"/>
                </a:solidFill>
                <a:effectLst/>
                <a:ea typeface="Times New Roman" panose="02020603050405020304" pitchFamily="18" charset="0"/>
              </a:rPr>
              <a:t> </a:t>
            </a:r>
            <a:r>
              <a:rPr lang="en-US" sz="2400" dirty="0" err="1">
                <a:solidFill>
                  <a:srgbClr val="FFFFFF"/>
                </a:solidFill>
                <a:effectLst/>
                <a:ea typeface="Times New Roman" panose="02020603050405020304" pitchFamily="18" charset="0"/>
              </a:rPr>
              <a:t>Allāh</a:t>
            </a:r>
            <a:r>
              <a:rPr lang="en-US" sz="2400" dirty="0">
                <a:solidFill>
                  <a:srgbClr val="FFFFFF"/>
                </a:solidFill>
                <a:effectLst/>
                <a:ea typeface="Times New Roman" panose="02020603050405020304" pitchFamily="18" charset="0"/>
              </a:rPr>
              <a:t>,”</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she</a:t>
            </a:r>
            <a:r>
              <a:rPr lang="en-US" sz="2400" spc="-6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said,</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a:t>
            </a:r>
            <a:r>
              <a:rPr lang="en-US" sz="2400" spc="-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am</a:t>
            </a:r>
            <a:r>
              <a:rPr lang="en-US" sz="2400" spc="-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Umm</a:t>
            </a:r>
            <a:r>
              <a:rPr lang="en-US" sz="2400" spc="-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Hani’,</a:t>
            </a:r>
            <a:r>
              <a:rPr lang="en-US" sz="2400" spc="-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a:t>
            </a:r>
            <a:r>
              <a:rPr lang="en-US" sz="2400" spc="-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cousin</a:t>
            </a:r>
            <a:r>
              <a:rPr lang="en-US" sz="2400" spc="-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Prophet I am the sister of Ali b.</a:t>
            </a:r>
            <a:r>
              <a:rPr lang="en-US" sz="2400" spc="-5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Abi </a:t>
            </a:r>
            <a:r>
              <a:rPr lang="en-US" sz="2400" dirty="0" err="1">
                <a:solidFill>
                  <a:srgbClr val="FFFFFF"/>
                </a:solidFill>
                <a:effectLst/>
                <a:ea typeface="Times New Roman" panose="02020603050405020304" pitchFamily="18" charset="0"/>
              </a:rPr>
              <a:t>Ṭalib</a:t>
            </a:r>
            <a:r>
              <a:rPr lang="en-US" sz="2400" dirty="0">
                <a:solidFill>
                  <a:srgbClr val="FFFFFF"/>
                </a:solidFill>
                <a:ea typeface="Times New Roman" panose="02020603050405020304" pitchFamily="18" charset="0"/>
              </a:rPr>
              <a:t>. </a:t>
            </a:r>
            <a:r>
              <a:rPr lang="en-US" sz="2400" dirty="0">
                <a:solidFill>
                  <a:srgbClr val="FFFFFF"/>
                </a:solidFill>
                <a:effectLst/>
                <a:ea typeface="Times New Roman" panose="02020603050405020304" pitchFamily="18" charset="0"/>
              </a:rPr>
              <a:t>Therefore go away from my house.”</a:t>
            </a:r>
            <a:r>
              <a:rPr lang="en-CA" sz="2400" dirty="0">
                <a:solidFill>
                  <a:srgbClr val="FFFFFF"/>
                </a:solidFill>
                <a:ea typeface="Times New Roman" panose="02020603050405020304" pitchFamily="18" charset="0"/>
              </a:rPr>
              <a:t> </a:t>
            </a:r>
            <a:r>
              <a:rPr lang="en-US" sz="2400" dirty="0">
                <a:solidFill>
                  <a:srgbClr val="FFFFFF"/>
                </a:solidFill>
                <a:effectLst/>
                <a:ea typeface="Times New Roman" panose="02020603050405020304" pitchFamily="18" charset="0"/>
              </a:rPr>
              <a:t>“Bring them out,” demanded </a:t>
            </a:r>
            <a:r>
              <a:rPr lang="en-US" sz="2400" dirty="0">
                <a:solidFill>
                  <a:srgbClr val="FFFFFF"/>
                </a:solidFill>
                <a:ea typeface="Times New Roman" panose="02020603050405020304" pitchFamily="18" charset="0"/>
              </a:rPr>
              <a:t>Ali </a:t>
            </a:r>
            <a:r>
              <a:rPr lang="en-US" sz="2400" dirty="0">
                <a:solidFill>
                  <a:srgbClr val="FFFFFF"/>
                </a:solidFill>
                <a:effectLst/>
                <a:ea typeface="Times New Roman" panose="02020603050405020304" pitchFamily="18" charset="0"/>
              </a:rPr>
              <a:t>“By</a:t>
            </a:r>
            <a:r>
              <a:rPr lang="en-US" sz="2400" spc="-5" dirty="0">
                <a:solidFill>
                  <a:srgbClr val="FFFFFF"/>
                </a:solidFill>
                <a:effectLst/>
                <a:ea typeface="Times New Roman" panose="02020603050405020304" pitchFamily="18" charset="0"/>
              </a:rPr>
              <a:t> </a:t>
            </a:r>
            <a:r>
              <a:rPr lang="en-US" sz="2400" dirty="0" err="1">
                <a:solidFill>
                  <a:srgbClr val="FFFFFF"/>
                </a:solidFill>
                <a:effectLst/>
                <a:ea typeface="Times New Roman" panose="02020603050405020304" pitchFamily="18" charset="0"/>
              </a:rPr>
              <a:t>Allāh</a:t>
            </a:r>
            <a:r>
              <a:rPr lang="en-US" sz="2400" dirty="0">
                <a:solidFill>
                  <a:srgbClr val="FFFFFF"/>
                </a:solidFill>
                <a:effectLst/>
                <a:ea typeface="Times New Roman" panose="02020603050405020304" pitchFamily="18" charset="0"/>
              </a:rPr>
              <a:t>, I will complain about you to the Prophet,” she told him. Then</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took</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his</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helmet</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off</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his</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head.</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She</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recognized</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him</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she</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came</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close</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 him so that she might embrace him.</a:t>
            </a:r>
            <a:r>
              <a:rPr lang="en-CA" sz="2400" dirty="0">
                <a:solidFill>
                  <a:srgbClr val="FFFFFF"/>
                </a:solidFill>
                <a:ea typeface="Times New Roman" panose="02020603050405020304" pitchFamily="18" charset="0"/>
              </a:rPr>
              <a:t> </a:t>
            </a:r>
            <a:r>
              <a:rPr lang="en-US" sz="2400" dirty="0">
                <a:solidFill>
                  <a:srgbClr val="FFFFFF"/>
                </a:solidFill>
                <a:effectLst/>
                <a:ea typeface="Times New Roman" panose="02020603050405020304" pitchFamily="18" charset="0"/>
              </a:rPr>
              <a:t>“May</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be</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your</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ransom,”</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she</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said,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swore</a:t>
            </a:r>
            <a:r>
              <a:rPr lang="en-US" sz="2400" spc="2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that</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would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complain</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about</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you</a:t>
            </a:r>
            <a:r>
              <a:rPr lang="en-US" sz="2400" spc="15" dirty="0">
                <a:solidFill>
                  <a:srgbClr val="FFFFFF"/>
                </a:solidFill>
                <a:effectLst/>
                <a:ea typeface="Times New Roman" panose="02020603050405020304" pitchFamily="18" charset="0"/>
              </a:rPr>
              <a:t> </a:t>
            </a:r>
            <a:r>
              <a:rPr lang="en-US" sz="2400" spc="-25" dirty="0">
                <a:solidFill>
                  <a:srgbClr val="FFFFFF"/>
                </a:solidFill>
                <a:effectLst/>
                <a:ea typeface="Times New Roman" panose="02020603050405020304" pitchFamily="18" charset="0"/>
              </a:rPr>
              <a:t>to</a:t>
            </a:r>
            <a:r>
              <a:rPr lang="en-CA" sz="2400" spc="-25" dirty="0">
                <a:solidFill>
                  <a:srgbClr val="FFFFFF"/>
                </a:solidFill>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70" dirty="0">
                <a:solidFill>
                  <a:srgbClr val="FFFFFF"/>
                </a:solidFill>
                <a:effectLst/>
                <a:ea typeface="Times New Roman" panose="02020603050405020304" pitchFamily="18" charset="0"/>
              </a:rPr>
              <a:t> </a:t>
            </a:r>
            <a:r>
              <a:rPr lang="en-CA" sz="2400" dirty="0">
                <a:solidFill>
                  <a:srgbClr val="FFFFFF"/>
                </a:solidFill>
                <a:effectLst/>
                <a:ea typeface="Times New Roman" panose="02020603050405020304" pitchFamily="18" charset="0"/>
              </a:rPr>
              <a:t>Prophet. </a:t>
            </a:r>
          </a:p>
          <a:p>
            <a:pPr marL="0" indent="0" algn="ctr">
              <a:buNone/>
            </a:pPr>
            <a:endParaRPr lang="en-US" dirty="0"/>
          </a:p>
        </p:txBody>
      </p:sp>
    </p:spTree>
    <p:extLst>
      <p:ext uri="{BB962C8B-B14F-4D97-AF65-F5344CB8AC3E}">
        <p14:creationId xmlns:p14="http://schemas.microsoft.com/office/powerpoint/2010/main" val="3677024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6ABF7-F8DB-2F30-1438-D3084EE432D2}"/>
              </a:ext>
            </a:extLst>
          </p:cNvPr>
          <p:cNvSpPr>
            <a:spLocks noGrp="1"/>
          </p:cNvSpPr>
          <p:nvPr>
            <p:ph type="title"/>
          </p:nvPr>
        </p:nvSpPr>
        <p:spPr>
          <a:xfrm>
            <a:off x="720000" y="619200"/>
            <a:ext cx="10728322" cy="73854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B43E9FE5-D7EE-C301-FF6C-F513C288880F}"/>
              </a:ext>
            </a:extLst>
          </p:cNvPr>
          <p:cNvSpPr>
            <a:spLocks noGrp="1"/>
          </p:cNvSpPr>
          <p:nvPr>
            <p:ph idx="1"/>
          </p:nvPr>
        </p:nvSpPr>
        <p:spPr>
          <a:xfrm>
            <a:off x="720000" y="1357746"/>
            <a:ext cx="10728325" cy="4411230"/>
          </a:xfrm>
        </p:spPr>
        <p:txBody>
          <a:bodyPr/>
          <a:lstStyle/>
          <a:p>
            <a:pPr marL="73660" algn="ctr">
              <a:spcBef>
                <a:spcPts val="55"/>
              </a:spcBef>
              <a:spcAft>
                <a:spcPts val="0"/>
              </a:spcAft>
            </a:pPr>
            <a:r>
              <a:rPr lang="en-US" sz="1800" dirty="0">
                <a:effectLst/>
                <a:latin typeface="Times New Roman" panose="02020603050405020304" pitchFamily="18" charset="0"/>
                <a:ea typeface="Times New Roman" panose="02020603050405020304" pitchFamily="18" charset="0"/>
              </a:rPr>
              <a:t>“</a:t>
            </a:r>
            <a:r>
              <a:rPr lang="en-US" sz="2400" dirty="0">
                <a:solidFill>
                  <a:srgbClr val="FFFFFF"/>
                </a:solidFill>
                <a:effectLst/>
                <a:ea typeface="Times New Roman" panose="02020603050405020304" pitchFamily="18" charset="0"/>
              </a:rPr>
              <a:t>Go</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make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good</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your</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oath,”</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told her.</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is</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at</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top</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 </a:t>
            </a:r>
            <a:r>
              <a:rPr lang="en-US" sz="2400" spc="-10" dirty="0">
                <a:solidFill>
                  <a:srgbClr val="FFFFFF"/>
                </a:solidFill>
                <a:effectLst/>
                <a:ea typeface="Times New Roman" panose="02020603050405020304" pitchFamily="18" charset="0"/>
              </a:rPr>
              <a:t>valley.”</a:t>
            </a:r>
            <a:r>
              <a:rPr lang="en-CA" sz="2400" spc="-10" dirty="0">
                <a:solidFill>
                  <a:srgbClr val="FFFFFF"/>
                </a:solidFill>
                <a:ea typeface="Times New Roman" panose="02020603050405020304" pitchFamily="18" charset="0"/>
              </a:rPr>
              <a:t> </a:t>
            </a:r>
            <a:r>
              <a:rPr lang="en-US" sz="2400" dirty="0">
                <a:solidFill>
                  <a:srgbClr val="FFFFFF"/>
                </a:solidFill>
                <a:effectLst/>
                <a:ea typeface="Times New Roman" panose="02020603050405020304" pitchFamily="18" charset="0"/>
              </a:rPr>
              <a:t>Umm Hani’ reported: I went to the Prophet while he was in his tent washing. </a:t>
            </a:r>
            <a:r>
              <a:rPr lang="en-US" sz="2400" dirty="0" err="1">
                <a:solidFill>
                  <a:srgbClr val="FFFFFF"/>
                </a:solidFill>
                <a:effectLst/>
                <a:ea typeface="Times New Roman" panose="02020603050405020304" pitchFamily="18" charset="0"/>
              </a:rPr>
              <a:t>Faṭima</a:t>
            </a:r>
            <a:r>
              <a:rPr lang="en-US" sz="2400" dirty="0">
                <a:solidFill>
                  <a:srgbClr val="FFFFFF"/>
                </a:solidFill>
                <a:ea typeface="Times New Roman" panose="02020603050405020304" pitchFamily="18" charset="0"/>
              </a:rPr>
              <a:t> </a:t>
            </a:r>
            <a:r>
              <a:rPr lang="en-US" sz="2400" dirty="0">
                <a:solidFill>
                  <a:srgbClr val="FFFFFF"/>
                </a:solidFill>
                <a:effectLst/>
                <a:ea typeface="Times New Roman" panose="02020603050405020304" pitchFamily="18" charset="0"/>
              </a:rPr>
              <a:t>was</a:t>
            </a:r>
            <a:r>
              <a:rPr lang="en-US" sz="2400" spc="-3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keeping</a:t>
            </a:r>
            <a:r>
              <a:rPr lang="en-US" sz="2400" spc="-3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him</a:t>
            </a:r>
            <a:r>
              <a:rPr lang="en-US" sz="2400" spc="-3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veiled</a:t>
            </a:r>
            <a:r>
              <a:rPr lang="en-US" sz="2400" spc="-3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(from</a:t>
            </a:r>
            <a:r>
              <a:rPr lang="en-US" sz="2400" spc="-3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view).</a:t>
            </a:r>
            <a:r>
              <a:rPr lang="en-US" sz="2400" spc="-55" dirty="0">
                <a:solidFill>
                  <a:srgbClr val="FFFFFF"/>
                </a:solidFill>
                <a:effectLst/>
                <a:ea typeface="Times New Roman" panose="02020603050405020304" pitchFamily="18" charset="0"/>
              </a:rPr>
              <a:t> </a:t>
            </a:r>
          </a:p>
          <a:p>
            <a:pPr marL="0" indent="0" algn="ctr">
              <a:spcBef>
                <a:spcPts val="55"/>
              </a:spcBef>
              <a:spcAft>
                <a:spcPts val="0"/>
              </a:spcAft>
              <a:buNone/>
            </a:pPr>
            <a:r>
              <a:rPr lang="en-US" sz="2400" dirty="0">
                <a:solidFill>
                  <a:srgbClr val="FFFFFF"/>
                </a:solidFill>
                <a:effectLst/>
                <a:ea typeface="Times New Roman" panose="02020603050405020304" pitchFamily="18" charset="0"/>
              </a:rPr>
              <a:t>When</a:t>
            </a:r>
            <a:r>
              <a:rPr lang="en-US" sz="2400" spc="-3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Prophet,</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heard</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sound</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my</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voice,</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 said: “Welcome to Umm </a:t>
            </a:r>
            <a:r>
              <a:rPr lang="en-US" sz="2400" dirty="0" err="1">
                <a:solidFill>
                  <a:srgbClr val="FFFFFF"/>
                </a:solidFill>
                <a:effectLst/>
                <a:ea typeface="Times New Roman" panose="02020603050405020304" pitchFamily="18" charset="0"/>
              </a:rPr>
              <a:t>Hāni</a:t>
            </a:r>
            <a:r>
              <a:rPr lang="en-US" sz="2400" dirty="0">
                <a:solidFill>
                  <a:srgbClr val="FFFFFF"/>
                </a:solidFill>
                <a:effectLst/>
                <a:ea typeface="Times New Roman" panose="02020603050405020304" pitchFamily="18" charset="0"/>
              </a:rPr>
              <a:t>’.”</a:t>
            </a:r>
            <a:r>
              <a:rPr lang="en-CA" sz="2400" dirty="0">
                <a:solidFill>
                  <a:srgbClr val="FFFFFF"/>
                </a:solidFill>
                <a:ea typeface="Times New Roman" panose="02020603050405020304" pitchFamily="18" charset="0"/>
              </a:rPr>
              <a:t> </a:t>
            </a:r>
            <a:r>
              <a:rPr lang="en-US" sz="2400" dirty="0">
                <a:solidFill>
                  <a:srgbClr val="FFFFFF"/>
                </a:solidFill>
                <a:effectLst/>
                <a:ea typeface="Times New Roman" panose="02020603050405020304" pitchFamily="18" charset="0"/>
              </a:rPr>
              <a:t>“By my father and mother (whom I would ransom for) you,” I said, “I have come</a:t>
            </a:r>
            <a:r>
              <a:rPr lang="en-US" sz="2400" spc="-3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complain</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you</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treatment</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have</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received</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today</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from</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Ali</a:t>
            </a:r>
            <a:r>
              <a:rPr lang="en-US" sz="2400" spc="-2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b.</a:t>
            </a:r>
            <a:r>
              <a:rPr lang="en-US" sz="2400" spc="-7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Abi </a:t>
            </a:r>
            <a:r>
              <a:rPr lang="en-US" sz="2400" spc="-10" dirty="0" err="1">
                <a:solidFill>
                  <a:srgbClr val="FFFFFF"/>
                </a:solidFill>
                <a:effectLst/>
                <a:ea typeface="Times New Roman" panose="02020603050405020304" pitchFamily="18" charset="0"/>
              </a:rPr>
              <a:t>Ṭalib</a:t>
            </a:r>
            <a:r>
              <a:rPr lang="en-US" sz="2400" spc="-10" dirty="0">
                <a:solidFill>
                  <a:srgbClr val="FFFFFF"/>
                </a:solidFill>
                <a:effectLst/>
                <a:ea typeface="Times New Roman" panose="02020603050405020304" pitchFamily="18" charset="0"/>
              </a:rPr>
              <a:t>.”</a:t>
            </a:r>
            <a:endParaRPr lang="en-CA" sz="2400" dirty="0">
              <a:solidFill>
                <a:srgbClr val="FFFFFF"/>
              </a:solidFill>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112223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9F901-EBAE-FDF7-01C0-39673D4734D0}"/>
              </a:ext>
            </a:extLst>
          </p:cNvPr>
          <p:cNvSpPr>
            <a:spLocks noGrp="1"/>
          </p:cNvSpPr>
          <p:nvPr>
            <p:ph type="title"/>
          </p:nvPr>
        </p:nvSpPr>
        <p:spPr>
          <a:xfrm>
            <a:off x="720000" y="619200"/>
            <a:ext cx="10728322" cy="752400"/>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666C0669-50D5-A7D0-0979-41795DE4A8B3}"/>
              </a:ext>
            </a:extLst>
          </p:cNvPr>
          <p:cNvSpPr>
            <a:spLocks noGrp="1"/>
          </p:cNvSpPr>
          <p:nvPr>
            <p:ph idx="1"/>
          </p:nvPr>
        </p:nvSpPr>
        <p:spPr>
          <a:xfrm>
            <a:off x="720000" y="1371600"/>
            <a:ext cx="10728325" cy="4397375"/>
          </a:xfrm>
        </p:spPr>
        <p:txBody>
          <a:bodyPr>
            <a:normAutofit/>
          </a:bodyPr>
          <a:lstStyle/>
          <a:p>
            <a:pPr marL="0" indent="0" algn="ctr">
              <a:buNone/>
            </a:pPr>
            <a:r>
              <a:rPr lang="en-US" sz="2400" dirty="0">
                <a:solidFill>
                  <a:srgbClr val="FFFFFF"/>
                </a:solidFill>
                <a:effectLst/>
                <a:ea typeface="Times New Roman" panose="02020603050405020304" pitchFamily="18" charset="0"/>
              </a:rPr>
              <a:t>“Have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you</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given</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refuge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those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whom</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you</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(are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reported</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 have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given</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refuge?”</a:t>
            </a:r>
            <a:r>
              <a:rPr lang="en-US" sz="2400" spc="-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6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Prophet asked.</a:t>
            </a:r>
            <a:r>
              <a:rPr lang="en-CA" sz="2400" dirty="0">
                <a:solidFill>
                  <a:srgbClr val="FFFFFF"/>
                </a:solidFill>
                <a:effectLst/>
              </a:rPr>
              <a:t> </a:t>
            </a:r>
          </a:p>
          <a:p>
            <a:pPr marL="0" indent="0" algn="ctr">
              <a:buNone/>
            </a:pPr>
            <a:r>
              <a:rPr lang="ar-AE" sz="2400" b="0" i="0" dirty="0">
                <a:solidFill>
                  <a:srgbClr val="FFFFFF"/>
                </a:solidFill>
                <a:effectLst/>
                <a:latin typeface="Nassim"/>
              </a:rPr>
              <a:t>فقالت فاطمة: يا أمّ هانئ إنما جئت تشتكين عليا في أنه أخاف أعداء اللّه و أعداء رسوله</a:t>
            </a:r>
            <a:endParaRPr lang="en-CA" sz="2400" b="0" i="0" dirty="0">
              <a:solidFill>
                <a:srgbClr val="FFFFFF"/>
              </a:solidFill>
              <a:effectLst/>
              <a:latin typeface="Nassim"/>
            </a:endParaRPr>
          </a:p>
          <a:p>
            <a:pPr marL="0" indent="0" algn="ctr">
              <a:buNone/>
            </a:pPr>
            <a:r>
              <a:rPr lang="en-CA" sz="2400" dirty="0">
                <a:solidFill>
                  <a:srgbClr val="FFFFFF"/>
                </a:solidFill>
              </a:rPr>
              <a:t>The Fatima said: </a:t>
            </a:r>
            <a:r>
              <a:rPr lang="en-US" sz="2400" dirty="0">
                <a:solidFill>
                  <a:srgbClr val="FFFFFF"/>
                </a:solidFill>
                <a:effectLst/>
                <a:ea typeface="Times New Roman" panose="02020603050405020304" pitchFamily="18" charset="0"/>
              </a:rPr>
              <a:t>You have only come to complain of Ali  because he caused the enemies of</a:t>
            </a:r>
            <a:r>
              <a:rPr lang="en-US" sz="2400" spc="-20" dirty="0">
                <a:solidFill>
                  <a:srgbClr val="FFFFFF"/>
                </a:solidFill>
                <a:effectLst/>
                <a:ea typeface="Times New Roman" panose="02020603050405020304" pitchFamily="18" charset="0"/>
              </a:rPr>
              <a:t> </a:t>
            </a:r>
            <a:r>
              <a:rPr lang="en-US" sz="2400" spc="-20" dirty="0">
                <a:solidFill>
                  <a:srgbClr val="FFFFFF"/>
                </a:solidFill>
                <a:ea typeface="Times New Roman" panose="02020603050405020304" pitchFamily="18" charset="0"/>
              </a:rPr>
              <a:t>God</a:t>
            </a:r>
            <a:r>
              <a:rPr lang="en-US" sz="2400" dirty="0">
                <a:solidFill>
                  <a:srgbClr val="FFFFFF"/>
                </a:solidFill>
                <a:effectLst/>
                <a:ea typeface="Times New Roman" panose="02020603050405020304" pitchFamily="18" charset="0"/>
              </a:rPr>
              <a:t> and of His</a:t>
            </a:r>
            <a:r>
              <a:rPr lang="en-US" sz="2400" spc="-20" dirty="0">
                <a:solidFill>
                  <a:srgbClr val="FFFFFF"/>
                </a:solidFill>
                <a:effectLst/>
                <a:ea typeface="Times New Roman" panose="02020603050405020304" pitchFamily="18" charset="0"/>
              </a:rPr>
              <a:t> </a:t>
            </a:r>
            <a:r>
              <a:rPr lang="en-US" sz="2400" spc="-20" dirty="0">
                <a:solidFill>
                  <a:srgbClr val="FFFFFF"/>
                </a:solidFill>
                <a:ea typeface="Times New Roman" panose="02020603050405020304" pitchFamily="18" charset="0"/>
              </a:rPr>
              <a:t>Messenger</a:t>
            </a:r>
            <a:r>
              <a:rPr lang="en-US" sz="2400" dirty="0">
                <a:solidFill>
                  <a:srgbClr val="FFFFFF"/>
                </a:solidFill>
                <a:effectLst/>
                <a:ea typeface="Times New Roman" panose="02020603050405020304" pitchFamily="18" charset="0"/>
              </a:rPr>
              <a:t> to be afraid.”</a:t>
            </a:r>
            <a:r>
              <a:rPr lang="en-CA" sz="2400" dirty="0">
                <a:solidFill>
                  <a:srgbClr val="FFFFFF"/>
                </a:solidFill>
                <a:effectLst/>
              </a:rPr>
              <a:t> </a:t>
            </a:r>
          </a:p>
          <a:p>
            <a:pPr marL="0" indent="0" algn="ctr">
              <a:buNone/>
            </a:pPr>
            <a:r>
              <a:rPr lang="ar-AE" sz="2400" b="0" i="0" dirty="0">
                <a:solidFill>
                  <a:srgbClr val="FFFFFF"/>
                </a:solidFill>
                <a:effectLst/>
                <a:latin typeface="Nassim"/>
              </a:rPr>
              <a:t>فقال رسول اللّه صلّى اللّه عليه و آله: قد شكر اللّه لعليّ سعيه، و أجرت من أجارت أمّ هانئ، لمكانها من علي بن أبي طالب‌</a:t>
            </a:r>
            <a:endParaRPr lang="en-US" sz="2400" dirty="0">
              <a:solidFill>
                <a:srgbClr val="FFFFFF"/>
              </a:solidFill>
            </a:endParaRPr>
          </a:p>
        </p:txBody>
      </p:sp>
    </p:spTree>
    <p:extLst>
      <p:ext uri="{BB962C8B-B14F-4D97-AF65-F5344CB8AC3E}">
        <p14:creationId xmlns:p14="http://schemas.microsoft.com/office/powerpoint/2010/main" val="2935047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EAEAA-1600-460E-7C6E-927971EF129F}"/>
              </a:ext>
            </a:extLst>
          </p:cNvPr>
          <p:cNvSpPr>
            <a:spLocks noGrp="1"/>
          </p:cNvSpPr>
          <p:nvPr>
            <p:ph type="title"/>
          </p:nvPr>
        </p:nvSpPr>
        <p:spPr>
          <a:xfrm>
            <a:off x="720000" y="619200"/>
            <a:ext cx="10728322" cy="835527"/>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529756AC-1D37-B6F0-CF0B-2FBEA4A4F2A3}"/>
              </a:ext>
            </a:extLst>
          </p:cNvPr>
          <p:cNvSpPr>
            <a:spLocks noGrp="1"/>
          </p:cNvSpPr>
          <p:nvPr>
            <p:ph idx="1"/>
          </p:nvPr>
        </p:nvSpPr>
        <p:spPr>
          <a:xfrm>
            <a:off x="720000" y="1454728"/>
            <a:ext cx="10728325" cy="4314248"/>
          </a:xfrm>
        </p:spPr>
        <p:txBody>
          <a:bodyPr/>
          <a:lstStyle/>
          <a:p>
            <a:r>
              <a:rPr lang="en-US" sz="2400" dirty="0">
                <a:solidFill>
                  <a:srgbClr val="FFFFFF"/>
                </a:solidFill>
              </a:rPr>
              <a:t>A description of the Prophet’s entrance into the Haram and the Sacred House:</a:t>
            </a:r>
          </a:p>
          <a:p>
            <a:pPr marL="0" indent="0" algn="ctr">
              <a:buNone/>
            </a:pPr>
            <a:r>
              <a:rPr lang="ar-AE" sz="2400" b="0" i="0" dirty="0">
                <a:solidFill>
                  <a:srgbClr val="FFFFFF"/>
                </a:solidFill>
                <a:effectLst/>
                <a:latin typeface="Nassim"/>
              </a:rPr>
              <a:t>قالوا: اغتسل رسول اللّه صلّى اللّه عليه و آله و اطمأنّ في منزله ساعة من النهار، و قد صفّ له الناس، و خيل المسلمين تموج بين الحجون إلى الخندمة، ثم دعا براحلته القصواء، و لبس مغفره على رأسه و لبس سلاحه ثم ركب راحلته و محمد بن مسلمة آخذ بزمامها.. و المشركون ينظرون إليه من فوق الجبال. فمرّ رسول اللّه حتى انتهى إلى الكعبة براحلته، فاستلم الركن بمحجنه‌  و كبّر، فكبّر المسلمون و ردّدوا التكبير حتى ارتجّت مكة بتكبيرهم حتى جعل رسول اللّه يشير إليهم أن يسكتوا.</a:t>
            </a:r>
            <a:endParaRPr lang="en-US" sz="2400" dirty="0">
              <a:solidFill>
                <a:srgbClr val="FFFFFF"/>
              </a:solidFill>
            </a:endParaRPr>
          </a:p>
          <a:p>
            <a:endParaRPr lang="en-US" dirty="0"/>
          </a:p>
        </p:txBody>
      </p:sp>
    </p:spTree>
    <p:extLst>
      <p:ext uri="{BB962C8B-B14F-4D97-AF65-F5344CB8AC3E}">
        <p14:creationId xmlns:p14="http://schemas.microsoft.com/office/powerpoint/2010/main" val="3860303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30535-9369-209A-2334-6F6DC7614E00}"/>
              </a:ext>
            </a:extLst>
          </p:cNvPr>
          <p:cNvSpPr>
            <a:spLocks noGrp="1"/>
          </p:cNvSpPr>
          <p:nvPr>
            <p:ph type="title"/>
          </p:nvPr>
        </p:nvSpPr>
        <p:spPr>
          <a:xfrm>
            <a:off x="720000" y="619200"/>
            <a:ext cx="10728322" cy="724691"/>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41F8C45C-A309-F2E2-4E18-562584724608}"/>
              </a:ext>
            </a:extLst>
          </p:cNvPr>
          <p:cNvSpPr>
            <a:spLocks noGrp="1"/>
          </p:cNvSpPr>
          <p:nvPr>
            <p:ph idx="1"/>
          </p:nvPr>
        </p:nvSpPr>
        <p:spPr>
          <a:xfrm>
            <a:off x="720000" y="1343892"/>
            <a:ext cx="10728325" cy="4425084"/>
          </a:xfrm>
        </p:spPr>
        <p:txBody>
          <a:bodyPr>
            <a:normAutofit/>
          </a:bodyPr>
          <a:lstStyle/>
          <a:p>
            <a:pPr marL="0" indent="0" algn="ctr">
              <a:buNone/>
            </a:pPr>
            <a:r>
              <a:rPr lang="ar-AE" sz="2400" b="0" i="0" dirty="0">
                <a:solidFill>
                  <a:srgbClr val="FFFFFF"/>
                </a:solidFill>
                <a:effectLst/>
                <a:latin typeface="Nassim"/>
              </a:rPr>
              <a:t>و كان حول الكعبة ثلاثمائة صنم، و ستون صنما مرصّصة بالرصاص، أعظمها هبل وجاه باب الكعبة. و بدأ رسول اللّه طوافه بالبيت على راحلته و بيده قضيب يشير به إلى كل صنم يمرّ به و يقول</a:t>
            </a:r>
            <a:endParaRPr lang="en-CA" sz="2400" b="0" i="0" dirty="0">
              <a:solidFill>
                <a:srgbClr val="FFFFFF"/>
              </a:solidFill>
              <a:effectLst/>
              <a:latin typeface="Nassim"/>
            </a:endParaRPr>
          </a:p>
          <a:p>
            <a:pPr marL="0" indent="0" algn="ctr">
              <a:buNone/>
            </a:pPr>
            <a:r>
              <a:rPr lang="ar-AE" sz="2400" b="0" i="0" dirty="0">
                <a:solidFill>
                  <a:srgbClr val="FFFFFF"/>
                </a:solidFill>
                <a:effectLst/>
                <a:latin typeface="Nassim"/>
              </a:rPr>
              <a:t>: </a:t>
            </a:r>
            <a:r>
              <a:rPr lang="ar-AE" sz="2400" b="0" i="0" dirty="0">
                <a:solidFill>
                  <a:srgbClr val="FFFFFF"/>
                </a:solidFill>
                <a:effectLst/>
                <a:latin typeface="Quran"/>
              </a:rPr>
              <a:t>وَ قُلْ جََاءَ اَلْحَقُّ وَ زَهَقَ اَلْبََاطِلُ إِنَّ اَلْبََاطِلَ كََانَ زَهُوقاً</a:t>
            </a:r>
            <a:endParaRPr lang="en-CA" sz="2400" b="0" i="0" dirty="0">
              <a:solidFill>
                <a:srgbClr val="FFFFFF"/>
              </a:solidFill>
              <a:effectLst/>
              <a:latin typeface="Quran"/>
            </a:endParaRPr>
          </a:p>
          <a:p>
            <a:pPr marL="0" indent="0" algn="ctr">
              <a:buNone/>
            </a:pPr>
            <a:r>
              <a:rPr lang="ar-AE" sz="2400" b="0" i="0" dirty="0">
                <a:solidFill>
                  <a:srgbClr val="FFFFFF"/>
                </a:solidFill>
                <a:effectLst/>
                <a:latin typeface="Nassim"/>
              </a:rPr>
              <a:t>ما يزيد رسول اللّه على أن يشير بالقضيب إلى الصنم‌ فما أشار إلى صنم منها في وجهه إلاّ وقع لقفاه، و لا أشار إلى قفاه إلاّ وقع لوجهه، حتى ما بقي منها صنم إلاّ وقع‌ </a:t>
            </a:r>
            <a:endParaRPr lang="en-US" sz="2400" dirty="0">
              <a:solidFill>
                <a:srgbClr val="FFFFFF"/>
              </a:solidFill>
            </a:endParaRPr>
          </a:p>
        </p:txBody>
      </p:sp>
    </p:spTree>
    <p:extLst>
      <p:ext uri="{BB962C8B-B14F-4D97-AF65-F5344CB8AC3E}">
        <p14:creationId xmlns:p14="http://schemas.microsoft.com/office/powerpoint/2010/main" val="736678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C990B-C7E1-58B3-1491-CC21703DB1C2}"/>
              </a:ext>
            </a:extLst>
          </p:cNvPr>
          <p:cNvSpPr>
            <a:spLocks noGrp="1"/>
          </p:cNvSpPr>
          <p:nvPr>
            <p:ph type="title"/>
          </p:nvPr>
        </p:nvSpPr>
        <p:spPr>
          <a:xfrm>
            <a:off x="720000" y="619200"/>
            <a:ext cx="10728322" cy="73854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D72949D9-4B57-E905-48FB-D77BB2206F65}"/>
              </a:ext>
            </a:extLst>
          </p:cNvPr>
          <p:cNvSpPr>
            <a:spLocks noGrp="1"/>
          </p:cNvSpPr>
          <p:nvPr>
            <p:ph idx="1"/>
          </p:nvPr>
        </p:nvSpPr>
        <p:spPr>
          <a:xfrm>
            <a:off x="720000" y="1357746"/>
            <a:ext cx="10728325" cy="4411230"/>
          </a:xfrm>
        </p:spPr>
        <p:txBody>
          <a:bodyPr>
            <a:normAutofit/>
          </a:bodyPr>
          <a:lstStyle/>
          <a:p>
            <a:pPr marL="0" indent="0" algn="ctr">
              <a:buNone/>
            </a:pPr>
            <a:r>
              <a:rPr lang="ar-AE" sz="2400" b="0" i="0" dirty="0">
                <a:solidFill>
                  <a:srgbClr val="FFFFFF"/>
                </a:solidFill>
                <a:effectLst/>
                <a:latin typeface="Nassim"/>
              </a:rPr>
              <a:t>و في «الإرشاد» قال لأمير المؤمنين: يا علي أعطني كفا من الحصى. فقبض له أمير المؤمنين كفّا فناوله، فرماها به و هو يتلو الآية، فلما بقي منها صنم إلاّ خرّ لوجهه. ثم أمر بها فاخرجت من المسجد و كسرت و طرحت</a:t>
            </a:r>
            <a:endParaRPr lang="en-CA" sz="2400" b="0" i="0" dirty="0">
              <a:solidFill>
                <a:srgbClr val="FFFFFF"/>
              </a:solidFill>
              <a:effectLst/>
              <a:latin typeface="Nassim"/>
            </a:endParaRPr>
          </a:p>
          <a:p>
            <a:pPr marL="0" marR="72390" indent="0" algn="ctr">
              <a:lnSpc>
                <a:spcPct val="103000"/>
              </a:lnSpc>
              <a:buNone/>
            </a:pPr>
            <a:r>
              <a:rPr lang="en-US" sz="2400" dirty="0">
                <a:solidFill>
                  <a:srgbClr val="FFFFFF"/>
                </a:solidFill>
                <a:effectLst/>
                <a:ea typeface="Times New Roman" panose="02020603050405020304" pitchFamily="18" charset="0"/>
              </a:rPr>
              <a:t>“Give</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me</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handful</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of</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pebbles,”</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said</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a:t>
            </a:r>
            <a:r>
              <a:rPr lang="en-US" sz="2400" spc="-5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Ali </a:t>
            </a:r>
            <a:endParaRPr lang="en-CA" sz="2400" dirty="0">
              <a:solidFill>
                <a:srgbClr val="FFFFFF"/>
              </a:solidFill>
              <a:effectLst/>
              <a:ea typeface="Times New Roman" panose="02020603050405020304" pitchFamily="18" charset="0"/>
            </a:endParaRPr>
          </a:p>
          <a:p>
            <a:pPr marL="0" marR="73025" indent="0" algn="ctr">
              <a:lnSpc>
                <a:spcPct val="103000"/>
              </a:lnSpc>
              <a:spcBef>
                <a:spcPts val="10"/>
              </a:spcBef>
              <a:spcAft>
                <a:spcPts val="0"/>
              </a:spcAft>
              <a:buNone/>
            </a:pPr>
            <a:r>
              <a:rPr lang="en-US" sz="2400" dirty="0">
                <a:solidFill>
                  <a:srgbClr val="FFFFFF"/>
                </a:solidFill>
                <a:ea typeface="Times New Roman" panose="02020603050405020304" pitchFamily="18" charset="0"/>
              </a:rPr>
              <a:t>He </a:t>
            </a:r>
            <a:r>
              <a:rPr lang="en-US" sz="2400" dirty="0">
                <a:solidFill>
                  <a:srgbClr val="FFFFFF"/>
                </a:solidFill>
                <a:effectLst/>
                <a:ea typeface="Times New Roman" panose="02020603050405020304" pitchFamily="18" charset="0"/>
              </a:rPr>
              <a:t>picked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up</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handful</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15"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gave it</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him.</a:t>
            </a:r>
            <a:r>
              <a:rPr lang="en-US" sz="2400" spc="-3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Then</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he</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threw</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it</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at</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them,</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saying:</a:t>
            </a:r>
            <a:r>
              <a:rPr lang="en-US" sz="2400" spc="-1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t>
            </a:r>
            <a:r>
              <a:rPr lang="en-US" sz="2400" i="1" dirty="0">
                <a:solidFill>
                  <a:srgbClr val="FFFFFF"/>
                </a:solidFill>
                <a:effectLst/>
                <a:ea typeface="Times New Roman" panose="02020603050405020304" pitchFamily="18" charset="0"/>
              </a:rPr>
              <a:t>Say:</a:t>
            </a:r>
            <a:r>
              <a:rPr lang="en-US" sz="2400" i="1" spc="-10" dirty="0">
                <a:solidFill>
                  <a:srgbClr val="FFFFFF"/>
                </a:solidFill>
                <a:effectLst/>
                <a:ea typeface="Times New Roman" panose="02020603050405020304" pitchFamily="18" charset="0"/>
              </a:rPr>
              <a:t> </a:t>
            </a:r>
            <a:r>
              <a:rPr lang="en-US" sz="2400" i="1" dirty="0">
                <a:solidFill>
                  <a:srgbClr val="FFFFFF"/>
                </a:solidFill>
                <a:effectLst/>
                <a:ea typeface="Times New Roman" panose="02020603050405020304" pitchFamily="18" charset="0"/>
              </a:rPr>
              <a:t>Truth</a:t>
            </a:r>
            <a:r>
              <a:rPr lang="en-US" sz="2400" i="1" spc="-10" dirty="0">
                <a:solidFill>
                  <a:srgbClr val="FFFFFF"/>
                </a:solidFill>
                <a:effectLst/>
                <a:ea typeface="Times New Roman" panose="02020603050405020304" pitchFamily="18" charset="0"/>
              </a:rPr>
              <a:t> </a:t>
            </a:r>
            <a:r>
              <a:rPr lang="en-US" sz="2400" i="1" dirty="0">
                <a:solidFill>
                  <a:srgbClr val="FFFFFF"/>
                </a:solidFill>
                <a:effectLst/>
                <a:ea typeface="Times New Roman" panose="02020603050405020304" pitchFamily="18" charset="0"/>
              </a:rPr>
              <a:t>has</a:t>
            </a:r>
            <a:r>
              <a:rPr lang="en-US" sz="2400" i="1" spc="-10" dirty="0">
                <a:solidFill>
                  <a:srgbClr val="FFFFFF"/>
                </a:solidFill>
                <a:effectLst/>
                <a:ea typeface="Times New Roman" panose="02020603050405020304" pitchFamily="18" charset="0"/>
              </a:rPr>
              <a:t> </a:t>
            </a:r>
            <a:r>
              <a:rPr lang="en-US" sz="2400" i="1" dirty="0">
                <a:solidFill>
                  <a:srgbClr val="FFFFFF"/>
                </a:solidFill>
                <a:effectLst/>
                <a:ea typeface="Times New Roman" panose="02020603050405020304" pitchFamily="18" charset="0"/>
              </a:rPr>
              <a:t>come</a:t>
            </a:r>
            <a:r>
              <a:rPr lang="en-US" sz="2400" i="1" spc="-10" dirty="0">
                <a:solidFill>
                  <a:srgbClr val="FFFFFF"/>
                </a:solidFill>
                <a:effectLst/>
                <a:ea typeface="Times New Roman" panose="02020603050405020304" pitchFamily="18" charset="0"/>
              </a:rPr>
              <a:t> </a:t>
            </a:r>
            <a:r>
              <a:rPr lang="en-US" sz="2400" i="1" dirty="0">
                <a:solidFill>
                  <a:srgbClr val="FFFFFF"/>
                </a:solidFill>
                <a:effectLst/>
                <a:ea typeface="Times New Roman" panose="02020603050405020304" pitchFamily="18" charset="0"/>
              </a:rPr>
              <a:t>and</a:t>
            </a:r>
            <a:r>
              <a:rPr lang="en-US" sz="2400" i="1" spc="-10" dirty="0">
                <a:solidFill>
                  <a:srgbClr val="FFFFFF"/>
                </a:solidFill>
                <a:effectLst/>
                <a:ea typeface="Times New Roman" panose="02020603050405020304" pitchFamily="18" charset="0"/>
              </a:rPr>
              <a:t> </a:t>
            </a:r>
            <a:r>
              <a:rPr lang="en-US" sz="2400" i="1" dirty="0">
                <a:solidFill>
                  <a:srgbClr val="FFFFFF"/>
                </a:solidFill>
                <a:effectLst/>
                <a:ea typeface="Times New Roman" panose="02020603050405020304" pitchFamily="18" charset="0"/>
              </a:rPr>
              <a:t>falsehood has disappeared. Indeed falsehood was ever disappearing.</a:t>
            </a:r>
            <a:r>
              <a:rPr lang="en-US" sz="2400" dirty="0">
                <a:solidFill>
                  <a:srgbClr val="FFFFFF"/>
                </a:solidFill>
                <a:effectLst/>
                <a:ea typeface="Times New Roman" panose="02020603050405020304" pitchFamily="18" charset="0"/>
              </a:rPr>
              <a:t>” Every idol fell face downwards. Then he ordered them to be taken out, thrown down and broken.</a:t>
            </a:r>
            <a:endParaRPr lang="en-CA" sz="2400" dirty="0">
              <a:solidFill>
                <a:srgbClr val="FFFFFF"/>
              </a:solidFill>
              <a:effectLst/>
              <a:ea typeface="Times New Roman" panose="02020603050405020304" pitchFamily="18" charset="0"/>
            </a:endParaRPr>
          </a:p>
          <a:p>
            <a:pPr marL="0" indent="0" algn="ctr">
              <a:buNone/>
            </a:pPr>
            <a:r>
              <a:rPr lang="ar-AE" sz="2400" b="0" i="0" dirty="0">
                <a:solidFill>
                  <a:srgbClr val="FFFFFF"/>
                </a:solidFill>
                <a:effectLst/>
                <a:latin typeface="Nassim"/>
              </a:rPr>
              <a:t>‌</a:t>
            </a:r>
            <a:endParaRPr lang="en-US" sz="2400" dirty="0">
              <a:solidFill>
                <a:srgbClr val="FFFFFF"/>
              </a:solidFill>
            </a:endParaRPr>
          </a:p>
        </p:txBody>
      </p:sp>
    </p:spTree>
    <p:extLst>
      <p:ext uri="{BB962C8B-B14F-4D97-AF65-F5344CB8AC3E}">
        <p14:creationId xmlns:p14="http://schemas.microsoft.com/office/powerpoint/2010/main" val="2722852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BB515-9D76-A3F1-F3F8-966DBEB8E9A0}"/>
              </a:ext>
            </a:extLst>
          </p:cNvPr>
          <p:cNvSpPr>
            <a:spLocks noGrp="1"/>
          </p:cNvSpPr>
          <p:nvPr>
            <p:ph type="title"/>
          </p:nvPr>
        </p:nvSpPr>
        <p:spPr>
          <a:xfrm>
            <a:off x="720000" y="619200"/>
            <a:ext cx="10728322" cy="766255"/>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F2457CFB-0671-39CD-9659-5C1D968416CA}"/>
              </a:ext>
            </a:extLst>
          </p:cNvPr>
          <p:cNvSpPr>
            <a:spLocks noGrp="1"/>
          </p:cNvSpPr>
          <p:nvPr>
            <p:ph idx="1"/>
          </p:nvPr>
        </p:nvSpPr>
        <p:spPr>
          <a:xfrm>
            <a:off x="720000" y="1524000"/>
            <a:ext cx="10728325" cy="4244975"/>
          </a:xfrm>
        </p:spPr>
        <p:txBody>
          <a:bodyPr>
            <a:normAutofit/>
          </a:bodyPr>
          <a:lstStyle/>
          <a:p>
            <a:r>
              <a:rPr lang="en-US" sz="2400" dirty="0">
                <a:solidFill>
                  <a:srgbClr val="FFFFFF"/>
                </a:solidFill>
              </a:rPr>
              <a:t>After Abu Sufyan’s conversion, Abbas advises the Prophet to grant the Quraysh </a:t>
            </a:r>
            <a:r>
              <a:rPr lang="en-US" sz="2400" dirty="0" err="1">
                <a:solidFill>
                  <a:srgbClr val="FFFFFF"/>
                </a:solidFill>
              </a:rPr>
              <a:t>cheiftan</a:t>
            </a:r>
            <a:r>
              <a:rPr lang="en-US" sz="2400" dirty="0">
                <a:solidFill>
                  <a:srgbClr val="FFFFFF"/>
                </a:solidFill>
              </a:rPr>
              <a:t> a level of prestige among his people.</a:t>
            </a:r>
          </a:p>
          <a:p>
            <a:r>
              <a:rPr lang="en-US" sz="2400" dirty="0">
                <a:solidFill>
                  <a:srgbClr val="FFFFFF"/>
                </a:solidFill>
              </a:rPr>
              <a:t>The Prophet responds with an act of unprecedented clemency– he promises amnesty to any </a:t>
            </a:r>
            <a:r>
              <a:rPr lang="en-US" sz="2400" dirty="0" err="1">
                <a:solidFill>
                  <a:srgbClr val="FFFFFF"/>
                </a:solidFill>
              </a:rPr>
              <a:t>Makkan</a:t>
            </a:r>
            <a:r>
              <a:rPr lang="en-US" sz="2400" dirty="0">
                <a:solidFill>
                  <a:srgbClr val="FFFFFF"/>
                </a:solidFill>
              </a:rPr>
              <a:t> who seeks protection in the house of Abu Sufyan as well as anyone who remains in their house or the Sacred Mosque.</a:t>
            </a:r>
          </a:p>
          <a:p>
            <a:r>
              <a:rPr lang="en-US" sz="2400" dirty="0">
                <a:solidFill>
                  <a:srgbClr val="FFFFFF"/>
                </a:solidFill>
              </a:rPr>
              <a:t>The Prophet positions Abu Sufyan so that he and Abbas can watch the Prophet’s army pass on its way to Makkah.</a:t>
            </a:r>
          </a:p>
        </p:txBody>
      </p:sp>
    </p:spTree>
    <p:extLst>
      <p:ext uri="{BB962C8B-B14F-4D97-AF65-F5344CB8AC3E}">
        <p14:creationId xmlns:p14="http://schemas.microsoft.com/office/powerpoint/2010/main" val="2062079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DF78C-84AC-BFBC-0340-7E334D6854EE}"/>
              </a:ext>
            </a:extLst>
          </p:cNvPr>
          <p:cNvSpPr>
            <a:spLocks noGrp="1"/>
          </p:cNvSpPr>
          <p:nvPr>
            <p:ph type="title"/>
          </p:nvPr>
        </p:nvSpPr>
        <p:spPr>
          <a:xfrm>
            <a:off x="720000" y="619200"/>
            <a:ext cx="10728322" cy="710836"/>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DF9CAFE3-966D-897C-AD83-88A5D969FA21}"/>
              </a:ext>
            </a:extLst>
          </p:cNvPr>
          <p:cNvSpPr>
            <a:spLocks noGrp="1"/>
          </p:cNvSpPr>
          <p:nvPr>
            <p:ph idx="1"/>
          </p:nvPr>
        </p:nvSpPr>
        <p:spPr>
          <a:xfrm>
            <a:off x="720000" y="1330036"/>
            <a:ext cx="10728325" cy="4908764"/>
          </a:xfrm>
        </p:spPr>
        <p:txBody>
          <a:bodyPr>
            <a:normAutofit/>
          </a:bodyPr>
          <a:lstStyle/>
          <a:p>
            <a:r>
              <a:rPr lang="en-US" sz="2400" dirty="0">
                <a:solidFill>
                  <a:srgbClr val="FFFFFF"/>
                </a:solidFill>
              </a:rPr>
              <a:t>Abu Sufyan was stunned by the sheer size and strength of the Prophet’s forces.</a:t>
            </a:r>
          </a:p>
          <a:p>
            <a:r>
              <a:rPr lang="en-US" sz="2400" dirty="0">
                <a:solidFill>
                  <a:srgbClr val="FFFFFF"/>
                </a:solidFill>
              </a:rPr>
              <a:t>Narrations mention that upon seeing the massive army of the Prophet, he turn to Abbas in amazement saying:</a:t>
            </a:r>
          </a:p>
          <a:p>
            <a:pPr marL="0" indent="0" algn="ctr">
              <a:buNone/>
            </a:pPr>
            <a:r>
              <a:rPr lang="ar-AE" sz="2400" b="0" i="0" dirty="0">
                <a:solidFill>
                  <a:srgbClr val="FEFEFE"/>
                </a:solidFill>
                <a:effectLst/>
                <a:latin typeface="Nassim"/>
              </a:rPr>
              <a:t> لقد أصبح ملك ابن اخيك الغداة عظيما!</a:t>
            </a:r>
            <a:endParaRPr lang="en-CA" sz="2400" b="0" i="0" dirty="0">
              <a:solidFill>
                <a:srgbClr val="FEFEFE"/>
              </a:solidFill>
              <a:effectLst/>
              <a:latin typeface="Nassim"/>
            </a:endParaRPr>
          </a:p>
          <a:p>
            <a:pPr marL="0" indent="0" algn="ctr">
              <a:buNone/>
            </a:pPr>
            <a:r>
              <a:rPr lang="en-CA" sz="2400" dirty="0">
                <a:solidFill>
                  <a:srgbClr val="FEFEFE"/>
                </a:solidFill>
              </a:rPr>
              <a:t>“(O Abbas!) your nephew’s kingdom has indeed become great.”</a:t>
            </a:r>
          </a:p>
          <a:p>
            <a:r>
              <a:rPr lang="en-CA" sz="2400" dirty="0">
                <a:solidFill>
                  <a:srgbClr val="FEFEFE"/>
                </a:solidFill>
              </a:rPr>
              <a:t>Abbas replied:</a:t>
            </a:r>
          </a:p>
          <a:p>
            <a:pPr marL="0" indent="0" algn="ctr">
              <a:buNone/>
            </a:pPr>
            <a:r>
              <a:rPr lang="ar-AE" sz="2400" b="0" i="0" dirty="0">
                <a:solidFill>
                  <a:srgbClr val="FCFCFC"/>
                </a:solidFill>
                <a:effectLst/>
                <a:latin typeface="Nassim"/>
              </a:rPr>
              <a:t>و يحك يا أبا سفيان، ليس بملك و لكنّها نبوة</a:t>
            </a:r>
            <a:endParaRPr lang="en-CA" sz="2400" b="0" i="0" dirty="0">
              <a:solidFill>
                <a:srgbClr val="FCFCFC"/>
              </a:solidFill>
              <a:effectLst/>
              <a:latin typeface="Nassim"/>
            </a:endParaRPr>
          </a:p>
          <a:p>
            <a:pPr marL="0" indent="0" algn="ctr">
              <a:buNone/>
            </a:pPr>
            <a:r>
              <a:rPr lang="en-CA" sz="2400" dirty="0">
                <a:solidFill>
                  <a:srgbClr val="FCFCFC"/>
                </a:solidFill>
              </a:rPr>
              <a:t>“Woe be to you, O Abu Sufyan, it is not a kingdom, its prophethood!”</a:t>
            </a:r>
            <a:endParaRPr lang="en-US" sz="2400" dirty="0">
              <a:solidFill>
                <a:srgbClr val="FCFCFC"/>
              </a:solidFill>
            </a:endParaRPr>
          </a:p>
        </p:txBody>
      </p:sp>
    </p:spTree>
    <p:extLst>
      <p:ext uri="{BB962C8B-B14F-4D97-AF65-F5344CB8AC3E}">
        <p14:creationId xmlns:p14="http://schemas.microsoft.com/office/powerpoint/2010/main" val="1079207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803A0-F7CE-6E71-BB1D-5951ED4C034A}"/>
              </a:ext>
            </a:extLst>
          </p:cNvPr>
          <p:cNvSpPr>
            <a:spLocks noGrp="1"/>
          </p:cNvSpPr>
          <p:nvPr>
            <p:ph type="title"/>
          </p:nvPr>
        </p:nvSpPr>
        <p:spPr>
          <a:xfrm>
            <a:off x="720000" y="619200"/>
            <a:ext cx="10728322" cy="669273"/>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D8E7BA0C-6661-3B23-283A-EE890FE0AAC9}"/>
              </a:ext>
            </a:extLst>
          </p:cNvPr>
          <p:cNvSpPr>
            <a:spLocks noGrp="1"/>
          </p:cNvSpPr>
          <p:nvPr>
            <p:ph idx="1"/>
          </p:nvPr>
        </p:nvSpPr>
        <p:spPr>
          <a:xfrm>
            <a:off x="720000" y="1427018"/>
            <a:ext cx="10728325" cy="4341957"/>
          </a:xfrm>
        </p:spPr>
        <p:txBody>
          <a:bodyPr/>
          <a:lstStyle/>
          <a:p>
            <a:r>
              <a:rPr lang="en-US" sz="2400" dirty="0">
                <a:solidFill>
                  <a:srgbClr val="FFFFFF"/>
                </a:solidFill>
              </a:rPr>
              <a:t>The Prophet has his troops split into groups and enter from different sides.</a:t>
            </a:r>
          </a:p>
          <a:p>
            <a:r>
              <a:rPr lang="en-US" sz="2400" dirty="0">
                <a:solidFill>
                  <a:srgbClr val="FFFFFF"/>
                </a:solidFill>
              </a:rPr>
              <a:t>Al-</a:t>
            </a:r>
            <a:r>
              <a:rPr lang="en-US" sz="2400" dirty="0" err="1">
                <a:solidFill>
                  <a:srgbClr val="FFFFFF"/>
                </a:solidFill>
              </a:rPr>
              <a:t>Waqidi</a:t>
            </a:r>
            <a:r>
              <a:rPr lang="en-US" sz="2400" dirty="0">
                <a:solidFill>
                  <a:srgbClr val="FFFFFF"/>
                </a:solidFill>
              </a:rPr>
              <a:t> (d. 207 AH) writes:</a:t>
            </a:r>
          </a:p>
          <a:p>
            <a:pPr marL="0" indent="0" algn="ctr">
              <a:buNone/>
            </a:pPr>
            <a:r>
              <a:rPr lang="ar-AE" sz="2400" b="0" i="0" dirty="0">
                <a:solidFill>
                  <a:srgbClr val="FFFFFF"/>
                </a:solidFill>
                <a:effectLst/>
                <a:latin typeface="Nassim"/>
              </a:rPr>
              <a:t>و كان رسول اللّه قد أعطى رايته سعد بن عبادة الخزرجي فكان هو أمام الكتيبة، فلما مرّ سعد براية النبيّ نادى و نادى معه من كان معه: يا أبا سفيان!اليوم يوم الملحمة!اليوم تستحلّ الحرمة!اليوم أذلّ اللّه قريشا</a:t>
            </a:r>
          </a:p>
          <a:p>
            <a:pPr marL="0" indent="0" algn="ctr">
              <a:buNone/>
            </a:pPr>
            <a:r>
              <a:rPr lang="en-CA" sz="2400" dirty="0">
                <a:solidFill>
                  <a:srgbClr val="FFFFFF"/>
                </a:solidFill>
              </a:rPr>
              <a:t>“…today is the day of massacre! Today the </a:t>
            </a:r>
            <a:r>
              <a:rPr lang="en-CA" sz="2400" dirty="0" err="1">
                <a:solidFill>
                  <a:srgbClr val="FFFFFF"/>
                </a:solidFill>
              </a:rPr>
              <a:t>Ka’bah</a:t>
            </a:r>
            <a:r>
              <a:rPr lang="en-CA" sz="2400" dirty="0">
                <a:solidFill>
                  <a:srgbClr val="FFFFFF"/>
                </a:solidFill>
              </a:rPr>
              <a:t> will lose its sanctity!. Today God has humiliated Quraysh!</a:t>
            </a:r>
            <a:endParaRPr lang="en-US" sz="2400" dirty="0">
              <a:solidFill>
                <a:srgbClr val="FFFFFF"/>
              </a:solidFill>
            </a:endParaRPr>
          </a:p>
        </p:txBody>
      </p:sp>
    </p:spTree>
    <p:extLst>
      <p:ext uri="{BB962C8B-B14F-4D97-AF65-F5344CB8AC3E}">
        <p14:creationId xmlns:p14="http://schemas.microsoft.com/office/powerpoint/2010/main" val="633186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27BD1-1DCA-E95D-FA82-0E4750DC7D73}"/>
              </a:ext>
            </a:extLst>
          </p:cNvPr>
          <p:cNvSpPr>
            <a:spLocks noGrp="1"/>
          </p:cNvSpPr>
          <p:nvPr>
            <p:ph type="title"/>
          </p:nvPr>
        </p:nvSpPr>
        <p:spPr>
          <a:xfrm>
            <a:off x="720000" y="619200"/>
            <a:ext cx="10728322" cy="710836"/>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394F1EDF-F677-1ED5-C476-A88316044301}"/>
              </a:ext>
            </a:extLst>
          </p:cNvPr>
          <p:cNvSpPr>
            <a:spLocks noGrp="1"/>
          </p:cNvSpPr>
          <p:nvPr>
            <p:ph idx="1"/>
          </p:nvPr>
        </p:nvSpPr>
        <p:spPr>
          <a:xfrm>
            <a:off x="720000" y="1537856"/>
            <a:ext cx="10728325" cy="4231120"/>
          </a:xfrm>
        </p:spPr>
        <p:txBody>
          <a:bodyPr>
            <a:normAutofit/>
          </a:bodyPr>
          <a:lstStyle/>
          <a:p>
            <a:r>
              <a:rPr lang="en-US" sz="2400" dirty="0">
                <a:solidFill>
                  <a:srgbClr val="FFFFFF"/>
                </a:solidFill>
              </a:rPr>
              <a:t>Al-Abbas heard him and asked the Prophet: ‘Haven’t you heard what </a:t>
            </a:r>
            <a:r>
              <a:rPr lang="en-US" sz="2400" dirty="0" err="1">
                <a:solidFill>
                  <a:srgbClr val="FFFFFF"/>
                </a:solidFill>
              </a:rPr>
              <a:t>Sa’d</a:t>
            </a:r>
            <a:r>
              <a:rPr lang="en-US" sz="2400" dirty="0">
                <a:solidFill>
                  <a:srgbClr val="FFFFFF"/>
                </a:solidFill>
              </a:rPr>
              <a:t> ibn </a:t>
            </a:r>
            <a:r>
              <a:rPr lang="en-US" sz="2400" dirty="0" err="1">
                <a:solidFill>
                  <a:srgbClr val="FFFFFF"/>
                </a:solidFill>
              </a:rPr>
              <a:t>Ubadah</a:t>
            </a:r>
            <a:r>
              <a:rPr lang="en-US" sz="2400" dirty="0">
                <a:solidFill>
                  <a:srgbClr val="FFFFFF"/>
                </a:solidFill>
              </a:rPr>
              <a:t> is saying? I am afraid he will attack Quraysh fiercely.’</a:t>
            </a:r>
          </a:p>
          <a:p>
            <a:r>
              <a:rPr lang="en-US" sz="2400" dirty="0">
                <a:solidFill>
                  <a:srgbClr val="FFFFFF"/>
                </a:solidFill>
              </a:rPr>
              <a:t>Al-</a:t>
            </a:r>
            <a:r>
              <a:rPr lang="en-US" sz="2400" dirty="0" err="1">
                <a:solidFill>
                  <a:srgbClr val="FFFFFF"/>
                </a:solidFill>
              </a:rPr>
              <a:t>Mufid</a:t>
            </a:r>
            <a:r>
              <a:rPr lang="en-US" sz="2400" dirty="0">
                <a:solidFill>
                  <a:srgbClr val="FFFFFF"/>
                </a:solidFill>
              </a:rPr>
              <a:t> (d. 417 AH) writes:</a:t>
            </a:r>
          </a:p>
          <a:p>
            <a:pPr marL="0" indent="0" algn="ctr">
              <a:buNone/>
            </a:pPr>
            <a:r>
              <a:rPr lang="ar-AE" sz="2400" b="0" i="0" dirty="0">
                <a:solidFill>
                  <a:srgbClr val="FFFFFF"/>
                </a:solidFill>
                <a:effectLst/>
                <a:latin typeface="Nassim"/>
              </a:rPr>
              <a:t> فقال رسول اللّه لعلي بن أبي طالب: أدركه، فخذ الراية منه، فكن أنت الذي تدخل بها  مكة، فأدركه علي عليه السّلام فأخذها منه، و لم يمتنع عليه سعد من دفعها إليه</a:t>
            </a:r>
            <a:endParaRPr lang="en-CA" sz="2400" b="0" i="0" dirty="0">
              <a:solidFill>
                <a:srgbClr val="FFFFFF"/>
              </a:solidFill>
              <a:effectLst/>
              <a:latin typeface="Nassim"/>
            </a:endParaRPr>
          </a:p>
          <a:p>
            <a:pPr marL="0" indent="0" algn="ctr">
              <a:buNone/>
            </a:pPr>
            <a:r>
              <a:rPr lang="en-CA" sz="2400" b="0" i="0" dirty="0">
                <a:solidFill>
                  <a:srgbClr val="FFFFFF"/>
                </a:solidFill>
                <a:effectLst/>
              </a:rPr>
              <a:t>”… O Ali, take the standard from him and you be the one who enters Makkah. </a:t>
            </a:r>
            <a:r>
              <a:rPr lang="en-US" sz="2400" dirty="0">
                <a:solidFill>
                  <a:srgbClr val="FFFFFF"/>
                </a:solidFill>
                <a:effectLst/>
                <a:ea typeface="Times New Roman" panose="02020603050405020304" pitchFamily="18" charset="0"/>
              </a:rPr>
              <a:t>Ali went</a:t>
            </a:r>
            <a:r>
              <a:rPr lang="en-US" sz="2400" spc="1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up</a:t>
            </a:r>
            <a:r>
              <a:rPr lang="en-US" sz="2400" spc="1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a:t>
            </a:r>
            <a:r>
              <a:rPr lang="en-US" sz="2400" spc="1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him</a:t>
            </a:r>
            <a:r>
              <a:rPr lang="en-US" sz="2400" spc="1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and</a:t>
            </a:r>
            <a:r>
              <a:rPr lang="en-US" sz="2400" spc="140" dirty="0">
                <a:solidFill>
                  <a:srgbClr val="FFFFFF"/>
                </a:solidFill>
                <a:effectLst/>
                <a:ea typeface="Times New Roman" panose="02020603050405020304" pitchFamily="18" charset="0"/>
              </a:rPr>
              <a:t> </a:t>
            </a:r>
            <a:r>
              <a:rPr lang="en-US" sz="2400" dirty="0">
                <a:solidFill>
                  <a:srgbClr val="FFFFFF"/>
                </a:solidFill>
                <a:effectLst/>
                <a:ea typeface="Times New Roman" panose="02020603050405020304" pitchFamily="18" charset="0"/>
              </a:rPr>
              <a:t>took it from him. </a:t>
            </a:r>
            <a:r>
              <a:rPr lang="en-US" sz="2400" dirty="0" err="1">
                <a:solidFill>
                  <a:srgbClr val="FFFFFF"/>
                </a:solidFill>
                <a:effectLst/>
                <a:ea typeface="Times New Roman" panose="02020603050405020304" pitchFamily="18" charset="0"/>
              </a:rPr>
              <a:t>Sa‘d</a:t>
            </a:r>
            <a:r>
              <a:rPr lang="en-US" sz="2400" dirty="0">
                <a:solidFill>
                  <a:srgbClr val="FFFFFF"/>
                </a:solidFill>
                <a:effectLst/>
                <a:ea typeface="Times New Roman" panose="02020603050405020304" pitchFamily="18" charset="0"/>
              </a:rPr>
              <a:t> did not stop him from taking it from him.</a:t>
            </a:r>
            <a:r>
              <a:rPr lang="en-CA" sz="2400" dirty="0">
                <a:solidFill>
                  <a:srgbClr val="FFFFFF"/>
                </a:solidFill>
                <a:effectLst/>
              </a:rPr>
              <a:t> </a:t>
            </a:r>
            <a:endParaRPr lang="en-US" sz="2400" dirty="0">
              <a:solidFill>
                <a:srgbClr val="FFFFFF"/>
              </a:solidFill>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3822508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800D1-6340-5E06-C8D1-D12493FE22FF}"/>
              </a:ext>
            </a:extLst>
          </p:cNvPr>
          <p:cNvSpPr>
            <a:spLocks noGrp="1"/>
          </p:cNvSpPr>
          <p:nvPr>
            <p:ph type="title"/>
          </p:nvPr>
        </p:nvSpPr>
        <p:spPr>
          <a:xfrm>
            <a:off x="720000" y="619200"/>
            <a:ext cx="10728322" cy="752400"/>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1257849D-A36A-ED8C-8518-DB3B8FE41AA8}"/>
              </a:ext>
            </a:extLst>
          </p:cNvPr>
          <p:cNvSpPr>
            <a:spLocks noGrp="1"/>
          </p:cNvSpPr>
          <p:nvPr>
            <p:ph idx="1"/>
          </p:nvPr>
        </p:nvSpPr>
        <p:spPr>
          <a:xfrm>
            <a:off x="720000" y="1371600"/>
            <a:ext cx="10728325" cy="4397375"/>
          </a:xfrm>
        </p:spPr>
        <p:txBody>
          <a:bodyPr/>
          <a:lstStyle/>
          <a:p>
            <a:r>
              <a:rPr lang="en-US" sz="2400" dirty="0">
                <a:solidFill>
                  <a:srgbClr val="FFFFFF"/>
                </a:solidFill>
              </a:rPr>
              <a:t>Al-Abbas advised Abu Sufyan to rush into Makkah and urge the people not to fight in order to prevent bloodshed.</a:t>
            </a:r>
          </a:p>
          <a:p>
            <a:r>
              <a:rPr lang="en-US" sz="2400" dirty="0">
                <a:solidFill>
                  <a:srgbClr val="FFFFFF"/>
                </a:solidFill>
              </a:rPr>
              <a:t>Abu Sufyan hurried into the city and shouted out:</a:t>
            </a:r>
          </a:p>
          <a:p>
            <a:pPr marL="0" indent="0" algn="ctr">
              <a:buNone/>
            </a:pPr>
            <a:r>
              <a:rPr lang="ar-AE" sz="2400" b="0" i="0" dirty="0">
                <a:solidFill>
                  <a:srgbClr val="FFFFFF"/>
                </a:solidFill>
                <a:effectLst/>
                <a:latin typeface="Nassim"/>
              </a:rPr>
              <a:t> يا معشر قريش!هذا محمد قد جاءكم فيما لا قبل لكم به!فمن دخل دار أبي سفيان فهو آمن!  و من أغلق بابه فهو آمن</a:t>
            </a:r>
            <a:endParaRPr lang="en-CA" sz="2400" b="0" i="0" dirty="0">
              <a:solidFill>
                <a:srgbClr val="FFFFFF"/>
              </a:solidFill>
              <a:effectLst/>
              <a:latin typeface="Nassim"/>
            </a:endParaRPr>
          </a:p>
          <a:p>
            <a:pPr marL="0" indent="0" algn="ctr">
              <a:buNone/>
            </a:pPr>
            <a:r>
              <a:rPr lang="en-CA" sz="2400" dirty="0">
                <a:solidFill>
                  <a:srgbClr val="FFFFFF"/>
                </a:solidFill>
              </a:rPr>
              <a:t>“O people of Quraysh! Here is Muhammad! He has come to you with an army that you simply cannot fight. Come to my house and you will be safe! He who closes his door [and stays inside] will be safe!”</a:t>
            </a:r>
            <a:endParaRPr lang="en-US" sz="2400" dirty="0">
              <a:solidFill>
                <a:srgbClr val="FFFFFF"/>
              </a:solidFill>
            </a:endParaRPr>
          </a:p>
        </p:txBody>
      </p:sp>
    </p:spTree>
    <p:extLst>
      <p:ext uri="{BB962C8B-B14F-4D97-AF65-F5344CB8AC3E}">
        <p14:creationId xmlns:p14="http://schemas.microsoft.com/office/powerpoint/2010/main" val="3175069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22028-7DB9-B2BE-5CBF-79CF5982F0A2}"/>
              </a:ext>
            </a:extLst>
          </p:cNvPr>
          <p:cNvSpPr>
            <a:spLocks noGrp="1"/>
          </p:cNvSpPr>
          <p:nvPr>
            <p:ph type="title"/>
          </p:nvPr>
        </p:nvSpPr>
        <p:spPr>
          <a:xfrm>
            <a:off x="720000" y="619200"/>
            <a:ext cx="10728322" cy="752400"/>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24657CC5-1DA2-5697-5208-81BAEF2075BF}"/>
              </a:ext>
            </a:extLst>
          </p:cNvPr>
          <p:cNvSpPr>
            <a:spLocks noGrp="1"/>
          </p:cNvSpPr>
          <p:nvPr>
            <p:ph idx="1"/>
          </p:nvPr>
        </p:nvSpPr>
        <p:spPr>
          <a:xfrm>
            <a:off x="720000" y="1371600"/>
            <a:ext cx="10728325" cy="4397375"/>
          </a:xfrm>
        </p:spPr>
        <p:txBody>
          <a:bodyPr>
            <a:normAutofit/>
          </a:bodyPr>
          <a:lstStyle/>
          <a:p>
            <a:pPr marL="0" indent="0" algn="ctr">
              <a:buNone/>
            </a:pPr>
            <a:r>
              <a:rPr lang="ar-AE" sz="2400" b="0" i="0" dirty="0">
                <a:solidFill>
                  <a:srgbClr val="FFFFFF"/>
                </a:solidFill>
                <a:effectLst/>
                <a:latin typeface="Nassim"/>
              </a:rPr>
              <a:t>حتى انتهى إلى هند بنت عتبة المخزومية، فأخذت برأسه فقالت: ما وراءك؟قال: هذا محمد في عشرة آلاف، عليهم الحديد!و قد جعل لي: من دخل داري فهو آمن، و من طرح السلاح فهو آمن!فقالت: قبّحك اللّه رسول قوم! و أخذت بشاربه تقول: اقتلوا هذا الزقّ الدّسم السّمين، قبّح من طليعة قوم</a:t>
            </a:r>
            <a:endParaRPr lang="en-CA" sz="2400" b="0" i="0" dirty="0">
              <a:solidFill>
                <a:srgbClr val="FFFFFF"/>
              </a:solidFill>
              <a:effectLst/>
              <a:latin typeface="Nassim"/>
            </a:endParaRPr>
          </a:p>
          <a:p>
            <a:r>
              <a:rPr lang="en-CA" sz="2400" dirty="0">
                <a:solidFill>
                  <a:srgbClr val="FFFFFF"/>
                </a:solidFill>
              </a:rPr>
              <a:t>Abu Sufyan’s wife, Hind, attacks and insults her husband.</a:t>
            </a:r>
          </a:p>
          <a:p>
            <a:r>
              <a:rPr lang="en-CA" sz="2400" dirty="0">
                <a:solidFill>
                  <a:srgbClr val="FFFFFF"/>
                </a:solidFill>
              </a:rPr>
              <a:t>She twisted his beard and launched vicious insults towards him, demanding the he be killed for his cowardice and treachery for suggesting that Quraysh surrenders.</a:t>
            </a:r>
          </a:p>
          <a:p>
            <a:r>
              <a:rPr lang="en-CA" sz="2400" dirty="0">
                <a:solidFill>
                  <a:srgbClr val="FFFFFF"/>
                </a:solidFill>
              </a:rPr>
              <a:t>Abu Sufyan continued addressing the crowd: “Woe be to you! Do not let her cause you to act irrationally..”</a:t>
            </a:r>
            <a:endParaRPr lang="en-US" sz="2400" dirty="0">
              <a:solidFill>
                <a:srgbClr val="FFFFFF"/>
              </a:solidFill>
            </a:endParaRPr>
          </a:p>
        </p:txBody>
      </p:sp>
    </p:spTree>
    <p:extLst>
      <p:ext uri="{BB962C8B-B14F-4D97-AF65-F5344CB8AC3E}">
        <p14:creationId xmlns:p14="http://schemas.microsoft.com/office/powerpoint/2010/main" val="152866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2EF20-7F0D-BFCE-F42C-E80188D37393}"/>
              </a:ext>
            </a:extLst>
          </p:cNvPr>
          <p:cNvSpPr>
            <a:spLocks noGrp="1"/>
          </p:cNvSpPr>
          <p:nvPr>
            <p:ph type="title"/>
          </p:nvPr>
        </p:nvSpPr>
        <p:spPr>
          <a:xfrm>
            <a:off x="720000" y="619200"/>
            <a:ext cx="10728322" cy="780109"/>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62515130-E108-4F76-B3EB-4CD87626C157}"/>
              </a:ext>
            </a:extLst>
          </p:cNvPr>
          <p:cNvSpPr>
            <a:spLocks noGrp="1"/>
          </p:cNvSpPr>
          <p:nvPr>
            <p:ph idx="1"/>
          </p:nvPr>
        </p:nvSpPr>
        <p:spPr>
          <a:xfrm>
            <a:off x="720000" y="1399310"/>
            <a:ext cx="10728325" cy="4369666"/>
          </a:xfrm>
        </p:spPr>
        <p:txBody>
          <a:bodyPr>
            <a:normAutofit/>
          </a:bodyPr>
          <a:lstStyle/>
          <a:p>
            <a:r>
              <a:rPr lang="en-US" sz="2400" dirty="0">
                <a:solidFill>
                  <a:srgbClr val="FFFFFF"/>
                </a:solidFill>
              </a:rPr>
              <a:t>The army of the Prophet momentarily stops at Dhu </a:t>
            </a:r>
            <a:r>
              <a:rPr lang="en-US" sz="2400" dirty="0" err="1">
                <a:solidFill>
                  <a:srgbClr val="FFFFFF"/>
                </a:solidFill>
              </a:rPr>
              <a:t>Tuwa</a:t>
            </a:r>
            <a:r>
              <a:rPr lang="en-US" sz="2400" dirty="0">
                <a:solidFill>
                  <a:srgbClr val="FFFFFF"/>
                </a:solidFill>
              </a:rPr>
              <a:t> on the outskirts of the city and the Prophet bows his head in humility.</a:t>
            </a:r>
          </a:p>
          <a:p>
            <a:r>
              <a:rPr lang="en-US" sz="2400" dirty="0">
                <a:solidFill>
                  <a:srgbClr val="FFFFFF"/>
                </a:solidFill>
              </a:rPr>
              <a:t>Leading the right and left wings are Khalid and </a:t>
            </a:r>
            <a:r>
              <a:rPr lang="en-US" sz="2400" dirty="0" err="1">
                <a:solidFill>
                  <a:srgbClr val="FFFFFF"/>
                </a:solidFill>
              </a:rPr>
              <a:t>Zubayr</a:t>
            </a:r>
            <a:r>
              <a:rPr lang="en-US" sz="2400" dirty="0">
                <a:solidFill>
                  <a:srgbClr val="FFFFFF"/>
                </a:solidFill>
              </a:rPr>
              <a:t>.</a:t>
            </a:r>
          </a:p>
          <a:p>
            <a:r>
              <a:rPr lang="en-US" sz="2400" dirty="0">
                <a:solidFill>
                  <a:srgbClr val="FFFFFF"/>
                </a:solidFill>
              </a:rPr>
              <a:t>Two of the battalions enter Makkah from the east and west sides, and the Prophet strictly instructed them not to fight anyone unless they are attacked.</a:t>
            </a:r>
          </a:p>
          <a:p>
            <a:endParaRPr lang="en-US" sz="2400" dirty="0">
              <a:solidFill>
                <a:srgbClr val="FFFFFF"/>
              </a:solidFill>
            </a:endParaRPr>
          </a:p>
        </p:txBody>
      </p:sp>
    </p:spTree>
    <p:extLst>
      <p:ext uri="{BB962C8B-B14F-4D97-AF65-F5344CB8AC3E}">
        <p14:creationId xmlns:p14="http://schemas.microsoft.com/office/powerpoint/2010/main" val="3474168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5D5CA-321E-7556-E5F1-F38C0FBF08D4}"/>
              </a:ext>
            </a:extLst>
          </p:cNvPr>
          <p:cNvSpPr>
            <a:spLocks noGrp="1"/>
          </p:cNvSpPr>
          <p:nvPr>
            <p:ph type="title"/>
          </p:nvPr>
        </p:nvSpPr>
        <p:spPr>
          <a:xfrm>
            <a:off x="720000" y="619200"/>
            <a:ext cx="10728322" cy="683127"/>
          </a:xfrm>
        </p:spPr>
        <p:txBody>
          <a:bodyPr/>
          <a:lstStyle/>
          <a:p>
            <a:pPr algn="ctr"/>
            <a:r>
              <a:rPr lang="en-US" dirty="0"/>
              <a:t>The Conquest of Makkah</a:t>
            </a:r>
          </a:p>
        </p:txBody>
      </p:sp>
      <p:sp>
        <p:nvSpPr>
          <p:cNvPr id="3" name="Content Placeholder 2">
            <a:extLst>
              <a:ext uri="{FF2B5EF4-FFF2-40B4-BE49-F238E27FC236}">
                <a16:creationId xmlns:a16="http://schemas.microsoft.com/office/drawing/2014/main" id="{A4AC4CE6-0711-DB71-951A-EAC6A6EFC663}"/>
              </a:ext>
            </a:extLst>
          </p:cNvPr>
          <p:cNvSpPr>
            <a:spLocks noGrp="1"/>
          </p:cNvSpPr>
          <p:nvPr>
            <p:ph idx="1"/>
          </p:nvPr>
        </p:nvSpPr>
        <p:spPr>
          <a:xfrm>
            <a:off x="720000" y="1496292"/>
            <a:ext cx="10728325" cy="4272684"/>
          </a:xfrm>
        </p:spPr>
        <p:txBody>
          <a:bodyPr/>
          <a:lstStyle/>
          <a:p>
            <a:r>
              <a:rPr lang="en-CA" sz="2400" dirty="0">
                <a:solidFill>
                  <a:srgbClr val="FFFFFF"/>
                </a:solidFill>
                <a:effectLst/>
              </a:rPr>
              <a:t>One group of Quraysh comprising </a:t>
            </a:r>
            <a:r>
              <a:rPr lang="en-CA" sz="2400" dirty="0" err="1">
                <a:solidFill>
                  <a:srgbClr val="FFFFFF"/>
                </a:solidFill>
                <a:effectLst/>
              </a:rPr>
              <a:t>Ikrimah</a:t>
            </a:r>
            <a:r>
              <a:rPr lang="en-CA" sz="2400" dirty="0">
                <a:solidFill>
                  <a:srgbClr val="FFFFFF"/>
                </a:solidFill>
                <a:effectLst/>
              </a:rPr>
              <a:t> ibn Abi </a:t>
            </a:r>
            <a:r>
              <a:rPr lang="en-CA" sz="2400" dirty="0" err="1">
                <a:solidFill>
                  <a:srgbClr val="FFFFFF"/>
                </a:solidFill>
                <a:effectLst/>
              </a:rPr>
              <a:t>Jahl</a:t>
            </a:r>
            <a:r>
              <a:rPr lang="en-CA" sz="2400" dirty="0">
                <a:solidFill>
                  <a:srgbClr val="FFFFFF"/>
                </a:solidFill>
                <a:effectLst/>
              </a:rPr>
              <a:t>, </a:t>
            </a:r>
            <a:r>
              <a:rPr lang="en-CA" sz="2400" dirty="0" err="1">
                <a:solidFill>
                  <a:srgbClr val="FFFFFF"/>
                </a:solidFill>
                <a:effectLst/>
              </a:rPr>
              <a:t>Suhayl</a:t>
            </a:r>
            <a:r>
              <a:rPr lang="en-CA" sz="2400" dirty="0">
                <a:solidFill>
                  <a:srgbClr val="FFFFFF"/>
                </a:solidFill>
                <a:effectLst/>
              </a:rPr>
              <a:t> ibn </a:t>
            </a:r>
            <a:r>
              <a:rPr lang="en-CA" sz="2400" dirty="0" err="1">
                <a:solidFill>
                  <a:srgbClr val="FFFFFF"/>
                </a:solidFill>
                <a:effectLst/>
              </a:rPr>
              <a:t>ʿAmr</a:t>
            </a:r>
            <a:r>
              <a:rPr lang="en-CA" sz="2400" dirty="0">
                <a:solidFill>
                  <a:srgbClr val="FFFFFF"/>
                </a:solidFill>
                <a:effectLst/>
              </a:rPr>
              <a:t>, </a:t>
            </a:r>
            <a:r>
              <a:rPr lang="en-CA" sz="2400" dirty="0" err="1">
                <a:solidFill>
                  <a:srgbClr val="FFFFFF"/>
                </a:solidFill>
                <a:effectLst/>
              </a:rPr>
              <a:t>Ṣafwan</a:t>
            </a:r>
            <a:r>
              <a:rPr lang="en-CA" sz="2400" dirty="0">
                <a:solidFill>
                  <a:srgbClr val="FFFFFF"/>
                </a:solidFill>
                <a:effectLst/>
              </a:rPr>
              <a:t> ibn </a:t>
            </a:r>
            <a:r>
              <a:rPr lang="en-CA" sz="2400" dirty="0" err="1">
                <a:solidFill>
                  <a:srgbClr val="FFFFFF"/>
                </a:solidFill>
                <a:effectLst/>
              </a:rPr>
              <a:t>Umayyah</a:t>
            </a:r>
            <a:r>
              <a:rPr lang="en-CA" sz="2400" dirty="0">
                <a:solidFill>
                  <a:srgbClr val="FFFFFF"/>
                </a:solidFill>
                <a:effectLst/>
              </a:rPr>
              <a:t> among others swore to fight; they meet Khalid ibn Walid’s </a:t>
            </a:r>
            <a:r>
              <a:rPr lang="en-CA" sz="2400" dirty="0" err="1">
                <a:solidFill>
                  <a:srgbClr val="FFFFFF"/>
                </a:solidFill>
                <a:effectLst/>
              </a:rPr>
              <a:t>battallion</a:t>
            </a:r>
            <a:r>
              <a:rPr lang="en-CA" sz="2400" dirty="0">
                <a:solidFill>
                  <a:srgbClr val="FFFFFF"/>
                </a:solidFill>
                <a:effectLst/>
              </a:rPr>
              <a:t>; in the skirmish, 24 of the Quraysh are killed along with a few Muslims.</a:t>
            </a:r>
          </a:p>
          <a:p>
            <a:r>
              <a:rPr lang="en-CA" sz="2400" dirty="0" err="1">
                <a:solidFill>
                  <a:srgbClr val="FFFFFF"/>
                </a:solidFill>
              </a:rPr>
              <a:t>Suhayl</a:t>
            </a:r>
            <a:r>
              <a:rPr lang="en-CA" sz="2400" dirty="0">
                <a:solidFill>
                  <a:srgbClr val="FFFFFF"/>
                </a:solidFill>
              </a:rPr>
              <a:t> retreats to his house in Makkah while </a:t>
            </a:r>
            <a:r>
              <a:rPr lang="en-CA" sz="2400" dirty="0" err="1">
                <a:solidFill>
                  <a:srgbClr val="FFFFFF"/>
                </a:solidFill>
              </a:rPr>
              <a:t>Ikramah</a:t>
            </a:r>
            <a:r>
              <a:rPr lang="en-CA" sz="2400" dirty="0">
                <a:solidFill>
                  <a:srgbClr val="FFFFFF"/>
                </a:solidFill>
              </a:rPr>
              <a:t> and Safwan flee to the coast.</a:t>
            </a:r>
            <a:endParaRPr lang="en-CA" sz="2400" dirty="0">
              <a:solidFill>
                <a:srgbClr val="FFFFFF"/>
              </a:solidFill>
              <a:effectLst/>
            </a:endParaRPr>
          </a:p>
          <a:p>
            <a:r>
              <a:rPr lang="en-US" sz="2400" dirty="0">
                <a:solidFill>
                  <a:srgbClr val="FFFFFF"/>
                </a:solidFill>
              </a:rPr>
              <a:t>The rest of the </a:t>
            </a:r>
            <a:r>
              <a:rPr lang="en-US" sz="2400" dirty="0" err="1">
                <a:solidFill>
                  <a:srgbClr val="FFFFFF"/>
                </a:solidFill>
              </a:rPr>
              <a:t>Makkans</a:t>
            </a:r>
            <a:r>
              <a:rPr lang="en-US" sz="2400" dirty="0">
                <a:solidFill>
                  <a:srgbClr val="FFFFFF"/>
                </a:solidFill>
              </a:rPr>
              <a:t> surrendered and there was no further resistance to the conquest.</a:t>
            </a:r>
          </a:p>
          <a:p>
            <a:endParaRPr lang="en-US" sz="2400" dirty="0">
              <a:solidFill>
                <a:srgbClr val="FFFFFF"/>
              </a:solidFill>
            </a:endParaRPr>
          </a:p>
          <a:p>
            <a:endParaRPr lang="en-US" dirty="0"/>
          </a:p>
        </p:txBody>
      </p:sp>
    </p:spTree>
    <p:extLst>
      <p:ext uri="{BB962C8B-B14F-4D97-AF65-F5344CB8AC3E}">
        <p14:creationId xmlns:p14="http://schemas.microsoft.com/office/powerpoint/2010/main" val="154420365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26433</TotalTime>
  <Words>1925</Words>
  <Application>Microsoft Macintosh PowerPoint</Application>
  <PresentationFormat>Widescreen</PresentationFormat>
  <Paragraphs>81</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Avenir Next LT Pro</vt:lpstr>
      <vt:lpstr>Nassim</vt:lpstr>
      <vt:lpstr>Quran</vt:lpstr>
      <vt:lpstr>Sagona Book</vt:lpstr>
      <vt:lpstr>The Hand Extrablack</vt:lpstr>
      <vt:lpstr>Times New Roman</vt:lpstr>
      <vt:lpstr>BlobVTI</vt:lpstr>
      <vt:lpstr>The Life of Prophet Muhammad</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lpstr>The Conquest of Makkah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1538</cp:revision>
  <dcterms:created xsi:type="dcterms:W3CDTF">2020-11-25T07:02:27Z</dcterms:created>
  <dcterms:modified xsi:type="dcterms:W3CDTF">2023-11-02T03:10:46Z</dcterms:modified>
</cp:coreProperties>
</file>