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 id="270" r:id="rId16"/>
    <p:sldId id="271" r:id="rId17"/>
    <p:sldId id="273" r:id="rId18"/>
    <p:sldId id="272"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9FFFF"/>
    <a:srgbClr val="FEFEFE"/>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7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31,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31,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31,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31,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31,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31,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31,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31,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31,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31,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31,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31,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2E7A7-E60B-A58D-E6AB-7ED404C2F2A3}"/>
              </a:ext>
            </a:extLst>
          </p:cNvPr>
          <p:cNvSpPr>
            <a:spLocks noGrp="1"/>
          </p:cNvSpPr>
          <p:nvPr>
            <p:ph type="title"/>
          </p:nvPr>
        </p:nvSpPr>
        <p:spPr>
          <a:xfrm>
            <a:off x="720000" y="619200"/>
            <a:ext cx="10728322" cy="780109"/>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E2DA2818-9949-1B2F-8E9B-0EBA15EA6526}"/>
              </a:ext>
            </a:extLst>
          </p:cNvPr>
          <p:cNvSpPr>
            <a:spLocks noGrp="1"/>
          </p:cNvSpPr>
          <p:nvPr>
            <p:ph idx="1"/>
          </p:nvPr>
        </p:nvSpPr>
        <p:spPr>
          <a:xfrm>
            <a:off x="720000" y="1399309"/>
            <a:ext cx="10728325" cy="5140035"/>
          </a:xfrm>
        </p:spPr>
        <p:txBody>
          <a:bodyPr>
            <a:normAutofit/>
          </a:bodyPr>
          <a:lstStyle/>
          <a:p>
            <a:r>
              <a:rPr lang="en-CA" sz="2400" dirty="0">
                <a:solidFill>
                  <a:srgbClr val="FFFFFF"/>
                </a:solidFill>
                <a:effectLst/>
              </a:rPr>
              <a:t>Some of the women who had accompanied the Muslims stood firm, chastised the deserters, and even threatened them.</a:t>
            </a:r>
          </a:p>
          <a:p>
            <a:pPr marL="0" indent="0" algn="ctr">
              <a:buNone/>
            </a:pPr>
            <a:r>
              <a:rPr lang="ar-AE" sz="2400" b="0" i="0" dirty="0">
                <a:solidFill>
                  <a:srgbClr val="FFFFFF"/>
                </a:solidFill>
                <a:effectLst/>
                <a:latin typeface="Simplified Arabic" panose="02020603050405020304" pitchFamily="18" charset="-78"/>
                <a:cs typeface="Simplified Arabic" panose="02020603050405020304" pitchFamily="18" charset="-78"/>
              </a:rPr>
              <a:t>وكانت نسيبة بنت كعب المازنية تحثو في وجوه المنهزمين التراب، وتقول، أين تفرون؟ عن الله وعن رسوله؟ ومر بها عمر فقالت له: ويلك ما هذا الذي صنعت؟ فقال لها: هذا أمر الله،</a:t>
            </a:r>
            <a:endParaRPr lang="en-CA"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r>
              <a:rPr lang="en-CA" sz="2400" dirty="0">
                <a:solidFill>
                  <a:srgbClr val="FFFFFF"/>
                </a:solidFill>
                <a:cs typeface="Simplified Arabic" panose="02020603050405020304" pitchFamily="18" charset="-78"/>
              </a:rPr>
              <a:t>“</a:t>
            </a:r>
            <a:r>
              <a:rPr lang="en-CA" sz="2400" dirty="0" err="1">
                <a:solidFill>
                  <a:srgbClr val="FFFFFF"/>
                </a:solidFill>
                <a:cs typeface="Simplified Arabic" panose="02020603050405020304" pitchFamily="18" charset="-78"/>
              </a:rPr>
              <a:t>Nusayba</a:t>
            </a:r>
            <a:r>
              <a:rPr lang="en-CA" sz="2400" dirty="0">
                <a:solidFill>
                  <a:srgbClr val="FFFFFF"/>
                </a:solidFill>
                <a:cs typeface="Simplified Arabic" panose="02020603050405020304" pitchFamily="18" charset="-78"/>
              </a:rPr>
              <a:t> bint </a:t>
            </a:r>
            <a:r>
              <a:rPr lang="en-CA" sz="2400" dirty="0" err="1">
                <a:solidFill>
                  <a:srgbClr val="FFFFFF"/>
                </a:solidFill>
                <a:cs typeface="Simplified Arabic" panose="02020603050405020304" pitchFamily="18" charset="-78"/>
              </a:rPr>
              <a:t>Ka’b</a:t>
            </a:r>
            <a:r>
              <a:rPr lang="en-CA" sz="2400" dirty="0">
                <a:solidFill>
                  <a:srgbClr val="FFFFFF"/>
                </a:solidFill>
                <a:cs typeface="Simplified Arabic" panose="02020603050405020304" pitchFamily="18" charset="-78"/>
              </a:rPr>
              <a:t> was throwing dust into the faces of the deserters while saying: Where are you feeling to? Are you feeling from God and His Messenger?...”</a:t>
            </a:r>
            <a:endParaRPr lang="en-CA" sz="2400" b="1"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320732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6A0D8-EA46-E7FE-CCF1-41E06FBC0666}"/>
              </a:ext>
            </a:extLst>
          </p:cNvPr>
          <p:cNvSpPr>
            <a:spLocks noGrp="1"/>
          </p:cNvSpPr>
          <p:nvPr>
            <p:ph type="title"/>
          </p:nvPr>
        </p:nvSpPr>
        <p:spPr>
          <a:xfrm>
            <a:off x="720000" y="619200"/>
            <a:ext cx="10728322" cy="793964"/>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AC09D969-D311-6835-5E56-FD91CB7022F8}"/>
              </a:ext>
            </a:extLst>
          </p:cNvPr>
          <p:cNvSpPr>
            <a:spLocks noGrp="1"/>
          </p:cNvSpPr>
          <p:nvPr>
            <p:ph idx="1"/>
          </p:nvPr>
        </p:nvSpPr>
        <p:spPr>
          <a:xfrm>
            <a:off x="720000" y="1676400"/>
            <a:ext cx="10728325" cy="4405745"/>
          </a:xfrm>
        </p:spPr>
        <p:txBody>
          <a:bodyPr>
            <a:normAutofit/>
          </a:bodyPr>
          <a:lstStyle/>
          <a:p>
            <a:r>
              <a:rPr lang="en-CA" sz="2400" b="1" dirty="0">
                <a:solidFill>
                  <a:srgbClr val="FFFFFF"/>
                </a:solidFill>
              </a:rPr>
              <a:t>The Prophet calls back his army:</a:t>
            </a:r>
          </a:p>
          <a:p>
            <a:pPr marL="0" indent="0" algn="ctr">
              <a:buNone/>
            </a:pPr>
            <a:r>
              <a:rPr lang="ar-LB" sz="2400" b="1" i="0" dirty="0">
                <a:solidFill>
                  <a:schemeClr val="tx1"/>
                </a:solidFill>
                <a:effectLst/>
                <a:latin typeface="Lotus Linotype"/>
              </a:rPr>
              <a:t>قال الشيخ المفيد: </a:t>
            </a:r>
            <a:r>
              <a:rPr lang="ar-SA" sz="2400" b="0" i="0" dirty="0">
                <a:solidFill>
                  <a:schemeClr val="tx1"/>
                </a:solidFill>
                <a:effectLst/>
              </a:rPr>
              <a:t>«ولما رأى رسول الله «صلى الله عليه </a:t>
            </a:r>
            <a:r>
              <a:rPr lang="ar-SA" sz="2400" b="0" i="0" dirty="0" err="1">
                <a:solidFill>
                  <a:schemeClr val="tx1"/>
                </a:solidFill>
                <a:effectLst/>
              </a:rPr>
              <a:t>وآله</a:t>
            </a:r>
            <a:r>
              <a:rPr lang="ar-SA" sz="2400" b="0" i="0" dirty="0">
                <a:solidFill>
                  <a:schemeClr val="tx1"/>
                </a:solidFill>
                <a:effectLst/>
              </a:rPr>
              <a:t>» هزيمة القوم عنه، قال للعباس ـ وكان رجلاً جهورياً صيّتاً ـ: «نادِ في القوم وذكرهم العهد»، فنادى العباس بأعلى صوته: يا أهل بيعة الشجرة، يا أصحاب سورة البقرة، إلى أين تفرون؟ اذكروا العهد الذي عاهدتم عليه رسول الله «صلى الله عليه </a:t>
            </a:r>
            <a:r>
              <a:rPr lang="ar-SA" sz="2400" b="0" i="0" dirty="0" err="1">
                <a:solidFill>
                  <a:schemeClr val="tx1"/>
                </a:solidFill>
                <a:effectLst/>
              </a:rPr>
              <a:t>وآله</a:t>
            </a:r>
            <a:r>
              <a:rPr lang="ar-SA" sz="2400" b="0" i="0" dirty="0">
                <a:solidFill>
                  <a:schemeClr val="tx1"/>
                </a:solidFill>
                <a:effectLst/>
              </a:rPr>
              <a:t>»</a:t>
            </a:r>
            <a:endParaRPr lang="en-CA" sz="2400" b="1" dirty="0">
              <a:solidFill>
                <a:schemeClr val="tx1"/>
              </a:solidFill>
              <a:effectLst/>
            </a:endParaRPr>
          </a:p>
          <a:p>
            <a:pPr marL="0" marR="72390" indent="0" algn="ctr">
              <a:lnSpc>
                <a:spcPct val="103000"/>
              </a:lnSpc>
              <a:spcAft>
                <a:spcPts val="0"/>
              </a:spcAft>
              <a:buNone/>
            </a:pPr>
            <a:r>
              <a:rPr lang="en-US" sz="2400" dirty="0">
                <a:solidFill>
                  <a:srgbClr val="FFFFFF"/>
                </a:solidFill>
                <a:effectLst/>
                <a:ea typeface="Times New Roman" panose="02020603050405020304" pitchFamily="18" charset="0"/>
              </a:rPr>
              <a:t>When</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Prophet saw</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flight of</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people</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from</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said</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al-Abbas,</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who</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was</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man</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with</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loud</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strong voice: “Call to the people and remind them of the covenant.”</a:t>
            </a:r>
            <a:r>
              <a:rPr lang="en-CA" sz="240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Al-Abbas called out at the top of his voice: “People who made the pledge of allegiance</a:t>
            </a:r>
            <a:r>
              <a:rPr lang="en-US" sz="2400" spc="-8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at</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tree,</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men</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70" dirty="0">
                <a:solidFill>
                  <a:srgbClr val="FFFFFF"/>
                </a:solidFill>
                <a:effectLst/>
                <a:ea typeface="Times New Roman" panose="02020603050405020304" pitchFamily="18" charset="0"/>
              </a:rPr>
              <a:t> </a:t>
            </a:r>
            <a:r>
              <a:rPr lang="en-US" sz="2400" i="1" dirty="0" err="1">
                <a:solidFill>
                  <a:srgbClr val="FFFFFF"/>
                </a:solidFill>
                <a:effectLst/>
                <a:ea typeface="Times New Roman" panose="02020603050405020304" pitchFamily="18" charset="0"/>
              </a:rPr>
              <a:t>Sarat</a:t>
            </a:r>
            <a:r>
              <a:rPr lang="en-US" sz="2400" i="1" spc="-70" dirty="0">
                <a:solidFill>
                  <a:srgbClr val="FFFFFF"/>
                </a:solidFill>
                <a:effectLst/>
                <a:ea typeface="Times New Roman" panose="02020603050405020304" pitchFamily="18" charset="0"/>
              </a:rPr>
              <a:t> </a:t>
            </a:r>
            <a:r>
              <a:rPr lang="en-US" sz="2400" i="1" dirty="0">
                <a:solidFill>
                  <a:srgbClr val="FFFFFF"/>
                </a:solidFill>
                <a:effectLst/>
                <a:ea typeface="Times New Roman" panose="02020603050405020304" pitchFamily="18" charset="0"/>
              </a:rPr>
              <a:t>al-</a:t>
            </a:r>
            <a:r>
              <a:rPr lang="en-US" sz="2400" i="1" dirty="0" err="1">
                <a:solidFill>
                  <a:srgbClr val="FFFFFF"/>
                </a:solidFill>
                <a:effectLst/>
                <a:ea typeface="Times New Roman" panose="02020603050405020304" pitchFamily="18" charset="0"/>
              </a:rPr>
              <a:t>Baqara</a:t>
            </a:r>
            <a:r>
              <a:rPr lang="en-US" sz="2400" dirty="0">
                <a:solidFill>
                  <a:srgbClr val="FFFFFF"/>
                </a:solidFill>
                <a:effectLst/>
                <a:ea typeface="Times New Roman" panose="02020603050405020304" pitchFamily="18" charset="0"/>
              </a:rPr>
              <a:t>,</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where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are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fleeing?</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Remember the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covenant</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which</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made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65" dirty="0">
                <a:solidFill>
                  <a:srgbClr val="FFFFFF"/>
                </a:solidFill>
                <a:effectLst/>
                <a:ea typeface="Times New Roman" panose="02020603050405020304" pitchFamily="18" charset="0"/>
              </a:rPr>
              <a:t> </a:t>
            </a:r>
            <a:r>
              <a:rPr lang="en-CA" sz="2400" spc="-65" dirty="0">
                <a:solidFill>
                  <a:srgbClr val="FFFFFF"/>
                </a:solidFill>
                <a:ea typeface="Times New Roman" panose="02020603050405020304" pitchFamily="18" charset="0"/>
              </a:rPr>
              <a:t>Messenger of God!</a:t>
            </a:r>
            <a:endParaRPr lang="en-CA" sz="2400" dirty="0">
              <a:solidFill>
                <a:srgbClr val="FFFFFF"/>
              </a:solidFill>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832256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00F7F-BD75-5BC9-A9AA-C5B8732459C3}"/>
              </a:ext>
            </a:extLst>
          </p:cNvPr>
          <p:cNvSpPr>
            <a:spLocks noGrp="1"/>
          </p:cNvSpPr>
          <p:nvPr>
            <p:ph type="title"/>
          </p:nvPr>
        </p:nvSpPr>
        <p:spPr>
          <a:xfrm>
            <a:off x="720000" y="619200"/>
            <a:ext cx="10728322" cy="696982"/>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C371EA36-3D87-9EAF-1302-DF2146B5ED3F}"/>
              </a:ext>
            </a:extLst>
          </p:cNvPr>
          <p:cNvSpPr>
            <a:spLocks noGrp="1"/>
          </p:cNvSpPr>
          <p:nvPr>
            <p:ph idx="1"/>
          </p:nvPr>
        </p:nvSpPr>
        <p:spPr>
          <a:xfrm>
            <a:off x="720000" y="1496292"/>
            <a:ext cx="10728325" cy="4742508"/>
          </a:xfrm>
        </p:spPr>
        <p:txBody>
          <a:bodyPr>
            <a:normAutofit/>
          </a:bodyPr>
          <a:lstStyle/>
          <a:p>
            <a:pPr marL="0" indent="0" algn="ctr">
              <a:buNone/>
            </a:pPr>
            <a:r>
              <a:rPr lang="ar-AE" sz="2400" dirty="0">
                <a:solidFill>
                  <a:srgbClr val="FFFFFF"/>
                </a:solidFill>
              </a:rPr>
              <a:t>وكانت ليلة ظلماء، ورسول الله في الوادي، والمشركون قد خرجوا عليه من شعاب الوادي، وجنباته، ومضايقه... فنظر رسول الله «صلى الله عليه وآله» إلى الناس ببعض وجهه في الظلماء، فأضاء كأنه القمر ليلة البدر. ثم نادى المسلمين: «أين ما عاهدتم الله عليه»؟</a:t>
            </a:r>
            <a:endParaRPr lang="en-CA" sz="2400" dirty="0">
              <a:solidFill>
                <a:srgbClr val="FFFFFF"/>
              </a:solidFill>
            </a:endParaRPr>
          </a:p>
          <a:p>
            <a:pPr marL="0" indent="0" algn="ctr">
              <a:spcBef>
                <a:spcPts val="390"/>
              </a:spcBef>
              <a:buNone/>
            </a:pPr>
            <a:r>
              <a:rPr lang="en-US" sz="2400" dirty="0">
                <a:solidFill>
                  <a:srgbClr val="FFFFFF"/>
                </a:solidFill>
                <a:effectLst/>
                <a:ea typeface="Times New Roman" panose="02020603050405020304" pitchFamily="18" charset="0"/>
              </a:rPr>
              <a:t>It was a pitch-black</a:t>
            </a:r>
            <a:r>
              <a:rPr lang="en-US" sz="2400" spc="1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night</a:t>
            </a:r>
            <a:r>
              <a:rPr lang="en-US" sz="2400" spc="1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125" dirty="0">
                <a:solidFill>
                  <a:srgbClr val="FFFFFF"/>
                </a:solidFill>
                <a:effectLst/>
                <a:ea typeface="Times New Roman" panose="02020603050405020304" pitchFamily="18" charset="0"/>
              </a:rPr>
              <a:t> the </a:t>
            </a:r>
            <a:r>
              <a:rPr lang="en-US" sz="2400" dirty="0">
                <a:solidFill>
                  <a:srgbClr val="FFFFFF"/>
                </a:solidFill>
                <a:effectLst/>
                <a:ea typeface="Times New Roman" panose="02020603050405020304" pitchFamily="18" charset="0"/>
              </a:rPr>
              <a:t>Prophet was</a:t>
            </a:r>
            <a:r>
              <a:rPr lang="en-US" sz="2400" spc="1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in</a:t>
            </a:r>
            <a:r>
              <a:rPr lang="en-US" sz="2400" spc="1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1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valley.</a:t>
            </a:r>
            <a:r>
              <a:rPr lang="en-US" sz="2400" spc="10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1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pagans </a:t>
            </a:r>
            <a:r>
              <a:rPr lang="en-US" sz="2400" spc="-20" dirty="0">
                <a:solidFill>
                  <a:srgbClr val="FFFFFF"/>
                </a:solidFill>
                <a:effectLst/>
                <a:ea typeface="Times New Roman" panose="02020603050405020304" pitchFamily="18" charset="0"/>
              </a:rPr>
              <a:t>came</a:t>
            </a:r>
            <a:r>
              <a:rPr lang="en-CA"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against</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from</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mountain</a:t>
            </a:r>
            <a:r>
              <a:rPr lang="en-US" sz="2400" spc="3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passes</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into</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valley,</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3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from</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sides</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30" dirty="0">
                <a:solidFill>
                  <a:srgbClr val="FFFFFF"/>
                </a:solidFill>
                <a:effectLst/>
                <a:ea typeface="Times New Roman" panose="02020603050405020304" pitchFamily="18" charset="0"/>
              </a:rPr>
              <a:t> </a:t>
            </a:r>
            <a:r>
              <a:rPr lang="en-US" sz="2400" spc="-25" dirty="0">
                <a:solidFill>
                  <a:srgbClr val="FFFFFF"/>
                </a:solidFill>
                <a:effectLst/>
                <a:ea typeface="Times New Roman" panose="02020603050405020304" pitchFamily="18" charset="0"/>
              </a:rPr>
              <a:t>the</a:t>
            </a:r>
            <a:r>
              <a:rPr lang="en-CA" sz="2400" dirty="0">
                <a:solidFill>
                  <a:srgbClr val="FFFFFF"/>
                </a:solidFill>
                <a:ea typeface="Times New Roman" panose="02020603050405020304" pitchFamily="18" charset="0"/>
              </a:rPr>
              <a:t> </a:t>
            </a:r>
            <a:r>
              <a:rPr lang="en-US" sz="2400" spc="-10" dirty="0">
                <a:solidFill>
                  <a:srgbClr val="FFFFFF"/>
                </a:solidFill>
                <a:effectLst/>
                <a:ea typeface="Times New Roman" panose="02020603050405020304" pitchFamily="18" charset="0"/>
              </a:rPr>
              <a:t>valley,</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and</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its</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narrow</a:t>
            </a:r>
            <a:r>
              <a:rPr lang="en-US" sz="2400" spc="-30"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defiles,</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with</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their</a:t>
            </a:r>
            <a:r>
              <a:rPr lang="en-US" sz="2400" spc="-30"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swords</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drawn,</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and</a:t>
            </a:r>
            <a:r>
              <a:rPr lang="en-US" sz="2400" spc="-30"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with</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clubs</a:t>
            </a:r>
            <a:r>
              <a:rPr lang="en-US" sz="2400" spc="-35"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and</a:t>
            </a:r>
            <a:r>
              <a:rPr lang="en-US" sz="2400" spc="-30" dirty="0">
                <a:solidFill>
                  <a:srgbClr val="FFFFFF"/>
                </a:solidFill>
                <a:effectLst/>
                <a:ea typeface="Times New Roman" panose="02020603050405020304" pitchFamily="18" charset="0"/>
              </a:rPr>
              <a:t> </a:t>
            </a:r>
            <a:r>
              <a:rPr lang="en-US" sz="2400" spc="-10" dirty="0">
                <a:solidFill>
                  <a:srgbClr val="FFFFFF"/>
                </a:solidFill>
                <a:effectLst/>
                <a:ea typeface="Times New Roman" panose="02020603050405020304" pitchFamily="18" charset="0"/>
              </a:rPr>
              <a:t>stones. </a:t>
            </a:r>
            <a:r>
              <a:rPr lang="en-US" sz="2400" dirty="0">
                <a:solidFill>
                  <a:srgbClr val="FFFFFF"/>
                </a:solidFill>
                <a:effectLst/>
                <a:ea typeface="Times New Roman" panose="02020603050405020304" pitchFamily="18" charset="0"/>
              </a:rPr>
              <a:t>The Prophet looked</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toward</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people</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(turning)</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part</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his</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face</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(towards</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them)</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in</a:t>
            </a:r>
            <a:r>
              <a:rPr lang="en-US" sz="2400" spc="-4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 darkness.</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3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gave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light</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as</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if</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was</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moon</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night</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full-moon. Then he called out to the Muslims: “Where are you who gave your pledge to God?”</a:t>
            </a:r>
            <a:endParaRPr lang="en-CA" sz="2400" dirty="0">
              <a:solidFill>
                <a:srgbClr val="FFFFFF"/>
              </a:solidFill>
              <a:effectLst/>
              <a:ea typeface="Times New Roman" panose="02020603050405020304" pitchFamily="18" charset="0"/>
            </a:endParaRPr>
          </a:p>
          <a:p>
            <a:pPr marL="0" indent="0" algn="ctr">
              <a:spcBef>
                <a:spcPts val="390"/>
              </a:spcBef>
              <a:buNone/>
            </a:pPr>
            <a:endParaRPr lang="en-CA" sz="1800" dirty="0">
              <a:effectLst/>
              <a:latin typeface="Times New Roman" panose="02020603050405020304" pitchFamily="18" charset="0"/>
              <a:ea typeface="Times New Roman" panose="02020603050405020304" pitchFamily="18" charset="0"/>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104767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69887-44C9-74A5-80C7-D1BC82463F2A}"/>
              </a:ext>
            </a:extLst>
          </p:cNvPr>
          <p:cNvSpPr>
            <a:spLocks noGrp="1"/>
          </p:cNvSpPr>
          <p:nvPr>
            <p:ph type="title"/>
          </p:nvPr>
        </p:nvSpPr>
        <p:spPr>
          <a:xfrm>
            <a:off x="720000" y="619200"/>
            <a:ext cx="10728322" cy="738545"/>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F038DDB7-F0EB-9C66-F71C-9201655D07D2}"/>
              </a:ext>
            </a:extLst>
          </p:cNvPr>
          <p:cNvSpPr>
            <a:spLocks noGrp="1"/>
          </p:cNvSpPr>
          <p:nvPr>
            <p:ph idx="1"/>
          </p:nvPr>
        </p:nvSpPr>
        <p:spPr>
          <a:xfrm>
            <a:off x="720000" y="1357746"/>
            <a:ext cx="10728325" cy="4411230"/>
          </a:xfrm>
        </p:spPr>
        <p:txBody>
          <a:bodyPr>
            <a:normAutofit/>
          </a:bodyPr>
          <a:lstStyle/>
          <a:p>
            <a:pPr marL="0" indent="0" algn="ctr">
              <a:buNone/>
            </a:pPr>
            <a:r>
              <a:rPr lang="ar-AE" sz="2400" b="0" i="0" dirty="0">
                <a:solidFill>
                  <a:srgbClr val="FEFEFE"/>
                </a:solidFill>
                <a:effectLst/>
                <a:latin typeface="Lotus Linotype"/>
              </a:rPr>
              <a:t>فأسمع أولهم وآخرهم، فلم يسمعها رجل إلا رمى بنفسه إلى الأرض، فانحدروا إلى حيث كانوا من الوادي، حتى لحقوا بالعدو فقاتلوه»</a:t>
            </a:r>
            <a:endParaRPr lang="en-CA" sz="2400" b="0" i="0" dirty="0">
              <a:solidFill>
                <a:srgbClr val="FEFEFE"/>
              </a:solidFill>
              <a:effectLst/>
              <a:latin typeface="Lotus Linotype"/>
            </a:endParaRPr>
          </a:p>
          <a:p>
            <a:pPr marL="0" indent="0" algn="ctr">
              <a:buNone/>
            </a:pPr>
            <a:r>
              <a:rPr lang="en-US" sz="2400" dirty="0">
                <a:solidFill>
                  <a:srgbClr val="FFFFFF"/>
                </a:solidFill>
                <a:effectLst/>
                <a:ea typeface="Times New Roman" panose="02020603050405020304" pitchFamily="18" charset="0"/>
              </a:rPr>
              <a:t>The</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first</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heard</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then</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others</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them.</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Not</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man</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them</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heard</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but</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did</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not</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fling himself to the ground and crawl down to where they were in the valley. When they met the enemy, they fought against them.</a:t>
            </a:r>
            <a:endParaRPr lang="en-CA" sz="2400" dirty="0">
              <a:solidFill>
                <a:srgbClr val="FFFFFF"/>
              </a:solidFill>
              <a:effectLst/>
              <a:ea typeface="Times New Roman" panose="02020603050405020304" pitchFamily="18" charset="0"/>
            </a:endParaRPr>
          </a:p>
          <a:p>
            <a:pPr marL="0" indent="0" algn="ctr">
              <a:buNone/>
            </a:pPr>
            <a:endParaRPr lang="en-US" sz="2400" dirty="0">
              <a:solidFill>
                <a:srgbClr val="FEFEFE"/>
              </a:solidFill>
            </a:endParaRPr>
          </a:p>
        </p:txBody>
      </p:sp>
    </p:spTree>
    <p:extLst>
      <p:ext uri="{BB962C8B-B14F-4D97-AF65-F5344CB8AC3E}">
        <p14:creationId xmlns:p14="http://schemas.microsoft.com/office/powerpoint/2010/main" val="1930097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51B86-31BB-F83D-E11A-2F7FB29EA8B1}"/>
              </a:ext>
            </a:extLst>
          </p:cNvPr>
          <p:cNvSpPr>
            <a:spLocks noGrp="1"/>
          </p:cNvSpPr>
          <p:nvPr>
            <p:ph type="title"/>
          </p:nvPr>
        </p:nvSpPr>
        <p:spPr>
          <a:xfrm>
            <a:off x="720000" y="619200"/>
            <a:ext cx="10728322" cy="696982"/>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8186FA10-A574-4618-22FC-A122224E43C2}"/>
              </a:ext>
            </a:extLst>
          </p:cNvPr>
          <p:cNvSpPr>
            <a:spLocks noGrp="1"/>
          </p:cNvSpPr>
          <p:nvPr>
            <p:ph idx="1"/>
          </p:nvPr>
        </p:nvSpPr>
        <p:spPr>
          <a:xfrm>
            <a:off x="720000" y="1316182"/>
            <a:ext cx="10728325" cy="4452793"/>
          </a:xfrm>
        </p:spPr>
        <p:txBody>
          <a:bodyPr>
            <a:normAutofit/>
          </a:bodyPr>
          <a:lstStyle/>
          <a:p>
            <a:r>
              <a:rPr lang="en-US" sz="2400" b="1" dirty="0">
                <a:solidFill>
                  <a:srgbClr val="FFFFFF"/>
                </a:solidFill>
              </a:rPr>
              <a:t>The </a:t>
            </a:r>
            <a:r>
              <a:rPr lang="en-US" sz="2400" b="1" dirty="0" err="1">
                <a:solidFill>
                  <a:srgbClr val="FFFFFF"/>
                </a:solidFill>
              </a:rPr>
              <a:t>Dua</a:t>
            </a:r>
            <a:r>
              <a:rPr lang="en-US" sz="2400" b="1" dirty="0">
                <a:solidFill>
                  <a:srgbClr val="FFFFFF"/>
                </a:solidFill>
              </a:rPr>
              <a:t> of the Prophet </a:t>
            </a:r>
            <a:endParaRPr lang="en-US" sz="2400" dirty="0">
              <a:solidFill>
                <a:srgbClr val="FFFFFF"/>
              </a:solidFill>
            </a:endParaRPr>
          </a:p>
          <a:p>
            <a:pPr marL="0" indent="0" algn="ctr">
              <a:buNone/>
            </a:pPr>
            <a:r>
              <a:rPr lang="ar-AE" sz="2400" dirty="0">
                <a:solidFill>
                  <a:srgbClr val="FFFFFF"/>
                </a:solidFill>
              </a:rPr>
              <a:t>ثم رفع رسول الله «صلى الله عليه وآله» يده، فقال: «اللهم لك الحمد وإليك المشتكى وأنت المستعان. فنزل جبرئيل، فقال: يا رسول الله، دعوت بما دعا به موسى حيث فلق له البحر، ونجاه من فرعون. ثم قال رسول الله «صلى الله عليه وآله» لأبي سفيان بن الحارث: ناولني كفاً من حصى، فناوله، فرماه في وجوه المشركين، ثم قال: «شاهت الوجوه».</a:t>
            </a:r>
          </a:p>
          <a:p>
            <a:pPr marL="0" indent="0" algn="ctr">
              <a:buNone/>
            </a:pPr>
            <a:r>
              <a:rPr lang="ar-AE" sz="2400" dirty="0">
                <a:solidFill>
                  <a:srgbClr val="FFFFFF"/>
                </a:solidFill>
              </a:rPr>
              <a:t>ثم رفع رأسه إلى السماء، وقال: «اللهم إن تهلك هذه العصابة لم تعبد، وإن شئت أن لا تعبد لا تعبد</a:t>
            </a:r>
            <a:endParaRPr lang="en-US" sz="2400" dirty="0">
              <a:solidFill>
                <a:srgbClr val="FFFFFF"/>
              </a:solidFill>
            </a:endParaRPr>
          </a:p>
        </p:txBody>
      </p:sp>
    </p:spTree>
    <p:extLst>
      <p:ext uri="{BB962C8B-B14F-4D97-AF65-F5344CB8AC3E}">
        <p14:creationId xmlns:p14="http://schemas.microsoft.com/office/powerpoint/2010/main" val="339455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5CB92-2EBF-469E-399C-898D2FBA44EF}"/>
              </a:ext>
            </a:extLst>
          </p:cNvPr>
          <p:cNvSpPr>
            <a:spLocks noGrp="1"/>
          </p:cNvSpPr>
          <p:nvPr>
            <p:ph type="title"/>
          </p:nvPr>
        </p:nvSpPr>
        <p:spPr>
          <a:xfrm>
            <a:off x="720000" y="619200"/>
            <a:ext cx="10728322" cy="863236"/>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4BC1BD0D-17EE-FE44-77E2-A820C06A79A5}"/>
              </a:ext>
            </a:extLst>
          </p:cNvPr>
          <p:cNvSpPr>
            <a:spLocks noGrp="1"/>
          </p:cNvSpPr>
          <p:nvPr>
            <p:ph idx="1"/>
          </p:nvPr>
        </p:nvSpPr>
        <p:spPr>
          <a:xfrm>
            <a:off x="720000" y="1607128"/>
            <a:ext cx="10728325" cy="4161848"/>
          </a:xfrm>
        </p:spPr>
        <p:txBody>
          <a:bodyPr/>
          <a:lstStyle/>
          <a:p>
            <a:r>
              <a:rPr lang="en-US" sz="2400" dirty="0">
                <a:solidFill>
                  <a:srgbClr val="FFFFFF"/>
                </a:solidFill>
              </a:rPr>
              <a:t>The Prophet began shouting to his army:</a:t>
            </a:r>
          </a:p>
          <a:p>
            <a:pPr marL="0" indent="0" algn="ctr">
              <a:buNone/>
            </a:pPr>
            <a:r>
              <a:rPr lang="ar-SA" sz="2400" i="0" dirty="0">
                <a:solidFill>
                  <a:srgbClr val="FFFFFF"/>
                </a:solidFill>
                <a:effectLst/>
                <a:latin typeface="Lotus Linotype"/>
              </a:rPr>
              <a:t>أنــــا الــنــبــي لا كــــذب                 أنــــا ابــن عبـــد المـطــلـب</a:t>
            </a:r>
            <a:endParaRPr lang="en-CA" sz="2400" i="0" dirty="0">
              <a:solidFill>
                <a:srgbClr val="FFFFFF"/>
              </a:solidFill>
              <a:effectLst/>
              <a:latin typeface="Lotus Linotype"/>
            </a:endParaRPr>
          </a:p>
          <a:p>
            <a:pPr marL="0" indent="0" algn="ctr">
              <a:buNone/>
            </a:pPr>
            <a:r>
              <a:rPr lang="en-CA" sz="2400" dirty="0">
                <a:solidFill>
                  <a:srgbClr val="FFFFFF"/>
                </a:solidFill>
              </a:rPr>
              <a:t>I am the Messenger, no lie</a:t>
            </a:r>
          </a:p>
          <a:p>
            <a:pPr marL="0" indent="0" algn="ctr">
              <a:buNone/>
            </a:pPr>
            <a:r>
              <a:rPr lang="en-CA" sz="2400" dirty="0">
                <a:solidFill>
                  <a:srgbClr val="FFFFFF"/>
                </a:solidFill>
              </a:rPr>
              <a:t>I am the son of Abdul </a:t>
            </a:r>
            <a:r>
              <a:rPr lang="en-CA" sz="2400" dirty="0" err="1">
                <a:solidFill>
                  <a:srgbClr val="FFFFFF"/>
                </a:solidFill>
              </a:rPr>
              <a:t>Muttalib</a:t>
            </a:r>
            <a:endParaRPr lang="en-CA" sz="2400" dirty="0">
              <a:solidFill>
                <a:srgbClr val="FFFFFF"/>
              </a:solidFill>
            </a:endParaRPr>
          </a:p>
          <a:p>
            <a:r>
              <a:rPr lang="en-CA" sz="2400" dirty="0">
                <a:solidFill>
                  <a:srgbClr val="FFFFFF"/>
                </a:solidFill>
              </a:rPr>
              <a:t>As each tribe was called by name, it was as if they woke up from a slumber. They all began rushing to the Prophet, yelling, “Here I am, O Messenger of Allah! Here I am.”</a:t>
            </a:r>
            <a:endParaRPr lang="en-US" sz="2400" dirty="0">
              <a:solidFill>
                <a:srgbClr val="FFFFFF"/>
              </a:solidFill>
            </a:endParaRPr>
          </a:p>
        </p:txBody>
      </p:sp>
    </p:spTree>
    <p:extLst>
      <p:ext uri="{BB962C8B-B14F-4D97-AF65-F5344CB8AC3E}">
        <p14:creationId xmlns:p14="http://schemas.microsoft.com/office/powerpoint/2010/main" val="1326747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D39D2-F820-B410-2663-AD140674F63B}"/>
              </a:ext>
            </a:extLst>
          </p:cNvPr>
          <p:cNvSpPr>
            <a:spLocks noGrp="1"/>
          </p:cNvSpPr>
          <p:nvPr>
            <p:ph type="title"/>
          </p:nvPr>
        </p:nvSpPr>
        <p:spPr>
          <a:xfrm>
            <a:off x="720000" y="619200"/>
            <a:ext cx="10728322" cy="752400"/>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787C24A4-7500-227A-E802-C432B2AF3A82}"/>
              </a:ext>
            </a:extLst>
          </p:cNvPr>
          <p:cNvSpPr>
            <a:spLocks noGrp="1"/>
          </p:cNvSpPr>
          <p:nvPr>
            <p:ph idx="1"/>
          </p:nvPr>
        </p:nvSpPr>
        <p:spPr>
          <a:xfrm>
            <a:off x="720000" y="1371600"/>
            <a:ext cx="10728325" cy="4867200"/>
          </a:xfrm>
        </p:spPr>
        <p:txBody>
          <a:bodyPr>
            <a:normAutofit/>
          </a:bodyPr>
          <a:lstStyle/>
          <a:p>
            <a:r>
              <a:rPr lang="en-US" sz="2400" dirty="0">
                <a:solidFill>
                  <a:srgbClr val="FFFFFF"/>
                </a:solidFill>
              </a:rPr>
              <a:t>As the Muslims, returned and rallied around the Prophet, the Prophet proclaimed: </a:t>
            </a:r>
          </a:p>
          <a:p>
            <a:pPr marL="0" indent="0" algn="ctr">
              <a:buNone/>
            </a:pPr>
            <a:r>
              <a:rPr lang="ar-LB" sz="2400" b="1" i="0" dirty="0">
                <a:solidFill>
                  <a:srgbClr val="FFFFFF"/>
                </a:solidFill>
                <a:effectLst/>
                <a:latin typeface="Lotus Linotype"/>
              </a:rPr>
              <a:t>فقال رسول الله «صلى الله عليه وآله»: </a:t>
            </a:r>
            <a:r>
              <a:rPr lang="ar-SA" sz="2400" b="0" i="0" dirty="0">
                <a:solidFill>
                  <a:srgbClr val="FFFFFF"/>
                </a:solidFill>
                <a:effectLst/>
              </a:rPr>
              <a:t>الآن حمي الوطيس</a:t>
            </a:r>
            <a:endParaRPr lang="en-US" sz="2400" dirty="0">
              <a:solidFill>
                <a:srgbClr val="FFFFFF"/>
              </a:solidFill>
            </a:endParaRPr>
          </a:p>
          <a:p>
            <a:pPr marL="0" indent="0" algn="ctr">
              <a:buNone/>
            </a:pPr>
            <a:r>
              <a:rPr lang="en-US" sz="2400" dirty="0">
                <a:solidFill>
                  <a:srgbClr val="FFFFFF"/>
                </a:solidFill>
              </a:rPr>
              <a:t>Now the real battle has begun.”</a:t>
            </a:r>
          </a:p>
          <a:p>
            <a:r>
              <a:rPr lang="en-US" sz="2400" dirty="0">
                <a:solidFill>
                  <a:srgbClr val="FFFFFF"/>
                </a:solidFill>
              </a:rPr>
              <a:t>The Prophet appealed to both the religious and tribal loyalties in that critical moment.</a:t>
            </a:r>
          </a:p>
          <a:p>
            <a:pPr marL="0" indent="0" algn="ctr" rtl="1">
              <a:buNone/>
            </a:pPr>
            <a:r>
              <a:rPr lang="ar-SA" sz="2400" b="0" i="0" dirty="0">
                <a:solidFill>
                  <a:srgbClr val="FFFFFF"/>
                </a:solidFill>
                <a:effectLst/>
                <a:latin typeface="Lotus Linotype"/>
              </a:rPr>
              <a:t>فالتفت رسول الله «صلى الله عليه </a:t>
            </a:r>
            <a:r>
              <a:rPr lang="ar-SA" sz="2400" b="0" i="0" dirty="0" err="1">
                <a:solidFill>
                  <a:srgbClr val="FFFFFF"/>
                </a:solidFill>
                <a:effectLst/>
                <a:latin typeface="Lotus Linotype"/>
              </a:rPr>
              <a:t>وآله</a:t>
            </a:r>
            <a:r>
              <a:rPr lang="ar-SA" sz="2400" b="0" i="0" dirty="0">
                <a:solidFill>
                  <a:srgbClr val="FFFFFF"/>
                </a:solidFill>
                <a:effectLst/>
                <a:latin typeface="Lotus Linotype"/>
              </a:rPr>
              <a:t>» إلى أبي سفيان بن الحارث، وهو مقنَّع في الحديد، فقال: «من هذا»؟</a:t>
            </a:r>
            <a:endParaRPr lang="ar-SA" sz="2400" b="0" i="0" dirty="0">
              <a:solidFill>
                <a:srgbClr val="FFFFFF"/>
              </a:solidFill>
              <a:effectLst/>
              <a:latin typeface="Times"/>
            </a:endParaRPr>
          </a:p>
          <a:p>
            <a:pPr marL="0" indent="0" algn="ctr" rtl="1">
              <a:buNone/>
            </a:pPr>
            <a:r>
              <a:rPr lang="ar-SA" sz="2400" b="1" i="0" dirty="0">
                <a:solidFill>
                  <a:srgbClr val="FFFFFF"/>
                </a:solidFill>
                <a:effectLst/>
                <a:latin typeface="Lotus Linotype"/>
              </a:rPr>
              <a:t>فقال: </a:t>
            </a:r>
            <a:r>
              <a:rPr lang="ar-SA" sz="2400" b="0" i="0" dirty="0">
                <a:solidFill>
                  <a:srgbClr val="FFFFFF"/>
                </a:solidFill>
                <a:effectLst/>
                <a:latin typeface="Lotus Linotype"/>
              </a:rPr>
              <a:t>ابن عمك يا رسول الله</a:t>
            </a:r>
            <a:endParaRPr lang="ar-SA" sz="2400" b="0" i="0" dirty="0">
              <a:solidFill>
                <a:srgbClr val="FFFFFF"/>
              </a:solidFill>
              <a:effectLst/>
              <a:latin typeface="Times"/>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137966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70369-01B7-0790-3333-4E7CF90ED7C6}"/>
              </a:ext>
            </a:extLst>
          </p:cNvPr>
          <p:cNvSpPr>
            <a:spLocks noGrp="1"/>
          </p:cNvSpPr>
          <p:nvPr>
            <p:ph type="title"/>
          </p:nvPr>
        </p:nvSpPr>
        <p:spPr>
          <a:xfrm>
            <a:off x="720000" y="619200"/>
            <a:ext cx="10728322" cy="826142"/>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00721494-A42A-398C-DA5B-9929F285820E}"/>
              </a:ext>
            </a:extLst>
          </p:cNvPr>
          <p:cNvSpPr>
            <a:spLocks noGrp="1"/>
          </p:cNvSpPr>
          <p:nvPr>
            <p:ph idx="1"/>
          </p:nvPr>
        </p:nvSpPr>
        <p:spPr>
          <a:xfrm>
            <a:off x="1253613" y="1445342"/>
            <a:ext cx="10194712" cy="4323633"/>
          </a:xfrm>
        </p:spPr>
        <p:txBody>
          <a:bodyPr/>
          <a:lstStyle/>
          <a:p>
            <a:r>
              <a:rPr lang="en-US" sz="2400" dirty="0">
                <a:solidFill>
                  <a:srgbClr val="FFFFFF"/>
                </a:solidFill>
              </a:rPr>
              <a:t>God granted His help to the Muslims in </a:t>
            </a:r>
            <a:r>
              <a:rPr lang="en-US" sz="2400" dirty="0" err="1">
                <a:solidFill>
                  <a:srgbClr val="FFFFFF"/>
                </a:solidFill>
              </a:rPr>
              <a:t>Hunayn</a:t>
            </a:r>
            <a:r>
              <a:rPr lang="en-US" sz="2400" dirty="0">
                <a:solidFill>
                  <a:srgbClr val="FFFFFF"/>
                </a:solidFill>
              </a:rPr>
              <a:t>:</a:t>
            </a:r>
          </a:p>
          <a:p>
            <a:pPr marL="0" indent="0" algn="ctr">
              <a:buNone/>
            </a:pPr>
            <a:r>
              <a:rPr lang="ar-AE" sz="2400" b="0" i="0" dirty="0">
                <a:solidFill>
                  <a:srgbClr val="FFFFFF"/>
                </a:solidFill>
                <a:effectLst/>
                <a:latin typeface="me_quran"/>
              </a:rPr>
              <a:t>ثُمَّ أَنزَلَ ٱللَّهُ سَكِينَتَهُۥ عَلَىٰ رَسُولِهِۦ وَعَلَى ٱلْمُؤْمِنِينَ وَأَنزَلَ جُنُودًا لَّمْ تَرَوْهَا وَعَذَّبَ ٱلَّذِينَ كَفَرُوا۟ وَذَٰلِكَ جَزَآءُ ٱلْكَـٰفِرِينَ</a:t>
            </a:r>
            <a:endParaRPr lang="en-CA" sz="2400" b="0" i="0" dirty="0">
              <a:solidFill>
                <a:srgbClr val="FFFFFF"/>
              </a:solidFill>
              <a:effectLst/>
              <a:latin typeface="me_quran"/>
            </a:endParaRPr>
          </a:p>
          <a:p>
            <a:pPr marL="0" indent="0" algn="ctr">
              <a:buNone/>
            </a:pPr>
            <a:r>
              <a:rPr lang="en-CA" sz="2400" b="0" i="0" dirty="0">
                <a:solidFill>
                  <a:srgbClr val="FFFFFF"/>
                </a:solidFill>
                <a:effectLst/>
              </a:rPr>
              <a:t>Then Allah sent down His tranquillity upon His Messenger and upon the believers and sent down forces whom you did not see and punished those who disbelieved. And that is the recompense of the disbelievers.</a:t>
            </a:r>
            <a:endParaRPr lang="en-US" sz="2400" dirty="0">
              <a:solidFill>
                <a:srgbClr val="FFFFFF"/>
              </a:solidFill>
            </a:endParaRPr>
          </a:p>
        </p:txBody>
      </p:sp>
    </p:spTree>
    <p:extLst>
      <p:ext uri="{BB962C8B-B14F-4D97-AF65-F5344CB8AC3E}">
        <p14:creationId xmlns:p14="http://schemas.microsoft.com/office/powerpoint/2010/main" val="930813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73768-9BFC-0514-60E9-A1E69F809871}"/>
              </a:ext>
            </a:extLst>
          </p:cNvPr>
          <p:cNvSpPr>
            <a:spLocks noGrp="1"/>
          </p:cNvSpPr>
          <p:nvPr>
            <p:ph type="title"/>
          </p:nvPr>
        </p:nvSpPr>
        <p:spPr>
          <a:xfrm>
            <a:off x="720000" y="619200"/>
            <a:ext cx="10728322" cy="708155"/>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D163C10C-5460-E5D6-819E-D248457F9D04}"/>
              </a:ext>
            </a:extLst>
          </p:cNvPr>
          <p:cNvSpPr>
            <a:spLocks noGrp="1"/>
          </p:cNvSpPr>
          <p:nvPr>
            <p:ph idx="1"/>
          </p:nvPr>
        </p:nvSpPr>
        <p:spPr>
          <a:xfrm>
            <a:off x="720000" y="1504336"/>
            <a:ext cx="10728325" cy="4955458"/>
          </a:xfrm>
        </p:spPr>
        <p:txBody>
          <a:bodyPr>
            <a:noAutofit/>
          </a:bodyPr>
          <a:lstStyle/>
          <a:p>
            <a:r>
              <a:rPr lang="en-CA" sz="2400" b="0" i="0" dirty="0">
                <a:solidFill>
                  <a:srgbClr val="FFFFFF"/>
                </a:solidFill>
                <a:effectLst/>
              </a:rPr>
              <a:t>The Banu </a:t>
            </a:r>
            <a:r>
              <a:rPr lang="en-CA" sz="2400" b="0" i="0" dirty="0" err="1">
                <a:solidFill>
                  <a:srgbClr val="FFFFFF"/>
                </a:solidFill>
                <a:effectLst/>
              </a:rPr>
              <a:t>Thaqif</a:t>
            </a:r>
            <a:r>
              <a:rPr lang="en-CA" sz="2400" b="0" i="0" dirty="0">
                <a:solidFill>
                  <a:srgbClr val="FFFFFF"/>
                </a:solidFill>
                <a:effectLst/>
              </a:rPr>
              <a:t> and </a:t>
            </a:r>
            <a:r>
              <a:rPr lang="en-CA" sz="2400" b="0" i="0" dirty="0" err="1">
                <a:solidFill>
                  <a:srgbClr val="FFFFFF"/>
                </a:solidFill>
                <a:effectLst/>
              </a:rPr>
              <a:t>Hawazin</a:t>
            </a:r>
            <a:r>
              <a:rPr lang="en-CA" sz="2400" b="0" i="0" dirty="0">
                <a:solidFill>
                  <a:srgbClr val="FFFFFF"/>
                </a:solidFill>
                <a:effectLst/>
              </a:rPr>
              <a:t>, steadfast in their initial strategy, found themselves challenged when the Muslims resiliently countered their assault. Overwhelmed by the unexpected resistance, the pagans succumbed to panic and hastily retreated.</a:t>
            </a:r>
          </a:p>
          <a:p>
            <a:r>
              <a:rPr lang="en-CA" sz="2400" b="0" i="0" dirty="0">
                <a:solidFill>
                  <a:srgbClr val="FFFFFF"/>
                </a:solidFill>
                <a:effectLst/>
              </a:rPr>
              <a:t> Sensing the urgency of the moment, the Prophet directed his companions to chase them relentlessly through the winding valleys, preventing any chance of their reassembly for a counteroffensive. </a:t>
            </a:r>
          </a:p>
          <a:p>
            <a:r>
              <a:rPr lang="en-CA" sz="2400" b="0" i="0" dirty="0">
                <a:solidFill>
                  <a:srgbClr val="FFFFFF"/>
                </a:solidFill>
                <a:effectLst/>
              </a:rPr>
              <a:t>This crucial directive proved pivotal, thwarting the pagans' recovery and compelling their dispersal. Subsequently, the Prophet strategically dispatched numerous smaller groups in various directions, each tasked with subduing a specific subtribe, ensuring an all-encompassing triumph.</a:t>
            </a:r>
            <a:endParaRPr lang="en-US" sz="2400" dirty="0">
              <a:solidFill>
                <a:srgbClr val="FFFFFF"/>
              </a:solidFill>
            </a:endParaRPr>
          </a:p>
        </p:txBody>
      </p:sp>
    </p:spTree>
    <p:extLst>
      <p:ext uri="{BB962C8B-B14F-4D97-AF65-F5344CB8AC3E}">
        <p14:creationId xmlns:p14="http://schemas.microsoft.com/office/powerpoint/2010/main" val="2137125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E2D12-2065-26F0-681D-A19532410A8C}"/>
              </a:ext>
            </a:extLst>
          </p:cNvPr>
          <p:cNvSpPr>
            <a:spLocks noGrp="1"/>
          </p:cNvSpPr>
          <p:nvPr>
            <p:ph type="title"/>
          </p:nvPr>
        </p:nvSpPr>
        <p:spPr>
          <a:xfrm>
            <a:off x="720000" y="619200"/>
            <a:ext cx="10728322" cy="840890"/>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80441B89-9822-7B01-F683-0C7F164C2E8A}"/>
              </a:ext>
            </a:extLst>
          </p:cNvPr>
          <p:cNvSpPr>
            <a:spLocks noGrp="1"/>
          </p:cNvSpPr>
          <p:nvPr>
            <p:ph idx="1"/>
          </p:nvPr>
        </p:nvSpPr>
        <p:spPr>
          <a:xfrm>
            <a:off x="720000" y="1460090"/>
            <a:ext cx="10728325" cy="4308885"/>
          </a:xfrm>
        </p:spPr>
        <p:txBody>
          <a:bodyPr>
            <a:normAutofit/>
          </a:bodyPr>
          <a:lstStyle/>
          <a:p>
            <a:r>
              <a:rPr lang="en-CA" sz="2400" dirty="0">
                <a:solidFill>
                  <a:srgbClr val="FFFFFF"/>
                </a:solidFill>
                <a:effectLst/>
              </a:rPr>
              <a:t>The Aws and </a:t>
            </a:r>
            <a:r>
              <a:rPr lang="en-CA" sz="2400" dirty="0" err="1">
                <a:solidFill>
                  <a:srgbClr val="FFFFFF"/>
                </a:solidFill>
                <a:effectLst/>
              </a:rPr>
              <a:t>Khazraj</a:t>
            </a:r>
            <a:r>
              <a:rPr lang="en-CA" sz="2400" dirty="0">
                <a:solidFill>
                  <a:srgbClr val="FFFFFF"/>
                </a:solidFill>
                <a:effectLst/>
              </a:rPr>
              <a:t> went overboard and began killing women and children. When news of this reached the Prophet, he rebuked them saying:</a:t>
            </a:r>
          </a:p>
          <a:p>
            <a:pPr marL="0" indent="0" algn="ctr">
              <a:buNone/>
            </a:pPr>
            <a:r>
              <a:rPr lang="ar-AE" sz="2400" b="0" i="0" dirty="0">
                <a:solidFill>
                  <a:srgbClr val="FFFFFF"/>
                </a:solidFill>
                <a:effectLst/>
                <a:latin typeface="Lotus Linotype"/>
              </a:rPr>
              <a:t>: ما بال أقوام بلغ بهم القتل إلى أن قتلوا الذرية ؟ ألا لا تقتلن ذرية ، ألا لا تقتلن ذرية ، قيل : لم يا رسول الله ، أليس هم أولاد المشركين ؟ قال : أوليس خياركم أولاد المشركين . ؟</a:t>
            </a:r>
            <a:endParaRPr lang="en-CA" sz="2400" b="0" i="0" dirty="0">
              <a:solidFill>
                <a:srgbClr val="FFFFFF"/>
              </a:solidFill>
              <a:effectLst/>
              <a:latin typeface="Lotus Linotype"/>
            </a:endParaRPr>
          </a:p>
          <a:p>
            <a:r>
              <a:rPr lang="en-CA" sz="2400" dirty="0">
                <a:solidFill>
                  <a:srgbClr val="F9FFFF"/>
                </a:solidFill>
                <a:effectLst/>
              </a:rPr>
              <a:t>The Prophet ordered that no child, woman, old man, or captive could be killed,</a:t>
            </a:r>
          </a:p>
          <a:p>
            <a:endParaRPr lang="en-CA" sz="2400" dirty="0">
              <a:solidFill>
                <a:srgbClr val="FFFFFF"/>
              </a:solidFill>
              <a:effectLst/>
            </a:endParaRPr>
          </a:p>
        </p:txBody>
      </p:sp>
    </p:spTree>
    <p:extLst>
      <p:ext uri="{BB962C8B-B14F-4D97-AF65-F5344CB8AC3E}">
        <p14:creationId xmlns:p14="http://schemas.microsoft.com/office/powerpoint/2010/main" val="3724272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19204-D4DD-4803-2C44-B0D4B4ABE9B7}"/>
              </a:ext>
            </a:extLst>
          </p:cNvPr>
          <p:cNvSpPr>
            <a:spLocks noGrp="1"/>
          </p:cNvSpPr>
          <p:nvPr>
            <p:ph type="title"/>
          </p:nvPr>
        </p:nvSpPr>
        <p:spPr>
          <a:xfrm>
            <a:off x="720000" y="619200"/>
            <a:ext cx="10728322" cy="793964"/>
          </a:xfrm>
        </p:spPr>
        <p:txBody>
          <a:bodyPr/>
          <a:lstStyle/>
          <a:p>
            <a:pPr algn="ctr"/>
            <a:r>
              <a:rPr lang="en-US" dirty="0"/>
              <a:t>The Story of the Hanging Tree</a:t>
            </a:r>
          </a:p>
        </p:txBody>
      </p:sp>
      <p:sp>
        <p:nvSpPr>
          <p:cNvPr id="3" name="Content Placeholder 2">
            <a:extLst>
              <a:ext uri="{FF2B5EF4-FFF2-40B4-BE49-F238E27FC236}">
                <a16:creationId xmlns:a16="http://schemas.microsoft.com/office/drawing/2014/main" id="{59EBED74-9EDA-CACF-4174-3B7702AE747C}"/>
              </a:ext>
            </a:extLst>
          </p:cNvPr>
          <p:cNvSpPr>
            <a:spLocks noGrp="1"/>
          </p:cNvSpPr>
          <p:nvPr>
            <p:ph idx="1"/>
          </p:nvPr>
        </p:nvSpPr>
        <p:spPr>
          <a:xfrm>
            <a:off x="720000" y="1593274"/>
            <a:ext cx="10728325" cy="4645526"/>
          </a:xfrm>
        </p:spPr>
        <p:txBody>
          <a:bodyPr>
            <a:normAutofit/>
          </a:bodyPr>
          <a:lstStyle/>
          <a:p>
            <a:r>
              <a:rPr lang="en-US" dirty="0">
                <a:solidFill>
                  <a:srgbClr val="FFFFFF"/>
                </a:solidFill>
              </a:rPr>
              <a:t>Ibn </a:t>
            </a:r>
            <a:r>
              <a:rPr lang="en-US" dirty="0" err="1">
                <a:solidFill>
                  <a:srgbClr val="FFFFFF"/>
                </a:solidFill>
              </a:rPr>
              <a:t>Ishaq</a:t>
            </a:r>
            <a:r>
              <a:rPr lang="en-US" dirty="0">
                <a:solidFill>
                  <a:srgbClr val="FFFFFF"/>
                </a:solidFill>
              </a:rPr>
              <a:t> (d. 151 AH) reports from Abu </a:t>
            </a:r>
            <a:r>
              <a:rPr lang="en-US" dirty="0" err="1">
                <a:solidFill>
                  <a:srgbClr val="FFFFFF"/>
                </a:solidFill>
              </a:rPr>
              <a:t>Waqid</a:t>
            </a:r>
            <a:r>
              <a:rPr lang="en-US" dirty="0">
                <a:solidFill>
                  <a:srgbClr val="FFFFFF"/>
                </a:solidFill>
              </a:rPr>
              <a:t> Al-</a:t>
            </a:r>
            <a:r>
              <a:rPr lang="en-US" dirty="0" err="1">
                <a:solidFill>
                  <a:srgbClr val="FFFFFF"/>
                </a:solidFill>
              </a:rPr>
              <a:t>Laythi</a:t>
            </a:r>
            <a:r>
              <a:rPr lang="en-US" dirty="0">
                <a:solidFill>
                  <a:srgbClr val="FFFFFF"/>
                </a:solidFill>
              </a:rPr>
              <a:t>:</a:t>
            </a:r>
          </a:p>
          <a:p>
            <a:pPr marL="0" indent="0" algn="ctr">
              <a:buNone/>
            </a:pPr>
            <a:r>
              <a:rPr lang="ar-AE" sz="2400" b="0" i="0" dirty="0">
                <a:solidFill>
                  <a:srgbClr val="FFFFFF"/>
                </a:solidFill>
                <a:effectLst/>
                <a:latin typeface="Lotus Linotype"/>
              </a:rPr>
              <a:t>ففي رواية ابن إسحاق: كانت كفار قريش، ومن سواهم من العرب لهم شجرة عظيمة خضراء يقال لها (ذات أنواط) يأتونها كل سنة، فيعلقون أسلحتهم عليها، ويذبحون عندها، ويعكفون عليها يوما، قال: فرأينا ونحن نسير مع رسول الله صلى الله عليه وسلم سدرة خضراء عظيمة، فتنادينا من جنبات الطريق: يا رسول الله؛ اجعل لنا ذات أنواط ..".</a:t>
            </a:r>
            <a:endParaRPr lang="en-CA" sz="2400" b="0" i="0" dirty="0">
              <a:solidFill>
                <a:srgbClr val="FFFFFF"/>
              </a:solidFill>
              <a:effectLst/>
              <a:latin typeface="Lotus Linotype"/>
            </a:endParaRPr>
          </a:p>
          <a:p>
            <a:pPr marL="0" indent="0" algn="ctr">
              <a:buNone/>
            </a:pPr>
            <a:r>
              <a:rPr lang="en-CA" dirty="0">
                <a:solidFill>
                  <a:srgbClr val="FFFFFF"/>
                </a:solidFill>
              </a:rPr>
              <a:t>The disbelievers from Quraysh and the other pagan tribes had a great green tree named </a:t>
            </a:r>
            <a:r>
              <a:rPr lang="en-CA" dirty="0" err="1">
                <a:solidFill>
                  <a:srgbClr val="FFFFFF"/>
                </a:solidFill>
              </a:rPr>
              <a:t>Dhat</a:t>
            </a:r>
            <a:r>
              <a:rPr lang="en-CA" dirty="0">
                <a:solidFill>
                  <a:srgbClr val="FFFFFF"/>
                </a:solidFill>
              </a:rPr>
              <a:t> </a:t>
            </a:r>
            <a:r>
              <a:rPr lang="en-CA" dirty="0" err="1">
                <a:solidFill>
                  <a:srgbClr val="FFFFFF"/>
                </a:solidFill>
              </a:rPr>
              <a:t>Anwat</a:t>
            </a:r>
            <a:r>
              <a:rPr lang="en-CA" dirty="0">
                <a:solidFill>
                  <a:srgbClr val="FFFFFF"/>
                </a:solidFill>
              </a:rPr>
              <a:t> that they would visit every year. They would hang their weapons on it, sacrifice animals to it, and make a festival around it. As  we were traveling with the Prophet, we saw a large green tree, so we asked the Prophet, </a:t>
            </a:r>
            <a:r>
              <a:rPr lang="en-CA" b="0" i="0" dirty="0">
                <a:solidFill>
                  <a:srgbClr val="FFFFFF"/>
                </a:solidFill>
                <a:effectLst/>
              </a:rPr>
              <a:t>"O Messenger of Allah! Why don't you make for us a hanging tree just as they have the Hanging Tree?"</a:t>
            </a:r>
            <a:endParaRPr lang="en-US" dirty="0">
              <a:solidFill>
                <a:srgbClr val="FFFFFF"/>
              </a:solidFill>
            </a:endParaRPr>
          </a:p>
        </p:txBody>
      </p:sp>
    </p:spTree>
    <p:extLst>
      <p:ext uri="{BB962C8B-B14F-4D97-AF65-F5344CB8AC3E}">
        <p14:creationId xmlns:p14="http://schemas.microsoft.com/office/powerpoint/2010/main" val="755301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BFD5-2D66-EF76-66C8-62A59A4FD644}"/>
              </a:ext>
            </a:extLst>
          </p:cNvPr>
          <p:cNvSpPr>
            <a:spLocks noGrp="1"/>
          </p:cNvSpPr>
          <p:nvPr>
            <p:ph type="title"/>
          </p:nvPr>
        </p:nvSpPr>
        <p:spPr>
          <a:xfrm>
            <a:off x="720000" y="619200"/>
            <a:ext cx="10728322" cy="840890"/>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3FBD57DB-3374-EAE6-804C-E91F7DA45AE7}"/>
              </a:ext>
            </a:extLst>
          </p:cNvPr>
          <p:cNvSpPr>
            <a:spLocks noGrp="1"/>
          </p:cNvSpPr>
          <p:nvPr>
            <p:ph idx="1"/>
          </p:nvPr>
        </p:nvSpPr>
        <p:spPr>
          <a:xfrm>
            <a:off x="720000" y="1563330"/>
            <a:ext cx="10728325" cy="4468760"/>
          </a:xfrm>
        </p:spPr>
        <p:txBody>
          <a:bodyPr/>
          <a:lstStyle/>
          <a:p>
            <a:pPr algn="l"/>
            <a:r>
              <a:rPr lang="en-CA" sz="2400" b="0" i="0" dirty="0">
                <a:solidFill>
                  <a:srgbClr val="FFFFFF"/>
                </a:solidFill>
                <a:effectLst/>
              </a:rPr>
              <a:t>Following the conflict, the Prophet, troubled by the sight of a deceased woman on the battlefield, learned she had fallen at the hands of Khalid ibn Al-Walid. In response, he issued a directive, instructing Khalid that women, children, and servants were not to be targeted.</a:t>
            </a:r>
          </a:p>
          <a:p>
            <a:pPr algn="l"/>
            <a:r>
              <a:rPr lang="en-CA" sz="2400" b="0" i="0" dirty="0">
                <a:solidFill>
                  <a:srgbClr val="FFFFFF"/>
                </a:solidFill>
                <a:effectLst/>
              </a:rPr>
              <a:t>The historical context of the </a:t>
            </a:r>
            <a:r>
              <a:rPr lang="en-CA" sz="2400" b="0" i="0" dirty="0" err="1">
                <a:solidFill>
                  <a:srgbClr val="FFFFFF"/>
                </a:solidFill>
                <a:effectLst/>
              </a:rPr>
              <a:t>seerah</a:t>
            </a:r>
            <a:r>
              <a:rPr lang="en-CA" sz="2400" b="0" i="0" dirty="0">
                <a:solidFill>
                  <a:srgbClr val="FFFFFF"/>
                </a:solidFill>
                <a:effectLst/>
              </a:rPr>
              <a:t> elucidates an absence of a distinct concept of civilians during wartime. Regardless of age or gender, there was a lack of recognized protected status amidst battle engagements.</a:t>
            </a:r>
          </a:p>
          <a:p>
            <a:pPr algn="l"/>
            <a:r>
              <a:rPr lang="en-CA" sz="2400" b="0" i="0" dirty="0">
                <a:solidFill>
                  <a:srgbClr val="FFFFFF"/>
                </a:solidFill>
                <a:effectLst/>
              </a:rPr>
              <a:t>In this instance, the Prophet sought to formalize a fundamental principle of warfare: the prohibition of causing harm to civilians.</a:t>
            </a:r>
          </a:p>
          <a:p>
            <a:endParaRPr lang="en-US" dirty="0"/>
          </a:p>
        </p:txBody>
      </p:sp>
    </p:spTree>
    <p:extLst>
      <p:ext uri="{BB962C8B-B14F-4D97-AF65-F5344CB8AC3E}">
        <p14:creationId xmlns:p14="http://schemas.microsoft.com/office/powerpoint/2010/main" val="1408303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74A25-9F29-4A7E-2978-8DD61ADB6C84}"/>
              </a:ext>
            </a:extLst>
          </p:cNvPr>
          <p:cNvSpPr>
            <a:spLocks noGrp="1"/>
          </p:cNvSpPr>
          <p:nvPr>
            <p:ph type="title"/>
          </p:nvPr>
        </p:nvSpPr>
        <p:spPr>
          <a:xfrm>
            <a:off x="720000" y="619200"/>
            <a:ext cx="10728322" cy="877091"/>
          </a:xfrm>
        </p:spPr>
        <p:txBody>
          <a:bodyPr/>
          <a:lstStyle/>
          <a:p>
            <a:pPr algn="ctr"/>
            <a:r>
              <a:rPr lang="en-US" dirty="0"/>
              <a:t>The Story of the Hanging Tree</a:t>
            </a:r>
          </a:p>
        </p:txBody>
      </p:sp>
      <p:sp>
        <p:nvSpPr>
          <p:cNvPr id="3" name="Content Placeholder 2">
            <a:extLst>
              <a:ext uri="{FF2B5EF4-FFF2-40B4-BE49-F238E27FC236}">
                <a16:creationId xmlns:a16="http://schemas.microsoft.com/office/drawing/2014/main" id="{2346A126-B3FA-6898-8D9D-B8B0F530DC28}"/>
              </a:ext>
            </a:extLst>
          </p:cNvPr>
          <p:cNvSpPr>
            <a:spLocks noGrp="1"/>
          </p:cNvSpPr>
          <p:nvPr>
            <p:ph idx="1"/>
          </p:nvPr>
        </p:nvSpPr>
        <p:spPr>
          <a:xfrm>
            <a:off x="720000" y="1496292"/>
            <a:ext cx="10728325" cy="4272684"/>
          </a:xfrm>
        </p:spPr>
        <p:txBody>
          <a:bodyPr>
            <a:normAutofit lnSpcReduction="10000"/>
          </a:bodyPr>
          <a:lstStyle/>
          <a:p>
            <a:pPr marL="0" indent="0" algn="ctr">
              <a:buNone/>
            </a:pPr>
            <a:r>
              <a:rPr lang="ar-LB" sz="2400" i="0" dirty="0">
                <a:solidFill>
                  <a:srgbClr val="FFFFFF"/>
                </a:solidFill>
                <a:effectLst/>
                <a:latin typeface="Lotus Linotype"/>
              </a:rPr>
              <a:t>فقال رسول الله «صلى الله عليه وآله»: </a:t>
            </a:r>
            <a:r>
              <a:rPr lang="ar-SA" sz="2400" i="0" dirty="0">
                <a:solidFill>
                  <a:srgbClr val="FFFFFF"/>
                </a:solidFill>
                <a:effectLst/>
              </a:rPr>
              <a:t>«الله أكبر، الله أكبر، الله أكبر، قلتم والذي نفسي بيده، كما قال قوم موسى لموسى: </a:t>
            </a:r>
            <a:r>
              <a:rPr lang="ar-LB" sz="2400" i="0" dirty="0">
                <a:solidFill>
                  <a:srgbClr val="FFFFFF"/>
                </a:solidFill>
                <a:effectLst/>
                <a:latin typeface="Lotus Linotype"/>
              </a:rPr>
              <a:t>{اجْعَلْ لَنَا إِلَهاً كَمَا لَهُمْ آلِهَةٌ قَالَ إِنَّكُمْ قَوْمٌ تَجْهَلُونَ}</a:t>
            </a:r>
            <a:r>
              <a:rPr lang="ar-SA" sz="2400" i="0" dirty="0">
                <a:solidFill>
                  <a:srgbClr val="FFFFFF"/>
                </a:solidFill>
                <a:effectLst/>
                <a:latin typeface="Lotus Linotype"/>
              </a:rPr>
              <a:t> </a:t>
            </a:r>
            <a:r>
              <a:rPr lang="ar-SA" sz="2400" i="0" dirty="0">
                <a:solidFill>
                  <a:srgbClr val="FFFFFF"/>
                </a:solidFill>
                <a:effectLst/>
              </a:rPr>
              <a:t>إنها لسنن، لتركبن سنن من كان قبلكم، حذو القذة بالقذة</a:t>
            </a:r>
            <a:endParaRPr lang="en-CA" sz="2400" i="0" dirty="0">
              <a:solidFill>
                <a:srgbClr val="FFFFFF"/>
              </a:solidFill>
              <a:effectLst/>
            </a:endParaRPr>
          </a:p>
          <a:p>
            <a:pPr marL="0" indent="0" algn="ctr">
              <a:buNone/>
            </a:pPr>
            <a:r>
              <a:rPr lang="en-CA" sz="2400" b="0" i="0" dirty="0">
                <a:solidFill>
                  <a:srgbClr val="FFFFFF"/>
                </a:solidFill>
                <a:effectLst/>
              </a:rPr>
              <a:t>Our Prophet said, ”God is great!  God is great! God is great!. I swear by the One in whose Hands is my soul, you have said exactly like the Children of Israel said to Moses when they said...”</a:t>
            </a:r>
          </a:p>
          <a:p>
            <a:pPr marL="0" indent="0" algn="ctr">
              <a:buNone/>
            </a:pPr>
            <a:br>
              <a:rPr lang="en-CA" sz="2400" dirty="0">
                <a:solidFill>
                  <a:srgbClr val="FFFFFF"/>
                </a:solidFill>
              </a:rPr>
            </a:br>
            <a:r>
              <a:rPr lang="ar-AE" sz="2400" b="0" i="0" dirty="0">
                <a:solidFill>
                  <a:srgbClr val="FFFFFF"/>
                </a:solidFill>
                <a:effectLst/>
                <a:latin typeface="Arial" panose="020B0604020202020204" pitchFamily="34" charset="0"/>
              </a:rPr>
              <a:t>"</a:t>
            </a:r>
            <a:r>
              <a:rPr lang="en-CA" sz="2400" b="0" i="0" dirty="0">
                <a:solidFill>
                  <a:srgbClr val="FFFFFF"/>
                </a:solidFill>
                <a:effectLst/>
              </a:rPr>
              <a:t>O Moses, make for us a god just as they have gods" </a:t>
            </a:r>
          </a:p>
          <a:p>
            <a:pPr marL="0" indent="0" algn="ctr">
              <a:buNone/>
            </a:pPr>
            <a:r>
              <a:rPr lang="en-CA" sz="2400" b="0" i="0" dirty="0">
                <a:solidFill>
                  <a:srgbClr val="FFFFFF"/>
                </a:solidFill>
                <a:effectLst/>
              </a:rPr>
              <a:t>Quran, 7:138</a:t>
            </a:r>
            <a:endParaRPr lang="en-US" sz="2400" dirty="0">
              <a:solidFill>
                <a:srgbClr val="FFFFFF"/>
              </a:solidFill>
            </a:endParaRPr>
          </a:p>
        </p:txBody>
      </p:sp>
    </p:spTree>
    <p:extLst>
      <p:ext uri="{BB962C8B-B14F-4D97-AF65-F5344CB8AC3E}">
        <p14:creationId xmlns:p14="http://schemas.microsoft.com/office/powerpoint/2010/main" val="3515908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62F2D-B517-016B-C58A-4C70F9BB6B09}"/>
              </a:ext>
            </a:extLst>
          </p:cNvPr>
          <p:cNvSpPr>
            <a:spLocks noGrp="1"/>
          </p:cNvSpPr>
          <p:nvPr>
            <p:ph type="title"/>
          </p:nvPr>
        </p:nvSpPr>
        <p:spPr>
          <a:xfrm>
            <a:off x="720000" y="619200"/>
            <a:ext cx="10728322" cy="780109"/>
          </a:xfrm>
        </p:spPr>
        <p:txBody>
          <a:bodyPr/>
          <a:lstStyle/>
          <a:p>
            <a:pPr algn="ctr"/>
            <a:r>
              <a:rPr lang="en-US" dirty="0"/>
              <a:t>The Story of the Hanging Tree</a:t>
            </a:r>
          </a:p>
        </p:txBody>
      </p:sp>
      <p:sp>
        <p:nvSpPr>
          <p:cNvPr id="3" name="Content Placeholder 2">
            <a:extLst>
              <a:ext uri="{FF2B5EF4-FFF2-40B4-BE49-F238E27FC236}">
                <a16:creationId xmlns:a16="http://schemas.microsoft.com/office/drawing/2014/main" id="{61EF89C5-CD81-990E-763E-860B121F504C}"/>
              </a:ext>
            </a:extLst>
          </p:cNvPr>
          <p:cNvSpPr>
            <a:spLocks noGrp="1"/>
          </p:cNvSpPr>
          <p:nvPr>
            <p:ph idx="1"/>
          </p:nvPr>
        </p:nvSpPr>
        <p:spPr>
          <a:xfrm>
            <a:off x="720000" y="1537856"/>
            <a:ext cx="10728325" cy="4231120"/>
          </a:xfrm>
        </p:spPr>
        <p:txBody>
          <a:bodyPr>
            <a:normAutofit lnSpcReduction="10000"/>
          </a:bodyPr>
          <a:lstStyle/>
          <a:p>
            <a:r>
              <a:rPr lang="en-US" sz="2400" dirty="0">
                <a:solidFill>
                  <a:srgbClr val="FFFFFF"/>
                </a:solidFill>
              </a:rPr>
              <a:t>Important lessons from this story:</a:t>
            </a:r>
          </a:p>
          <a:p>
            <a:r>
              <a:rPr lang="en-US" sz="2400" dirty="0">
                <a:solidFill>
                  <a:srgbClr val="FFFFFF"/>
                </a:solidFill>
              </a:rPr>
              <a:t>1. Muslims should avoid superstitious rituals as they can constitute a form of shirk.</a:t>
            </a:r>
          </a:p>
          <a:p>
            <a:r>
              <a:rPr lang="en-US" sz="2400" dirty="0">
                <a:solidFill>
                  <a:srgbClr val="FFFFFF"/>
                </a:solidFill>
              </a:rPr>
              <a:t>2. When we see or hear something offensive, we should not respond with crude or vulgar language. The Prophet responds to blasphemous acts with the mentioning of Allah.</a:t>
            </a:r>
          </a:p>
          <a:p>
            <a:r>
              <a:rPr lang="en-US" sz="2400" dirty="0">
                <a:solidFill>
                  <a:srgbClr val="FFFFFF"/>
                </a:solidFill>
              </a:rPr>
              <a:t>3. The Prophet made a distinction between an act of shirk and a </a:t>
            </a:r>
            <a:r>
              <a:rPr lang="en-US" sz="2400" dirty="0" err="1">
                <a:solidFill>
                  <a:srgbClr val="FFFFFF"/>
                </a:solidFill>
              </a:rPr>
              <a:t>mushrik</a:t>
            </a:r>
            <a:r>
              <a:rPr lang="en-US" sz="2400" dirty="0">
                <a:solidFill>
                  <a:srgbClr val="FFFFFF"/>
                </a:solidFill>
              </a:rPr>
              <a:t>.</a:t>
            </a:r>
          </a:p>
          <a:p>
            <a:r>
              <a:rPr lang="en-US" sz="2400" dirty="0">
                <a:solidFill>
                  <a:srgbClr val="FFFFFF"/>
                </a:solidFill>
              </a:rPr>
              <a:t>4. Following the religious traditions of others and abandoning Islamic teachings is prohibited. </a:t>
            </a:r>
          </a:p>
        </p:txBody>
      </p:sp>
    </p:spTree>
    <p:extLst>
      <p:ext uri="{BB962C8B-B14F-4D97-AF65-F5344CB8AC3E}">
        <p14:creationId xmlns:p14="http://schemas.microsoft.com/office/powerpoint/2010/main" val="1168880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4C70A-0A1C-CDAC-4E5A-9D0B5D30AED1}"/>
              </a:ext>
            </a:extLst>
          </p:cNvPr>
          <p:cNvSpPr>
            <a:spLocks noGrp="1"/>
          </p:cNvSpPr>
          <p:nvPr>
            <p:ph type="title"/>
          </p:nvPr>
        </p:nvSpPr>
        <p:spPr>
          <a:xfrm>
            <a:off x="720000" y="619200"/>
            <a:ext cx="10728322" cy="752400"/>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BA5E2880-701C-DFE1-1287-8EC28061BB66}"/>
              </a:ext>
            </a:extLst>
          </p:cNvPr>
          <p:cNvSpPr>
            <a:spLocks noGrp="1"/>
          </p:cNvSpPr>
          <p:nvPr>
            <p:ph idx="1"/>
          </p:nvPr>
        </p:nvSpPr>
        <p:spPr>
          <a:xfrm>
            <a:off x="720000" y="1510146"/>
            <a:ext cx="10728325" cy="4728654"/>
          </a:xfrm>
        </p:spPr>
        <p:txBody>
          <a:bodyPr>
            <a:normAutofit/>
          </a:bodyPr>
          <a:lstStyle/>
          <a:p>
            <a:r>
              <a:rPr lang="en-US" sz="2400" dirty="0">
                <a:solidFill>
                  <a:srgbClr val="FFFFFF"/>
                </a:solidFill>
              </a:rPr>
              <a:t>The Muslims arrive at the Valley of </a:t>
            </a:r>
            <a:r>
              <a:rPr lang="en-US" sz="2400" dirty="0" err="1">
                <a:solidFill>
                  <a:srgbClr val="FFFFFF"/>
                </a:solidFill>
              </a:rPr>
              <a:t>Hunayn</a:t>
            </a:r>
            <a:r>
              <a:rPr lang="en-US" sz="2400" dirty="0">
                <a:solidFill>
                  <a:srgbClr val="FFFFFF"/>
                </a:solidFill>
              </a:rPr>
              <a:t> and pray the </a:t>
            </a:r>
            <a:r>
              <a:rPr lang="en-US" sz="2400" dirty="0" err="1">
                <a:solidFill>
                  <a:srgbClr val="FFFFFF"/>
                </a:solidFill>
              </a:rPr>
              <a:t>Isha</a:t>
            </a:r>
            <a:r>
              <a:rPr lang="en-US" sz="2400" dirty="0">
                <a:solidFill>
                  <a:srgbClr val="FFFFFF"/>
                </a:solidFill>
              </a:rPr>
              <a:t> prayers.</a:t>
            </a:r>
          </a:p>
          <a:p>
            <a:r>
              <a:rPr lang="en-CA" sz="2400" b="0" i="0" dirty="0">
                <a:solidFill>
                  <a:srgbClr val="FFFFFF"/>
                </a:solidFill>
                <a:effectLst/>
              </a:rPr>
              <a:t>A group of companions was dispatched to survey the pagan army's strength and furnish a comprehensive report. Upon their return, they conveyed to the Prophet the staggering abundance of livestock and possessions amassed by the pagans. Additionally, they observed the presence of women and children among the pagan ranks.</a:t>
            </a:r>
          </a:p>
          <a:p>
            <a:r>
              <a:rPr lang="en-US" sz="2400" dirty="0">
                <a:solidFill>
                  <a:srgbClr val="FFFFFF"/>
                </a:solidFill>
              </a:rPr>
              <a:t>The Prophet smiled and remarked:</a:t>
            </a:r>
          </a:p>
          <a:p>
            <a:pPr marL="0" indent="0" algn="ctr">
              <a:buNone/>
            </a:pPr>
            <a:r>
              <a:rPr lang="ar-AE" sz="2400" b="0" i="0" dirty="0">
                <a:solidFill>
                  <a:schemeClr val="tx1"/>
                </a:solidFill>
                <a:effectLst/>
                <a:latin typeface="Lotus Linotype"/>
              </a:rPr>
              <a:t>«تلك غنيمة للمسلمين غدا إن شاء الله تعالى».</a:t>
            </a:r>
            <a:endParaRPr lang="en-CA" sz="2400" b="0" i="0" dirty="0">
              <a:solidFill>
                <a:schemeClr val="tx1"/>
              </a:solidFill>
              <a:effectLst/>
              <a:latin typeface="Lotus Linotype"/>
            </a:endParaRPr>
          </a:p>
          <a:p>
            <a:pPr marL="0" indent="0" algn="ctr">
              <a:buNone/>
            </a:pPr>
            <a:r>
              <a:rPr lang="en-CA" sz="2400" dirty="0">
                <a:solidFill>
                  <a:schemeClr val="tx1"/>
                </a:solidFill>
              </a:rPr>
              <a:t>“That will all be the spoils for the Muslims tomorrow, God willing.”</a:t>
            </a:r>
            <a:endParaRPr lang="en-US" sz="2400" dirty="0">
              <a:solidFill>
                <a:schemeClr val="tx1"/>
              </a:solidFill>
            </a:endParaRPr>
          </a:p>
        </p:txBody>
      </p:sp>
    </p:spTree>
    <p:extLst>
      <p:ext uri="{BB962C8B-B14F-4D97-AF65-F5344CB8AC3E}">
        <p14:creationId xmlns:p14="http://schemas.microsoft.com/office/powerpoint/2010/main" val="3223206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4CE55-3FD8-B909-3574-82D23DB180B0}"/>
              </a:ext>
            </a:extLst>
          </p:cNvPr>
          <p:cNvSpPr>
            <a:spLocks noGrp="1"/>
          </p:cNvSpPr>
          <p:nvPr>
            <p:ph type="title"/>
          </p:nvPr>
        </p:nvSpPr>
        <p:spPr>
          <a:xfrm>
            <a:off x="720000" y="619200"/>
            <a:ext cx="10728322" cy="752400"/>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AA7300E2-C214-E748-151C-C8560F13A1E0}"/>
              </a:ext>
            </a:extLst>
          </p:cNvPr>
          <p:cNvSpPr>
            <a:spLocks noGrp="1"/>
          </p:cNvSpPr>
          <p:nvPr>
            <p:ph idx="1"/>
          </p:nvPr>
        </p:nvSpPr>
        <p:spPr>
          <a:xfrm>
            <a:off x="720000" y="1371600"/>
            <a:ext cx="10728325" cy="4397375"/>
          </a:xfrm>
        </p:spPr>
        <p:txBody>
          <a:bodyPr/>
          <a:lstStyle/>
          <a:p>
            <a:r>
              <a:rPr lang="en-US" sz="2400" dirty="0">
                <a:solidFill>
                  <a:srgbClr val="FFFFFF"/>
                </a:solidFill>
              </a:rPr>
              <a:t>The Banu </a:t>
            </a:r>
            <a:r>
              <a:rPr lang="en-US" sz="2400" dirty="0" err="1">
                <a:solidFill>
                  <a:srgbClr val="FFFFFF"/>
                </a:solidFill>
              </a:rPr>
              <a:t>Thaqif</a:t>
            </a:r>
            <a:r>
              <a:rPr lang="en-US" sz="2400" dirty="0">
                <a:solidFill>
                  <a:srgbClr val="FFFFFF"/>
                </a:solidFill>
              </a:rPr>
              <a:t> were familiar with the terrain of the valley. They knew exactly where to position themselves to gain a tactical advantage over the Muslim army.</a:t>
            </a:r>
          </a:p>
          <a:p>
            <a:r>
              <a:rPr lang="en-US" sz="2400" dirty="0">
                <a:solidFill>
                  <a:srgbClr val="FFFFFF"/>
                </a:solidFill>
              </a:rPr>
              <a:t>They stationed a small group of fighters at the end of the valley that the Muslims must cross, and they awaited the Muslims to attack.</a:t>
            </a:r>
          </a:p>
          <a:p>
            <a:r>
              <a:rPr lang="en-CA" sz="2400" dirty="0">
                <a:solidFill>
                  <a:srgbClr val="FFFFFF"/>
                </a:solidFill>
                <a:effectLst/>
              </a:rPr>
              <a:t>The </a:t>
            </a:r>
            <a:r>
              <a:rPr lang="en-CA" sz="2400" dirty="0" err="1">
                <a:solidFill>
                  <a:srgbClr val="FFFFFF"/>
                </a:solidFill>
                <a:effectLst/>
              </a:rPr>
              <a:t>Hawazin</a:t>
            </a:r>
            <a:r>
              <a:rPr lang="en-CA" sz="2400" dirty="0">
                <a:solidFill>
                  <a:srgbClr val="FFFFFF"/>
                </a:solidFill>
                <a:effectLst/>
              </a:rPr>
              <a:t> took up positions in the Valley of </a:t>
            </a:r>
            <a:r>
              <a:rPr lang="en-CA" sz="2400" dirty="0" err="1">
                <a:solidFill>
                  <a:srgbClr val="FFFFFF"/>
                </a:solidFill>
                <a:effectLst/>
              </a:rPr>
              <a:t>Ḥunayn</a:t>
            </a:r>
            <a:r>
              <a:rPr lang="en-CA" sz="2400" dirty="0">
                <a:solidFill>
                  <a:srgbClr val="FFFFFF"/>
                </a:solidFill>
                <a:effectLst/>
              </a:rPr>
              <a:t>; some hid in its many hollows with a plan to attack at once from all sides.</a:t>
            </a:r>
          </a:p>
          <a:p>
            <a:endParaRPr lang="en-CA" sz="2400" dirty="0">
              <a:solidFill>
                <a:srgbClr val="FFFFFF"/>
              </a:solidFill>
              <a:effectLst/>
            </a:endParaRPr>
          </a:p>
          <a:p>
            <a:pPr marL="0" indent="0">
              <a:buNone/>
            </a:pPr>
            <a:endParaRPr lang="en-CA" dirty="0">
              <a:effectLst/>
              <a:latin typeface="Helvetica" pitchFamily="2" charset="0"/>
            </a:endParaRPr>
          </a:p>
          <a:p>
            <a:endParaRPr lang="en-US" dirty="0"/>
          </a:p>
        </p:txBody>
      </p:sp>
    </p:spTree>
    <p:extLst>
      <p:ext uri="{BB962C8B-B14F-4D97-AF65-F5344CB8AC3E}">
        <p14:creationId xmlns:p14="http://schemas.microsoft.com/office/powerpoint/2010/main" val="2267785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DE4D6-03D3-7174-9E2C-FA0239EF1927}"/>
              </a:ext>
            </a:extLst>
          </p:cNvPr>
          <p:cNvSpPr>
            <a:spLocks noGrp="1"/>
          </p:cNvSpPr>
          <p:nvPr>
            <p:ph type="title"/>
          </p:nvPr>
        </p:nvSpPr>
        <p:spPr>
          <a:xfrm>
            <a:off x="720000" y="619200"/>
            <a:ext cx="10728322" cy="780109"/>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EE39F613-22F8-1C4D-4815-6E01C50A5464}"/>
              </a:ext>
            </a:extLst>
          </p:cNvPr>
          <p:cNvSpPr>
            <a:spLocks noGrp="1"/>
          </p:cNvSpPr>
          <p:nvPr>
            <p:ph idx="1"/>
          </p:nvPr>
        </p:nvSpPr>
        <p:spPr>
          <a:xfrm>
            <a:off x="720000" y="1399310"/>
            <a:ext cx="10728325" cy="4369666"/>
          </a:xfrm>
        </p:spPr>
        <p:txBody>
          <a:bodyPr/>
          <a:lstStyle/>
          <a:p>
            <a:r>
              <a:rPr lang="en-CA" sz="2400" dirty="0">
                <a:solidFill>
                  <a:srgbClr val="FCFCFC"/>
                </a:solidFill>
                <a:effectLst/>
              </a:rPr>
              <a:t>The Muslims march into the Valley of </a:t>
            </a:r>
            <a:r>
              <a:rPr lang="en-CA" sz="2400" dirty="0" err="1">
                <a:solidFill>
                  <a:srgbClr val="FCFCFC"/>
                </a:solidFill>
                <a:effectLst/>
              </a:rPr>
              <a:t>Ḥunayn</a:t>
            </a:r>
            <a:r>
              <a:rPr lang="en-CA" sz="2400" dirty="0">
                <a:solidFill>
                  <a:srgbClr val="FCFCFC"/>
                </a:solidFill>
                <a:effectLst/>
              </a:rPr>
              <a:t>; Khalid leads at the helm of </a:t>
            </a:r>
            <a:r>
              <a:rPr lang="en-CA" sz="2400" dirty="0" err="1">
                <a:solidFill>
                  <a:srgbClr val="FCFCFC"/>
                </a:solidFill>
                <a:effectLst/>
              </a:rPr>
              <a:t>Sulaym</a:t>
            </a:r>
            <a:r>
              <a:rPr lang="en-CA" sz="2400" dirty="0">
                <a:solidFill>
                  <a:srgbClr val="FCFCFC"/>
                </a:solidFill>
                <a:effectLst/>
              </a:rPr>
              <a:t> with the new </a:t>
            </a:r>
            <a:r>
              <a:rPr lang="en-CA" sz="2400" dirty="0" err="1">
                <a:solidFill>
                  <a:srgbClr val="FCFCFC"/>
                </a:solidFill>
                <a:effectLst/>
              </a:rPr>
              <a:t>Makkan</a:t>
            </a:r>
            <a:r>
              <a:rPr lang="en-CA" sz="2400" dirty="0">
                <a:solidFill>
                  <a:srgbClr val="FCFCFC"/>
                </a:solidFill>
                <a:effectLst/>
              </a:rPr>
              <a:t> converts behind them. They </a:t>
            </a:r>
            <a:r>
              <a:rPr lang="en-CA" sz="2400" dirty="0">
                <a:solidFill>
                  <a:srgbClr val="FFFFFF"/>
                </a:solidFill>
              </a:rPr>
              <a:t>were lured into the valley, and the small contingent of the </a:t>
            </a:r>
            <a:r>
              <a:rPr lang="en-CA" sz="2400" dirty="0" err="1">
                <a:solidFill>
                  <a:srgbClr val="FFFFFF"/>
                </a:solidFill>
              </a:rPr>
              <a:t>Hawazin</a:t>
            </a:r>
            <a:r>
              <a:rPr lang="en-CA" sz="2400" dirty="0">
                <a:solidFill>
                  <a:srgbClr val="FFFFFF"/>
                </a:solidFill>
              </a:rPr>
              <a:t> fled, encouraging more Muslims into the valley.</a:t>
            </a:r>
          </a:p>
          <a:p>
            <a:r>
              <a:rPr lang="en-CA" sz="2400" dirty="0">
                <a:solidFill>
                  <a:srgbClr val="FFFFFF"/>
                </a:solidFill>
              </a:rPr>
              <a:t>Once all the Muslims entered the valley, a bottle-neck was formed. At that moment, archers jumped out of the ravines and began showering the Muslims with arrows.</a:t>
            </a:r>
          </a:p>
          <a:p>
            <a:r>
              <a:rPr lang="en-CA" sz="2400" dirty="0">
                <a:solidFill>
                  <a:srgbClr val="FFFFFF"/>
                </a:solidFill>
                <a:effectLst/>
              </a:rPr>
              <a:t>20,000 pagan fighters descend into the valley and  the Muslims panic and begin to scatter.</a:t>
            </a:r>
            <a:endParaRPr lang="en-CA" sz="2400" dirty="0">
              <a:solidFill>
                <a:srgbClr val="FCFCFC"/>
              </a:solidFill>
              <a:effectLst/>
            </a:endParaRPr>
          </a:p>
          <a:p>
            <a:endParaRPr lang="en-US" dirty="0"/>
          </a:p>
        </p:txBody>
      </p:sp>
    </p:spTree>
    <p:extLst>
      <p:ext uri="{BB962C8B-B14F-4D97-AF65-F5344CB8AC3E}">
        <p14:creationId xmlns:p14="http://schemas.microsoft.com/office/powerpoint/2010/main" val="332157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FDB1D-21D0-AC34-2C18-C52846DE3043}"/>
              </a:ext>
            </a:extLst>
          </p:cNvPr>
          <p:cNvSpPr>
            <a:spLocks noGrp="1"/>
          </p:cNvSpPr>
          <p:nvPr>
            <p:ph type="title"/>
          </p:nvPr>
        </p:nvSpPr>
        <p:spPr>
          <a:xfrm>
            <a:off x="720000" y="619200"/>
            <a:ext cx="10728322" cy="724691"/>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67829F5F-77C4-D029-028C-152E7B0B81E6}"/>
              </a:ext>
            </a:extLst>
          </p:cNvPr>
          <p:cNvSpPr>
            <a:spLocks noGrp="1"/>
          </p:cNvSpPr>
          <p:nvPr>
            <p:ph idx="1"/>
          </p:nvPr>
        </p:nvSpPr>
        <p:spPr>
          <a:xfrm>
            <a:off x="720000" y="1537856"/>
            <a:ext cx="10728325" cy="4231120"/>
          </a:xfrm>
        </p:spPr>
        <p:txBody>
          <a:bodyPr/>
          <a:lstStyle/>
          <a:p>
            <a:r>
              <a:rPr lang="en-CA" sz="2400" dirty="0">
                <a:solidFill>
                  <a:srgbClr val="FFFFFF"/>
                </a:solidFill>
              </a:rPr>
              <a:t>O</a:t>
            </a:r>
            <a:r>
              <a:rPr lang="en-CA" sz="2400" dirty="0">
                <a:solidFill>
                  <a:srgbClr val="FFFFFF"/>
                </a:solidFill>
                <a:effectLst/>
              </a:rPr>
              <a:t>ne report in Al-</a:t>
            </a:r>
            <a:r>
              <a:rPr lang="en-CA" sz="2400" dirty="0" err="1">
                <a:solidFill>
                  <a:srgbClr val="FFFFFF"/>
                </a:solidFill>
                <a:effectLst/>
              </a:rPr>
              <a:t>Waqidi</a:t>
            </a:r>
            <a:r>
              <a:rPr lang="en-CA" sz="2400" dirty="0">
                <a:solidFill>
                  <a:srgbClr val="FFFFFF"/>
                </a:solidFill>
                <a:effectLst/>
              </a:rPr>
              <a:t> says that the </a:t>
            </a:r>
            <a:r>
              <a:rPr lang="en-CA" sz="2400" dirty="0" err="1">
                <a:solidFill>
                  <a:srgbClr val="FFFFFF"/>
                </a:solidFill>
                <a:effectLst/>
              </a:rPr>
              <a:t>Sulaym</a:t>
            </a:r>
            <a:r>
              <a:rPr lang="en-CA" sz="2400" dirty="0">
                <a:solidFill>
                  <a:srgbClr val="FFFFFF"/>
                </a:solidFill>
                <a:effectLst/>
              </a:rPr>
              <a:t> were related to </a:t>
            </a:r>
            <a:r>
              <a:rPr lang="en-CA" sz="2400" dirty="0" err="1">
                <a:solidFill>
                  <a:srgbClr val="FFFFFF"/>
                </a:solidFill>
                <a:effectLst/>
              </a:rPr>
              <a:t>Hawazin</a:t>
            </a:r>
            <a:r>
              <a:rPr lang="en-CA" sz="2400" dirty="0">
                <a:solidFill>
                  <a:srgbClr val="FFFFFF"/>
                </a:solidFill>
                <a:effectLst/>
              </a:rPr>
              <a:t> by their mother; for this reason, they hesitated to engage.</a:t>
            </a:r>
          </a:p>
          <a:p>
            <a:r>
              <a:rPr lang="en-CA" sz="2400" dirty="0">
                <a:solidFill>
                  <a:srgbClr val="FFFFFF"/>
                </a:solidFill>
                <a:effectLst/>
              </a:rPr>
              <a:t>Sh. Al-</a:t>
            </a:r>
            <a:r>
              <a:rPr lang="en-CA" sz="2400" dirty="0" err="1">
                <a:solidFill>
                  <a:srgbClr val="FFFFFF"/>
                </a:solidFill>
                <a:effectLst/>
              </a:rPr>
              <a:t>Mufid</a:t>
            </a:r>
            <a:r>
              <a:rPr lang="en-CA" sz="2400" dirty="0">
                <a:solidFill>
                  <a:srgbClr val="FFFFFF"/>
                </a:solidFill>
                <a:effectLst/>
              </a:rPr>
              <a:t> writes in Kitab Al-Irshad:</a:t>
            </a:r>
          </a:p>
          <a:p>
            <a:pPr marL="0" indent="0" algn="ctr">
              <a:buNone/>
            </a:pPr>
            <a:r>
              <a:rPr lang="ar-AE" sz="2400" b="0" i="0" dirty="0">
                <a:solidFill>
                  <a:srgbClr val="FFFFFF"/>
                </a:solidFill>
                <a:effectLst/>
                <a:latin typeface="Simplified Arabic" panose="02020603050405020304" pitchFamily="18" charset="-78"/>
                <a:cs typeface="Simplified Arabic" panose="02020603050405020304" pitchFamily="18" charset="-78"/>
              </a:rPr>
              <a:t>فلما التقوا مع المشركين لم يلبثوا حتى انهزموا بأجمعهم، فلم يبق منهم مع النبي صلى الله عليه وآله إلا عشرة أنفس: تسعة من بني هاشم خاصة، وعاشرهم أيمن بن أم أيمن، فقتل أيمن - رحمه الله - وثبت تسعة النفر الهاشميون حتى ثاب إلى رسول الله صلى الله عليه وآله من كان انهزم، فرجعوا أولا فأولا، حتى تلاحقوا، وكانت الكرة لهم على المشركين.</a:t>
            </a: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4130752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6B23-F1B0-6316-A56A-D75B4AAD7C52}"/>
              </a:ext>
            </a:extLst>
          </p:cNvPr>
          <p:cNvSpPr>
            <a:spLocks noGrp="1"/>
          </p:cNvSpPr>
          <p:nvPr>
            <p:ph type="title"/>
          </p:nvPr>
        </p:nvSpPr>
        <p:spPr>
          <a:xfrm>
            <a:off x="720000" y="619200"/>
            <a:ext cx="10728322" cy="710836"/>
          </a:xfrm>
        </p:spPr>
        <p:txBody>
          <a:bodyPr/>
          <a:lstStyle/>
          <a:p>
            <a:pPr algn="ctr"/>
            <a:r>
              <a:rPr lang="en-US" dirty="0"/>
              <a:t>The Battle of </a:t>
            </a:r>
            <a:r>
              <a:rPr lang="en-US" dirty="0" err="1"/>
              <a:t>Hunayn</a:t>
            </a:r>
            <a:endParaRPr lang="en-US" dirty="0"/>
          </a:p>
        </p:txBody>
      </p:sp>
      <p:sp>
        <p:nvSpPr>
          <p:cNvPr id="3" name="Content Placeholder 2">
            <a:extLst>
              <a:ext uri="{FF2B5EF4-FFF2-40B4-BE49-F238E27FC236}">
                <a16:creationId xmlns:a16="http://schemas.microsoft.com/office/drawing/2014/main" id="{22872834-328E-CC52-452F-2F2CCBBC5463}"/>
              </a:ext>
            </a:extLst>
          </p:cNvPr>
          <p:cNvSpPr>
            <a:spLocks noGrp="1"/>
          </p:cNvSpPr>
          <p:nvPr>
            <p:ph idx="1"/>
          </p:nvPr>
        </p:nvSpPr>
        <p:spPr>
          <a:xfrm>
            <a:off x="720000" y="1468582"/>
            <a:ext cx="10728325" cy="4300393"/>
          </a:xfrm>
        </p:spPr>
        <p:txBody>
          <a:bodyPr>
            <a:normAutofit/>
          </a:bodyPr>
          <a:lstStyle/>
          <a:p>
            <a:pPr marL="0" indent="0" algn="ctr">
              <a:buNone/>
            </a:pPr>
            <a:r>
              <a:rPr lang="en-US" sz="2400" dirty="0">
                <a:solidFill>
                  <a:srgbClr val="FFFFFF"/>
                </a:solidFill>
                <a:effectLst/>
                <a:ea typeface="Times New Roman" panose="02020603050405020304" pitchFamily="18" charset="0"/>
              </a:rPr>
              <a:t>“However, when they met the polytheists, it was not long before they (the polytheists)</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put</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them</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all</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flight</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so</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that</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only</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ten</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men</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remained</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with</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Prophet, nine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them</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were</a:t>
            </a:r>
            <a:r>
              <a:rPr lang="en-US" sz="2400" spc="-65" dirty="0">
                <a:solidFill>
                  <a:srgbClr val="FFFFFF"/>
                </a:solidFill>
                <a:effectLst/>
                <a:ea typeface="Times New Roman" panose="02020603050405020304" pitchFamily="18" charset="0"/>
              </a:rPr>
              <a:t> </a:t>
            </a:r>
            <a:r>
              <a:rPr lang="en-US" sz="2400" dirty="0" err="1">
                <a:solidFill>
                  <a:srgbClr val="FFFFFF"/>
                </a:solidFill>
                <a:effectLst/>
                <a:ea typeface="Times New Roman" panose="02020603050405020304" pitchFamily="18" charset="0"/>
              </a:rPr>
              <a:t>Hashimites</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tenth</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was</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Ayman</a:t>
            </a:r>
            <a:r>
              <a:rPr lang="en-US" sz="2400" spc="-5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a:t>
            </a:r>
            <a:r>
              <a:rPr lang="en-US" sz="2400" spc="-5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Umm</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Ayman.</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Ayman was</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killed,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may</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God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have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mercy</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Eventually</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those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who</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fled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began to return to the Messenger of God. They returned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by</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until</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they</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joined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another</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there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were</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(sufficient</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for) an</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attack</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on</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5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polytheists.</a:t>
            </a:r>
            <a:r>
              <a:rPr lang="en-US" sz="2400" spc="-55" dirty="0">
                <a:solidFill>
                  <a:srgbClr val="FFFFFF"/>
                </a:solidFill>
                <a:effectLst/>
                <a:ea typeface="Times New Roman" panose="02020603050405020304" pitchFamily="18" charset="0"/>
              </a:rPr>
              <a:t> “</a:t>
            </a:r>
          </a:p>
          <a:p>
            <a:endParaRPr lang="en-US" sz="2400" dirty="0">
              <a:solidFill>
                <a:srgbClr val="FFFFFF"/>
              </a:solidFill>
            </a:endParaRPr>
          </a:p>
        </p:txBody>
      </p:sp>
    </p:spTree>
    <p:extLst>
      <p:ext uri="{BB962C8B-B14F-4D97-AF65-F5344CB8AC3E}">
        <p14:creationId xmlns:p14="http://schemas.microsoft.com/office/powerpoint/2010/main" val="132479109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27807</TotalTime>
  <Words>2061</Words>
  <Application>Microsoft Macintosh PowerPoint</Application>
  <PresentationFormat>Widescreen</PresentationFormat>
  <Paragraphs>85</Paragraphs>
  <Slides>20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Arial</vt:lpstr>
      <vt:lpstr>Avenir Next LT Pro</vt:lpstr>
      <vt:lpstr>Helvetica</vt:lpstr>
      <vt:lpstr>Lotus Linotype</vt:lpstr>
      <vt:lpstr>me_quran</vt:lpstr>
      <vt:lpstr>Sagona Book</vt:lpstr>
      <vt:lpstr>Simplified Arabic</vt:lpstr>
      <vt:lpstr>The Hand Extrablack</vt:lpstr>
      <vt:lpstr>Times</vt:lpstr>
      <vt:lpstr>Times New Roman</vt:lpstr>
      <vt:lpstr>BlobVTI</vt:lpstr>
      <vt:lpstr>The Life of Prophet Muhammad</vt:lpstr>
      <vt:lpstr>The Story of the Hanging Tree</vt:lpstr>
      <vt:lpstr>The Story of the Hanging Tree</vt:lpstr>
      <vt:lpstr>The Story of the Hanging Tree</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lpstr>The Battle of Hunayn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1607</cp:revision>
  <dcterms:created xsi:type="dcterms:W3CDTF">2020-11-25T07:02:27Z</dcterms:created>
  <dcterms:modified xsi:type="dcterms:W3CDTF">2024-01-31T18:56:00Z</dcterms:modified>
</cp:coreProperties>
</file>