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9FFFF"/>
    <a:srgbClr val="FEFEFE"/>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97"/>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14,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14,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14,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14,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14,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14,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85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C95DC-E43C-8493-D7EE-CF7F7A1B87AE}"/>
              </a:ext>
            </a:extLst>
          </p:cNvPr>
          <p:cNvSpPr>
            <a:spLocks noGrp="1"/>
          </p:cNvSpPr>
          <p:nvPr>
            <p:ph type="title"/>
          </p:nvPr>
        </p:nvSpPr>
        <p:spPr>
          <a:xfrm>
            <a:off x="720000" y="619200"/>
            <a:ext cx="10728322" cy="738545"/>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B354ECBB-54AE-710D-504A-610E56685B22}"/>
              </a:ext>
            </a:extLst>
          </p:cNvPr>
          <p:cNvSpPr>
            <a:spLocks noGrp="1"/>
          </p:cNvSpPr>
          <p:nvPr>
            <p:ph idx="1"/>
          </p:nvPr>
        </p:nvSpPr>
        <p:spPr>
          <a:xfrm>
            <a:off x="720000" y="1468582"/>
            <a:ext cx="10728325" cy="4300393"/>
          </a:xfrm>
        </p:spPr>
        <p:txBody>
          <a:bodyPr/>
          <a:lstStyle/>
          <a:p>
            <a:r>
              <a:rPr lang="en-US" sz="2400" dirty="0">
                <a:solidFill>
                  <a:schemeClr val="tx1"/>
                </a:solidFill>
              </a:rPr>
              <a:t>The Prophet weakens </a:t>
            </a:r>
            <a:r>
              <a:rPr lang="en-US" sz="2400" dirty="0" err="1">
                <a:solidFill>
                  <a:schemeClr val="tx1"/>
                </a:solidFill>
              </a:rPr>
              <a:t>Thaqif's</a:t>
            </a:r>
            <a:r>
              <a:rPr lang="en-US" sz="2400" dirty="0">
                <a:solidFill>
                  <a:schemeClr val="tx1"/>
                </a:solidFill>
              </a:rPr>
              <a:t> position by implementing a strategic move. </a:t>
            </a:r>
          </a:p>
          <a:p>
            <a:r>
              <a:rPr lang="en-US" sz="2400" dirty="0">
                <a:solidFill>
                  <a:schemeClr val="tx1"/>
                </a:solidFill>
              </a:rPr>
              <a:t>He orders one of his companions to make a declaration:</a:t>
            </a:r>
          </a:p>
          <a:p>
            <a:pPr marL="0" indent="0" algn="ctr">
              <a:buNone/>
            </a:pPr>
            <a:r>
              <a:rPr lang="ar-AE" sz="2400" b="0" i="0" dirty="0">
                <a:solidFill>
                  <a:schemeClr val="tx1"/>
                </a:solidFill>
                <a:effectLst/>
                <a:latin typeface="Nassim"/>
              </a:rPr>
              <a:t>و نادى منادي رسول اللّه صلّى اللّه عليه و آله: أيما عبد خرج من الحصن إلينا فهو حرّ.</a:t>
            </a:r>
            <a:endParaRPr lang="en-US" sz="2400" dirty="0">
              <a:solidFill>
                <a:schemeClr val="tx1"/>
              </a:solidFill>
            </a:endParaRPr>
          </a:p>
          <a:p>
            <a:r>
              <a:rPr lang="en-US" sz="2400" dirty="0">
                <a:solidFill>
                  <a:schemeClr val="tx1"/>
                </a:solidFill>
              </a:rPr>
              <a:t>Any slave who joins the Muslims will be granted instant freedom. This leads to a significant number of slaves abandoning the fortress. The Prophet then assigns a Muslim to each liberated slave, ensuring their well-being by providing for their needs and expenses, while also instructing them in the Quran and Islamic teachings.</a:t>
            </a:r>
          </a:p>
          <a:p>
            <a:endParaRPr lang="en-US" dirty="0"/>
          </a:p>
        </p:txBody>
      </p:sp>
    </p:spTree>
    <p:extLst>
      <p:ext uri="{BB962C8B-B14F-4D97-AF65-F5344CB8AC3E}">
        <p14:creationId xmlns:p14="http://schemas.microsoft.com/office/powerpoint/2010/main" val="2881501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598BA-FA2A-06FE-3877-88844D53C7B7}"/>
              </a:ext>
            </a:extLst>
          </p:cNvPr>
          <p:cNvSpPr>
            <a:spLocks noGrp="1"/>
          </p:cNvSpPr>
          <p:nvPr>
            <p:ph type="title"/>
          </p:nvPr>
        </p:nvSpPr>
        <p:spPr>
          <a:xfrm>
            <a:off x="720000" y="619200"/>
            <a:ext cx="10728322" cy="752400"/>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60A4AA0E-5874-94A8-E3BE-B221010D0E0F}"/>
              </a:ext>
            </a:extLst>
          </p:cNvPr>
          <p:cNvSpPr>
            <a:spLocks noGrp="1"/>
          </p:cNvSpPr>
          <p:nvPr>
            <p:ph idx="1"/>
          </p:nvPr>
        </p:nvSpPr>
        <p:spPr>
          <a:xfrm>
            <a:off x="720000" y="1371600"/>
            <a:ext cx="10728325" cy="4867200"/>
          </a:xfrm>
        </p:spPr>
        <p:txBody>
          <a:bodyPr>
            <a:normAutofit/>
          </a:bodyPr>
          <a:lstStyle/>
          <a:p>
            <a:r>
              <a:rPr lang="en-CA" sz="2400" b="0" i="0" dirty="0">
                <a:solidFill>
                  <a:srgbClr val="FFFFFF"/>
                </a:solidFill>
                <a:effectLst/>
              </a:rPr>
              <a:t>The Prophet chooses to end the siege, recognizing that there is no need for a military victory. The </a:t>
            </a:r>
            <a:r>
              <a:rPr lang="en-CA" sz="2400" b="0" i="0" dirty="0" err="1">
                <a:solidFill>
                  <a:srgbClr val="FFFFFF"/>
                </a:solidFill>
                <a:effectLst/>
              </a:rPr>
              <a:t>Thaqif</a:t>
            </a:r>
            <a:r>
              <a:rPr lang="en-CA" sz="2400" b="0" i="0" dirty="0">
                <a:solidFill>
                  <a:srgbClr val="FFFFFF"/>
                </a:solidFill>
                <a:effectLst/>
              </a:rPr>
              <a:t> are the last remnants of the pre-Islamic era, surrounded by a vast Muslim and allied population. Isolated, they have little chance of holding out indefinitely and will likely surrender or come to terms eventually.</a:t>
            </a:r>
          </a:p>
          <a:p>
            <a:r>
              <a:rPr lang="en-CA" sz="2400" b="0" i="0" dirty="0">
                <a:solidFill>
                  <a:srgbClr val="FFFFFF"/>
                </a:solidFill>
                <a:effectLst/>
              </a:rPr>
              <a:t>Many Muslims are discontent with this decision, viewing it as a setback. Some approach Umar, hoping he can persuade the Prophet to reconsider. However, Umar recalls his experience at </a:t>
            </a:r>
            <a:r>
              <a:rPr lang="en-CA" sz="2400" b="0" i="0" dirty="0" err="1">
                <a:solidFill>
                  <a:srgbClr val="FFFFFF"/>
                </a:solidFill>
                <a:effectLst/>
              </a:rPr>
              <a:t>Ḥudaybiyyah</a:t>
            </a:r>
            <a:r>
              <a:rPr lang="en-CA" sz="2400" b="0" i="0" dirty="0">
                <a:solidFill>
                  <a:srgbClr val="FFFFFF"/>
                </a:solidFill>
                <a:effectLst/>
              </a:rPr>
              <a:t> and decides not to intervene.</a:t>
            </a:r>
            <a:endParaRPr lang="en-US" sz="2400" dirty="0">
              <a:solidFill>
                <a:srgbClr val="FFFFFF"/>
              </a:solidFill>
            </a:endParaRPr>
          </a:p>
        </p:txBody>
      </p:sp>
    </p:spTree>
    <p:extLst>
      <p:ext uri="{BB962C8B-B14F-4D97-AF65-F5344CB8AC3E}">
        <p14:creationId xmlns:p14="http://schemas.microsoft.com/office/powerpoint/2010/main" val="2573836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2FB30-2CC4-49DA-92DA-FDAA4B0F86C0}"/>
              </a:ext>
            </a:extLst>
          </p:cNvPr>
          <p:cNvSpPr>
            <a:spLocks noGrp="1"/>
          </p:cNvSpPr>
          <p:nvPr>
            <p:ph type="title"/>
          </p:nvPr>
        </p:nvSpPr>
        <p:spPr>
          <a:xfrm>
            <a:off x="720000" y="619200"/>
            <a:ext cx="10728322" cy="793964"/>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544966D3-707D-0931-7041-BF4E601B14A2}"/>
              </a:ext>
            </a:extLst>
          </p:cNvPr>
          <p:cNvSpPr>
            <a:spLocks noGrp="1"/>
          </p:cNvSpPr>
          <p:nvPr>
            <p:ph idx="1"/>
          </p:nvPr>
        </p:nvSpPr>
        <p:spPr>
          <a:xfrm>
            <a:off x="720000" y="1413164"/>
            <a:ext cx="10728325" cy="4355811"/>
          </a:xfrm>
        </p:spPr>
        <p:txBody>
          <a:bodyPr/>
          <a:lstStyle/>
          <a:p>
            <a:r>
              <a:rPr lang="en-US" sz="2400" dirty="0">
                <a:solidFill>
                  <a:srgbClr val="FFFFFF"/>
                </a:solidFill>
              </a:rPr>
              <a:t>Al-</a:t>
            </a:r>
            <a:r>
              <a:rPr lang="en-US" sz="2400" dirty="0" err="1">
                <a:solidFill>
                  <a:srgbClr val="FFFFFF"/>
                </a:solidFill>
              </a:rPr>
              <a:t>Waqidi</a:t>
            </a:r>
            <a:r>
              <a:rPr lang="en-US" sz="2400" dirty="0">
                <a:solidFill>
                  <a:srgbClr val="FFFFFF"/>
                </a:solidFill>
              </a:rPr>
              <a:t> reports that some companions refused to leave and wanted to continue with the siege:</a:t>
            </a:r>
          </a:p>
          <a:p>
            <a:pPr algn="ctr"/>
            <a:r>
              <a:rPr lang="ar-AE" sz="2400" b="0" i="0" dirty="0">
                <a:solidFill>
                  <a:schemeClr val="tx1"/>
                </a:solidFill>
                <a:effectLst/>
                <a:latin typeface="Nassim"/>
              </a:rPr>
              <a:t>قال: فجعل الناس يضجّون من ذلك.. فقال رسول اللّه صلّى اللّه عليه و آله: فاغدوا على القتال! فغدوا على القتال، فأصابتهم جراحات.. فقال رسول اللّه: فانا قافلون إن شاء اللّه!فأذعنوا لذلك‌</a:t>
            </a:r>
            <a:endParaRPr lang="en-US" sz="2400" dirty="0">
              <a:solidFill>
                <a:schemeClr val="tx1"/>
              </a:solidFill>
            </a:endParaRPr>
          </a:p>
          <a:p>
            <a:pPr marL="0" indent="0" algn="ctr">
              <a:buNone/>
            </a:pPr>
            <a:r>
              <a:rPr lang="en-CA" sz="2400" b="0" i="0" dirty="0">
                <a:solidFill>
                  <a:schemeClr val="tx1"/>
                </a:solidFill>
                <a:effectLst/>
              </a:rPr>
              <a:t>"The people became agitated by this." So the Messenger of God said, ”Go forward and fight!" They set out [again] and suffered injuries. Then the Messenger of God said, "We are heading back, God willing!" So they complied with that.”</a:t>
            </a:r>
            <a:endParaRPr lang="en-US" sz="2400" dirty="0">
              <a:solidFill>
                <a:schemeClr val="tx1"/>
              </a:solidFill>
            </a:endParaRPr>
          </a:p>
        </p:txBody>
      </p:sp>
    </p:spTree>
    <p:extLst>
      <p:ext uri="{BB962C8B-B14F-4D97-AF65-F5344CB8AC3E}">
        <p14:creationId xmlns:p14="http://schemas.microsoft.com/office/powerpoint/2010/main" val="3992307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0D70A-0FBA-3B8B-EB9F-DD4E7F06AA03}"/>
              </a:ext>
            </a:extLst>
          </p:cNvPr>
          <p:cNvSpPr>
            <a:spLocks noGrp="1"/>
          </p:cNvSpPr>
          <p:nvPr>
            <p:ph type="title"/>
          </p:nvPr>
        </p:nvSpPr>
        <p:spPr>
          <a:xfrm>
            <a:off x="720000" y="619200"/>
            <a:ext cx="10728322" cy="696982"/>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E18E2B56-C595-61E3-08D8-8B770149B762}"/>
              </a:ext>
            </a:extLst>
          </p:cNvPr>
          <p:cNvSpPr>
            <a:spLocks noGrp="1"/>
          </p:cNvSpPr>
          <p:nvPr>
            <p:ph idx="1"/>
          </p:nvPr>
        </p:nvSpPr>
        <p:spPr>
          <a:xfrm>
            <a:off x="720000" y="1316182"/>
            <a:ext cx="10728325" cy="4452793"/>
          </a:xfrm>
        </p:spPr>
        <p:txBody>
          <a:bodyPr/>
          <a:lstStyle/>
          <a:p>
            <a:pPr algn="l"/>
            <a:r>
              <a:rPr lang="en-CA" sz="2400" b="0" i="0" dirty="0">
                <a:solidFill>
                  <a:srgbClr val="FFFFFF"/>
                </a:solidFill>
                <a:effectLst/>
              </a:rPr>
              <a:t>Distributing the spoils of </a:t>
            </a:r>
            <a:r>
              <a:rPr lang="en-CA" sz="2400" b="0" i="0" dirty="0" err="1">
                <a:solidFill>
                  <a:srgbClr val="FFFFFF"/>
                </a:solidFill>
                <a:effectLst/>
              </a:rPr>
              <a:t>Ḥunayn</a:t>
            </a:r>
            <a:r>
              <a:rPr lang="en-CA" sz="2400" b="0" i="0" dirty="0">
                <a:solidFill>
                  <a:srgbClr val="FFFFFF"/>
                </a:solidFill>
                <a:effectLst/>
              </a:rPr>
              <a:t>: </a:t>
            </a:r>
          </a:p>
          <a:p>
            <a:pPr algn="l"/>
            <a:r>
              <a:rPr lang="en-CA" sz="2400" b="0" i="0" dirty="0">
                <a:solidFill>
                  <a:srgbClr val="FFFFFF"/>
                </a:solidFill>
                <a:effectLst/>
              </a:rPr>
              <a:t>After the victory at </a:t>
            </a:r>
            <a:r>
              <a:rPr lang="en-CA" sz="2400" b="0" i="0" dirty="0" err="1">
                <a:solidFill>
                  <a:srgbClr val="FFFFFF"/>
                </a:solidFill>
                <a:effectLst/>
              </a:rPr>
              <a:t>Taʾif</a:t>
            </a:r>
            <a:r>
              <a:rPr lang="en-CA" sz="2400" b="0" i="0" dirty="0">
                <a:solidFill>
                  <a:srgbClr val="FFFFFF"/>
                </a:solidFill>
                <a:effectLst/>
              </a:rPr>
              <a:t>, attention turned to the spoils of </a:t>
            </a:r>
            <a:r>
              <a:rPr lang="en-CA" sz="2400" b="0" i="0" dirty="0" err="1">
                <a:solidFill>
                  <a:srgbClr val="FFFFFF"/>
                </a:solidFill>
                <a:effectLst/>
              </a:rPr>
              <a:t>Ḥunayn</a:t>
            </a:r>
            <a:r>
              <a:rPr lang="en-CA" sz="2400" b="0" i="0" dirty="0">
                <a:solidFill>
                  <a:srgbClr val="FFFFFF"/>
                </a:solidFill>
                <a:effectLst/>
              </a:rPr>
              <a:t>, which included:</a:t>
            </a:r>
          </a:p>
          <a:p>
            <a:pPr algn="l">
              <a:buFont typeface="Arial" panose="020B0604020202020204" pitchFamily="34" charset="0"/>
              <a:buChar char="•"/>
            </a:pPr>
            <a:r>
              <a:rPr lang="en-CA" sz="2400" b="0" i="0" dirty="0">
                <a:solidFill>
                  <a:srgbClr val="FFFFFF"/>
                </a:solidFill>
                <a:effectLst/>
              </a:rPr>
              <a:t>12,000 to 24,000 camels</a:t>
            </a:r>
          </a:p>
          <a:p>
            <a:pPr algn="l">
              <a:buFont typeface="Arial" panose="020B0604020202020204" pitchFamily="34" charset="0"/>
              <a:buChar char="•"/>
            </a:pPr>
            <a:r>
              <a:rPr lang="en-CA" sz="2400" b="0" i="0" dirty="0">
                <a:solidFill>
                  <a:srgbClr val="FFFFFF"/>
                </a:solidFill>
                <a:effectLst/>
              </a:rPr>
              <a:t>Countless goats and sheep</a:t>
            </a:r>
          </a:p>
          <a:p>
            <a:pPr algn="l">
              <a:buFont typeface="Arial" panose="020B0604020202020204" pitchFamily="34" charset="0"/>
              <a:buChar char="•"/>
            </a:pPr>
            <a:r>
              <a:rPr lang="en-CA" sz="2400" b="0" i="0" dirty="0">
                <a:solidFill>
                  <a:srgbClr val="FFFFFF"/>
                </a:solidFill>
                <a:effectLst/>
              </a:rPr>
              <a:t>4,000 to 6,000 women and children</a:t>
            </a:r>
          </a:p>
          <a:p>
            <a:pPr algn="l">
              <a:buFont typeface="Arial" panose="020B0604020202020204" pitchFamily="34" charset="0"/>
              <a:buChar char="•"/>
            </a:pPr>
            <a:r>
              <a:rPr lang="en-CA" sz="2400" b="0" i="0" dirty="0">
                <a:solidFill>
                  <a:srgbClr val="FFFFFF"/>
                </a:solidFill>
                <a:effectLst/>
              </a:rPr>
              <a:t>4,000 purses of silver</a:t>
            </a:r>
          </a:p>
          <a:p>
            <a:endParaRPr lang="en-US" dirty="0"/>
          </a:p>
        </p:txBody>
      </p:sp>
    </p:spTree>
    <p:extLst>
      <p:ext uri="{BB962C8B-B14F-4D97-AF65-F5344CB8AC3E}">
        <p14:creationId xmlns:p14="http://schemas.microsoft.com/office/powerpoint/2010/main" val="2464399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BEDE8-80E4-F259-2240-F5A9730A33BF}"/>
              </a:ext>
            </a:extLst>
          </p:cNvPr>
          <p:cNvSpPr>
            <a:spLocks noGrp="1"/>
          </p:cNvSpPr>
          <p:nvPr>
            <p:ph type="title"/>
          </p:nvPr>
        </p:nvSpPr>
        <p:spPr>
          <a:xfrm>
            <a:off x="720000" y="619200"/>
            <a:ext cx="10728322" cy="710836"/>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25C9DD36-D56F-ABC3-405A-70CA459FC560}"/>
              </a:ext>
            </a:extLst>
          </p:cNvPr>
          <p:cNvSpPr>
            <a:spLocks noGrp="1"/>
          </p:cNvSpPr>
          <p:nvPr>
            <p:ph idx="1"/>
          </p:nvPr>
        </p:nvSpPr>
        <p:spPr>
          <a:xfrm>
            <a:off x="720000" y="1454728"/>
            <a:ext cx="10728325" cy="4314248"/>
          </a:xfrm>
        </p:spPr>
        <p:txBody>
          <a:bodyPr>
            <a:normAutofit/>
          </a:bodyPr>
          <a:lstStyle/>
          <a:p>
            <a:pPr marL="0" indent="0" algn="ctr">
              <a:buNone/>
            </a:pPr>
            <a:r>
              <a:rPr lang="ar-AE" sz="2400" b="0" i="0" dirty="0">
                <a:solidFill>
                  <a:schemeClr val="tx1"/>
                </a:solidFill>
                <a:effectLst/>
                <a:latin typeface="Nassim"/>
              </a:rPr>
              <a:t>قال الواقدي: و كان السبي ستة آلاف.. و لما قدم رسول اللّه الجعرّانة أمر بسر بن سفيان الخزاعي أن يذهب إلى مكة فيشتري للسبي من ثياب المعقّد (من برود هجر في اليمن) فيكسوهم، فلا يخرج منهم أحد إلاّ كاسيا، فاشترى بسر كسوة لهم فكساهم كلّهم</a:t>
            </a:r>
            <a:endParaRPr lang="en-CA" sz="2400" b="0" i="0" dirty="0">
              <a:solidFill>
                <a:schemeClr val="tx1"/>
              </a:solidFill>
              <a:effectLst/>
              <a:latin typeface="Nassim"/>
            </a:endParaRPr>
          </a:p>
          <a:p>
            <a:pPr marL="0" indent="0" algn="ctr">
              <a:buNone/>
            </a:pPr>
            <a:r>
              <a:rPr lang="en-US" sz="2400" dirty="0">
                <a:solidFill>
                  <a:schemeClr val="tx1"/>
                </a:solidFill>
              </a:rPr>
              <a:t>Al-</a:t>
            </a:r>
            <a:r>
              <a:rPr lang="en-US" sz="2400" dirty="0" err="1">
                <a:solidFill>
                  <a:schemeClr val="tx1"/>
                </a:solidFill>
              </a:rPr>
              <a:t>Waqidi</a:t>
            </a:r>
            <a:r>
              <a:rPr lang="en-US" sz="2400" dirty="0">
                <a:solidFill>
                  <a:schemeClr val="tx1"/>
                </a:solidFill>
              </a:rPr>
              <a:t> said: "The captives numbered six thousand. When the Messenger of God arrived at al-</a:t>
            </a:r>
            <a:r>
              <a:rPr lang="en-US" sz="2400" dirty="0" err="1">
                <a:solidFill>
                  <a:schemeClr val="tx1"/>
                </a:solidFill>
              </a:rPr>
              <a:t>Ji'ranah</a:t>
            </a:r>
            <a:r>
              <a:rPr lang="en-US" sz="2400" dirty="0">
                <a:solidFill>
                  <a:schemeClr val="tx1"/>
                </a:solidFill>
              </a:rPr>
              <a:t>, he instructed </a:t>
            </a:r>
            <a:r>
              <a:rPr lang="en-US" sz="2400" dirty="0" err="1">
                <a:solidFill>
                  <a:schemeClr val="tx1"/>
                </a:solidFill>
              </a:rPr>
              <a:t>Busr</a:t>
            </a:r>
            <a:r>
              <a:rPr lang="en-US" sz="2400" dirty="0">
                <a:solidFill>
                  <a:schemeClr val="tx1"/>
                </a:solidFill>
              </a:rPr>
              <a:t> ibn Sufyan al-</a:t>
            </a:r>
            <a:r>
              <a:rPr lang="en-US" sz="2400" dirty="0" err="1">
                <a:solidFill>
                  <a:schemeClr val="tx1"/>
                </a:solidFill>
              </a:rPr>
              <a:t>Khuza'i</a:t>
            </a:r>
            <a:r>
              <a:rPr lang="en-US" sz="2400" dirty="0">
                <a:solidFill>
                  <a:schemeClr val="tx1"/>
                </a:solidFill>
              </a:rPr>
              <a:t> to go to Makkah and buy garments made from the brocade of Yemen (a type of fine clothing) for the captives, so they would all be clothed in such a way that none of them would be seen except wearing it. Thus, Surah bought garments for them and clothed them all."</a:t>
            </a:r>
          </a:p>
          <a:p>
            <a:pPr marL="0" indent="0" algn="ctr">
              <a:buNone/>
            </a:pPr>
            <a:endParaRPr lang="en-US" sz="2400" dirty="0">
              <a:solidFill>
                <a:schemeClr val="tx1"/>
              </a:solidFill>
            </a:endParaRPr>
          </a:p>
        </p:txBody>
      </p:sp>
    </p:spTree>
    <p:extLst>
      <p:ext uri="{BB962C8B-B14F-4D97-AF65-F5344CB8AC3E}">
        <p14:creationId xmlns:p14="http://schemas.microsoft.com/office/powerpoint/2010/main" val="2295643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41191-3D20-4890-0243-CBF5BD48B538}"/>
              </a:ext>
            </a:extLst>
          </p:cNvPr>
          <p:cNvSpPr>
            <a:spLocks noGrp="1"/>
          </p:cNvSpPr>
          <p:nvPr>
            <p:ph type="title"/>
          </p:nvPr>
        </p:nvSpPr>
        <p:spPr>
          <a:xfrm>
            <a:off x="720000" y="619200"/>
            <a:ext cx="10728322" cy="780109"/>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4D373124-8D8F-5C32-25C9-13E58E7ED45B}"/>
              </a:ext>
            </a:extLst>
          </p:cNvPr>
          <p:cNvSpPr>
            <a:spLocks noGrp="1"/>
          </p:cNvSpPr>
          <p:nvPr>
            <p:ph idx="1"/>
          </p:nvPr>
        </p:nvSpPr>
        <p:spPr>
          <a:xfrm>
            <a:off x="720000" y="1399310"/>
            <a:ext cx="10728325" cy="4369666"/>
          </a:xfrm>
        </p:spPr>
        <p:txBody>
          <a:bodyPr>
            <a:normAutofit/>
          </a:bodyPr>
          <a:lstStyle/>
          <a:p>
            <a:pPr marL="0" indent="0" algn="ctr">
              <a:buNone/>
            </a:pPr>
            <a:r>
              <a:rPr lang="ar-AE" sz="2400" b="0" i="0" dirty="0">
                <a:solidFill>
                  <a:schemeClr val="tx1"/>
                </a:solidFill>
                <a:effectLst/>
                <a:latin typeface="Nassim"/>
              </a:rPr>
              <a:t>و روى الكليني في «الكافي» بسنده عن زرارة عن الباقر عليه السّلام قال: إنّ رسول اللّه صلّى اللّه عليه و آله يوم حنين تألّف رءوسا من رءوس العرب من قريش و سائر مضر، منهم أبو سفيان بن حرب، و عيينة بن حصن الفزاري، و أشباههم من الناس [و هم‌]المؤلّفة قلوبهم‌</a:t>
            </a:r>
            <a:endParaRPr lang="en-CA" sz="2400" b="0" i="0" dirty="0">
              <a:solidFill>
                <a:schemeClr val="tx1"/>
              </a:solidFill>
              <a:effectLst/>
              <a:latin typeface="Nassim"/>
            </a:endParaRPr>
          </a:p>
          <a:p>
            <a:pPr marL="0" indent="0" algn="ctr">
              <a:buNone/>
            </a:pPr>
            <a:r>
              <a:rPr lang="en-CA" sz="2400" dirty="0">
                <a:solidFill>
                  <a:schemeClr val="tx1"/>
                </a:solidFill>
              </a:rPr>
              <a:t>“On the Day of </a:t>
            </a:r>
            <a:r>
              <a:rPr lang="en-CA" sz="2400" dirty="0" err="1">
                <a:solidFill>
                  <a:schemeClr val="tx1"/>
                </a:solidFill>
              </a:rPr>
              <a:t>Hunayn</a:t>
            </a:r>
            <a:r>
              <a:rPr lang="en-CA" sz="2400" dirty="0">
                <a:solidFill>
                  <a:schemeClr val="tx1"/>
                </a:solidFill>
              </a:rPr>
              <a:t>, the Messenger of God gifted the heads of Quraysh…among them was Abu Sufyan, </a:t>
            </a:r>
            <a:r>
              <a:rPr lang="en-CA" sz="2400" dirty="0" err="1">
                <a:solidFill>
                  <a:schemeClr val="tx1"/>
                </a:solidFill>
              </a:rPr>
              <a:t>Uyaynah</a:t>
            </a:r>
            <a:r>
              <a:rPr lang="en-CA" sz="2400" dirty="0">
                <a:solidFill>
                  <a:schemeClr val="tx1"/>
                </a:solidFill>
              </a:rPr>
              <a:t>, and their likes…”</a:t>
            </a:r>
          </a:p>
          <a:p>
            <a:r>
              <a:rPr lang="en-CA" sz="2400" dirty="0">
                <a:solidFill>
                  <a:schemeClr val="tx1"/>
                </a:solidFill>
              </a:rPr>
              <a:t>Thus, the Prophet began heaping lavish spoils on Quraysh who—only a month ago– were his bitterest enemies.</a:t>
            </a:r>
          </a:p>
          <a:p>
            <a:r>
              <a:rPr lang="en-CA" sz="2400" dirty="0">
                <a:solidFill>
                  <a:schemeClr val="tx1"/>
                </a:solidFill>
              </a:rPr>
              <a:t>As a conciliatory gesture, he gives 100 camels to Abu Sufyan and each of his sons—Yazid and Mu’awiyah.</a:t>
            </a:r>
          </a:p>
          <a:p>
            <a:endParaRPr lang="en-US" sz="2400" dirty="0">
              <a:solidFill>
                <a:schemeClr val="tx1"/>
              </a:solidFill>
            </a:endParaRPr>
          </a:p>
        </p:txBody>
      </p:sp>
    </p:spTree>
    <p:extLst>
      <p:ext uri="{BB962C8B-B14F-4D97-AF65-F5344CB8AC3E}">
        <p14:creationId xmlns:p14="http://schemas.microsoft.com/office/powerpoint/2010/main" val="3431654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0F19-66BC-43C7-A539-E550A0C6D792}"/>
              </a:ext>
            </a:extLst>
          </p:cNvPr>
          <p:cNvSpPr>
            <a:spLocks noGrp="1"/>
          </p:cNvSpPr>
          <p:nvPr>
            <p:ph type="title"/>
          </p:nvPr>
        </p:nvSpPr>
        <p:spPr>
          <a:xfrm>
            <a:off x="720000" y="619200"/>
            <a:ext cx="10728322" cy="821673"/>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9DFC3AD3-BB5F-070D-9F65-01A19295C649}"/>
              </a:ext>
            </a:extLst>
          </p:cNvPr>
          <p:cNvSpPr>
            <a:spLocks noGrp="1"/>
          </p:cNvSpPr>
          <p:nvPr>
            <p:ph idx="1"/>
          </p:nvPr>
        </p:nvSpPr>
        <p:spPr>
          <a:xfrm>
            <a:off x="720000" y="1440874"/>
            <a:ext cx="10728325" cy="4328102"/>
          </a:xfrm>
        </p:spPr>
        <p:txBody>
          <a:bodyPr>
            <a:normAutofit/>
          </a:bodyPr>
          <a:lstStyle/>
          <a:p>
            <a:r>
              <a:rPr lang="en-CA" sz="2400" b="0" i="0" dirty="0">
                <a:solidFill>
                  <a:srgbClr val="FFFFFF"/>
                </a:solidFill>
                <a:effectLst/>
              </a:rPr>
              <a:t>Sufyan ibn </a:t>
            </a:r>
            <a:r>
              <a:rPr lang="en-CA" sz="2400" b="0" i="0" dirty="0" err="1">
                <a:solidFill>
                  <a:srgbClr val="FFFFFF"/>
                </a:solidFill>
                <a:effectLst/>
              </a:rPr>
              <a:t>Umayyah</a:t>
            </a:r>
            <a:r>
              <a:rPr lang="en-CA" sz="2400" b="0" i="0" dirty="0">
                <a:solidFill>
                  <a:srgbClr val="FFFFFF"/>
                </a:solidFill>
                <a:effectLst/>
              </a:rPr>
              <a:t> stood beside the Prophet as they assessed the immense wealth they had obtained. Sensing Safwan's astonishment, the Prophet generously offers him an entire pasture filled with camels, sheep, and goats. This gesture far exceeded Safwan's greatest expectations and he simply responds:</a:t>
            </a:r>
          </a:p>
          <a:p>
            <a:pPr marL="0" indent="0" algn="ctr">
              <a:buNone/>
            </a:pPr>
            <a:r>
              <a:rPr lang="en-CA" sz="2400" dirty="0">
                <a:solidFill>
                  <a:srgbClr val="FFFFFF"/>
                </a:solidFill>
              </a:rPr>
              <a:t>“I bear witness, that no soul could have such goodness as this, if it were not the soul of a Prophet. I bear witness that there is no god but God and that you are His messenger.”</a:t>
            </a:r>
            <a:endParaRPr lang="en-CA" sz="2400" b="0" i="0" dirty="0">
              <a:solidFill>
                <a:srgbClr val="FFFFFF"/>
              </a:solidFill>
              <a:effectLst/>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1681616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148E3-D57E-6CED-E19D-F17C32683656}"/>
              </a:ext>
            </a:extLst>
          </p:cNvPr>
          <p:cNvSpPr>
            <a:spLocks noGrp="1"/>
          </p:cNvSpPr>
          <p:nvPr>
            <p:ph type="title"/>
          </p:nvPr>
        </p:nvSpPr>
        <p:spPr>
          <a:xfrm>
            <a:off x="720000" y="619200"/>
            <a:ext cx="10728322" cy="738545"/>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0EB79A20-632C-8BF2-E394-EFC222BAB870}"/>
              </a:ext>
            </a:extLst>
          </p:cNvPr>
          <p:cNvSpPr>
            <a:spLocks noGrp="1"/>
          </p:cNvSpPr>
          <p:nvPr>
            <p:ph idx="1"/>
          </p:nvPr>
        </p:nvSpPr>
        <p:spPr>
          <a:xfrm>
            <a:off x="720000" y="1357746"/>
            <a:ext cx="10728325" cy="4411230"/>
          </a:xfrm>
        </p:spPr>
        <p:txBody>
          <a:bodyPr>
            <a:normAutofit/>
          </a:bodyPr>
          <a:lstStyle/>
          <a:p>
            <a:r>
              <a:rPr lang="en-CA" sz="2400" b="0" i="0" dirty="0">
                <a:solidFill>
                  <a:srgbClr val="FFFFFF"/>
                </a:solidFill>
                <a:effectLst/>
              </a:rPr>
              <a:t>The Prophet's generosity towards the Quraysh earns their admiration but causes frustration among the 4,000 Ansar, many of whom had stood by the Prophet during his most difficult times. </a:t>
            </a:r>
            <a:r>
              <a:rPr lang="en-CA" sz="2400" b="0" i="0" dirty="0" err="1">
                <a:solidFill>
                  <a:srgbClr val="FFFFFF"/>
                </a:solidFill>
                <a:effectLst/>
              </a:rPr>
              <a:t>Sa’d</a:t>
            </a:r>
            <a:r>
              <a:rPr lang="en-CA" sz="2400" b="0" i="0" dirty="0">
                <a:solidFill>
                  <a:srgbClr val="FFFFFF"/>
                </a:solidFill>
                <a:effectLst/>
              </a:rPr>
              <a:t> ibn </a:t>
            </a:r>
            <a:r>
              <a:rPr lang="en-CA" sz="2400" b="0" i="0" dirty="0" err="1">
                <a:solidFill>
                  <a:srgbClr val="FFFFFF"/>
                </a:solidFill>
                <a:effectLst/>
              </a:rPr>
              <a:t>Ubadah</a:t>
            </a:r>
            <a:r>
              <a:rPr lang="en-CA" sz="2400" b="0" i="0" dirty="0">
                <a:solidFill>
                  <a:srgbClr val="FFFFFF"/>
                </a:solidFill>
                <a:effectLst/>
              </a:rPr>
              <a:t> expresses the Ansar's concerns, prompting the Prophet to convene an exclusive meeting with them:</a:t>
            </a:r>
          </a:p>
          <a:p>
            <a:pPr marL="0" indent="0" algn="ctr">
              <a:buNone/>
            </a:pPr>
            <a:r>
              <a:rPr lang="en-CA" sz="2400" i="1" dirty="0">
                <a:solidFill>
                  <a:srgbClr val="FFFFFF"/>
                </a:solidFill>
              </a:rPr>
              <a:t>“I have been told that you are angry with me. Didn’t I come to you when you were astray and God guided you? You were poor and God gave you wealth? Weren’t you foes and God made you love one another?...</a:t>
            </a:r>
            <a:endParaRPr lang="en-US" sz="2400" i="1" dirty="0">
              <a:solidFill>
                <a:srgbClr val="FFFFFF"/>
              </a:solidFill>
            </a:endParaRPr>
          </a:p>
        </p:txBody>
      </p:sp>
    </p:spTree>
    <p:extLst>
      <p:ext uri="{BB962C8B-B14F-4D97-AF65-F5344CB8AC3E}">
        <p14:creationId xmlns:p14="http://schemas.microsoft.com/office/powerpoint/2010/main" val="2108348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9A101-D97A-8B97-A09B-2E4CC407E882}"/>
              </a:ext>
            </a:extLst>
          </p:cNvPr>
          <p:cNvSpPr>
            <a:spLocks noGrp="1"/>
          </p:cNvSpPr>
          <p:nvPr>
            <p:ph type="title"/>
          </p:nvPr>
        </p:nvSpPr>
        <p:spPr>
          <a:xfrm>
            <a:off x="720000" y="619200"/>
            <a:ext cx="10728322" cy="766255"/>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7518F44F-FF2C-633C-57F9-B0982F85B045}"/>
              </a:ext>
            </a:extLst>
          </p:cNvPr>
          <p:cNvSpPr>
            <a:spLocks noGrp="1"/>
          </p:cNvSpPr>
          <p:nvPr>
            <p:ph idx="1"/>
          </p:nvPr>
        </p:nvSpPr>
        <p:spPr>
          <a:xfrm>
            <a:off x="720000" y="1385456"/>
            <a:ext cx="10728325" cy="4853344"/>
          </a:xfrm>
        </p:spPr>
        <p:txBody>
          <a:bodyPr/>
          <a:lstStyle/>
          <a:p>
            <a:pPr marL="0" indent="0" algn="ctr">
              <a:buNone/>
            </a:pPr>
            <a:r>
              <a:rPr lang="en-US" sz="2400" i="1" dirty="0">
                <a:solidFill>
                  <a:srgbClr val="FFFFFF"/>
                </a:solidFill>
              </a:rPr>
              <a:t>But by God, you might have answered and answered truly, for I would have testified to its truth. You came to us belied and rejected, and we accepted you; you came to us as helpless, and we helped you; you were a fugitive, and we took you in; you were poor and we comforted you.’ You Ansar, do you feel anxious for the things of this world, wherewith I sought to incline these people to the faith in which you are already established?</a:t>
            </a:r>
          </a:p>
          <a:p>
            <a:pPr marL="0" indent="0" algn="ctr">
              <a:buNone/>
            </a:pPr>
            <a:r>
              <a:rPr lang="ar-AE" b="0" dirty="0">
                <a:solidFill>
                  <a:srgbClr val="FFFFFF"/>
                </a:solidFill>
                <a:effectLst/>
                <a:latin typeface="Nassim"/>
              </a:rPr>
              <a:t>يا معشر الأنصار، أ ما ترضون أن يرجع غيركم بالشاء و النعم و ترجعون أنتم و في سهمكم رسول اللّه؟!قالوا: بلى رضينا.</a:t>
            </a:r>
            <a:endParaRPr lang="en-US" dirty="0">
              <a:solidFill>
                <a:srgbClr val="FFFFFF"/>
              </a:solidFill>
            </a:endParaRPr>
          </a:p>
          <a:p>
            <a:pPr marL="0" indent="0" algn="ctr">
              <a:buNone/>
            </a:pPr>
            <a:r>
              <a:rPr lang="en-US" sz="2400" i="1" dirty="0">
                <a:solidFill>
                  <a:srgbClr val="FFFFFF"/>
                </a:solidFill>
              </a:rPr>
              <a:t> Are you not satisfied, o group of Ansar, that the people go with </a:t>
            </a:r>
            <a:r>
              <a:rPr lang="en-US" sz="2400" i="1" dirty="0" err="1">
                <a:solidFill>
                  <a:srgbClr val="FFFFFF"/>
                </a:solidFill>
              </a:rPr>
              <a:t>sheeps</a:t>
            </a:r>
            <a:r>
              <a:rPr lang="en-US" sz="2400" i="1" dirty="0">
                <a:solidFill>
                  <a:srgbClr val="FFFFFF"/>
                </a:solidFill>
              </a:rPr>
              <a:t> and camels while you with the Messenger of God to your dwellings. </a:t>
            </a:r>
          </a:p>
        </p:txBody>
      </p:sp>
    </p:spTree>
    <p:extLst>
      <p:ext uri="{BB962C8B-B14F-4D97-AF65-F5344CB8AC3E}">
        <p14:creationId xmlns:p14="http://schemas.microsoft.com/office/powerpoint/2010/main" val="420272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BBEC9-2ED4-F71F-22C3-7C06F6D05D8A}"/>
              </a:ext>
            </a:extLst>
          </p:cNvPr>
          <p:cNvSpPr>
            <a:spLocks noGrp="1"/>
          </p:cNvSpPr>
          <p:nvPr>
            <p:ph type="title"/>
          </p:nvPr>
        </p:nvSpPr>
        <p:spPr>
          <a:xfrm>
            <a:off x="720000" y="619200"/>
            <a:ext cx="10728322" cy="821673"/>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D52260B2-96E7-5733-6ACA-E70A10F4FEAC}"/>
              </a:ext>
            </a:extLst>
          </p:cNvPr>
          <p:cNvSpPr>
            <a:spLocks noGrp="1"/>
          </p:cNvSpPr>
          <p:nvPr>
            <p:ph idx="1"/>
          </p:nvPr>
        </p:nvSpPr>
        <p:spPr>
          <a:xfrm>
            <a:off x="720000" y="1440874"/>
            <a:ext cx="10728325" cy="4328102"/>
          </a:xfrm>
        </p:spPr>
        <p:txBody>
          <a:bodyPr>
            <a:normAutofit/>
          </a:bodyPr>
          <a:lstStyle/>
          <a:p>
            <a:r>
              <a:rPr lang="en-CA" sz="2400" b="0" i="0" dirty="0">
                <a:solidFill>
                  <a:schemeClr val="tx1"/>
                </a:solidFill>
                <a:effectLst/>
              </a:rPr>
              <a:t>Shortly after the distribution of the last spoils, a delegation from </a:t>
            </a:r>
            <a:r>
              <a:rPr lang="en-CA" sz="2400" b="0" i="0" dirty="0" err="1">
                <a:solidFill>
                  <a:schemeClr val="tx1"/>
                </a:solidFill>
                <a:effectLst/>
              </a:rPr>
              <a:t>Hawazin</a:t>
            </a:r>
            <a:r>
              <a:rPr lang="en-CA" sz="2400" b="0" i="0" dirty="0">
                <a:solidFill>
                  <a:schemeClr val="tx1"/>
                </a:solidFill>
                <a:effectLst/>
              </a:rPr>
              <a:t> finally arrives. Some of them are already Muslim, and the rest embrace Islam upon their arrival. Among the delegation is the brother of Harith ibn Abd al-Uzzah, the Prophet's late foster-father. He requests the Prophet to consider foregoing the ransom and reuniting the captives from the Prophet’s foster clan of </a:t>
            </a:r>
            <a:r>
              <a:rPr lang="en-CA" sz="2400" b="0" i="0" dirty="0" err="1">
                <a:solidFill>
                  <a:schemeClr val="tx1"/>
                </a:solidFill>
                <a:effectLst/>
              </a:rPr>
              <a:t>Sa’d</a:t>
            </a:r>
            <a:r>
              <a:rPr lang="en-CA" sz="2400" b="0" i="0" dirty="0">
                <a:solidFill>
                  <a:schemeClr val="tx1"/>
                </a:solidFill>
                <a:effectLst/>
              </a:rPr>
              <a:t> ibn Bakr (and consequently all </a:t>
            </a:r>
            <a:r>
              <a:rPr lang="en-CA" sz="2400" b="0" i="0" dirty="0" err="1">
                <a:solidFill>
                  <a:schemeClr val="tx1"/>
                </a:solidFill>
                <a:effectLst/>
              </a:rPr>
              <a:t>Hawazin</a:t>
            </a:r>
            <a:r>
              <a:rPr lang="en-CA" sz="2400" b="0" i="0" dirty="0">
                <a:solidFill>
                  <a:schemeClr val="tx1"/>
                </a:solidFill>
                <a:effectLst/>
              </a:rPr>
              <a:t> captives) with their families.</a:t>
            </a:r>
          </a:p>
          <a:p>
            <a:pPr algn="l"/>
            <a:r>
              <a:rPr lang="en-CA" sz="2400" b="0" i="0" dirty="0">
                <a:solidFill>
                  <a:srgbClr val="FFFFFF"/>
                </a:solidFill>
                <a:effectLst/>
              </a:rPr>
              <a:t>Displaying a similar generosity to that shown at the conquest of Makkah, the Prophet decides to free all the captives.</a:t>
            </a:r>
          </a:p>
          <a:p>
            <a:pPr algn="l"/>
            <a:endParaRPr lang="en-CA" sz="2000" b="0" i="0" dirty="0">
              <a:solidFill>
                <a:srgbClr val="000000"/>
              </a:solidFill>
              <a:effectLst/>
              <a:latin typeface="Söhne"/>
            </a:endParaRPr>
          </a:p>
        </p:txBody>
      </p:sp>
    </p:spTree>
    <p:extLst>
      <p:ext uri="{BB962C8B-B14F-4D97-AF65-F5344CB8AC3E}">
        <p14:creationId xmlns:p14="http://schemas.microsoft.com/office/powerpoint/2010/main" val="158295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C6629-376B-6C33-5800-B5433B40B019}"/>
              </a:ext>
            </a:extLst>
          </p:cNvPr>
          <p:cNvSpPr>
            <a:spLocks noGrp="1"/>
          </p:cNvSpPr>
          <p:nvPr>
            <p:ph type="title"/>
          </p:nvPr>
        </p:nvSpPr>
        <p:spPr>
          <a:xfrm>
            <a:off x="720000" y="619200"/>
            <a:ext cx="10728322" cy="932509"/>
          </a:xfrm>
        </p:spPr>
        <p:txBody>
          <a:bodyPr/>
          <a:lstStyle/>
          <a:p>
            <a:pPr algn="ctr"/>
            <a:r>
              <a:rPr lang="en-US" dirty="0"/>
              <a:t>Victory in </a:t>
            </a:r>
            <a:r>
              <a:rPr lang="en-US" dirty="0" err="1"/>
              <a:t>Hunayn</a:t>
            </a:r>
            <a:endParaRPr lang="en-US" dirty="0"/>
          </a:p>
        </p:txBody>
      </p:sp>
      <p:sp>
        <p:nvSpPr>
          <p:cNvPr id="3" name="Content Placeholder 2">
            <a:extLst>
              <a:ext uri="{FF2B5EF4-FFF2-40B4-BE49-F238E27FC236}">
                <a16:creationId xmlns:a16="http://schemas.microsoft.com/office/drawing/2014/main" id="{DAD9E638-A980-633C-01EC-11400676D59D}"/>
              </a:ext>
            </a:extLst>
          </p:cNvPr>
          <p:cNvSpPr>
            <a:spLocks noGrp="1"/>
          </p:cNvSpPr>
          <p:nvPr>
            <p:ph idx="1"/>
          </p:nvPr>
        </p:nvSpPr>
        <p:spPr>
          <a:xfrm>
            <a:off x="720000" y="1717964"/>
            <a:ext cx="10728325" cy="4051011"/>
          </a:xfrm>
        </p:spPr>
        <p:txBody>
          <a:bodyPr>
            <a:normAutofit/>
          </a:bodyPr>
          <a:lstStyle/>
          <a:p>
            <a:pPr marL="0" indent="0" algn="ctr">
              <a:buNone/>
            </a:pPr>
            <a:r>
              <a:rPr lang="ar-AE" sz="2400" b="0" i="0" dirty="0">
                <a:solidFill>
                  <a:schemeClr val="tx1"/>
                </a:solidFill>
                <a:effectLst/>
                <a:latin typeface="me_quran"/>
              </a:rPr>
              <a:t>لَقَدْ نَصَرَكُمُ ٱللَّهُ فِى مَوَاطِنَ كَثِيرَةٍ وَيَوْمَ حُنَيْنٍ إِذْ أَعْجَبَتْكُمْ كَثْرَتُكُمْ فَلَمْ تُغْنِ عَنكُمْ شَيْـًٔا وَضَاقَتْ عَلَيْكُمُ ٱلْأَرْضُ بِمَا رَحُبَتْ ثُمَّ وَلَّيْتُم مُّدْبِرِينَ</a:t>
            </a:r>
            <a:endParaRPr lang="en-CA" sz="2400" b="0" i="0" dirty="0">
              <a:solidFill>
                <a:schemeClr val="tx1"/>
              </a:solidFill>
              <a:effectLst/>
              <a:latin typeface="me_quran"/>
            </a:endParaRPr>
          </a:p>
          <a:p>
            <a:pPr marL="0" indent="0" algn="ctr">
              <a:buNone/>
            </a:pPr>
            <a:r>
              <a:rPr lang="en-CA" sz="2400" b="0" i="0" dirty="0">
                <a:solidFill>
                  <a:schemeClr val="tx1"/>
                </a:solidFill>
                <a:effectLst/>
              </a:rPr>
              <a:t>“God has already given you victory on many fields and on the Day of </a:t>
            </a:r>
            <a:r>
              <a:rPr lang="en-CA" sz="2400" dirty="0" err="1">
                <a:solidFill>
                  <a:schemeClr val="tx1"/>
                </a:solidFill>
              </a:rPr>
              <a:t>H</a:t>
            </a:r>
            <a:r>
              <a:rPr lang="en-CA" sz="2400" b="0" i="0" dirty="0" err="1">
                <a:solidFill>
                  <a:schemeClr val="tx1"/>
                </a:solidFill>
                <a:effectLst/>
              </a:rPr>
              <a:t>unayn</a:t>
            </a:r>
            <a:r>
              <a:rPr lang="en-CA" sz="2400" b="0" i="0" dirty="0">
                <a:solidFill>
                  <a:schemeClr val="tx1"/>
                </a:solidFill>
                <a:effectLst/>
              </a:rPr>
              <a:t>, when your numbers pleased you, but it did not avail you at all, and the earth was confining for you with its vastness; then you turned back, fleeing.”</a:t>
            </a:r>
          </a:p>
          <a:p>
            <a:pPr marL="0" indent="0" algn="ctr">
              <a:buNone/>
            </a:pPr>
            <a:r>
              <a:rPr lang="en-CA" sz="2400" dirty="0">
                <a:solidFill>
                  <a:schemeClr val="tx1"/>
                </a:solidFill>
              </a:rPr>
              <a:t>Quran 9:25</a:t>
            </a:r>
            <a:endParaRPr lang="en-US" sz="2400" dirty="0">
              <a:solidFill>
                <a:schemeClr val="tx1"/>
              </a:solidFill>
            </a:endParaRPr>
          </a:p>
        </p:txBody>
      </p:sp>
    </p:spTree>
    <p:extLst>
      <p:ext uri="{BB962C8B-B14F-4D97-AF65-F5344CB8AC3E}">
        <p14:creationId xmlns:p14="http://schemas.microsoft.com/office/powerpoint/2010/main" val="3250355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A8393-EBF3-9F40-2849-27ADC860326D}"/>
              </a:ext>
            </a:extLst>
          </p:cNvPr>
          <p:cNvSpPr>
            <a:spLocks noGrp="1"/>
          </p:cNvSpPr>
          <p:nvPr>
            <p:ph type="title"/>
          </p:nvPr>
        </p:nvSpPr>
        <p:spPr>
          <a:xfrm>
            <a:off x="720000" y="619200"/>
            <a:ext cx="10728322" cy="849382"/>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9ADD1BBB-0904-C288-B087-F842C784448F}"/>
              </a:ext>
            </a:extLst>
          </p:cNvPr>
          <p:cNvSpPr>
            <a:spLocks noGrp="1"/>
          </p:cNvSpPr>
          <p:nvPr>
            <p:ph idx="1"/>
          </p:nvPr>
        </p:nvSpPr>
        <p:spPr>
          <a:xfrm>
            <a:off x="720000" y="1343892"/>
            <a:ext cx="10728325" cy="4425084"/>
          </a:xfrm>
        </p:spPr>
        <p:txBody>
          <a:bodyPr>
            <a:normAutofit/>
          </a:bodyPr>
          <a:lstStyle/>
          <a:p>
            <a:r>
              <a:rPr lang="en-CA" sz="2400" b="0" i="0" dirty="0">
                <a:solidFill>
                  <a:srgbClr val="FFFFFF"/>
                </a:solidFill>
                <a:effectLst/>
              </a:rPr>
              <a:t>The Prophet did not ransom Malik ibn </a:t>
            </a:r>
            <a:r>
              <a:rPr lang="en-CA" sz="2400" b="0" i="0" dirty="0" err="1">
                <a:solidFill>
                  <a:srgbClr val="FFFFFF"/>
                </a:solidFill>
                <a:effectLst/>
              </a:rPr>
              <a:t>Awf's</a:t>
            </a:r>
            <a:r>
              <a:rPr lang="en-CA" sz="2400" b="0" i="0" dirty="0">
                <a:solidFill>
                  <a:srgbClr val="FFFFFF"/>
                </a:solidFill>
                <a:effectLst/>
              </a:rPr>
              <a:t> family, nor did he distribute Malik's possessions. Instead, he sent word to </a:t>
            </a:r>
            <a:r>
              <a:rPr lang="en-CA" sz="2400" b="0" i="0" dirty="0" err="1">
                <a:solidFill>
                  <a:srgbClr val="FFFFFF"/>
                </a:solidFill>
                <a:effectLst/>
              </a:rPr>
              <a:t>Ta'if</a:t>
            </a:r>
            <a:r>
              <a:rPr lang="en-CA" sz="2400" b="0" i="0" dirty="0">
                <a:solidFill>
                  <a:srgbClr val="FFFFFF"/>
                </a:solidFill>
                <a:effectLst/>
              </a:rPr>
              <a:t>, assuring Malik that his family and property would be returned if he embraced Islam. In a covert visit to the Prophet's camp, Malik accepted the generous offer and pledged to lead his Muslim troops against Bani </a:t>
            </a:r>
            <a:r>
              <a:rPr lang="en-CA" sz="2400" b="0" i="0" dirty="0" err="1">
                <a:solidFill>
                  <a:srgbClr val="FFFFFF"/>
                </a:solidFill>
                <a:effectLst/>
              </a:rPr>
              <a:t>Thaqif</a:t>
            </a:r>
            <a:r>
              <a:rPr lang="en-CA" sz="2400" b="0" i="0" dirty="0">
                <a:solidFill>
                  <a:srgbClr val="FFFFFF"/>
                </a:solidFill>
                <a:effectLst/>
              </a:rPr>
              <a:t>.</a:t>
            </a:r>
          </a:p>
          <a:p>
            <a:endParaRPr lang="en-US" sz="2400" dirty="0">
              <a:solidFill>
                <a:srgbClr val="FFFFFF"/>
              </a:solidFill>
            </a:endParaRPr>
          </a:p>
        </p:txBody>
      </p:sp>
    </p:spTree>
    <p:extLst>
      <p:ext uri="{BB962C8B-B14F-4D97-AF65-F5344CB8AC3E}">
        <p14:creationId xmlns:p14="http://schemas.microsoft.com/office/powerpoint/2010/main" val="1654623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1920E-C330-9D9F-1BA1-478AB167F8C9}"/>
              </a:ext>
            </a:extLst>
          </p:cNvPr>
          <p:cNvSpPr>
            <a:spLocks noGrp="1"/>
          </p:cNvSpPr>
          <p:nvPr>
            <p:ph type="title"/>
          </p:nvPr>
        </p:nvSpPr>
        <p:spPr>
          <a:xfrm>
            <a:off x="720000" y="619200"/>
            <a:ext cx="10728322" cy="987927"/>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2036BE4D-FFA0-67E2-7340-51363EBDC51E}"/>
              </a:ext>
            </a:extLst>
          </p:cNvPr>
          <p:cNvSpPr>
            <a:spLocks noGrp="1"/>
          </p:cNvSpPr>
          <p:nvPr>
            <p:ph idx="1"/>
          </p:nvPr>
        </p:nvSpPr>
        <p:spPr>
          <a:xfrm>
            <a:off x="720000" y="1607127"/>
            <a:ext cx="10728325" cy="4631673"/>
          </a:xfrm>
        </p:spPr>
        <p:txBody>
          <a:bodyPr>
            <a:normAutofit/>
          </a:bodyPr>
          <a:lstStyle/>
          <a:p>
            <a:r>
              <a:rPr lang="en-US" sz="2400" dirty="0">
                <a:solidFill>
                  <a:srgbClr val="FFFFFF"/>
                </a:solidFill>
              </a:rPr>
              <a:t>Al-</a:t>
            </a:r>
            <a:r>
              <a:rPr lang="en-US" sz="2400" dirty="0" err="1">
                <a:solidFill>
                  <a:srgbClr val="FFFFFF"/>
                </a:solidFill>
              </a:rPr>
              <a:t>Mufid</a:t>
            </a:r>
            <a:r>
              <a:rPr lang="en-US" sz="2400" dirty="0">
                <a:solidFill>
                  <a:srgbClr val="FFFFFF"/>
                </a:solidFill>
              </a:rPr>
              <a:t> in Kitab Al-Irshad reports: </a:t>
            </a:r>
          </a:p>
          <a:p>
            <a:pPr marL="0" indent="0" algn="ctr">
              <a:buNone/>
            </a:pPr>
            <a:r>
              <a:rPr lang="ar-AE" sz="2400" dirty="0">
                <a:solidFill>
                  <a:srgbClr val="FFFFFF"/>
                </a:solidFill>
              </a:rPr>
              <a:t>قال: و لما قسّم رسول اللّه صلّى اللّه عليه و آله غنائم حنين، أقبل رجل أحدب طويل طول آدم، بين عينيه أثر السجود، فسلّم-و لم يخصّ النبيّ صلّى اللّه عليه و آله بالسلام-ثم قال: قد رأيتك و ما صنعت في هذه الغنائم!فقال صلّى اللّه عليه و آله: و كيف رأيت؟قال: لم أرك عدلت! فغضب رسول اللّه صلّى اللّه عليه و آله و قال: ويلك!إذا لم يكن العدل عندي فعند من يكون؟!</a:t>
            </a:r>
          </a:p>
          <a:p>
            <a:pPr marL="0" indent="0" algn="ctr">
              <a:buNone/>
            </a:pPr>
            <a:r>
              <a:rPr lang="ar-AE" sz="2400" dirty="0">
                <a:solidFill>
                  <a:srgbClr val="FFFFFF"/>
                </a:solidFill>
              </a:rPr>
              <a:t>فقال المسلمون: أ لا نقتله؟!فقال: دعوه، سيكون له أتباع يمرقون من الدين كما يمرق السهم من الرّمية، يقتلهم اللّه على يد أحبّ الخلق إليه بعدي‌</a:t>
            </a:r>
            <a:endParaRPr lang="en-US" sz="2400" dirty="0">
              <a:solidFill>
                <a:srgbClr val="FFFFFF"/>
              </a:solidFill>
            </a:endParaRPr>
          </a:p>
        </p:txBody>
      </p:sp>
    </p:spTree>
    <p:extLst>
      <p:ext uri="{BB962C8B-B14F-4D97-AF65-F5344CB8AC3E}">
        <p14:creationId xmlns:p14="http://schemas.microsoft.com/office/powerpoint/2010/main" val="2121971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AA7EF-54C2-90C0-1DF1-811D1F21FB3A}"/>
              </a:ext>
            </a:extLst>
          </p:cNvPr>
          <p:cNvSpPr>
            <a:spLocks noGrp="1"/>
          </p:cNvSpPr>
          <p:nvPr>
            <p:ph type="title"/>
          </p:nvPr>
        </p:nvSpPr>
        <p:spPr>
          <a:xfrm>
            <a:off x="720000" y="619200"/>
            <a:ext cx="10728322" cy="863236"/>
          </a:xfrm>
        </p:spPr>
        <p:txBody>
          <a:bodyPr/>
          <a:lstStyle/>
          <a:p>
            <a:pPr algn="ctr"/>
            <a:r>
              <a:rPr lang="en-US" dirty="0"/>
              <a:t>The Spoils of </a:t>
            </a:r>
            <a:r>
              <a:rPr lang="en-US" dirty="0" err="1"/>
              <a:t>Hunayn</a:t>
            </a:r>
            <a:endParaRPr lang="en-US" dirty="0"/>
          </a:p>
        </p:txBody>
      </p:sp>
      <p:sp>
        <p:nvSpPr>
          <p:cNvPr id="3" name="Content Placeholder 2">
            <a:extLst>
              <a:ext uri="{FF2B5EF4-FFF2-40B4-BE49-F238E27FC236}">
                <a16:creationId xmlns:a16="http://schemas.microsoft.com/office/drawing/2014/main" id="{E99BFEFD-3F7B-6E10-5811-4DE2A8FEC968}"/>
              </a:ext>
            </a:extLst>
          </p:cNvPr>
          <p:cNvSpPr>
            <a:spLocks noGrp="1"/>
          </p:cNvSpPr>
          <p:nvPr>
            <p:ph idx="1"/>
          </p:nvPr>
        </p:nvSpPr>
        <p:spPr>
          <a:xfrm>
            <a:off x="720000" y="1482436"/>
            <a:ext cx="10728325" cy="4756364"/>
          </a:xfrm>
        </p:spPr>
        <p:txBody>
          <a:bodyPr>
            <a:noAutofit/>
          </a:bodyPr>
          <a:lstStyle/>
          <a:p>
            <a:pPr marL="0" indent="0" algn="ctr">
              <a:buNone/>
            </a:pPr>
            <a:r>
              <a:rPr lang="en-CA" sz="2400" b="0" i="0" dirty="0">
                <a:solidFill>
                  <a:srgbClr val="FFFFFF"/>
                </a:solidFill>
                <a:effectLst/>
              </a:rPr>
              <a:t>"When the Messenger of God was distributing the spoils of </a:t>
            </a:r>
            <a:r>
              <a:rPr lang="en-CA" sz="2400" b="0" i="0" dirty="0" err="1">
                <a:solidFill>
                  <a:srgbClr val="FFFFFF"/>
                </a:solidFill>
                <a:effectLst/>
              </a:rPr>
              <a:t>Hunayn</a:t>
            </a:r>
            <a:r>
              <a:rPr lang="en-CA" sz="2400" b="0" i="0" dirty="0">
                <a:solidFill>
                  <a:srgbClr val="FFFFFF"/>
                </a:solidFill>
                <a:effectLst/>
              </a:rPr>
              <a:t>, a tall, dark-skinned man with the mark of prostration between his eyes approached. He greeted the Prophet without specifically addressing him with the greeting of peace - and then said: 'I have seen what you have done with these spoils!' The Prophet asked, ‘What did you see?' He replied, 'I did not see you acting justly!' The Messenger of God became angry and said, 'Woe to you! If I am not just than who is just?' The Muslims said, 'Should we not kill him?' He said, 'Leave him, for he will have followers who will leave the religion as an arrow leaves its bow. God will destroy them at the hands of the most beloved of creation to Him after me.'"</a:t>
            </a:r>
            <a:endParaRPr lang="en-US" sz="2400" dirty="0">
              <a:solidFill>
                <a:srgbClr val="FFFFFF"/>
              </a:solidFill>
            </a:endParaRPr>
          </a:p>
        </p:txBody>
      </p:sp>
    </p:spTree>
    <p:extLst>
      <p:ext uri="{BB962C8B-B14F-4D97-AF65-F5344CB8AC3E}">
        <p14:creationId xmlns:p14="http://schemas.microsoft.com/office/powerpoint/2010/main" val="477320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35803-01AD-E8A3-1732-65C9E680B583}"/>
              </a:ext>
            </a:extLst>
          </p:cNvPr>
          <p:cNvSpPr>
            <a:spLocks noGrp="1"/>
          </p:cNvSpPr>
          <p:nvPr>
            <p:ph type="title"/>
          </p:nvPr>
        </p:nvSpPr>
        <p:spPr>
          <a:xfrm>
            <a:off x="720000" y="619200"/>
            <a:ext cx="10728322" cy="890945"/>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DA9C5019-FA23-66C2-3861-8E761F30ECFB}"/>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The </a:t>
            </a:r>
            <a:r>
              <a:rPr lang="en-US" sz="2400" dirty="0" err="1">
                <a:solidFill>
                  <a:srgbClr val="FFFFFF"/>
                </a:solidFill>
              </a:rPr>
              <a:t>Hawazin</a:t>
            </a:r>
            <a:r>
              <a:rPr lang="en-US" sz="2400" dirty="0">
                <a:solidFill>
                  <a:srgbClr val="FFFFFF"/>
                </a:solidFill>
              </a:rPr>
              <a:t> clan began to retreat but many of their fighters were captured by the Muslims</a:t>
            </a:r>
          </a:p>
          <a:p>
            <a:r>
              <a:rPr lang="en-US" sz="2400" dirty="0">
                <a:solidFill>
                  <a:srgbClr val="FFFFFF"/>
                </a:solidFill>
              </a:rPr>
              <a:t>Several </a:t>
            </a:r>
            <a:r>
              <a:rPr lang="en-US" sz="2400" dirty="0" err="1">
                <a:solidFill>
                  <a:srgbClr val="FFFFFF"/>
                </a:solidFill>
              </a:rPr>
              <a:t>Hawazin</a:t>
            </a:r>
            <a:r>
              <a:rPr lang="en-US" sz="2400" dirty="0">
                <a:solidFill>
                  <a:srgbClr val="FFFFFF"/>
                </a:solidFill>
              </a:rPr>
              <a:t> troops, including the clan of </a:t>
            </a:r>
            <a:r>
              <a:rPr lang="en-US" sz="2400" dirty="0" err="1">
                <a:solidFill>
                  <a:srgbClr val="FFFFFF"/>
                </a:solidFill>
              </a:rPr>
              <a:t>Thaqif</a:t>
            </a:r>
            <a:r>
              <a:rPr lang="en-US" sz="2400" dirty="0">
                <a:solidFill>
                  <a:srgbClr val="FFFFFF"/>
                </a:solidFill>
              </a:rPr>
              <a:t> and Malik ibn ‘</a:t>
            </a:r>
            <a:r>
              <a:rPr lang="en-US" sz="2400" dirty="0" err="1">
                <a:solidFill>
                  <a:srgbClr val="FFFFFF"/>
                </a:solidFill>
              </a:rPr>
              <a:t>Awf</a:t>
            </a:r>
            <a:r>
              <a:rPr lang="en-US" sz="2400" dirty="0">
                <a:solidFill>
                  <a:srgbClr val="FFFFFF"/>
                </a:solidFill>
              </a:rPr>
              <a:t> (leader of the </a:t>
            </a:r>
            <a:r>
              <a:rPr lang="en-US" sz="2400" dirty="0" err="1">
                <a:solidFill>
                  <a:srgbClr val="FFFFFF"/>
                </a:solidFill>
              </a:rPr>
              <a:t>Hawazin</a:t>
            </a:r>
            <a:r>
              <a:rPr lang="en-US" sz="2400" dirty="0">
                <a:solidFill>
                  <a:srgbClr val="FFFFFF"/>
                </a:solidFill>
              </a:rPr>
              <a:t>) , escape to their fortress in </a:t>
            </a:r>
            <a:r>
              <a:rPr lang="en-US" sz="2400" dirty="0" err="1">
                <a:solidFill>
                  <a:srgbClr val="FFFFFF"/>
                </a:solidFill>
              </a:rPr>
              <a:t>Ta’if</a:t>
            </a:r>
            <a:r>
              <a:rPr lang="en-US" sz="2400" dirty="0">
                <a:solidFill>
                  <a:srgbClr val="FFFFFF"/>
                </a:solidFill>
              </a:rPr>
              <a:t>.</a:t>
            </a:r>
          </a:p>
          <a:p>
            <a:r>
              <a:rPr lang="en-US" sz="2400" dirty="0">
                <a:solidFill>
                  <a:srgbClr val="FFFFFF"/>
                </a:solidFill>
              </a:rPr>
              <a:t>The Prophet places </a:t>
            </a:r>
            <a:r>
              <a:rPr lang="en-US" sz="2400" dirty="0" err="1">
                <a:solidFill>
                  <a:srgbClr val="FFFFFF"/>
                </a:solidFill>
              </a:rPr>
              <a:t>Budayl</a:t>
            </a:r>
            <a:r>
              <a:rPr lang="en-US" sz="2400" dirty="0">
                <a:solidFill>
                  <a:srgbClr val="FFFFFF"/>
                </a:solidFill>
              </a:rPr>
              <a:t> ibn </a:t>
            </a:r>
            <a:r>
              <a:rPr lang="en-US" sz="2400" dirty="0" err="1">
                <a:solidFill>
                  <a:srgbClr val="FFFFFF"/>
                </a:solidFill>
              </a:rPr>
              <a:t>Waraqaa</a:t>
            </a:r>
            <a:r>
              <a:rPr lang="en-US" sz="2400" dirty="0">
                <a:solidFill>
                  <a:srgbClr val="FFFFFF"/>
                </a:solidFill>
              </a:rPr>
              <a:t>’ in charge of transporting thousands of captives  and animals to the valley of </a:t>
            </a:r>
            <a:r>
              <a:rPr lang="en-US" sz="2400" dirty="0" err="1">
                <a:solidFill>
                  <a:srgbClr val="FFFFFF"/>
                </a:solidFill>
              </a:rPr>
              <a:t>Ji’raanah</a:t>
            </a:r>
            <a:r>
              <a:rPr lang="en-US" sz="2400" dirty="0">
                <a:solidFill>
                  <a:srgbClr val="FFFFFF"/>
                </a:solidFill>
              </a:rPr>
              <a:t> approximately 10 miles from Makkah.</a:t>
            </a:r>
          </a:p>
          <a:p>
            <a:endParaRPr lang="en-US" sz="2400" dirty="0">
              <a:solidFill>
                <a:srgbClr val="FFFFFF"/>
              </a:solidFill>
            </a:endParaRPr>
          </a:p>
          <a:p>
            <a:endParaRPr lang="en-US" dirty="0"/>
          </a:p>
        </p:txBody>
      </p:sp>
    </p:spTree>
    <p:extLst>
      <p:ext uri="{BB962C8B-B14F-4D97-AF65-F5344CB8AC3E}">
        <p14:creationId xmlns:p14="http://schemas.microsoft.com/office/powerpoint/2010/main" val="1534700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76487-59C0-D7B1-FAB1-A226AB0F2184}"/>
              </a:ext>
            </a:extLst>
          </p:cNvPr>
          <p:cNvSpPr>
            <a:spLocks noGrp="1"/>
          </p:cNvSpPr>
          <p:nvPr>
            <p:ph type="title"/>
          </p:nvPr>
        </p:nvSpPr>
        <p:spPr>
          <a:xfrm>
            <a:off x="720000" y="619200"/>
            <a:ext cx="10728322" cy="960218"/>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F9BEC43D-D613-E57C-9442-EDFB41BA4145}"/>
              </a:ext>
            </a:extLst>
          </p:cNvPr>
          <p:cNvSpPr>
            <a:spLocks noGrp="1"/>
          </p:cNvSpPr>
          <p:nvPr>
            <p:ph idx="1"/>
          </p:nvPr>
        </p:nvSpPr>
        <p:spPr>
          <a:xfrm>
            <a:off x="720000" y="1731818"/>
            <a:ext cx="10728325" cy="4506982"/>
          </a:xfrm>
        </p:spPr>
        <p:txBody>
          <a:bodyPr>
            <a:noAutofit/>
          </a:bodyPr>
          <a:lstStyle/>
          <a:p>
            <a:r>
              <a:rPr lang="en-US" sz="2400" dirty="0">
                <a:solidFill>
                  <a:srgbClr val="FFFFFF"/>
                </a:solidFill>
              </a:rPr>
              <a:t>An elderly woman, </a:t>
            </a:r>
            <a:r>
              <a:rPr lang="en-US" sz="2400" dirty="0" err="1">
                <a:solidFill>
                  <a:srgbClr val="FFFFFF"/>
                </a:solidFill>
              </a:rPr>
              <a:t>Shayma</a:t>
            </a:r>
            <a:r>
              <a:rPr lang="en-US" sz="2400" dirty="0">
                <a:solidFill>
                  <a:srgbClr val="FFFFFF"/>
                </a:solidFill>
              </a:rPr>
              <a:t>’ </a:t>
            </a:r>
            <a:r>
              <a:rPr lang="en-US" sz="2400" dirty="0" err="1">
                <a:solidFill>
                  <a:srgbClr val="FFFFFF"/>
                </a:solidFill>
              </a:rPr>
              <a:t>bint</a:t>
            </a:r>
            <a:r>
              <a:rPr lang="en-US" sz="2400" dirty="0">
                <a:solidFill>
                  <a:srgbClr val="FFFFFF"/>
                </a:solidFill>
              </a:rPr>
              <a:t> Al-Harith, emerged from the group of captives, claiming to be the sister of the Prophet. She was brought before him, where she revealed herself as the daughter of Harith and </a:t>
            </a:r>
            <a:r>
              <a:rPr lang="en-US" sz="2400" dirty="0" err="1">
                <a:solidFill>
                  <a:srgbClr val="FFFFFF"/>
                </a:solidFill>
              </a:rPr>
              <a:t>Halimah</a:t>
            </a:r>
            <a:r>
              <a:rPr lang="en-US" sz="2400" dirty="0">
                <a:solidFill>
                  <a:srgbClr val="FFFFFF"/>
                </a:solidFill>
              </a:rPr>
              <a:t> from the </a:t>
            </a:r>
            <a:r>
              <a:rPr lang="en-US" sz="2400" dirty="0" err="1">
                <a:solidFill>
                  <a:srgbClr val="FFFFFF"/>
                </a:solidFill>
              </a:rPr>
              <a:t>Hawazin</a:t>
            </a:r>
            <a:r>
              <a:rPr lang="en-US" sz="2400" dirty="0">
                <a:solidFill>
                  <a:srgbClr val="FFFFFF"/>
                </a:solidFill>
              </a:rPr>
              <a:t> clan of </a:t>
            </a:r>
            <a:r>
              <a:rPr lang="en-US" sz="2400" dirty="0" err="1">
                <a:solidFill>
                  <a:srgbClr val="FFFFFF"/>
                </a:solidFill>
              </a:rPr>
              <a:t>Sa’d</a:t>
            </a:r>
            <a:r>
              <a:rPr lang="en-US" sz="2400" dirty="0">
                <a:solidFill>
                  <a:srgbClr val="FFFFFF"/>
                </a:solidFill>
              </a:rPr>
              <a:t> ibn Bakr. </a:t>
            </a:r>
          </a:p>
          <a:p>
            <a:r>
              <a:rPr lang="en-US" sz="2400" dirty="0">
                <a:solidFill>
                  <a:srgbClr val="FFFFFF"/>
                </a:solidFill>
              </a:rPr>
              <a:t>As she recounted the passing of his beloved foster-parents, tears welled up in the Prophet's eyes. Desiring to spend time with her and reestablish their connection, he bestowed upon </a:t>
            </a:r>
            <a:r>
              <a:rPr lang="en-US" sz="2400" dirty="0" err="1">
                <a:solidFill>
                  <a:srgbClr val="FFFFFF"/>
                </a:solidFill>
              </a:rPr>
              <a:t>Shay’ma</a:t>
            </a:r>
            <a:r>
              <a:rPr lang="en-US" sz="2400" dirty="0">
                <a:solidFill>
                  <a:srgbClr val="FFFFFF"/>
                </a:solidFill>
              </a:rPr>
              <a:t>’ a generous gift and requested that she remain in the camp while he pursued the retreating Bani </a:t>
            </a:r>
            <a:r>
              <a:rPr lang="en-US" sz="2400" dirty="0" err="1">
                <a:solidFill>
                  <a:srgbClr val="FFFFFF"/>
                </a:solidFill>
              </a:rPr>
              <a:t>Thaqif</a:t>
            </a:r>
            <a:r>
              <a:rPr lang="en-US" sz="2400" dirty="0">
                <a:solidFill>
                  <a:srgbClr val="FFFFFF"/>
                </a:solidFill>
              </a:rPr>
              <a:t> to </a:t>
            </a:r>
            <a:r>
              <a:rPr lang="en-US" sz="2400" dirty="0" err="1">
                <a:solidFill>
                  <a:srgbClr val="FFFFFF"/>
                </a:solidFill>
              </a:rPr>
              <a:t>Ta’if</a:t>
            </a:r>
            <a:r>
              <a:rPr lang="en-US" sz="2400" dirty="0">
                <a:solidFill>
                  <a:srgbClr val="FFFFFF"/>
                </a:solidFill>
              </a:rPr>
              <a:t>.</a:t>
            </a:r>
          </a:p>
          <a:p>
            <a:endParaRPr lang="en-US" sz="2400" dirty="0">
              <a:solidFill>
                <a:srgbClr val="FFFFFF"/>
              </a:solidFill>
            </a:endParaRPr>
          </a:p>
        </p:txBody>
      </p:sp>
    </p:spTree>
    <p:extLst>
      <p:ext uri="{BB962C8B-B14F-4D97-AF65-F5344CB8AC3E}">
        <p14:creationId xmlns:p14="http://schemas.microsoft.com/office/powerpoint/2010/main" val="2218738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D16C-085C-691C-2DF5-523FE2B184FF}"/>
              </a:ext>
            </a:extLst>
          </p:cNvPr>
          <p:cNvSpPr>
            <a:spLocks noGrp="1"/>
          </p:cNvSpPr>
          <p:nvPr>
            <p:ph type="title"/>
          </p:nvPr>
        </p:nvSpPr>
        <p:spPr>
          <a:xfrm>
            <a:off x="720000" y="619200"/>
            <a:ext cx="10728322" cy="724691"/>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36C2ECBC-CD2F-70CA-9962-456B5982A5C0}"/>
              </a:ext>
            </a:extLst>
          </p:cNvPr>
          <p:cNvSpPr>
            <a:spLocks noGrp="1"/>
          </p:cNvSpPr>
          <p:nvPr>
            <p:ph idx="1"/>
          </p:nvPr>
        </p:nvSpPr>
        <p:spPr>
          <a:xfrm>
            <a:off x="720000" y="1482436"/>
            <a:ext cx="10728325" cy="4756364"/>
          </a:xfrm>
        </p:spPr>
        <p:txBody>
          <a:bodyPr>
            <a:normAutofit/>
          </a:bodyPr>
          <a:lstStyle/>
          <a:p>
            <a:r>
              <a:rPr lang="en-US" sz="2400" dirty="0">
                <a:solidFill>
                  <a:srgbClr val="FFFFFF"/>
                </a:solidFill>
              </a:rPr>
              <a:t>The Prophet marched with his army from </a:t>
            </a:r>
            <a:r>
              <a:rPr lang="en-US" sz="2400" dirty="0" err="1">
                <a:solidFill>
                  <a:srgbClr val="FFFFFF"/>
                </a:solidFill>
              </a:rPr>
              <a:t>Hunayn</a:t>
            </a:r>
            <a:r>
              <a:rPr lang="en-US" sz="2400" dirty="0">
                <a:solidFill>
                  <a:srgbClr val="FFFFFF"/>
                </a:solidFill>
              </a:rPr>
              <a:t> to </a:t>
            </a:r>
            <a:r>
              <a:rPr lang="en-US" sz="2400" dirty="0" err="1">
                <a:solidFill>
                  <a:srgbClr val="FFFFFF"/>
                </a:solidFill>
              </a:rPr>
              <a:t>Ta’if</a:t>
            </a:r>
            <a:r>
              <a:rPr lang="en-US" sz="2400" dirty="0">
                <a:solidFill>
                  <a:srgbClr val="FFFFFF"/>
                </a:solidFill>
              </a:rPr>
              <a:t>. Along the route, they passed by the property of Malik ibn </a:t>
            </a:r>
            <a:r>
              <a:rPr lang="en-US" sz="2400" dirty="0" err="1">
                <a:solidFill>
                  <a:srgbClr val="FFFFFF"/>
                </a:solidFill>
              </a:rPr>
              <a:t>ʿAwf</a:t>
            </a:r>
            <a:r>
              <a:rPr lang="en-US" sz="2400" dirty="0">
                <a:solidFill>
                  <a:srgbClr val="FFFFFF"/>
                </a:solidFill>
              </a:rPr>
              <a:t>. </a:t>
            </a:r>
          </a:p>
          <a:p>
            <a:pPr marL="0" indent="0" algn="ctr">
              <a:buNone/>
            </a:pPr>
            <a:r>
              <a:rPr lang="ar-AE" sz="2200" b="0" i="0" dirty="0">
                <a:solidFill>
                  <a:srgbClr val="FFFFFF"/>
                </a:solidFill>
                <a:effectLst/>
                <a:latin typeface="Nassim"/>
              </a:rPr>
              <a:t>و صلى رسول اللّه العصر، و رأى قصرا فسأل عنه فقالوا: هو قصر مالك بن عوف. فقال: أين هو؟قالوا: هو الآن في حصن ثقيف. فقال: من في قصره؟ قالوا: ما فيه أحد. فقال: حرّقوه!فحرّق من حين العصر إلى أن غابت الشمس</a:t>
            </a:r>
            <a:endParaRPr lang="en-US" sz="2200" dirty="0">
              <a:solidFill>
                <a:srgbClr val="FFFFFF"/>
              </a:solidFill>
            </a:endParaRPr>
          </a:p>
          <a:p>
            <a:r>
              <a:rPr lang="en-US" sz="2400" dirty="0">
                <a:solidFill>
                  <a:srgbClr val="FFFFFF"/>
                </a:solidFill>
              </a:rPr>
              <a:t>The Prophet </a:t>
            </a:r>
            <a:r>
              <a:rPr lang="en-CA" sz="2400" dirty="0">
                <a:solidFill>
                  <a:srgbClr val="FFFFFF"/>
                </a:solidFill>
                <a:effectLst/>
              </a:rPr>
              <a:t>ordered the estate burned to the ground</a:t>
            </a:r>
            <a:endParaRPr lang="en-US" sz="2400" dirty="0">
              <a:solidFill>
                <a:srgbClr val="FFFFFF"/>
              </a:solidFill>
            </a:endParaRPr>
          </a:p>
          <a:p>
            <a:r>
              <a:rPr lang="en-US" sz="2400" dirty="0" err="1">
                <a:solidFill>
                  <a:srgbClr val="FFFFFF"/>
                </a:solidFill>
              </a:rPr>
              <a:t>Thaqif</a:t>
            </a:r>
            <a:r>
              <a:rPr lang="en-US" sz="2400" dirty="0">
                <a:solidFill>
                  <a:srgbClr val="FFFFFF"/>
                </a:solidFill>
              </a:rPr>
              <a:t> represented the final bastion of opposition against Islam.</a:t>
            </a:r>
          </a:p>
          <a:p>
            <a:r>
              <a:rPr lang="en-US" sz="2400" dirty="0">
                <a:solidFill>
                  <a:srgbClr val="FFFFFF"/>
                </a:solidFill>
              </a:rPr>
              <a:t>Not only is </a:t>
            </a:r>
            <a:r>
              <a:rPr lang="en-US" sz="2400" dirty="0" err="1">
                <a:solidFill>
                  <a:srgbClr val="FFFFFF"/>
                </a:solidFill>
              </a:rPr>
              <a:t>Ta’if</a:t>
            </a:r>
            <a:r>
              <a:rPr lang="en-US" sz="2400" dirty="0">
                <a:solidFill>
                  <a:srgbClr val="FFFFFF"/>
                </a:solidFill>
              </a:rPr>
              <a:t> well fortified but its inhabitants have enough provisions to last a full year and hence the </a:t>
            </a:r>
            <a:r>
              <a:rPr lang="en-CA" sz="2400" dirty="0">
                <a:solidFill>
                  <a:srgbClr val="FFFFFF"/>
                </a:solidFill>
                <a:effectLst/>
              </a:rPr>
              <a:t> </a:t>
            </a:r>
            <a:r>
              <a:rPr lang="en-CA" sz="2400" dirty="0" err="1">
                <a:solidFill>
                  <a:srgbClr val="FFFFFF"/>
                </a:solidFill>
                <a:effectLst/>
              </a:rPr>
              <a:t>Thaqif</a:t>
            </a:r>
            <a:r>
              <a:rPr lang="en-CA" sz="2400" dirty="0">
                <a:solidFill>
                  <a:srgbClr val="FFFFFF"/>
                </a:solidFill>
                <a:effectLst/>
              </a:rPr>
              <a:t> barricaded themselves within the walls of their city. The Prophet called for counsel</a:t>
            </a:r>
          </a:p>
          <a:p>
            <a:endParaRPr lang="en-US" sz="2400" dirty="0">
              <a:solidFill>
                <a:srgbClr val="FFFFFF"/>
              </a:solidFill>
            </a:endParaRPr>
          </a:p>
        </p:txBody>
      </p:sp>
    </p:spTree>
    <p:extLst>
      <p:ext uri="{BB962C8B-B14F-4D97-AF65-F5344CB8AC3E}">
        <p14:creationId xmlns:p14="http://schemas.microsoft.com/office/powerpoint/2010/main" val="228674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88CBA-7793-6C78-4336-57B5EAEB9255}"/>
              </a:ext>
            </a:extLst>
          </p:cNvPr>
          <p:cNvSpPr>
            <a:spLocks noGrp="1"/>
          </p:cNvSpPr>
          <p:nvPr>
            <p:ph type="title"/>
          </p:nvPr>
        </p:nvSpPr>
        <p:spPr>
          <a:xfrm>
            <a:off x="720000" y="619200"/>
            <a:ext cx="10728322" cy="752400"/>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C8992AD3-9DC2-DA73-F353-C0D36561E1F4}"/>
              </a:ext>
            </a:extLst>
          </p:cNvPr>
          <p:cNvSpPr>
            <a:spLocks noGrp="1"/>
          </p:cNvSpPr>
          <p:nvPr>
            <p:ph idx="1"/>
          </p:nvPr>
        </p:nvSpPr>
        <p:spPr>
          <a:xfrm>
            <a:off x="609600" y="1371600"/>
            <a:ext cx="10838726" cy="4397375"/>
          </a:xfrm>
        </p:spPr>
        <p:txBody>
          <a:bodyPr>
            <a:normAutofit/>
          </a:bodyPr>
          <a:lstStyle/>
          <a:p>
            <a:pPr marL="0" indent="0" algn="ctr">
              <a:buNone/>
            </a:pPr>
            <a:r>
              <a:rPr lang="ar-AE" sz="2400" b="0" i="0" dirty="0">
                <a:solidFill>
                  <a:srgbClr val="FFFFFF"/>
                </a:solidFill>
                <a:effectLst/>
                <a:latin typeface="me_quran"/>
              </a:rPr>
              <a:t>فَبِمَا رَحْمَةٍ مِّنَ ٱللَّهِ لِنتَ لَهُمْ وَلَوْ كُنتَ فَظًّا غَلِيظَ ٱلْقَلْبِ لَٱنفَضُّوا۟ مِنْ حَوْلِكَ فَٱعْفُ عَنْهُمْ وَٱسْتَغْفِرْ لَهُمْ وَشَاوِرْهُمْ فِى ٱلْأَمْرِ فَإِذَا عَزَمْتَ فَتَوَكَّلْ عَلَى ٱللَّهِ إِنَّ ٱللَّهَ يُحِبُّ ٱلْمُتَوَكِّلِينَ</a:t>
            </a:r>
            <a:endParaRPr lang="en-CA" sz="2400" b="0" i="0" dirty="0">
              <a:solidFill>
                <a:srgbClr val="FFFFFF"/>
              </a:solidFill>
              <a:effectLst/>
              <a:latin typeface="me_quran"/>
            </a:endParaRPr>
          </a:p>
          <a:p>
            <a:pPr marL="0" indent="0" algn="ctr">
              <a:buNone/>
            </a:pPr>
            <a:r>
              <a:rPr lang="en-CA" sz="2400" b="0" i="0" dirty="0">
                <a:solidFill>
                  <a:srgbClr val="FFFFFF"/>
                </a:solidFill>
                <a:effectLst/>
              </a:rPr>
              <a:t>“So by mercy from God , [O Muhammad], you were lenient with them. And if you had been rude [in speech] and harsh in heart, they would have dispersed from about you. So pardon them and ask forgiveness for them </a:t>
            </a:r>
            <a:r>
              <a:rPr lang="en-CA" sz="2400" b="1" i="0" u="sng" dirty="0">
                <a:solidFill>
                  <a:srgbClr val="FFFFFF"/>
                </a:solidFill>
                <a:effectLst/>
              </a:rPr>
              <a:t>and consult them in the matter. </a:t>
            </a:r>
            <a:r>
              <a:rPr lang="en-CA" sz="2400" b="0" i="0" dirty="0">
                <a:solidFill>
                  <a:srgbClr val="FFFFFF"/>
                </a:solidFill>
                <a:effectLst/>
              </a:rPr>
              <a:t>And when you have decided, then rely upon God. . Indeed, </a:t>
            </a:r>
            <a:r>
              <a:rPr lang="en-CA" sz="2400" dirty="0">
                <a:solidFill>
                  <a:srgbClr val="FFFFFF"/>
                </a:solidFill>
              </a:rPr>
              <a:t>God </a:t>
            </a:r>
            <a:r>
              <a:rPr lang="en-CA" sz="2400" b="0" i="0" dirty="0">
                <a:solidFill>
                  <a:srgbClr val="FFFFFF"/>
                </a:solidFill>
                <a:effectLst/>
              </a:rPr>
              <a:t>loves those who rely [upon Him].”</a:t>
            </a:r>
          </a:p>
          <a:p>
            <a:pPr marL="0" indent="0" algn="ctr">
              <a:buNone/>
            </a:pPr>
            <a:r>
              <a:rPr lang="en-CA" sz="2400" dirty="0">
                <a:solidFill>
                  <a:srgbClr val="FFFFFF"/>
                </a:solidFill>
              </a:rPr>
              <a:t>Quran 3:159</a:t>
            </a:r>
            <a:endParaRPr lang="en-US" sz="2400" dirty="0">
              <a:solidFill>
                <a:srgbClr val="FFFFFF"/>
              </a:solidFill>
            </a:endParaRPr>
          </a:p>
        </p:txBody>
      </p:sp>
    </p:spTree>
    <p:extLst>
      <p:ext uri="{BB962C8B-B14F-4D97-AF65-F5344CB8AC3E}">
        <p14:creationId xmlns:p14="http://schemas.microsoft.com/office/powerpoint/2010/main" val="1009591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44FCA-C388-1D28-68FF-8E8CBA3CDCCC}"/>
              </a:ext>
            </a:extLst>
          </p:cNvPr>
          <p:cNvSpPr>
            <a:spLocks noGrp="1"/>
          </p:cNvSpPr>
          <p:nvPr>
            <p:ph type="title"/>
          </p:nvPr>
        </p:nvSpPr>
        <p:spPr>
          <a:xfrm>
            <a:off x="720000" y="619200"/>
            <a:ext cx="10728322" cy="766255"/>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553EA535-3C7A-8C16-A4E9-4ACE3A9D1AE7}"/>
              </a:ext>
            </a:extLst>
          </p:cNvPr>
          <p:cNvSpPr>
            <a:spLocks noGrp="1"/>
          </p:cNvSpPr>
          <p:nvPr>
            <p:ph idx="1"/>
          </p:nvPr>
        </p:nvSpPr>
        <p:spPr>
          <a:xfrm>
            <a:off x="720000" y="1385456"/>
            <a:ext cx="10728325" cy="4383520"/>
          </a:xfrm>
        </p:spPr>
        <p:txBody>
          <a:bodyPr/>
          <a:lstStyle/>
          <a:p>
            <a:r>
              <a:rPr lang="en-CA" sz="2400" dirty="0">
                <a:solidFill>
                  <a:srgbClr val="FFFFFF"/>
                </a:solidFill>
                <a:effectLst/>
              </a:rPr>
              <a:t>Al-</a:t>
            </a:r>
            <a:r>
              <a:rPr lang="en-CA" sz="2400" dirty="0" err="1">
                <a:solidFill>
                  <a:srgbClr val="FFFFFF"/>
                </a:solidFill>
                <a:effectLst/>
              </a:rPr>
              <a:t>Waqidi</a:t>
            </a:r>
            <a:r>
              <a:rPr lang="en-CA" sz="2400" dirty="0">
                <a:solidFill>
                  <a:srgbClr val="FFFFFF"/>
                </a:solidFill>
                <a:effectLst/>
              </a:rPr>
              <a:t> (d. 207 AH):</a:t>
            </a:r>
          </a:p>
          <a:p>
            <a:pPr marL="0" indent="0" algn="ctr">
              <a:buNone/>
            </a:pPr>
            <a:r>
              <a:rPr lang="ar-AE" sz="2400" b="0" i="0" dirty="0">
                <a:solidFill>
                  <a:schemeClr val="tx1"/>
                </a:solidFill>
                <a:effectLst/>
                <a:latin typeface="Nassim"/>
              </a:rPr>
              <a:t>قال: و شاور رسول اللّه صلّى اللّه عليه و آله أصحابه، فقال سلمان الفارسي: يا رسول اللّه، أرى أن تنصب المنجنيق على حصنهم، فإنّا كنّا بأرض فارس ننصب المنجنيقات على الحصون، و تنصب علينا، فنصيب من عدوّنا، و يصيب منّا، و إن لم يكن المنجنيق طالت الإقامة. فأمره رسول اللّه أن يصنعه، فعمل بيده منجنيقا و نصبه باتجاه حصن الطائف‌ </a:t>
            </a:r>
            <a:endParaRPr lang="en-CA" sz="2400" dirty="0">
              <a:solidFill>
                <a:schemeClr val="tx1"/>
              </a:solidFill>
              <a:effectLst/>
            </a:endParaRPr>
          </a:p>
          <a:p>
            <a:r>
              <a:rPr lang="en-CA" sz="2400" dirty="0">
                <a:solidFill>
                  <a:srgbClr val="FFFFFF"/>
                </a:solidFill>
                <a:effectLst/>
              </a:rPr>
              <a:t>Salman Al-</a:t>
            </a:r>
            <a:r>
              <a:rPr lang="en-CA" sz="2400" dirty="0" err="1">
                <a:solidFill>
                  <a:srgbClr val="FFFFFF"/>
                </a:solidFill>
                <a:effectLst/>
              </a:rPr>
              <a:t>Farisi</a:t>
            </a:r>
            <a:r>
              <a:rPr lang="en-CA" sz="2400" dirty="0">
                <a:solidFill>
                  <a:srgbClr val="FFFFFF"/>
                </a:solidFill>
                <a:effectLst/>
              </a:rPr>
              <a:t> recommended the use of a catapult to avoid a long standoff; the Prophet told him to build one.</a:t>
            </a: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331443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3619C-5F49-003F-DD24-6DA61557BB33}"/>
              </a:ext>
            </a:extLst>
          </p:cNvPr>
          <p:cNvSpPr>
            <a:spLocks noGrp="1"/>
          </p:cNvSpPr>
          <p:nvPr>
            <p:ph type="title"/>
          </p:nvPr>
        </p:nvSpPr>
        <p:spPr>
          <a:xfrm>
            <a:off x="720000" y="619200"/>
            <a:ext cx="10728322" cy="766255"/>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7B583828-0CEE-4C7D-B0F6-F1B155CFEF06}"/>
              </a:ext>
            </a:extLst>
          </p:cNvPr>
          <p:cNvSpPr>
            <a:spLocks noGrp="1"/>
          </p:cNvSpPr>
          <p:nvPr>
            <p:ph idx="1"/>
          </p:nvPr>
        </p:nvSpPr>
        <p:spPr>
          <a:xfrm>
            <a:off x="720000" y="1385456"/>
            <a:ext cx="10728325" cy="4383520"/>
          </a:xfrm>
        </p:spPr>
        <p:txBody>
          <a:bodyPr>
            <a:normAutofit/>
          </a:bodyPr>
          <a:lstStyle/>
          <a:p>
            <a:r>
              <a:rPr lang="en-US" sz="2400" dirty="0">
                <a:solidFill>
                  <a:srgbClr val="FFFFFF"/>
                </a:solidFill>
              </a:rPr>
              <a:t>The Prophet also sends Al-</a:t>
            </a:r>
            <a:r>
              <a:rPr lang="en-US" sz="2400" dirty="0" err="1">
                <a:solidFill>
                  <a:srgbClr val="FFFFFF"/>
                </a:solidFill>
              </a:rPr>
              <a:t>Tufayl</a:t>
            </a:r>
            <a:r>
              <a:rPr lang="en-US" sz="2400" dirty="0">
                <a:solidFill>
                  <a:srgbClr val="FFFFFF"/>
                </a:solidFill>
              </a:rPr>
              <a:t> ibn ‘Amr Al-</a:t>
            </a:r>
            <a:r>
              <a:rPr lang="en-US" sz="2400" dirty="0" err="1">
                <a:solidFill>
                  <a:srgbClr val="FFFFFF"/>
                </a:solidFill>
              </a:rPr>
              <a:t>Dusi</a:t>
            </a:r>
            <a:r>
              <a:rPr lang="en-US" sz="2400" dirty="0">
                <a:solidFill>
                  <a:srgbClr val="FFFFFF"/>
                </a:solidFill>
              </a:rPr>
              <a:t>  to his tribe to gather reinforcements from them and join him at al-</a:t>
            </a:r>
            <a:r>
              <a:rPr lang="en-US" sz="2400" dirty="0" err="1">
                <a:solidFill>
                  <a:srgbClr val="FFFFFF"/>
                </a:solidFill>
              </a:rPr>
              <a:t>Ta'if</a:t>
            </a:r>
            <a:r>
              <a:rPr lang="en-US" sz="2400" dirty="0">
                <a:solidFill>
                  <a:srgbClr val="FFFFFF"/>
                </a:solidFill>
              </a:rPr>
              <a:t>. Four hundred men from his tribe hastened with him, and he arrived a few days later with a catapult and two battering rams (a large wooden beam used to break down large walls during a siege)</a:t>
            </a:r>
          </a:p>
          <a:p>
            <a:r>
              <a:rPr lang="en-CA" sz="2400" dirty="0">
                <a:solidFill>
                  <a:srgbClr val="FFFFFF"/>
                </a:solidFill>
                <a:effectLst/>
              </a:rPr>
              <a:t>They used them, but the </a:t>
            </a:r>
            <a:r>
              <a:rPr lang="en-CA" sz="2400" dirty="0" err="1">
                <a:solidFill>
                  <a:srgbClr val="FFFFFF"/>
                </a:solidFill>
                <a:effectLst/>
              </a:rPr>
              <a:t>Thaqafis</a:t>
            </a:r>
            <a:r>
              <a:rPr lang="en-CA" sz="2400" dirty="0">
                <a:solidFill>
                  <a:srgbClr val="FFFFFF"/>
                </a:solidFill>
                <a:effectLst/>
              </a:rPr>
              <a:t> outsmarted them by throwing hot iron molds on the battering rams</a:t>
            </a:r>
            <a:r>
              <a:rPr lang="en-CA" sz="2400" dirty="0">
                <a:solidFill>
                  <a:srgbClr val="FFFFFF"/>
                </a:solidFill>
              </a:rPr>
              <a:t>, </a:t>
            </a:r>
            <a:r>
              <a:rPr lang="en-CA" sz="2400" dirty="0">
                <a:solidFill>
                  <a:srgbClr val="FFFFFF"/>
                </a:solidFill>
                <a:effectLst/>
              </a:rPr>
              <a:t>burning them, then shooting those who escaped. This was known as </a:t>
            </a:r>
            <a:r>
              <a:rPr lang="ar-AE" sz="2400" b="0" i="0" dirty="0">
                <a:solidFill>
                  <a:srgbClr val="FFFFFF"/>
                </a:solidFill>
                <a:effectLst/>
                <a:latin typeface="Nassim"/>
              </a:rPr>
              <a:t>يوم الشدخة</a:t>
            </a:r>
            <a:r>
              <a:rPr lang="en-CA" sz="2400" dirty="0">
                <a:solidFill>
                  <a:srgbClr val="FFFFFF"/>
                </a:solidFill>
                <a:effectLst/>
              </a:rPr>
              <a:t>  (The Day of the Crushing)</a:t>
            </a:r>
          </a:p>
          <a:p>
            <a:endParaRPr lang="en-US" sz="2400" dirty="0">
              <a:solidFill>
                <a:srgbClr val="FFFFFF"/>
              </a:solidFill>
            </a:endParaRPr>
          </a:p>
        </p:txBody>
      </p:sp>
    </p:spTree>
    <p:extLst>
      <p:ext uri="{BB962C8B-B14F-4D97-AF65-F5344CB8AC3E}">
        <p14:creationId xmlns:p14="http://schemas.microsoft.com/office/powerpoint/2010/main" val="1191245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B0C54-8282-AF17-49A2-CBBDC68D7931}"/>
              </a:ext>
            </a:extLst>
          </p:cNvPr>
          <p:cNvSpPr>
            <a:spLocks noGrp="1"/>
          </p:cNvSpPr>
          <p:nvPr>
            <p:ph type="title"/>
          </p:nvPr>
        </p:nvSpPr>
        <p:spPr>
          <a:xfrm>
            <a:off x="720000" y="619200"/>
            <a:ext cx="10728322" cy="752400"/>
          </a:xfrm>
        </p:spPr>
        <p:txBody>
          <a:bodyPr/>
          <a:lstStyle/>
          <a:p>
            <a:pPr algn="ctr"/>
            <a:r>
              <a:rPr lang="en-US" dirty="0"/>
              <a:t>The Siege of </a:t>
            </a:r>
            <a:r>
              <a:rPr lang="en-US" dirty="0" err="1"/>
              <a:t>Ta’if</a:t>
            </a:r>
            <a:endParaRPr lang="en-US" dirty="0"/>
          </a:p>
        </p:txBody>
      </p:sp>
      <p:sp>
        <p:nvSpPr>
          <p:cNvPr id="3" name="Content Placeholder 2">
            <a:extLst>
              <a:ext uri="{FF2B5EF4-FFF2-40B4-BE49-F238E27FC236}">
                <a16:creationId xmlns:a16="http://schemas.microsoft.com/office/drawing/2014/main" id="{C1D6B4EB-D0DE-262B-B565-0D87AE0829A4}"/>
              </a:ext>
            </a:extLst>
          </p:cNvPr>
          <p:cNvSpPr>
            <a:spLocks noGrp="1"/>
          </p:cNvSpPr>
          <p:nvPr>
            <p:ph idx="1"/>
          </p:nvPr>
        </p:nvSpPr>
        <p:spPr>
          <a:xfrm>
            <a:off x="720000" y="1468582"/>
            <a:ext cx="10728325" cy="4300393"/>
          </a:xfrm>
        </p:spPr>
        <p:txBody>
          <a:bodyPr>
            <a:normAutofit/>
          </a:bodyPr>
          <a:lstStyle/>
          <a:p>
            <a:r>
              <a:rPr lang="en-US" sz="2400" dirty="0">
                <a:solidFill>
                  <a:srgbClr val="FFFFFF"/>
                </a:solidFill>
              </a:rPr>
              <a:t>An Act of Treachery by </a:t>
            </a:r>
            <a:r>
              <a:rPr lang="ar-AE" sz="2000" b="0" i="0" dirty="0">
                <a:solidFill>
                  <a:srgbClr val="333333"/>
                </a:solidFill>
                <a:effectLst/>
                <a:latin typeface="Nassim"/>
              </a:rPr>
              <a:t> </a:t>
            </a:r>
            <a:r>
              <a:rPr lang="ar-AE" sz="2400" b="0" i="0" dirty="0">
                <a:solidFill>
                  <a:schemeClr val="tx1"/>
                </a:solidFill>
                <a:effectLst/>
                <a:latin typeface="Nassim"/>
              </a:rPr>
              <a:t>عيينة بن حصن الفزاري</a:t>
            </a:r>
            <a:endParaRPr lang="en-US" sz="2400" dirty="0">
              <a:solidFill>
                <a:schemeClr val="tx1"/>
              </a:solidFill>
            </a:endParaRPr>
          </a:p>
          <a:p>
            <a:r>
              <a:rPr lang="en-US" sz="2400" dirty="0" err="1">
                <a:solidFill>
                  <a:srgbClr val="FFFFFF"/>
                </a:solidFill>
              </a:rPr>
              <a:t>Uyaynah</a:t>
            </a:r>
            <a:r>
              <a:rPr lang="en-US" sz="2400" dirty="0">
                <a:solidFill>
                  <a:srgbClr val="FFFFFF"/>
                </a:solidFill>
              </a:rPr>
              <a:t> ibn </a:t>
            </a:r>
            <a:r>
              <a:rPr lang="en-US" sz="2400" dirty="0" err="1">
                <a:solidFill>
                  <a:srgbClr val="FFFFFF"/>
                </a:solidFill>
              </a:rPr>
              <a:t>Ḥiṣn</a:t>
            </a:r>
            <a:r>
              <a:rPr lang="en-US" sz="2400" dirty="0">
                <a:solidFill>
                  <a:srgbClr val="FFFFFF"/>
                </a:solidFill>
              </a:rPr>
              <a:t> al-</a:t>
            </a:r>
            <a:r>
              <a:rPr lang="en-US" sz="2400" dirty="0" err="1">
                <a:solidFill>
                  <a:srgbClr val="FFFFFF"/>
                </a:solidFill>
              </a:rPr>
              <a:t>Fizari</a:t>
            </a:r>
            <a:r>
              <a:rPr lang="en-US" sz="2400" dirty="0">
                <a:solidFill>
                  <a:srgbClr val="FFFFFF"/>
                </a:solidFill>
              </a:rPr>
              <a:t> seeks to preserve his connections with the </a:t>
            </a:r>
            <a:r>
              <a:rPr lang="en-US" sz="2400" dirty="0" err="1">
                <a:solidFill>
                  <a:srgbClr val="FFFFFF"/>
                </a:solidFill>
              </a:rPr>
              <a:t>Thaqif</a:t>
            </a:r>
            <a:r>
              <a:rPr lang="en-US" sz="2400" dirty="0">
                <a:solidFill>
                  <a:srgbClr val="FFFFFF"/>
                </a:solidFill>
              </a:rPr>
              <a:t> and seeks permission from the Prophet to address them. While claiming to persuade them to surrender, he actually bolsters their resolve to resist. The Prophet sees through his deception. Although Umar offers to execute him, the Prophet declines, stating, “People will accuse me of killing my own companions.”</a:t>
            </a:r>
          </a:p>
        </p:txBody>
      </p:sp>
    </p:spTree>
    <p:extLst>
      <p:ext uri="{BB962C8B-B14F-4D97-AF65-F5344CB8AC3E}">
        <p14:creationId xmlns:p14="http://schemas.microsoft.com/office/powerpoint/2010/main" val="164192413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28010</TotalTime>
  <Words>2268</Words>
  <Application>Microsoft Macintosh PowerPoint</Application>
  <PresentationFormat>Widescreen</PresentationFormat>
  <Paragraphs>81</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Avenir Next LT Pro</vt:lpstr>
      <vt:lpstr>me_quran</vt:lpstr>
      <vt:lpstr>Nassim</vt:lpstr>
      <vt:lpstr>Sagona Book</vt:lpstr>
      <vt:lpstr>Söhne</vt:lpstr>
      <vt:lpstr>The Hand Extrablack</vt:lpstr>
      <vt:lpstr>BlobVTI</vt:lpstr>
      <vt:lpstr>The Life of Prophet Muhammad</vt:lpstr>
      <vt:lpstr>Victory in Hunayn</vt:lpstr>
      <vt:lpstr>The Siege of Ta’if</vt:lpstr>
      <vt:lpstr>The Siege of Ta’if</vt:lpstr>
      <vt:lpstr>The Siege of Ta’if</vt:lpstr>
      <vt:lpstr>The Siege of Ta’if</vt:lpstr>
      <vt:lpstr>The Siege of Ta’if</vt:lpstr>
      <vt:lpstr>The Siege of Ta’if</vt:lpstr>
      <vt:lpstr>The Siege of Ta’if</vt:lpstr>
      <vt:lpstr>The Siege of Ta’if</vt:lpstr>
      <vt:lpstr>The Siege of Ta’if</vt:lpstr>
      <vt:lpstr>The Siege of Ta’if</vt:lpstr>
      <vt:lpstr>The Spoils of Hunayn</vt:lpstr>
      <vt:lpstr>The Spoils of Hunayn</vt:lpstr>
      <vt:lpstr>The Spoils of Hunayn</vt:lpstr>
      <vt:lpstr>The Spoils of Hunayn</vt:lpstr>
      <vt:lpstr>The Spoils of Hunayn</vt:lpstr>
      <vt:lpstr>The Spoils of Hunayn</vt:lpstr>
      <vt:lpstr>The Spoils of Hunayn</vt:lpstr>
      <vt:lpstr>The Spoils of Hunayn</vt:lpstr>
      <vt:lpstr>The Spoils of Hunayn</vt:lpstr>
      <vt:lpstr>The Spoils of Hunayn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1637</cp:revision>
  <dcterms:created xsi:type="dcterms:W3CDTF">2020-11-25T07:02:27Z</dcterms:created>
  <dcterms:modified xsi:type="dcterms:W3CDTF">2024-02-15T02:55:50Z</dcterms:modified>
</cp:coreProperties>
</file>