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9FFFF"/>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7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May 7,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May 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May 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May 7,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May 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May 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May 7,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May 7,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May 7,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May 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May 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May 7,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6CA09-4D9C-6E2D-AC31-B64E846CA4B3}"/>
              </a:ext>
            </a:extLst>
          </p:cNvPr>
          <p:cNvSpPr>
            <a:spLocks noGrp="1"/>
          </p:cNvSpPr>
          <p:nvPr>
            <p:ph type="title"/>
          </p:nvPr>
        </p:nvSpPr>
        <p:spPr>
          <a:xfrm>
            <a:off x="720000" y="619200"/>
            <a:ext cx="10728322" cy="766255"/>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7EEA5A0B-8ED6-658A-2232-69F6F865A6D3}"/>
              </a:ext>
            </a:extLst>
          </p:cNvPr>
          <p:cNvSpPr>
            <a:spLocks noGrp="1"/>
          </p:cNvSpPr>
          <p:nvPr>
            <p:ph idx="1"/>
          </p:nvPr>
        </p:nvSpPr>
        <p:spPr>
          <a:xfrm>
            <a:off x="720000" y="1524000"/>
            <a:ext cx="10728325" cy="4613564"/>
          </a:xfrm>
        </p:spPr>
        <p:txBody>
          <a:bodyPr>
            <a:normAutofit/>
          </a:bodyPr>
          <a:lstStyle/>
          <a:p>
            <a:pPr lvl="1"/>
            <a:r>
              <a:rPr lang="en-US" sz="2400" dirty="0">
                <a:solidFill>
                  <a:srgbClr val="FFFFFF"/>
                </a:solidFill>
              </a:rPr>
              <a:t>Extreme heat</a:t>
            </a:r>
          </a:p>
          <a:p>
            <a:pPr marL="457200" lvl="1" indent="0" algn="ctr">
              <a:buNone/>
            </a:pPr>
            <a:r>
              <a:rPr lang="ar-AE" sz="2400" dirty="0">
                <a:solidFill>
                  <a:srgbClr val="FFFFFF"/>
                </a:solidFill>
              </a:rPr>
              <a:t>فَرِحَ ٱلْمُخَلَّفُونَ بِمَقْعَدِهِمْ خِلَـٰفَ رَسُولِ ٱللَّهِ وَكَرِهُوٓا۟ أَن يُجَـٰهِدُوا۟ بِأَمْوَٰلِهِمْ وَأَنفُسِهِمْ فِى سَبِيلِ ٱللَّهِ وَقَالُوا۟ لَا تَنفِرُوا۟ فِى ٱلْحَرِّ قُلْ نَارُ جَهَنَّمَ أَشَدُّ حَرًّا لَّوْ كَانُوا۟ يَفْقَهُونَ </a:t>
            </a:r>
            <a:endParaRPr lang="en-US" sz="2400" dirty="0">
              <a:solidFill>
                <a:srgbClr val="FFFFFF"/>
              </a:solidFill>
            </a:endParaRPr>
          </a:p>
          <a:p>
            <a:pPr marL="457200" lvl="1" indent="0" algn="ctr">
              <a:buNone/>
            </a:pPr>
            <a:r>
              <a:rPr lang="en-CA" sz="2400" b="0" i="0" dirty="0">
                <a:solidFill>
                  <a:srgbClr val="FFFFFF"/>
                </a:solidFill>
                <a:effectLst/>
              </a:rPr>
              <a:t>“Those who remained behind rejoiced in their staying [at home] after [the departure of] the Messenger of Allah and disliked to strive with their wealth and their lives in the cause of Allah and said, ''Do not go forth in the heat." Say, "The fire of Hell is more intensive in heat" - if they would but understand.”</a:t>
            </a:r>
          </a:p>
          <a:p>
            <a:pPr marL="457200" lvl="1" indent="0" algn="ctr">
              <a:buNone/>
            </a:pPr>
            <a:r>
              <a:rPr lang="en-CA" sz="2400" dirty="0">
                <a:solidFill>
                  <a:srgbClr val="FFFFFF"/>
                </a:solidFill>
              </a:rPr>
              <a:t>Quran 9:81</a:t>
            </a:r>
            <a:endParaRPr lang="en-US" sz="2400" dirty="0">
              <a:solidFill>
                <a:srgbClr val="FFFFFF"/>
              </a:solidFill>
            </a:endParaRPr>
          </a:p>
        </p:txBody>
      </p:sp>
    </p:spTree>
    <p:extLst>
      <p:ext uri="{BB962C8B-B14F-4D97-AF65-F5344CB8AC3E}">
        <p14:creationId xmlns:p14="http://schemas.microsoft.com/office/powerpoint/2010/main" val="358209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A05F1-FF02-7617-9172-009F913ACFB1}"/>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15AC3B70-9098-FEE4-915D-96B7AB52C99D}"/>
              </a:ext>
            </a:extLst>
          </p:cNvPr>
          <p:cNvSpPr>
            <a:spLocks noGrp="1"/>
          </p:cNvSpPr>
          <p:nvPr>
            <p:ph idx="1"/>
          </p:nvPr>
        </p:nvSpPr>
        <p:spPr>
          <a:xfrm>
            <a:off x="720000" y="1371600"/>
            <a:ext cx="10728325" cy="4867200"/>
          </a:xfrm>
        </p:spPr>
        <p:txBody>
          <a:bodyPr>
            <a:normAutofit/>
          </a:bodyPr>
          <a:lstStyle/>
          <a:p>
            <a:pPr lvl="1"/>
            <a:r>
              <a:rPr lang="en-US" sz="2400" dirty="0">
                <a:solidFill>
                  <a:srgbClr val="FFFFFF"/>
                </a:solidFill>
              </a:rPr>
              <a:t>It was harvest season back home</a:t>
            </a:r>
          </a:p>
          <a:p>
            <a:pPr marL="457200" lvl="1" indent="0" algn="ctr">
              <a:buNone/>
            </a:pPr>
            <a:r>
              <a:rPr lang="ar-AE" sz="2400" dirty="0">
                <a:solidFill>
                  <a:srgbClr val="FFFFFF"/>
                </a:solidFill>
                <a:effectLst/>
              </a:rPr>
              <a:t>يَـٰٓأَيُّهَا ٱلَّذِينَ ءَامَنُوا۟ مَا لَكُمْ إِذَا قِيلَ لَكُمُ ٱنفِرُوا۟ فِى سَبِيلِ ٱللَّهِ ٱثَّاقَلْتُمْ إِلَى ٱلْأَرْضِ أَرَضِيتُم بِٱلْحَيَوٰةِ ٱلدُّنْيَا مِنَ ٱلْـَٔاخِرَةِ فَمَا مَتَـٰعُ ٱلْحَيَوٰةِ ٱلدُّنْيَا فِى ٱلْـَٔاخِرَةِ إِلَّا قَلِيلٌ</a:t>
            </a:r>
            <a:endParaRPr lang="en-CA" sz="2400" dirty="0">
              <a:solidFill>
                <a:srgbClr val="FFFFFF"/>
              </a:solidFill>
              <a:effectLst/>
            </a:endParaRPr>
          </a:p>
          <a:p>
            <a:pPr marL="914400" lvl="2" indent="0">
              <a:buNone/>
            </a:pPr>
            <a:endParaRPr lang="en-US" sz="2400" dirty="0">
              <a:solidFill>
                <a:srgbClr val="FFFFFF"/>
              </a:solidFill>
            </a:endParaRPr>
          </a:p>
          <a:p>
            <a:pPr marL="457200" lvl="1" indent="0" algn="ctr">
              <a:buNone/>
            </a:pPr>
            <a:r>
              <a:rPr lang="en-CA" sz="2400" b="0" i="0" dirty="0">
                <a:solidFill>
                  <a:schemeClr val="tx1"/>
                </a:solidFill>
                <a:effectLst/>
              </a:rPr>
              <a:t>“O you who believe! What is [the matter] with you that, when you are told to go forth in the cause of Allah , you adhere heavily to the earth? Are you satisfied with the life of this world rather than the Hereafter? But what is the enjoyment of worldly life compared to the Hereafter except a [very] little.”</a:t>
            </a:r>
          </a:p>
          <a:p>
            <a:pPr marL="457200" lvl="1" indent="0" algn="ctr">
              <a:buNone/>
            </a:pPr>
            <a:r>
              <a:rPr lang="en-CA" sz="2400" dirty="0">
                <a:solidFill>
                  <a:schemeClr val="tx1"/>
                </a:solidFill>
              </a:rPr>
              <a:t>Quran 9:38</a:t>
            </a:r>
            <a:endParaRPr lang="en-US" sz="2400" dirty="0">
              <a:solidFill>
                <a:schemeClr val="tx1"/>
              </a:solidFill>
            </a:endParaRPr>
          </a:p>
        </p:txBody>
      </p:sp>
    </p:spTree>
    <p:extLst>
      <p:ext uri="{BB962C8B-B14F-4D97-AF65-F5344CB8AC3E}">
        <p14:creationId xmlns:p14="http://schemas.microsoft.com/office/powerpoint/2010/main" val="369766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7BBB-9CC9-D162-9CCC-F66887F51479}"/>
              </a:ext>
            </a:extLst>
          </p:cNvPr>
          <p:cNvSpPr>
            <a:spLocks noGrp="1"/>
          </p:cNvSpPr>
          <p:nvPr>
            <p:ph type="title"/>
          </p:nvPr>
        </p:nvSpPr>
        <p:spPr>
          <a:xfrm>
            <a:off x="720000" y="619200"/>
            <a:ext cx="10728322" cy="793964"/>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1116F399-8591-19DC-D176-8C5AB0ABDC06}"/>
              </a:ext>
            </a:extLst>
          </p:cNvPr>
          <p:cNvSpPr>
            <a:spLocks noGrp="1"/>
          </p:cNvSpPr>
          <p:nvPr>
            <p:ph idx="1"/>
          </p:nvPr>
        </p:nvSpPr>
        <p:spPr>
          <a:xfrm>
            <a:off x="720000" y="1413164"/>
            <a:ext cx="10728325" cy="4973781"/>
          </a:xfrm>
        </p:spPr>
        <p:txBody>
          <a:bodyPr>
            <a:normAutofit lnSpcReduction="10000"/>
          </a:bodyPr>
          <a:lstStyle/>
          <a:p>
            <a:r>
              <a:rPr lang="en-CA" sz="2400" dirty="0">
                <a:solidFill>
                  <a:srgbClr val="FFFFFF"/>
                </a:solidFill>
              </a:rPr>
              <a:t>F</a:t>
            </a:r>
            <a:r>
              <a:rPr lang="en-CA" sz="2400" dirty="0">
                <a:solidFill>
                  <a:srgbClr val="FFFFFF"/>
                </a:solidFill>
                <a:effectLst/>
              </a:rPr>
              <a:t>or these reasons, the army was nicknamed </a:t>
            </a:r>
            <a:r>
              <a:rPr lang="en-CA" sz="2400" dirty="0" err="1">
                <a:solidFill>
                  <a:srgbClr val="FFFFFF"/>
                </a:solidFill>
                <a:effectLst/>
              </a:rPr>
              <a:t>jaysh</a:t>
            </a:r>
            <a:r>
              <a:rPr lang="en-CA" sz="2400" dirty="0">
                <a:solidFill>
                  <a:srgbClr val="FFFFFF"/>
                </a:solidFill>
                <a:effectLst/>
              </a:rPr>
              <a:t> al-</a:t>
            </a:r>
            <a:r>
              <a:rPr lang="en-CA" sz="2400" dirty="0" err="1">
                <a:solidFill>
                  <a:srgbClr val="FFFFFF"/>
                </a:solidFill>
                <a:effectLst/>
              </a:rPr>
              <a:t>ʿusrah</a:t>
            </a:r>
            <a:r>
              <a:rPr lang="en-CA" sz="2400" dirty="0">
                <a:solidFill>
                  <a:srgbClr val="FFFFFF"/>
                </a:solidFill>
                <a:effectLst/>
              </a:rPr>
              <a:t> which literally means “The Army of Hardship”.</a:t>
            </a:r>
          </a:p>
          <a:p>
            <a:r>
              <a:rPr lang="en-CA" sz="2400" dirty="0">
                <a:solidFill>
                  <a:srgbClr val="FFFFFF"/>
                </a:solidFill>
              </a:rPr>
              <a:t>T</a:t>
            </a:r>
            <a:r>
              <a:rPr lang="en-CA" sz="2400" dirty="0">
                <a:solidFill>
                  <a:srgbClr val="FFFFFF"/>
                </a:solidFill>
                <a:effectLst/>
              </a:rPr>
              <a:t>he hypocrites and those with weak faith invented all sorts of excuses</a:t>
            </a:r>
          </a:p>
          <a:p>
            <a:pPr marL="457200" lvl="1" indent="0" algn="ctr">
              <a:buNone/>
            </a:pPr>
            <a:r>
              <a:rPr lang="ar-AE" sz="2400" dirty="0">
                <a:solidFill>
                  <a:srgbClr val="FFFFFF"/>
                </a:solidFill>
                <a:effectLst/>
              </a:rPr>
              <a:t>َـٰٓأَيُّهَا ٱلَّذِينَ ءَامَنُوا۟ مَا لَكُمْ إِذَا قِيلَ لَكُمُ ٱنفِرُوا۟ فِى سَبِيلِ ٱللَّهِ ٱثَّاقَلْتُمْ إِلَى ٱلْأَرْضِ أَرَضِيتُم بِٱلْحَيَوٰةِ ٱلدُّنْيَا مِنَ ٱلْـَٔاخِرَةِ فَمَا مَتَـٰعُ ٱلْحَيَوٰةِ ٱلدُّنْيَا فِى ٱلْـَٔاخِرَةِ إِلَّا قَلِيلٌ</a:t>
            </a:r>
            <a:endParaRPr lang="en-US" sz="2400" dirty="0">
              <a:solidFill>
                <a:srgbClr val="FFFFFF"/>
              </a:solidFill>
            </a:endParaRPr>
          </a:p>
          <a:p>
            <a:pPr marL="457200" lvl="1" indent="0" algn="ctr">
              <a:buNone/>
            </a:pPr>
            <a:r>
              <a:rPr lang="en-CA" sz="2400" b="0" i="0" dirty="0">
                <a:solidFill>
                  <a:schemeClr val="tx1"/>
                </a:solidFill>
                <a:effectLst/>
              </a:rPr>
              <a:t>“O you who believe! What is [the matter] with you that, when you are told to go forth in the cause of Allah , you adhere heavily to the earth? Are you satisfied with the life of this world rather than the Hereafter? But what is the enjoyment of worldly life compared to the Hereafter except a [very] little.”</a:t>
            </a:r>
          </a:p>
          <a:p>
            <a:pPr marL="457200" lvl="1" indent="0" algn="ctr">
              <a:buNone/>
            </a:pPr>
            <a:r>
              <a:rPr lang="en-CA" sz="2400" dirty="0">
                <a:solidFill>
                  <a:schemeClr val="tx1"/>
                </a:solidFill>
              </a:rPr>
              <a:t>Quran 9:38</a:t>
            </a:r>
            <a:endParaRPr lang="en-US" sz="2400" dirty="0">
              <a:solidFill>
                <a:schemeClr val="tx1"/>
              </a:solidFill>
            </a:endParaRPr>
          </a:p>
          <a:p>
            <a:pPr marL="0" indent="0" algn="ctr">
              <a:buNone/>
            </a:pPr>
            <a:endParaRPr lang="en-CA" sz="2400" dirty="0">
              <a:solidFill>
                <a:srgbClr val="FFFFFF"/>
              </a:solidFill>
              <a:effectLst/>
            </a:endParaRPr>
          </a:p>
          <a:p>
            <a:endParaRPr lang="en-CA" sz="2400" dirty="0">
              <a:solidFill>
                <a:srgbClr val="FFFFFF"/>
              </a:solidFill>
              <a:effectLst/>
            </a:endParaRPr>
          </a:p>
          <a:p>
            <a:endParaRPr lang="en-CA" sz="2400" dirty="0">
              <a:effectLst/>
            </a:endParaRPr>
          </a:p>
          <a:p>
            <a:endParaRPr lang="en-US" dirty="0"/>
          </a:p>
        </p:txBody>
      </p:sp>
    </p:spTree>
    <p:extLst>
      <p:ext uri="{BB962C8B-B14F-4D97-AF65-F5344CB8AC3E}">
        <p14:creationId xmlns:p14="http://schemas.microsoft.com/office/powerpoint/2010/main" val="593917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0F2AC-3734-29E7-9CFB-7639D740B89D}"/>
              </a:ext>
            </a:extLst>
          </p:cNvPr>
          <p:cNvSpPr>
            <a:spLocks noGrp="1"/>
          </p:cNvSpPr>
          <p:nvPr>
            <p:ph type="title"/>
          </p:nvPr>
        </p:nvSpPr>
        <p:spPr>
          <a:xfrm>
            <a:off x="720000" y="619200"/>
            <a:ext cx="10728322" cy="683127"/>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12187E66-6B19-B5FD-A047-79CD17E59BAC}"/>
              </a:ext>
            </a:extLst>
          </p:cNvPr>
          <p:cNvSpPr>
            <a:spLocks noGrp="1"/>
          </p:cNvSpPr>
          <p:nvPr>
            <p:ph idx="1"/>
          </p:nvPr>
        </p:nvSpPr>
        <p:spPr>
          <a:xfrm>
            <a:off x="720000" y="1454728"/>
            <a:ext cx="10728325" cy="4314248"/>
          </a:xfrm>
        </p:spPr>
        <p:txBody>
          <a:bodyPr>
            <a:normAutofit/>
          </a:bodyPr>
          <a:lstStyle/>
          <a:p>
            <a:pPr marL="0" indent="0" algn="ctr">
              <a:buNone/>
            </a:pPr>
            <a:r>
              <a:rPr lang="ar-AE" sz="2400" dirty="0">
                <a:solidFill>
                  <a:srgbClr val="FFFFFF"/>
                </a:solidFill>
              </a:rPr>
              <a:t>إِلَّا تَنفِرُوا۟ يُعَذِّبْكُمْ عَذَابًا أَلِيمًا وَيَسْتَبْدِلْ قَوْمًا غَيْرَكُمْ وَلَا تَضُرُّوهُ شَيْـًٔا وَٱللَّهُ عَلَىٰ كُلِّ شَىْءٍ قَدِيرٌ</a:t>
            </a:r>
            <a:endParaRPr lang="en-CA" sz="2400" dirty="0">
              <a:solidFill>
                <a:srgbClr val="FFFFFF"/>
              </a:solidFill>
            </a:endParaRPr>
          </a:p>
          <a:p>
            <a:pPr marL="0" indent="0" algn="ctr">
              <a:buNone/>
            </a:pPr>
            <a:endParaRPr lang="en-CA" sz="2400" dirty="0">
              <a:solidFill>
                <a:srgbClr val="FFFFFF"/>
              </a:solidFill>
            </a:endParaRPr>
          </a:p>
          <a:p>
            <a:pPr marL="0" indent="0" algn="ctr">
              <a:buNone/>
            </a:pPr>
            <a:r>
              <a:rPr lang="en-CA" sz="2400" b="0" i="0" dirty="0">
                <a:solidFill>
                  <a:srgbClr val="FFFFFF"/>
                </a:solidFill>
                <a:effectLst/>
              </a:rPr>
              <a:t> ”If you do not go forth, He will punish you with a painful punishment and will replace you with another people, and you will not harm Him at all. And Allah is over all things competent.”</a:t>
            </a:r>
          </a:p>
          <a:p>
            <a:pPr marL="0" indent="0" algn="ctr">
              <a:buNone/>
            </a:pPr>
            <a:r>
              <a:rPr lang="en-CA" sz="2400" dirty="0">
                <a:solidFill>
                  <a:srgbClr val="FFFFFF"/>
                </a:solidFill>
              </a:rPr>
              <a:t>Quran 9:39</a:t>
            </a:r>
            <a:endParaRPr lang="en-US" sz="2400" dirty="0">
              <a:solidFill>
                <a:srgbClr val="FFFFFF"/>
              </a:solidFill>
            </a:endParaRPr>
          </a:p>
        </p:txBody>
      </p:sp>
    </p:spTree>
    <p:extLst>
      <p:ext uri="{BB962C8B-B14F-4D97-AF65-F5344CB8AC3E}">
        <p14:creationId xmlns:p14="http://schemas.microsoft.com/office/powerpoint/2010/main" val="355847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B5B31-4B6C-3A70-A61D-C49E4DE14945}"/>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960A682D-0014-250B-FB31-15FE480FFA9C}"/>
              </a:ext>
            </a:extLst>
          </p:cNvPr>
          <p:cNvSpPr>
            <a:spLocks noGrp="1"/>
          </p:cNvSpPr>
          <p:nvPr>
            <p:ph idx="1"/>
          </p:nvPr>
        </p:nvSpPr>
        <p:spPr>
          <a:xfrm>
            <a:off x="720000" y="1371600"/>
            <a:ext cx="10728325" cy="4397375"/>
          </a:xfrm>
        </p:spPr>
        <p:txBody>
          <a:bodyPr/>
          <a:lstStyle/>
          <a:p>
            <a:pPr marL="0" indent="0" algn="ctr">
              <a:buNone/>
            </a:pPr>
            <a:r>
              <a:rPr lang="ar-AE" sz="2400" dirty="0">
                <a:solidFill>
                  <a:srgbClr val="FFFFFF"/>
                </a:solidFill>
              </a:rPr>
              <a:t>إِلَّا تَنصُرُوهُ فَقَدْ نَصَرَهُ ٱللَّهُ إِذْ أَخْرَجَهُ ٱلَّذِينَ كَفَرُوا۟ ثَانِىَ ٱثْنَيْنِ إِذْ هُمَا فِى ٱلْغَارِ إِذْ يَقُولُ لِصَـٰحِبِهِۦ لَا تَحْزَنْ إِنَّ ٱللَّهَ مَعَنَا فَأَنزَلَ ٱللَّهُ سَكِينَتَهُۥ عَلَيْهِ وَأَيَّدَهُۥ بِجُنُودٍ لَّمْ تَرَوْهَا وَجَعَلَ كَلِمَةَ ٱلَّذِينَ كَفَرُوا۟ ٱلسُّفْلَىٰ وَكَلِمَةُ ٱللَّهِ هِىَ ٱلْعُلْيَا وَٱللَّهُ عَزِيزٌ حَكِيمٌ</a:t>
            </a:r>
          </a:p>
          <a:p>
            <a:pPr marL="0" indent="0" algn="ctr">
              <a:buNone/>
            </a:pPr>
            <a:r>
              <a:rPr lang="en-CA" b="0" i="0" dirty="0">
                <a:solidFill>
                  <a:srgbClr val="FFFFFF"/>
                </a:solidFill>
                <a:effectLst/>
              </a:rPr>
              <a:t>“ If you do not aid the Prophet - Allah has already aided him when those who disbelieved had driven him out [of Makkah] as one of two, when they were in the cave and he said to his companion, "Do not grieve; indeed Allah is with us." And Allah sent down his tranquillity upon him and supported him with angels you did not see and made the word of those who disbelieved the lowest, while the word of Allah - that is the highest. And Allah is Exalted in Might and Wise.”</a:t>
            </a:r>
          </a:p>
          <a:p>
            <a:pPr marL="0" indent="0" algn="ctr">
              <a:buNone/>
            </a:pPr>
            <a:r>
              <a:rPr lang="en-CA" dirty="0">
                <a:solidFill>
                  <a:srgbClr val="FFFFFF"/>
                </a:solidFill>
              </a:rPr>
              <a:t>Quran 9:40</a:t>
            </a:r>
            <a:endParaRPr lang="en-US" dirty="0">
              <a:solidFill>
                <a:srgbClr val="FFFFFF"/>
              </a:solidFill>
            </a:endParaRPr>
          </a:p>
        </p:txBody>
      </p:sp>
    </p:spTree>
    <p:extLst>
      <p:ext uri="{BB962C8B-B14F-4D97-AF65-F5344CB8AC3E}">
        <p14:creationId xmlns:p14="http://schemas.microsoft.com/office/powerpoint/2010/main" val="1382301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62A7E-C8E1-492F-5D55-A517073A6778}"/>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6186BCC7-0E4A-2351-FAE4-A267299E1704}"/>
              </a:ext>
            </a:extLst>
          </p:cNvPr>
          <p:cNvSpPr>
            <a:spLocks noGrp="1"/>
          </p:cNvSpPr>
          <p:nvPr>
            <p:ph idx="1"/>
          </p:nvPr>
        </p:nvSpPr>
        <p:spPr>
          <a:xfrm>
            <a:off x="720000" y="1468582"/>
            <a:ext cx="10728325" cy="4300393"/>
          </a:xfrm>
        </p:spPr>
        <p:txBody>
          <a:bodyPr>
            <a:normAutofit/>
          </a:bodyPr>
          <a:lstStyle/>
          <a:p>
            <a:pPr marL="0" indent="0" algn="ctr">
              <a:buNone/>
            </a:pPr>
            <a:r>
              <a:rPr lang="ar-AE" sz="2400" dirty="0">
                <a:solidFill>
                  <a:srgbClr val="FFFFFF"/>
                </a:solidFill>
              </a:rPr>
              <a:t>ٱنفِرُوا۟ خِفَافًا وَثِقَالًا وَجَـٰهِدُوا۟ بِأَمْوَٰلِكُمْ وَأَنفُسِكُمْ فِى سَبِيلِ ٱللَّهِ ذَٰلِكُمْ خَيْرٌ لَّكُمْ إِن كُنتُمْ تَعْلَمُونَ</a:t>
            </a:r>
            <a:endParaRPr lang="en-CA" sz="2400" dirty="0">
              <a:solidFill>
                <a:srgbClr val="FFFFFF"/>
              </a:solidFill>
            </a:endParaRPr>
          </a:p>
          <a:p>
            <a:pPr marL="0" indent="0" algn="ctr">
              <a:buNone/>
            </a:pPr>
            <a:endParaRPr lang="en-CA" sz="2400" dirty="0">
              <a:solidFill>
                <a:srgbClr val="FFFFFF"/>
              </a:solidFill>
            </a:endParaRPr>
          </a:p>
          <a:p>
            <a:pPr marL="0" indent="0" algn="ctr">
              <a:buNone/>
            </a:pPr>
            <a:r>
              <a:rPr lang="en-CA" sz="2400" b="0" i="0" dirty="0">
                <a:solidFill>
                  <a:srgbClr val="FFFFFF"/>
                </a:solidFill>
                <a:effectLst/>
              </a:rPr>
              <a:t> ”Go forth, whether light or heavy, and strive with your wealth and your lives in the cause of Allah. That is better for you, if you only knew.”</a:t>
            </a:r>
          </a:p>
          <a:p>
            <a:pPr marL="0" indent="0" algn="ctr">
              <a:buNone/>
            </a:pPr>
            <a:r>
              <a:rPr lang="en-CA" sz="2400" dirty="0">
                <a:solidFill>
                  <a:srgbClr val="FFFFFF"/>
                </a:solidFill>
              </a:rPr>
              <a:t>Quran 9:41</a:t>
            </a:r>
            <a:endParaRPr lang="en-CA" sz="2400" b="0" i="0" dirty="0">
              <a:solidFill>
                <a:srgbClr val="FFFFFF"/>
              </a:solidFill>
              <a:effectLst/>
            </a:endParaRPr>
          </a:p>
          <a:p>
            <a:pPr marL="0" indent="0" algn="ctr">
              <a:buNone/>
            </a:pPr>
            <a:endParaRPr lang="en-CA"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489352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1C39-3F06-3A02-7211-64F2A48250D8}"/>
              </a:ext>
            </a:extLst>
          </p:cNvPr>
          <p:cNvSpPr>
            <a:spLocks noGrp="1"/>
          </p:cNvSpPr>
          <p:nvPr>
            <p:ph type="title"/>
          </p:nvPr>
        </p:nvSpPr>
        <p:spPr>
          <a:xfrm>
            <a:off x="720000" y="619200"/>
            <a:ext cx="10728322" cy="669273"/>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EB455092-40DD-4BC6-05FC-D719275C2AC9}"/>
              </a:ext>
            </a:extLst>
          </p:cNvPr>
          <p:cNvSpPr>
            <a:spLocks noGrp="1"/>
          </p:cNvSpPr>
          <p:nvPr>
            <p:ph idx="1"/>
          </p:nvPr>
        </p:nvSpPr>
        <p:spPr>
          <a:xfrm>
            <a:off x="720001" y="1510146"/>
            <a:ext cx="10728322" cy="4258830"/>
          </a:xfrm>
        </p:spPr>
        <p:txBody>
          <a:bodyPr>
            <a:normAutofit/>
          </a:bodyPr>
          <a:lstStyle/>
          <a:p>
            <a:pPr marL="0" indent="0" algn="ctr">
              <a:buNone/>
            </a:pPr>
            <a:r>
              <a:rPr lang="ar-AE" sz="2400" dirty="0">
                <a:solidFill>
                  <a:srgbClr val="FFFFFF"/>
                </a:solidFill>
              </a:rPr>
              <a:t>لَوْ كَانَ عَرَضًا قَرِيبًا وَسَفَرًا قَاصِدًا لَّٱتَّبَعُوكَ وَلَـٰكِنۢ بَعُدَتْ عَلَيْهِمُ ٱلشُّقَّةُ وَسَيَحْلِفُونَ بِٱللَّهِ لَوِ ٱسْتَطَعْنَا لَخَرَجْنَا مَعَكُمْ يُهْلِكُونَ أَنفُسَهُمْ وَٱللَّهُ يَعْلَمُ إِنَّهُمْ لَكَـٰذِبُونَ</a:t>
            </a:r>
            <a:endParaRPr lang="en-CA" sz="2400" dirty="0">
              <a:solidFill>
                <a:srgbClr val="FFFFFF"/>
              </a:solidFill>
            </a:endParaRPr>
          </a:p>
          <a:p>
            <a:pPr marL="0" indent="0" algn="ctr">
              <a:buNone/>
            </a:pPr>
            <a:r>
              <a:rPr lang="en-CA" sz="2400" b="0" i="0" dirty="0">
                <a:solidFill>
                  <a:srgbClr val="FFFFFF"/>
                </a:solidFill>
                <a:effectLst/>
              </a:rPr>
              <a:t>“Had it been an easy gain and a moderate trip, the hypocrites would have followed you, but distant to them was the journey. And they will swear by Allah , "If we were able, we would have gone forth with you," destroying themselves [through false oaths], and Allah knows that indeed they are liars.”</a:t>
            </a:r>
          </a:p>
          <a:p>
            <a:pPr marL="0" indent="0" algn="ctr">
              <a:buNone/>
            </a:pPr>
            <a:r>
              <a:rPr lang="en-CA" sz="2400" dirty="0">
                <a:solidFill>
                  <a:srgbClr val="FFFFFF"/>
                </a:solidFill>
              </a:rPr>
              <a:t>Quran 9:42</a:t>
            </a:r>
            <a:endParaRPr lang="en-US" sz="2400" dirty="0">
              <a:solidFill>
                <a:srgbClr val="FFFFFF"/>
              </a:solidFill>
            </a:endParaRPr>
          </a:p>
        </p:txBody>
      </p:sp>
    </p:spTree>
    <p:extLst>
      <p:ext uri="{BB962C8B-B14F-4D97-AF65-F5344CB8AC3E}">
        <p14:creationId xmlns:p14="http://schemas.microsoft.com/office/powerpoint/2010/main" val="3921090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D503-3020-A3D2-7E1E-A60EDE4DCDA8}"/>
              </a:ext>
            </a:extLst>
          </p:cNvPr>
          <p:cNvSpPr>
            <a:spLocks noGrp="1"/>
          </p:cNvSpPr>
          <p:nvPr>
            <p:ph type="title"/>
          </p:nvPr>
        </p:nvSpPr>
        <p:spPr>
          <a:xfrm>
            <a:off x="720000" y="619200"/>
            <a:ext cx="10728322" cy="724691"/>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9E2664D2-29A5-3DD6-AF7A-FE654A8B073D}"/>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The Story of the </a:t>
            </a:r>
            <a:r>
              <a:rPr lang="en-US" sz="2400" dirty="0" err="1">
                <a:solidFill>
                  <a:srgbClr val="FFFFFF"/>
                </a:solidFill>
              </a:rPr>
              <a:t>Repenters</a:t>
            </a:r>
            <a:endParaRPr lang="en-US" sz="2400" dirty="0">
              <a:solidFill>
                <a:srgbClr val="FFFFFF"/>
              </a:solidFill>
            </a:endParaRPr>
          </a:p>
          <a:p>
            <a:pPr marL="0" indent="0" algn="ctr">
              <a:buNone/>
            </a:pPr>
            <a:r>
              <a:rPr lang="ar-AE" sz="2400" dirty="0">
                <a:solidFill>
                  <a:srgbClr val="FFFFFF"/>
                </a:solidFill>
              </a:rPr>
              <a:t>وَعَلَى ٱلثَّلَـٰثَةِ ٱلَّذِينَ خُلِّفُوا۟ حَتَّىٰٓ إِذَا ضَاقَتْ عَلَيْهِمُ ٱلْأَرْضُ بِمَا رَحُبَتْ وَضَاقَتْ عَلَيْهِمْ أَنفُسُهُمْ وَظَنُّوٓا۟ أَن لَّا مَلْجَأَ مِنَ ٱللَّهِ إِلَّآ إِلَيْهِ ثُمَّ تَابَ عَلَيْهِمْ لِيَتُوبُوٓا۟ إِنَّ ٱللَّهَ هُوَ ٱلتَّوَّابُ ٱلرَّحِيمُ</a:t>
            </a:r>
            <a:endParaRPr lang="en-CA" sz="2400" dirty="0">
              <a:solidFill>
                <a:srgbClr val="FFFFFF"/>
              </a:solidFill>
            </a:endParaRPr>
          </a:p>
          <a:p>
            <a:pPr marL="0" indent="0" algn="ctr">
              <a:buNone/>
            </a:pPr>
            <a:r>
              <a:rPr lang="en-CA" sz="2400" b="0" i="0" dirty="0">
                <a:solidFill>
                  <a:srgbClr val="FFFFFF"/>
                </a:solidFill>
                <a:effectLst/>
              </a:rPr>
              <a:t>“And [He also forgave] the three who were left behind [and regretted their error] to the point that the earth closed in on them in spite of its vastness and their souls confined them and they were certain that there is no refuge from Allah except in Him. Then He turned to them so they could repent. Indeed, Allah is the Accepting of repentance, the Merciful.”</a:t>
            </a:r>
          </a:p>
          <a:p>
            <a:pPr marL="0" indent="0" algn="ctr">
              <a:buNone/>
            </a:pPr>
            <a:r>
              <a:rPr lang="en-CA" sz="2400" dirty="0">
                <a:solidFill>
                  <a:srgbClr val="FFFFFF"/>
                </a:solidFill>
              </a:rPr>
              <a:t>Quran 9:118</a:t>
            </a:r>
            <a:endParaRPr lang="en-US" sz="2400" dirty="0">
              <a:solidFill>
                <a:srgbClr val="FFFFFF"/>
              </a:solidFill>
            </a:endParaRPr>
          </a:p>
        </p:txBody>
      </p:sp>
    </p:spTree>
    <p:extLst>
      <p:ext uri="{BB962C8B-B14F-4D97-AF65-F5344CB8AC3E}">
        <p14:creationId xmlns:p14="http://schemas.microsoft.com/office/powerpoint/2010/main" val="3048796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B5FD2-C0D8-F6BC-5D9C-2E6396500763}"/>
              </a:ext>
            </a:extLst>
          </p:cNvPr>
          <p:cNvSpPr>
            <a:spLocks noGrp="1"/>
          </p:cNvSpPr>
          <p:nvPr>
            <p:ph type="title"/>
          </p:nvPr>
        </p:nvSpPr>
        <p:spPr>
          <a:xfrm>
            <a:off x="720000" y="619200"/>
            <a:ext cx="10728322" cy="766255"/>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663182E2-DEEC-71AA-9278-B7D150114D9F}"/>
              </a:ext>
            </a:extLst>
          </p:cNvPr>
          <p:cNvSpPr>
            <a:spLocks noGrp="1"/>
          </p:cNvSpPr>
          <p:nvPr>
            <p:ph idx="1"/>
          </p:nvPr>
        </p:nvSpPr>
        <p:spPr>
          <a:xfrm>
            <a:off x="720000" y="1524000"/>
            <a:ext cx="10728325" cy="4862945"/>
          </a:xfrm>
        </p:spPr>
        <p:txBody>
          <a:bodyPr>
            <a:normAutofit/>
          </a:bodyPr>
          <a:lstStyle/>
          <a:p>
            <a:r>
              <a:rPr lang="en-US" sz="2400" dirty="0">
                <a:solidFill>
                  <a:srgbClr val="FFFFFF"/>
                </a:solidFill>
              </a:rPr>
              <a:t>This verse </a:t>
            </a:r>
            <a:r>
              <a:rPr lang="en-CA" sz="2400" dirty="0">
                <a:solidFill>
                  <a:srgbClr val="FFFFFF"/>
                </a:solidFill>
                <a:effectLst/>
              </a:rPr>
              <a:t>alludes to the story or the three who deserted and later repented (</a:t>
            </a:r>
            <a:r>
              <a:rPr lang="en-CA" sz="2400" dirty="0" err="1">
                <a:solidFill>
                  <a:srgbClr val="FFFFFF"/>
                </a:solidFill>
                <a:effectLst/>
              </a:rPr>
              <a:t>Kaʿb</a:t>
            </a:r>
            <a:r>
              <a:rPr lang="en-CA" sz="2400" dirty="0">
                <a:solidFill>
                  <a:srgbClr val="FFFFFF"/>
                </a:solidFill>
                <a:effectLst/>
              </a:rPr>
              <a:t> ibn </a:t>
            </a:r>
            <a:r>
              <a:rPr lang="en-CA" sz="2400" dirty="0" err="1">
                <a:solidFill>
                  <a:srgbClr val="FFFFFF"/>
                </a:solidFill>
                <a:effectLst/>
              </a:rPr>
              <a:t>Mālik</a:t>
            </a:r>
            <a:r>
              <a:rPr lang="en-CA" sz="2400" dirty="0">
                <a:solidFill>
                  <a:srgbClr val="FFFFFF"/>
                </a:solidFill>
                <a:effectLst/>
              </a:rPr>
              <a:t>, </a:t>
            </a:r>
            <a:r>
              <a:rPr lang="en-CA" sz="2400" dirty="0" err="1">
                <a:solidFill>
                  <a:srgbClr val="FFFFFF"/>
                </a:solidFill>
                <a:effectLst/>
              </a:rPr>
              <a:t>Marārah</a:t>
            </a:r>
            <a:r>
              <a:rPr lang="en-CA" sz="2400" dirty="0">
                <a:solidFill>
                  <a:srgbClr val="FFFFFF"/>
                </a:solidFill>
                <a:effectLst/>
              </a:rPr>
              <a:t> ibn </a:t>
            </a:r>
            <a:r>
              <a:rPr lang="en-CA" sz="2400" dirty="0" err="1">
                <a:solidFill>
                  <a:srgbClr val="FFFFFF"/>
                </a:solidFill>
                <a:effectLst/>
              </a:rPr>
              <a:t>Rabīʿ</a:t>
            </a:r>
            <a:r>
              <a:rPr lang="en-CA" sz="2400" dirty="0">
                <a:solidFill>
                  <a:srgbClr val="FFFFFF"/>
                </a:solidFill>
                <a:effectLst/>
              </a:rPr>
              <a:t>, and </a:t>
            </a:r>
            <a:r>
              <a:rPr lang="en-CA" sz="2400" dirty="0" err="1">
                <a:solidFill>
                  <a:srgbClr val="FFFFFF"/>
                </a:solidFill>
                <a:effectLst/>
              </a:rPr>
              <a:t>Hilāl</a:t>
            </a:r>
            <a:r>
              <a:rPr lang="en-CA" sz="2400" dirty="0">
                <a:solidFill>
                  <a:srgbClr val="FFFFFF"/>
                </a:solidFill>
                <a:effectLst/>
              </a:rPr>
              <a:t> ibn </a:t>
            </a:r>
            <a:r>
              <a:rPr lang="en-CA" sz="2400" dirty="0" err="1">
                <a:solidFill>
                  <a:srgbClr val="FFFFFF"/>
                </a:solidFill>
                <a:effectLst/>
              </a:rPr>
              <a:t>Umayyah</a:t>
            </a:r>
            <a:r>
              <a:rPr lang="en-CA" sz="2400" dirty="0">
                <a:solidFill>
                  <a:srgbClr val="FFFFFF"/>
                </a:solidFill>
                <a:effectLst/>
              </a:rPr>
              <a:t>)</a:t>
            </a:r>
          </a:p>
          <a:p>
            <a:r>
              <a:rPr lang="en-CA" sz="2400" dirty="0" err="1">
                <a:solidFill>
                  <a:srgbClr val="FFFFFF"/>
                </a:solidFill>
              </a:rPr>
              <a:t>Ka’b</a:t>
            </a:r>
            <a:r>
              <a:rPr lang="en-CA" sz="2400" dirty="0">
                <a:solidFill>
                  <a:srgbClr val="FFFFFF"/>
                </a:solidFill>
              </a:rPr>
              <a:t> reports:</a:t>
            </a:r>
          </a:p>
          <a:p>
            <a:pPr marL="0" indent="0" algn="ctr">
              <a:buNone/>
            </a:pPr>
            <a:r>
              <a:rPr lang="ar-AE" sz="2400" dirty="0">
                <a:solidFill>
                  <a:srgbClr val="FFFFFF"/>
                </a:solidFill>
                <a:effectLst/>
              </a:rPr>
              <a:t>لما بلغنا اقبال رسول اللّه صلّى اللّه عليه و آله ندمنا، فلما وافى رسول اللّه استقبلناه‌ نهنئه بالسلامة، فسلّمنا عليه، فاعرض عنّا و لم يرد علينا السلام‌  و سلمنا على اخواننا فلم يردّوا علينا السلام</a:t>
            </a:r>
            <a:endParaRPr lang="en-CA" sz="2400" dirty="0">
              <a:solidFill>
                <a:srgbClr val="FFFFFF"/>
              </a:solidFill>
              <a:effectLst/>
            </a:endParaRPr>
          </a:p>
          <a:p>
            <a:pPr marL="0" indent="0" algn="ctr">
              <a:buNone/>
            </a:pPr>
            <a:r>
              <a:rPr lang="en-CA" dirty="0">
                <a:solidFill>
                  <a:srgbClr val="FFFFFF"/>
                </a:solidFill>
                <a:effectLst/>
              </a:rPr>
              <a:t>"When news reaches us that the Prophet was arriving, we regretted [not joining him]. So, when the Messenger of Allah arrived, we welcomed him with greetings of peace. We greeted him, but he turned away from us and did not return the greeting of peace. We also greeted our brothers, but they did not return the greeting of peace to us."</a:t>
            </a:r>
          </a:p>
          <a:p>
            <a:pPr marL="0" indent="0" algn="ctr">
              <a:buNone/>
            </a:pP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998013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11C8F-E789-B11D-B62D-E141BE360F81}"/>
              </a:ext>
            </a:extLst>
          </p:cNvPr>
          <p:cNvSpPr>
            <a:spLocks noGrp="1"/>
          </p:cNvSpPr>
          <p:nvPr>
            <p:ph type="title"/>
          </p:nvPr>
        </p:nvSpPr>
        <p:spPr>
          <a:xfrm>
            <a:off x="720000" y="619200"/>
            <a:ext cx="10728322" cy="738545"/>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85432AB4-815E-BDF0-1002-EBD5098E5A85}"/>
              </a:ext>
            </a:extLst>
          </p:cNvPr>
          <p:cNvSpPr>
            <a:spLocks noGrp="1"/>
          </p:cNvSpPr>
          <p:nvPr>
            <p:ph idx="1"/>
          </p:nvPr>
        </p:nvSpPr>
        <p:spPr>
          <a:xfrm>
            <a:off x="720000" y="1496292"/>
            <a:ext cx="10728325" cy="4272684"/>
          </a:xfrm>
        </p:spPr>
        <p:txBody>
          <a:bodyPr/>
          <a:lstStyle/>
          <a:p>
            <a:pPr marL="0" indent="0" algn="ctr">
              <a:buNone/>
            </a:pPr>
            <a:r>
              <a:rPr lang="ar-AE" sz="2400" dirty="0">
                <a:solidFill>
                  <a:srgbClr val="FFFFFF"/>
                </a:solidFill>
              </a:rPr>
              <a:t>و بلغ ذلك أهلنا فقطعوا كلامنا!و كنا نحضر المسجد فلا يسلّم علينا احد و لا يكلّمنا!و جاء نساؤنا الى رسول اللّه فقلن له: قد بلغنا سخطك على أزواجنا، أ فنعتزلهم؟ فقال رسول اللّه: لا تعتزلنهم و لكن لا يقربوكن!</a:t>
            </a:r>
            <a:endParaRPr lang="en-CA" sz="2400" dirty="0">
              <a:solidFill>
                <a:srgbClr val="FFFFFF"/>
              </a:solidFill>
            </a:endParaRPr>
          </a:p>
          <a:p>
            <a:pPr marL="0" indent="0" algn="ctr">
              <a:buNone/>
            </a:pPr>
            <a:r>
              <a:rPr lang="en-US" sz="2400" dirty="0">
                <a:solidFill>
                  <a:srgbClr val="FFFFFF"/>
                </a:solidFill>
              </a:rPr>
              <a:t>"And when our families heard about it, they stopped talking to us! We used to attend the mosque, but no one would greet us or speak to us! Our women went to the Messenger of Allah and said to him: 'We have heard about your displeasure with our husbands. Should we then separate from them?' The Messenger of Allah said: 'Do not separate from them, but do not let them approach you!'"</a:t>
            </a:r>
          </a:p>
          <a:p>
            <a:pPr marL="0" indent="0" algn="ctr">
              <a:buNone/>
            </a:pPr>
            <a:endParaRPr lang="en-US" dirty="0"/>
          </a:p>
        </p:txBody>
      </p:sp>
    </p:spTree>
    <p:extLst>
      <p:ext uri="{BB962C8B-B14F-4D97-AF65-F5344CB8AC3E}">
        <p14:creationId xmlns:p14="http://schemas.microsoft.com/office/powerpoint/2010/main" val="236252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76287-F24C-9DAB-3349-B8D6D3206E2D}"/>
              </a:ext>
            </a:extLst>
          </p:cNvPr>
          <p:cNvSpPr>
            <a:spLocks noGrp="1"/>
          </p:cNvSpPr>
          <p:nvPr>
            <p:ph type="title"/>
          </p:nvPr>
        </p:nvSpPr>
        <p:spPr>
          <a:xfrm>
            <a:off x="720000" y="619200"/>
            <a:ext cx="10728322" cy="821673"/>
          </a:xfrm>
        </p:spPr>
        <p:txBody>
          <a:bodyPr/>
          <a:lstStyle/>
          <a:p>
            <a:pPr algn="ctr"/>
            <a:r>
              <a:rPr lang="en-US" dirty="0"/>
              <a:t>The Second Umrah and the Return to Medina</a:t>
            </a:r>
          </a:p>
        </p:txBody>
      </p:sp>
      <p:sp>
        <p:nvSpPr>
          <p:cNvPr id="3" name="Content Placeholder 2">
            <a:extLst>
              <a:ext uri="{FF2B5EF4-FFF2-40B4-BE49-F238E27FC236}">
                <a16:creationId xmlns:a16="http://schemas.microsoft.com/office/drawing/2014/main" id="{E6874751-0AD5-0102-9B40-2FFE5AA1656C}"/>
              </a:ext>
            </a:extLst>
          </p:cNvPr>
          <p:cNvSpPr>
            <a:spLocks noGrp="1"/>
          </p:cNvSpPr>
          <p:nvPr>
            <p:ph idx="1"/>
          </p:nvPr>
        </p:nvSpPr>
        <p:spPr>
          <a:xfrm>
            <a:off x="720000" y="1440874"/>
            <a:ext cx="10728325" cy="4328102"/>
          </a:xfrm>
        </p:spPr>
        <p:txBody>
          <a:bodyPr>
            <a:normAutofit/>
          </a:bodyPr>
          <a:lstStyle/>
          <a:p>
            <a:r>
              <a:rPr lang="en-US" sz="2400" dirty="0">
                <a:solidFill>
                  <a:srgbClr val="FFFFFF"/>
                </a:solidFill>
              </a:rPr>
              <a:t>After leaving </a:t>
            </a:r>
            <a:r>
              <a:rPr lang="en-US" sz="2400" dirty="0" err="1">
                <a:solidFill>
                  <a:srgbClr val="FFFFFF"/>
                </a:solidFill>
              </a:rPr>
              <a:t>Ji’ranah</a:t>
            </a:r>
            <a:r>
              <a:rPr lang="en-US" sz="2400" dirty="0">
                <a:solidFill>
                  <a:srgbClr val="FFFFFF"/>
                </a:solidFill>
              </a:rPr>
              <a:t>, the Prophet performs the lesser pilgrimage before returning to Medina.</a:t>
            </a:r>
          </a:p>
          <a:p>
            <a:r>
              <a:rPr lang="en-US" sz="2400" dirty="0">
                <a:solidFill>
                  <a:srgbClr val="FFFFFF"/>
                </a:solidFill>
              </a:rPr>
              <a:t>After the Prophet’s return to Medina, Mariyah gives birth to a boy. The angel Gabriel descends upon the Prophet to offer his congratulations:</a:t>
            </a:r>
          </a:p>
          <a:p>
            <a:pPr marL="0" indent="0" algn="ctr">
              <a:buNone/>
            </a:pPr>
            <a:r>
              <a:rPr lang="ar-AE" sz="2400" b="0" i="0" dirty="0">
                <a:solidFill>
                  <a:srgbClr val="FFFFFF"/>
                </a:solidFill>
                <a:effectLst/>
                <a:latin typeface="Nassim"/>
              </a:rPr>
              <a:t>ففي تلك الليلة كان أن هبط عليه جبرئيل عليه السلام فسلّم عليه بما أوحى إليه بميلاد وليده و تسميته إذ قال له: السلام عليك يا أبا ابراهيم!فبشّره بذلك بمولده، فبشّر هو صلّى اللّه عليه و آله من حضره فقال: ولد لي الليلة غلام فسميته باسم أبي: ابراهيم عليه السّلام.</a:t>
            </a:r>
            <a:endParaRPr lang="en-US" sz="2400" dirty="0">
              <a:solidFill>
                <a:srgbClr val="FFFFFF"/>
              </a:solidFill>
            </a:endParaRPr>
          </a:p>
        </p:txBody>
      </p:sp>
    </p:spTree>
    <p:extLst>
      <p:ext uri="{BB962C8B-B14F-4D97-AF65-F5344CB8AC3E}">
        <p14:creationId xmlns:p14="http://schemas.microsoft.com/office/powerpoint/2010/main" val="1456183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20978-48B1-417B-6DEF-59D073992582}"/>
              </a:ext>
            </a:extLst>
          </p:cNvPr>
          <p:cNvSpPr>
            <a:spLocks noGrp="1"/>
          </p:cNvSpPr>
          <p:nvPr>
            <p:ph type="title"/>
          </p:nvPr>
        </p:nvSpPr>
        <p:spPr>
          <a:xfrm>
            <a:off x="720000" y="619200"/>
            <a:ext cx="10728322" cy="849382"/>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F71B19E3-8794-66C0-AE95-87AE2E2FA664}"/>
              </a:ext>
            </a:extLst>
          </p:cNvPr>
          <p:cNvSpPr>
            <a:spLocks noGrp="1"/>
          </p:cNvSpPr>
          <p:nvPr>
            <p:ph idx="1"/>
          </p:nvPr>
        </p:nvSpPr>
        <p:spPr>
          <a:xfrm>
            <a:off x="720000" y="1468582"/>
            <a:ext cx="10728325" cy="4770218"/>
          </a:xfrm>
        </p:spPr>
        <p:txBody>
          <a:bodyPr/>
          <a:lstStyle/>
          <a:p>
            <a:pPr marL="0" indent="0" algn="ctr">
              <a:buNone/>
            </a:pPr>
            <a:r>
              <a:rPr lang="ar-AE" sz="2400" dirty="0">
                <a:solidFill>
                  <a:srgbClr val="FFFFFF"/>
                </a:solidFill>
              </a:rPr>
              <a:t>فلما رأى كعب بن مالك و صاحباه ما قد حلّ بهم قالوا: ما يقعدنا في المدينة و لا يكلّمنا رسول اللّه و لا اخواننا و لا أهلونا؟!فهلمّوا نخرج الى هذا الجبل فلا نزال فيه حتى يتوب اللّه علينا أو نموت!فخرجوا الى جبل ذناب‌ بالمدينة، فكانوا يصومون، و كان أهلوهم يأتون بالطعام فيضعونه ناحية ثم يولّون عنهم فلا يكلّمونهم</a:t>
            </a:r>
            <a:endParaRPr lang="en-CA" sz="2400" dirty="0">
              <a:solidFill>
                <a:srgbClr val="FFFFFF"/>
              </a:solidFill>
            </a:endParaRPr>
          </a:p>
          <a:p>
            <a:pPr marL="0" indent="0" algn="ctr">
              <a:buNone/>
            </a:pPr>
            <a:r>
              <a:rPr lang="en-US" sz="2400" dirty="0">
                <a:solidFill>
                  <a:srgbClr val="FFFFFF"/>
                </a:solidFill>
              </a:rPr>
              <a:t>"When </a:t>
            </a:r>
            <a:r>
              <a:rPr lang="en-US" sz="2400" dirty="0" err="1">
                <a:solidFill>
                  <a:srgbClr val="FFFFFF"/>
                </a:solidFill>
              </a:rPr>
              <a:t>Ka'b</a:t>
            </a:r>
            <a:r>
              <a:rPr lang="en-US" sz="2400" dirty="0">
                <a:solidFill>
                  <a:srgbClr val="FFFFFF"/>
                </a:solidFill>
              </a:rPr>
              <a:t> ibn Malik and his two companions saw what had happened to them, they said, 'What keeps us staying in the city when neither the Messenger of Allah nor our brothers nor our families speak to us?! Let us go out to this mountain and stay there until Allah forgives us or we die!' So, they went out to the mountain of </a:t>
            </a:r>
            <a:r>
              <a:rPr lang="en-US" sz="2400" dirty="0" err="1">
                <a:solidFill>
                  <a:srgbClr val="FFFFFF"/>
                </a:solidFill>
              </a:rPr>
              <a:t>Dhanab</a:t>
            </a:r>
            <a:r>
              <a:rPr lang="en-US" sz="2400" dirty="0">
                <a:solidFill>
                  <a:srgbClr val="FFFFFF"/>
                </a:solidFill>
              </a:rPr>
              <a:t> near the city, where they fasted. Their families would bring them food, place it nearby, and then turn away without speaking to them."</a:t>
            </a:r>
          </a:p>
          <a:p>
            <a:pPr marL="0" indent="0" algn="ctr">
              <a:buNone/>
            </a:pPr>
            <a:endParaRPr lang="en-US" dirty="0">
              <a:solidFill>
                <a:srgbClr val="FFFFFF"/>
              </a:solidFill>
            </a:endParaRPr>
          </a:p>
        </p:txBody>
      </p:sp>
    </p:spTree>
    <p:extLst>
      <p:ext uri="{BB962C8B-B14F-4D97-AF65-F5344CB8AC3E}">
        <p14:creationId xmlns:p14="http://schemas.microsoft.com/office/powerpoint/2010/main" val="4201746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D4A6E-E3EA-C3D9-024B-783FD3F99928}"/>
              </a:ext>
            </a:extLst>
          </p:cNvPr>
          <p:cNvSpPr>
            <a:spLocks noGrp="1"/>
          </p:cNvSpPr>
          <p:nvPr>
            <p:ph type="title"/>
          </p:nvPr>
        </p:nvSpPr>
        <p:spPr>
          <a:xfrm>
            <a:off x="720000" y="619200"/>
            <a:ext cx="10728322" cy="724691"/>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DFF66868-4C34-9C20-8AB8-A76C911503B9}"/>
              </a:ext>
            </a:extLst>
          </p:cNvPr>
          <p:cNvSpPr>
            <a:spLocks noGrp="1"/>
          </p:cNvSpPr>
          <p:nvPr>
            <p:ph idx="1"/>
          </p:nvPr>
        </p:nvSpPr>
        <p:spPr>
          <a:xfrm>
            <a:off x="720000" y="1343892"/>
            <a:ext cx="10728325" cy="4425084"/>
          </a:xfrm>
        </p:spPr>
        <p:txBody>
          <a:bodyPr/>
          <a:lstStyle/>
          <a:p>
            <a:pPr marL="0" indent="0" algn="ctr">
              <a:buNone/>
            </a:pPr>
            <a:r>
              <a:rPr lang="ar-AE" dirty="0">
                <a:solidFill>
                  <a:srgbClr val="FFFFFF"/>
                </a:solidFill>
              </a:rPr>
              <a:t>فلما طال عليهم الأمر قال لهم كعب: يا قوم، قد سخط اللّه علينا و رسوله و اهلونا و إخواننا فلا يكلمنا أحد، فلم لا يسخط بعضنا على بعض؟فحلفوا أن لا يكلم أحد منهم صاحبه حتى يموت و تفرّقوا في الليل و بقوا على هذه ثلاثة أيام، كل واحد منهم في ناحية من الجبل لا يرى أحد منهم صاحبه و لا يكلّمه. و في الليلة الثالثة كان رسول اللّه صلّى اللّه عليه و آله في بيت أمّ سلمة، اذ نزلت توبتهم على رسول اللّه </a:t>
            </a:r>
            <a:endParaRPr lang="en-CA" dirty="0">
              <a:solidFill>
                <a:srgbClr val="FFFFFF"/>
              </a:solidFill>
            </a:endParaRPr>
          </a:p>
          <a:p>
            <a:pPr marL="0" indent="0" algn="ctr">
              <a:buNone/>
            </a:pPr>
            <a:r>
              <a:rPr lang="en-US" dirty="0">
                <a:solidFill>
                  <a:srgbClr val="FFFFFF"/>
                </a:solidFill>
              </a:rPr>
              <a:t>"When the situation prolonged, </a:t>
            </a:r>
            <a:r>
              <a:rPr lang="en-US" dirty="0" err="1">
                <a:solidFill>
                  <a:srgbClr val="FFFFFF"/>
                </a:solidFill>
              </a:rPr>
              <a:t>Ka'b</a:t>
            </a:r>
            <a:r>
              <a:rPr lang="en-US" dirty="0">
                <a:solidFill>
                  <a:srgbClr val="FFFFFF"/>
                </a:solidFill>
              </a:rPr>
              <a:t> said to them, ‘O friends,  Allah has become displeased with us, His Messenger, our families, and our brothers, so no one speaks to us. Why don't we then become displeased with each other?' They swore not to speak to any of their companions until they died. They separated that night and stayed like that for three days. Each of them stayed in a different part of the mountain, not seeing or speaking to anyone. On the third night, the Messenger of Allah was in the house of Umm </a:t>
            </a:r>
            <a:r>
              <a:rPr lang="en-US" dirty="0" err="1">
                <a:solidFill>
                  <a:srgbClr val="FFFFFF"/>
                </a:solidFill>
              </a:rPr>
              <a:t>Salamah</a:t>
            </a:r>
            <a:r>
              <a:rPr lang="en-US" dirty="0">
                <a:solidFill>
                  <a:srgbClr val="FFFFFF"/>
                </a:solidFill>
              </a:rPr>
              <a:t> when their repentance was revealed to him."</a:t>
            </a:r>
          </a:p>
        </p:txBody>
      </p:sp>
    </p:spTree>
    <p:extLst>
      <p:ext uri="{BB962C8B-B14F-4D97-AF65-F5344CB8AC3E}">
        <p14:creationId xmlns:p14="http://schemas.microsoft.com/office/powerpoint/2010/main" val="816645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07E5B-B3B2-4CBE-BFCD-0A552A2B6ABC}"/>
              </a:ext>
            </a:extLst>
          </p:cNvPr>
          <p:cNvSpPr>
            <a:spLocks noGrp="1"/>
          </p:cNvSpPr>
          <p:nvPr>
            <p:ph type="title"/>
          </p:nvPr>
        </p:nvSpPr>
        <p:spPr>
          <a:xfrm>
            <a:off x="720000" y="619200"/>
            <a:ext cx="10728322" cy="821673"/>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455D43F3-064C-F293-FE4C-345EB1899EED}"/>
              </a:ext>
            </a:extLst>
          </p:cNvPr>
          <p:cNvSpPr>
            <a:spLocks noGrp="1"/>
          </p:cNvSpPr>
          <p:nvPr>
            <p:ph idx="1"/>
          </p:nvPr>
        </p:nvSpPr>
        <p:spPr>
          <a:xfrm>
            <a:off x="720000" y="1440873"/>
            <a:ext cx="10728325" cy="5029199"/>
          </a:xfrm>
        </p:spPr>
        <p:txBody>
          <a:bodyPr>
            <a:normAutofit/>
          </a:bodyPr>
          <a:lstStyle/>
          <a:p>
            <a:r>
              <a:rPr lang="en-US" sz="2400" dirty="0">
                <a:solidFill>
                  <a:srgbClr val="FFFFFF"/>
                </a:solidFill>
              </a:rPr>
              <a:t>The Story of Abu Dhar</a:t>
            </a:r>
          </a:p>
          <a:p>
            <a:r>
              <a:rPr lang="en-US" sz="2400" dirty="0">
                <a:solidFill>
                  <a:srgbClr val="FFFFFF"/>
                </a:solidFill>
              </a:rPr>
              <a:t>Al-</a:t>
            </a:r>
            <a:r>
              <a:rPr lang="en-US" sz="2400" dirty="0" err="1">
                <a:solidFill>
                  <a:srgbClr val="FFFFFF"/>
                </a:solidFill>
              </a:rPr>
              <a:t>Waqidi</a:t>
            </a:r>
            <a:r>
              <a:rPr lang="en-US" sz="2400" dirty="0">
                <a:solidFill>
                  <a:srgbClr val="FFFFFF"/>
                </a:solidFill>
              </a:rPr>
              <a:t> (d. 207 AH) reports from Abu Dhar:</a:t>
            </a:r>
          </a:p>
          <a:p>
            <a:pPr marL="0" indent="0" algn="ctr">
              <a:buNone/>
            </a:pPr>
            <a:r>
              <a:rPr lang="ar-AE" sz="2400" dirty="0">
                <a:solidFill>
                  <a:srgbClr val="FFFFFF"/>
                </a:solidFill>
              </a:rPr>
              <a:t>كان بعيري نضوا (هزيلا) أعجف، فقلت: اعلفه أياما ثم ألحق برسول اللّه صلى اللّه عليه‌[و آله‌]فعلفته أيّاما (ثلاثة- القمي) ثم خرجت، فلما كنت بذي المروة (ثالث المنازل) عجز بي، فتلوّمت (تمهّلت) عليه يوما فلم أر به حركة، فأخذت متاعي فحملته على ظهري</a:t>
            </a:r>
            <a:endParaRPr lang="en-US" sz="2400" dirty="0">
              <a:solidFill>
                <a:srgbClr val="FFFFFF"/>
              </a:solidFill>
            </a:endParaRPr>
          </a:p>
          <a:p>
            <a:pPr marL="0" indent="0" algn="ctr">
              <a:buNone/>
            </a:pPr>
            <a:r>
              <a:rPr lang="en-US" sz="2400" dirty="0">
                <a:solidFill>
                  <a:srgbClr val="FFFFFF"/>
                </a:solidFill>
              </a:rPr>
              <a:t>"My camel was thin and weak, so I thought to fatten it up for a few days before catching up with the Messenger of Allah. I fed it for a few days, then set out. When I reached </a:t>
            </a:r>
            <a:r>
              <a:rPr lang="en-US" sz="2400" dirty="0" err="1">
                <a:solidFill>
                  <a:srgbClr val="FFFFFF"/>
                </a:solidFill>
              </a:rPr>
              <a:t>Dhu'l-Marwah</a:t>
            </a:r>
            <a:r>
              <a:rPr lang="en-US" sz="2400" dirty="0">
                <a:solidFill>
                  <a:srgbClr val="FFFFFF"/>
                </a:solidFill>
              </a:rPr>
              <a:t> (the third resting station), my camel became tired. I waited for it for a day, but I did not see any movement from it. So, I took my provisions and carried them on my back."</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949028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C74D0-C0D0-9808-3B23-F682B17ADCB0}"/>
              </a:ext>
            </a:extLst>
          </p:cNvPr>
          <p:cNvSpPr>
            <a:spLocks noGrp="1"/>
          </p:cNvSpPr>
          <p:nvPr>
            <p:ph type="title"/>
          </p:nvPr>
        </p:nvSpPr>
        <p:spPr>
          <a:xfrm>
            <a:off x="720000" y="619200"/>
            <a:ext cx="10728322" cy="683127"/>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910D6545-236A-CE92-7848-E96CEE654AD0}"/>
              </a:ext>
            </a:extLst>
          </p:cNvPr>
          <p:cNvSpPr>
            <a:spLocks noGrp="1"/>
          </p:cNvSpPr>
          <p:nvPr>
            <p:ph idx="1"/>
          </p:nvPr>
        </p:nvSpPr>
        <p:spPr>
          <a:xfrm>
            <a:off x="720000" y="1440874"/>
            <a:ext cx="10728325" cy="4328102"/>
          </a:xfrm>
        </p:spPr>
        <p:txBody>
          <a:bodyPr>
            <a:normAutofit/>
          </a:bodyPr>
          <a:lstStyle/>
          <a:p>
            <a:pPr marL="0" indent="0" algn="ctr">
              <a:buNone/>
            </a:pPr>
            <a:r>
              <a:rPr lang="ar-AE" sz="2400" dirty="0">
                <a:solidFill>
                  <a:srgbClr val="FFFFFF"/>
                </a:solidFill>
              </a:rPr>
              <a:t>ثم خرجت أتّبع رسول اللّه ماشيا في حرّ شديد فلا أرى أحدا، حتى اذا كان نصف النهار و قد بلغ بي العطش، فنظر ناظر في الطريق فرآني فقال: يا رسول اللّه، ان هذا الرجل يمشي على الطريق وحده!</a:t>
            </a:r>
            <a:endParaRPr lang="en-CA" sz="2400" dirty="0">
              <a:solidFill>
                <a:srgbClr val="FFFFFF"/>
              </a:solidFill>
            </a:endParaRPr>
          </a:p>
          <a:p>
            <a:pPr marL="0" indent="0" algn="ctr">
              <a:buNone/>
            </a:pPr>
            <a:r>
              <a:rPr lang="en-US" sz="2400" dirty="0">
                <a:solidFill>
                  <a:srgbClr val="FFFFFF"/>
                </a:solidFill>
              </a:rPr>
              <a:t>"Then I set out to follow the Messenger of Allah, walking in intense heat without seeing anyone. When it was midday and I was overcome by thirst, I looked around and saw someone looking at me. He said, 'O Messenger of Allah, this man is walking alone on the road!'</a:t>
            </a:r>
          </a:p>
        </p:txBody>
      </p:sp>
    </p:spTree>
    <p:extLst>
      <p:ext uri="{BB962C8B-B14F-4D97-AF65-F5344CB8AC3E}">
        <p14:creationId xmlns:p14="http://schemas.microsoft.com/office/powerpoint/2010/main" val="1540213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C4464-EF06-F3C2-F633-9F43B9BA2D31}"/>
              </a:ext>
            </a:extLst>
          </p:cNvPr>
          <p:cNvSpPr>
            <a:spLocks noGrp="1"/>
          </p:cNvSpPr>
          <p:nvPr>
            <p:ph type="title"/>
          </p:nvPr>
        </p:nvSpPr>
        <p:spPr>
          <a:xfrm>
            <a:off x="720000" y="619200"/>
            <a:ext cx="10728322" cy="696982"/>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5DA4AA1C-4363-EAB8-B654-329DA3E45346}"/>
              </a:ext>
            </a:extLst>
          </p:cNvPr>
          <p:cNvSpPr>
            <a:spLocks noGrp="1"/>
          </p:cNvSpPr>
          <p:nvPr>
            <p:ph idx="1"/>
          </p:nvPr>
        </p:nvSpPr>
        <p:spPr>
          <a:xfrm>
            <a:off x="720000" y="1496292"/>
            <a:ext cx="10728325" cy="4272684"/>
          </a:xfrm>
        </p:spPr>
        <p:txBody>
          <a:bodyPr/>
          <a:lstStyle/>
          <a:p>
            <a:pPr marL="0" indent="0" algn="ctr">
              <a:buNone/>
            </a:pPr>
            <a:r>
              <a:rPr lang="ar-AE" dirty="0">
                <a:solidFill>
                  <a:srgbClr val="FFFFFF"/>
                </a:solidFill>
              </a:rPr>
              <a:t>قالوا: يا رسول اللّه، هو أبو ذر، فلما دنوت منه قام رسول اللّه و قال: مرحبا بأبي ذر!يمشي وحده، و يموت وحده، و يبعث وحده!ثم قال: ما خلفك يا أبا ذر؟ فأخبرته خبر بعيري فقال: إن كنت لمن أعز اهلي عليّ تخلّفا لقد غفر اللّه لك يا أبا ذر بكل خطوة ذنبا الى أن بلغتني. ثم وضع متاعي عن ظهري، ثم استسقى لي فاتي بإناء من ماء</a:t>
            </a:r>
            <a:endParaRPr lang="en-CA" dirty="0">
              <a:solidFill>
                <a:srgbClr val="FFFFFF"/>
              </a:solidFill>
            </a:endParaRPr>
          </a:p>
          <a:p>
            <a:pPr marL="0" indent="0" algn="ctr">
              <a:buNone/>
            </a:pPr>
            <a:r>
              <a:rPr lang="en-CA" dirty="0">
                <a:solidFill>
                  <a:srgbClr val="FFFFFF"/>
                </a:solidFill>
              </a:rPr>
              <a:t>They said, "O Messenger of Allah, it is Abu </a:t>
            </a:r>
            <a:r>
              <a:rPr lang="en-CA" dirty="0" err="1">
                <a:solidFill>
                  <a:srgbClr val="FFFFFF"/>
                </a:solidFill>
              </a:rPr>
              <a:t>Dharr</a:t>
            </a:r>
            <a:r>
              <a:rPr lang="en-CA" dirty="0">
                <a:solidFill>
                  <a:srgbClr val="FFFFFF"/>
                </a:solidFill>
              </a:rPr>
              <a:t>." When I approached him, the Messenger of Allah stood up and said, "Welcome, Abu </a:t>
            </a:r>
            <a:r>
              <a:rPr lang="en-CA" dirty="0" err="1">
                <a:solidFill>
                  <a:srgbClr val="FFFFFF"/>
                </a:solidFill>
              </a:rPr>
              <a:t>Dharr</a:t>
            </a:r>
            <a:r>
              <a:rPr lang="en-CA" dirty="0">
                <a:solidFill>
                  <a:srgbClr val="FFFFFF"/>
                </a:solidFill>
              </a:rPr>
              <a:t>! He walks alone, he dies alone, and he will be resurrected alone!" Then he asked, "What made you stay behind O Abu </a:t>
            </a:r>
            <a:r>
              <a:rPr lang="en-CA" dirty="0" err="1">
                <a:solidFill>
                  <a:srgbClr val="FFFFFF"/>
                </a:solidFill>
              </a:rPr>
              <a:t>Dharr</a:t>
            </a:r>
            <a:r>
              <a:rPr lang="en-CA" dirty="0">
                <a:solidFill>
                  <a:srgbClr val="FFFFFF"/>
                </a:solidFill>
              </a:rPr>
              <a:t>?" I informed him about my camel…</a:t>
            </a:r>
            <a:endParaRPr lang="en-US" dirty="0">
              <a:solidFill>
                <a:srgbClr val="FFFFFF"/>
              </a:solidFill>
            </a:endParaRPr>
          </a:p>
        </p:txBody>
      </p:sp>
    </p:spTree>
    <p:extLst>
      <p:ext uri="{BB962C8B-B14F-4D97-AF65-F5344CB8AC3E}">
        <p14:creationId xmlns:p14="http://schemas.microsoft.com/office/powerpoint/2010/main" val="3399467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8D374-A2D7-D13E-4E26-E19823654A37}"/>
              </a:ext>
            </a:extLst>
          </p:cNvPr>
          <p:cNvSpPr>
            <a:spLocks noGrp="1"/>
          </p:cNvSpPr>
          <p:nvPr>
            <p:ph type="title"/>
          </p:nvPr>
        </p:nvSpPr>
        <p:spPr>
          <a:xfrm>
            <a:off x="720000" y="619200"/>
            <a:ext cx="10728322" cy="821673"/>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6816E0D2-E908-3A6E-853B-0F575F943A9D}"/>
              </a:ext>
            </a:extLst>
          </p:cNvPr>
          <p:cNvSpPr>
            <a:spLocks noGrp="1"/>
          </p:cNvSpPr>
          <p:nvPr>
            <p:ph idx="1"/>
          </p:nvPr>
        </p:nvSpPr>
        <p:spPr>
          <a:xfrm>
            <a:off x="720000" y="1440874"/>
            <a:ext cx="10728325" cy="4328102"/>
          </a:xfrm>
        </p:spPr>
        <p:txBody>
          <a:bodyPr/>
          <a:lstStyle/>
          <a:p>
            <a:r>
              <a:rPr lang="en-US" sz="2400" dirty="0">
                <a:solidFill>
                  <a:srgbClr val="FFFFFF"/>
                </a:solidFill>
              </a:rPr>
              <a:t>Some were excused from participating in the Expedition of Tabuk for legitimate reasons:</a:t>
            </a:r>
          </a:p>
          <a:p>
            <a:pPr marL="0" indent="0" algn="ctr">
              <a:buNone/>
            </a:pPr>
            <a:r>
              <a:rPr lang="ar-AE" sz="2400" dirty="0">
                <a:solidFill>
                  <a:srgbClr val="FFFFFF"/>
                </a:solidFill>
              </a:rPr>
              <a:t>لَّيْسَ عَلَى ٱلضُّعَفَآءِ وَلَا عَلَى ٱلْمَرْضَىٰ وَلَا عَلَى ٱلَّذِينَ لَا يَجِدُونَ مَا يُنفِقُونَ حَرَجٌ إِذَا نَصَحُوا۟ لِلَّهِ وَرَسُولِهِۦ مَا عَلَى ٱلْمُحْسِنِينَ مِن سَبِيلٍ وَٱللَّهُ غَفُورٌ رَّحِيمٌ</a:t>
            </a:r>
            <a:endParaRPr lang="en-US" dirty="0"/>
          </a:p>
          <a:p>
            <a:pPr marL="0" indent="0" algn="ctr">
              <a:buNone/>
            </a:pPr>
            <a:r>
              <a:rPr lang="en-US" sz="2400" dirty="0">
                <a:solidFill>
                  <a:srgbClr val="FFFFFF"/>
                </a:solidFill>
              </a:rPr>
              <a:t>“There is not upon the weak or upon the ill or upon those who do not find anything to spend any fault if they are sincere to Allah and His Messenger. There is not upon the doers of good any cause [for blame]. And Allah is Forgiving and Merciful.”</a:t>
            </a:r>
          </a:p>
          <a:p>
            <a:pPr marL="0" indent="0" algn="ctr">
              <a:buNone/>
            </a:pPr>
            <a:r>
              <a:rPr lang="en-US" sz="2400" dirty="0">
                <a:solidFill>
                  <a:srgbClr val="FFFFFF"/>
                </a:solidFill>
              </a:rPr>
              <a:t>Quran 9:91</a:t>
            </a:r>
          </a:p>
        </p:txBody>
      </p:sp>
    </p:spTree>
    <p:extLst>
      <p:ext uri="{BB962C8B-B14F-4D97-AF65-F5344CB8AC3E}">
        <p14:creationId xmlns:p14="http://schemas.microsoft.com/office/powerpoint/2010/main" val="3463997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FFCB5-2C1B-9F7E-9051-39E47D5D4CD1}"/>
              </a:ext>
            </a:extLst>
          </p:cNvPr>
          <p:cNvSpPr>
            <a:spLocks noGrp="1"/>
          </p:cNvSpPr>
          <p:nvPr>
            <p:ph type="title"/>
          </p:nvPr>
        </p:nvSpPr>
        <p:spPr>
          <a:xfrm>
            <a:off x="720000" y="619200"/>
            <a:ext cx="10728322" cy="710836"/>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C8CAB30E-A090-9468-9EAF-2A66479805F4}"/>
              </a:ext>
            </a:extLst>
          </p:cNvPr>
          <p:cNvSpPr>
            <a:spLocks noGrp="1"/>
          </p:cNvSpPr>
          <p:nvPr>
            <p:ph idx="1"/>
          </p:nvPr>
        </p:nvSpPr>
        <p:spPr>
          <a:xfrm>
            <a:off x="720000" y="1593274"/>
            <a:ext cx="10728325" cy="4175702"/>
          </a:xfrm>
        </p:spPr>
        <p:txBody>
          <a:bodyPr>
            <a:normAutofit/>
          </a:bodyPr>
          <a:lstStyle/>
          <a:p>
            <a:pPr marL="0" indent="0" algn="ctr">
              <a:buNone/>
            </a:pPr>
            <a:r>
              <a:rPr lang="ar-AE" sz="2400" dirty="0">
                <a:solidFill>
                  <a:srgbClr val="FFFFFF"/>
                </a:solidFill>
              </a:rPr>
              <a:t>وَلَا عَلَى ٱلَّذِينَ إِذَا مَآ أَتَوْكَ لِتَحْمِلَهُمْ قُلْتَ لَآ أَجِدُ مَآ أَحْمِلُكُمْ عَلَيْهِ تَوَلَّوا۟ وَّأَعْيُنُهُمْ تَفِيضُ مِنَ ٱلدَّمْعِ حَزَنًا أَلَّا يَجِدُوا۟ مَا يُنفِقُونَ</a:t>
            </a:r>
            <a:endParaRPr lang="en-CA" sz="2400" dirty="0">
              <a:solidFill>
                <a:srgbClr val="FFFFFF"/>
              </a:solidFill>
            </a:endParaRPr>
          </a:p>
          <a:p>
            <a:pPr marL="0" indent="0" algn="ctr">
              <a:buNone/>
            </a:pPr>
            <a:r>
              <a:rPr lang="en-US" sz="2400" dirty="0">
                <a:solidFill>
                  <a:srgbClr val="FFFFFF"/>
                </a:solidFill>
              </a:rPr>
              <a:t>“Nor [is there blame] upon those who, when they came to you that you might give them mounts, you said, "I can find nothing for you to ride upon." They turned back while their eyes overflowed with tears out of grief that they could not find something to spend [for the cause of Allah].”</a:t>
            </a:r>
          </a:p>
          <a:p>
            <a:pPr marL="0" indent="0" algn="ctr">
              <a:buNone/>
            </a:pPr>
            <a:r>
              <a:rPr lang="en-US" sz="2400" dirty="0">
                <a:solidFill>
                  <a:srgbClr val="FFFFFF"/>
                </a:solidFill>
              </a:rPr>
              <a:t>Quran 9:92</a:t>
            </a:r>
          </a:p>
        </p:txBody>
      </p:sp>
    </p:spTree>
    <p:extLst>
      <p:ext uri="{BB962C8B-B14F-4D97-AF65-F5344CB8AC3E}">
        <p14:creationId xmlns:p14="http://schemas.microsoft.com/office/powerpoint/2010/main" val="3630279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33E8F-C576-7EC0-4E63-2BE3952065B4}"/>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FC5C7B8B-1481-27F7-998F-93733B253DB7}"/>
              </a:ext>
            </a:extLst>
          </p:cNvPr>
          <p:cNvSpPr>
            <a:spLocks noGrp="1"/>
          </p:cNvSpPr>
          <p:nvPr>
            <p:ph idx="1"/>
          </p:nvPr>
        </p:nvSpPr>
        <p:spPr>
          <a:xfrm>
            <a:off x="720000" y="1482436"/>
            <a:ext cx="10728325" cy="4286539"/>
          </a:xfrm>
        </p:spPr>
        <p:txBody>
          <a:bodyPr/>
          <a:lstStyle/>
          <a:p>
            <a:r>
              <a:rPr lang="en-US" sz="2400" dirty="0">
                <a:solidFill>
                  <a:srgbClr val="FFFFFF"/>
                </a:solidFill>
              </a:rPr>
              <a:t>These individuals became known as </a:t>
            </a:r>
            <a:r>
              <a:rPr lang="ar-AE" sz="2400" dirty="0">
                <a:solidFill>
                  <a:srgbClr val="FFFFFF"/>
                </a:solidFill>
              </a:rPr>
              <a:t>البكاؤون</a:t>
            </a:r>
            <a:r>
              <a:rPr lang="en-CA" sz="2400" dirty="0">
                <a:solidFill>
                  <a:srgbClr val="FFFFFF"/>
                </a:solidFill>
              </a:rPr>
              <a:t> “The Weepers”</a:t>
            </a:r>
            <a:endParaRPr lang="en-US" sz="2400" dirty="0">
              <a:solidFill>
                <a:srgbClr val="FFFFFF"/>
              </a:solidFill>
            </a:endParaRPr>
          </a:p>
          <a:p>
            <a:r>
              <a:rPr lang="en-US" sz="2400" dirty="0">
                <a:solidFill>
                  <a:srgbClr val="FFFFFF"/>
                </a:solidFill>
              </a:rPr>
              <a:t>In reference to them, the Prophet said:</a:t>
            </a:r>
          </a:p>
          <a:p>
            <a:pPr marL="0" indent="0" algn="ctr">
              <a:buNone/>
            </a:pPr>
            <a:r>
              <a:rPr lang="ar-AE" sz="2400" dirty="0">
                <a:solidFill>
                  <a:srgbClr val="FFFFFF"/>
                </a:solidFill>
              </a:rPr>
              <a:t>انّ بالمدينة لأقواما ما سرتم من مسير و لا قطعتم من واد الاّ كانوا معكم فيه!فقالوا: يا رسول اللّه و هم بالمدينة؟!قال: نعم، و هم بالمدينة، حبسهم العذر</a:t>
            </a:r>
            <a:endParaRPr lang="en-US" sz="2400" dirty="0">
              <a:solidFill>
                <a:srgbClr val="FFFFFF"/>
              </a:solidFill>
            </a:endParaRPr>
          </a:p>
          <a:p>
            <a:pPr marL="0" indent="0" algn="ctr">
              <a:buNone/>
            </a:pPr>
            <a:r>
              <a:rPr lang="en-US" sz="2400" dirty="0">
                <a:solidFill>
                  <a:srgbClr val="FFFFFF"/>
                </a:solidFill>
              </a:rPr>
              <a:t>"There are people in Medina who did not accompany you on any journey or valley that you crossed without them being with you." They asked, "O Messenger of Allah, while they are in Medina?" He replied, "Yes, they are in Medina, but they were held back by valid excuses."</a:t>
            </a:r>
          </a:p>
        </p:txBody>
      </p:sp>
    </p:spTree>
    <p:extLst>
      <p:ext uri="{BB962C8B-B14F-4D97-AF65-F5344CB8AC3E}">
        <p14:creationId xmlns:p14="http://schemas.microsoft.com/office/powerpoint/2010/main" val="788937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6996-CFD7-A459-3EF5-5C4D227679FD}"/>
              </a:ext>
            </a:extLst>
          </p:cNvPr>
          <p:cNvSpPr>
            <a:spLocks noGrp="1"/>
          </p:cNvSpPr>
          <p:nvPr>
            <p:ph type="title"/>
          </p:nvPr>
        </p:nvSpPr>
        <p:spPr>
          <a:xfrm>
            <a:off x="720000" y="619200"/>
            <a:ext cx="10728322" cy="696982"/>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A23A7870-D20C-4E28-B893-B8BEC6CA43DD}"/>
              </a:ext>
            </a:extLst>
          </p:cNvPr>
          <p:cNvSpPr>
            <a:spLocks noGrp="1"/>
          </p:cNvSpPr>
          <p:nvPr>
            <p:ph idx="1"/>
          </p:nvPr>
        </p:nvSpPr>
        <p:spPr>
          <a:xfrm>
            <a:off x="720000" y="1413164"/>
            <a:ext cx="10728325" cy="4355811"/>
          </a:xfrm>
        </p:spPr>
        <p:txBody>
          <a:bodyPr>
            <a:normAutofit/>
          </a:bodyPr>
          <a:lstStyle/>
          <a:p>
            <a:pPr marL="0" indent="0" algn="ctr">
              <a:buNone/>
            </a:pPr>
            <a:r>
              <a:rPr lang="ar-AE" sz="2400" dirty="0">
                <a:solidFill>
                  <a:srgbClr val="FFFFFF"/>
                </a:solidFill>
              </a:rPr>
              <a:t>إِنَّمَا ٱلسَّبِيلُ عَلَى ٱلَّذِينَ يَسْتَـْٔذِنُونَكَ وَهُمْ أَغْنِيَآءُ رَضُوا۟ بِأَن يَكُونُوا۟ مَعَ ٱلْخَوَالِفِ وَطَبَعَ ٱللَّهُ عَلَىٰ قُلُوبِهِمْ فَهُمْ لَا يَعْلَمُونَ</a:t>
            </a:r>
            <a:endParaRPr lang="en-CA" sz="2400" dirty="0">
              <a:solidFill>
                <a:srgbClr val="FFFFFF"/>
              </a:solidFill>
            </a:endParaRPr>
          </a:p>
          <a:p>
            <a:pPr marL="0" indent="0" algn="ctr">
              <a:buNone/>
            </a:pPr>
            <a:r>
              <a:rPr lang="en-US" sz="2400" dirty="0">
                <a:solidFill>
                  <a:srgbClr val="FFFFFF"/>
                </a:solidFill>
              </a:rPr>
              <a:t>“The cause [for blame] is only upon those who ask permission of you while they are rich. They are satisfied to be with those who stay behind, and Allah has sealed over their hearts, so they do not know.”</a:t>
            </a:r>
          </a:p>
          <a:p>
            <a:pPr marL="0" indent="0" algn="ctr">
              <a:buNone/>
            </a:pPr>
            <a:r>
              <a:rPr lang="en-US" sz="2400" dirty="0">
                <a:solidFill>
                  <a:srgbClr val="FFFFFF"/>
                </a:solidFill>
              </a:rPr>
              <a:t>Quran 9:93</a:t>
            </a:r>
          </a:p>
        </p:txBody>
      </p:sp>
    </p:spTree>
    <p:extLst>
      <p:ext uri="{BB962C8B-B14F-4D97-AF65-F5344CB8AC3E}">
        <p14:creationId xmlns:p14="http://schemas.microsoft.com/office/powerpoint/2010/main" val="365996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ADB9C-DFA0-9F9D-A178-050F3DA4FC16}"/>
              </a:ext>
            </a:extLst>
          </p:cNvPr>
          <p:cNvSpPr>
            <a:spLocks noGrp="1"/>
          </p:cNvSpPr>
          <p:nvPr>
            <p:ph type="title"/>
          </p:nvPr>
        </p:nvSpPr>
        <p:spPr>
          <a:xfrm>
            <a:off x="720000" y="619200"/>
            <a:ext cx="10728322" cy="780109"/>
          </a:xfrm>
        </p:spPr>
        <p:txBody>
          <a:bodyPr/>
          <a:lstStyle/>
          <a:p>
            <a:pPr algn="ctr"/>
            <a:r>
              <a:rPr lang="en-US" dirty="0"/>
              <a:t>The Second Umrah and the Return to Medina</a:t>
            </a:r>
          </a:p>
        </p:txBody>
      </p:sp>
      <p:sp>
        <p:nvSpPr>
          <p:cNvPr id="3" name="Content Placeholder 2">
            <a:extLst>
              <a:ext uri="{FF2B5EF4-FFF2-40B4-BE49-F238E27FC236}">
                <a16:creationId xmlns:a16="http://schemas.microsoft.com/office/drawing/2014/main" id="{33F470C4-A051-C5F7-7859-87E6308390C1}"/>
              </a:ext>
            </a:extLst>
          </p:cNvPr>
          <p:cNvSpPr>
            <a:spLocks noGrp="1"/>
          </p:cNvSpPr>
          <p:nvPr>
            <p:ph idx="1"/>
          </p:nvPr>
        </p:nvSpPr>
        <p:spPr>
          <a:xfrm>
            <a:off x="720000" y="1399310"/>
            <a:ext cx="10728325" cy="4369666"/>
          </a:xfrm>
        </p:spPr>
        <p:txBody>
          <a:bodyPr>
            <a:normAutofit/>
          </a:bodyPr>
          <a:lstStyle/>
          <a:p>
            <a:r>
              <a:rPr lang="en-US" sz="2400" dirty="0">
                <a:solidFill>
                  <a:srgbClr val="FFFFFF"/>
                </a:solidFill>
              </a:rPr>
              <a:t>Over the following months, the Prophet sent out 16 expeditions to engage the remaining hostile tribes surrounding Medina and dismantle their idols.</a:t>
            </a:r>
          </a:p>
          <a:p>
            <a:r>
              <a:rPr lang="en-US" sz="2400" dirty="0">
                <a:solidFill>
                  <a:srgbClr val="FFFFFF"/>
                </a:solidFill>
              </a:rPr>
              <a:t> Prior to this, Imam Ali had already demolished the shrine of the goddess Manat along the Red Sea coast. He is now tasked with heading northeast to confront the </a:t>
            </a:r>
            <a:r>
              <a:rPr lang="en-US" sz="2400" dirty="0" err="1">
                <a:solidFill>
                  <a:srgbClr val="FFFFFF"/>
                </a:solidFill>
              </a:rPr>
              <a:t>Tayy</a:t>
            </a:r>
            <a:r>
              <a:rPr lang="en-US" sz="2400" dirty="0">
                <a:solidFill>
                  <a:srgbClr val="FFFFFF"/>
                </a:solidFill>
              </a:rPr>
              <a:t> tribe and dismantle the temple of their main idol. </a:t>
            </a:r>
          </a:p>
          <a:p>
            <a:r>
              <a:rPr lang="en-US" sz="2400" dirty="0">
                <a:solidFill>
                  <a:srgbClr val="FFFFFF"/>
                </a:solidFill>
              </a:rPr>
              <a:t>The Bani </a:t>
            </a:r>
            <a:r>
              <a:rPr lang="en-US" sz="2400" dirty="0" err="1">
                <a:solidFill>
                  <a:srgbClr val="FFFFFF"/>
                </a:solidFill>
              </a:rPr>
              <a:t>Tayy</a:t>
            </a:r>
            <a:r>
              <a:rPr lang="en-US" sz="2400" dirty="0">
                <a:solidFill>
                  <a:srgbClr val="FFFFFF"/>
                </a:solidFill>
              </a:rPr>
              <a:t>, unable to defend themselves, gradually embraced Islam and became valuable allies to Medina.</a:t>
            </a:r>
          </a:p>
        </p:txBody>
      </p:sp>
    </p:spTree>
    <p:extLst>
      <p:ext uri="{BB962C8B-B14F-4D97-AF65-F5344CB8AC3E}">
        <p14:creationId xmlns:p14="http://schemas.microsoft.com/office/powerpoint/2010/main" val="3109772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6A315-ED49-E9D9-45DD-5837DAB35EE8}"/>
              </a:ext>
            </a:extLst>
          </p:cNvPr>
          <p:cNvSpPr>
            <a:spLocks noGrp="1"/>
          </p:cNvSpPr>
          <p:nvPr>
            <p:ph type="title"/>
          </p:nvPr>
        </p:nvSpPr>
        <p:spPr>
          <a:xfrm>
            <a:off x="720000" y="619200"/>
            <a:ext cx="10728322" cy="793964"/>
          </a:xfrm>
        </p:spPr>
        <p:txBody>
          <a:bodyPr/>
          <a:lstStyle/>
          <a:p>
            <a:pPr algn="ctr"/>
            <a:r>
              <a:rPr lang="en-US" dirty="0"/>
              <a:t>The Death of Al-</a:t>
            </a:r>
            <a:r>
              <a:rPr lang="en-US" dirty="0" err="1"/>
              <a:t>Najashi</a:t>
            </a:r>
            <a:endParaRPr lang="en-US" dirty="0"/>
          </a:p>
        </p:txBody>
      </p:sp>
      <p:sp>
        <p:nvSpPr>
          <p:cNvPr id="3" name="Content Placeholder 2">
            <a:extLst>
              <a:ext uri="{FF2B5EF4-FFF2-40B4-BE49-F238E27FC236}">
                <a16:creationId xmlns:a16="http://schemas.microsoft.com/office/drawing/2014/main" id="{EE1515FA-4E06-9C3D-8D0C-C5D31DD8AC84}"/>
              </a:ext>
            </a:extLst>
          </p:cNvPr>
          <p:cNvSpPr>
            <a:spLocks noGrp="1"/>
          </p:cNvSpPr>
          <p:nvPr>
            <p:ph idx="1"/>
          </p:nvPr>
        </p:nvSpPr>
        <p:spPr>
          <a:xfrm>
            <a:off x="720000" y="1413163"/>
            <a:ext cx="10728325" cy="5070763"/>
          </a:xfrm>
        </p:spPr>
        <p:txBody>
          <a:bodyPr>
            <a:normAutofit/>
          </a:bodyPr>
          <a:lstStyle/>
          <a:p>
            <a:r>
              <a:rPr lang="en-US" dirty="0">
                <a:solidFill>
                  <a:srgbClr val="FFFFFF"/>
                </a:solidFill>
              </a:rPr>
              <a:t>Shortly after the conquest of Makkah, the Prophet receives news of the death of Al-</a:t>
            </a:r>
            <a:r>
              <a:rPr lang="en-US" dirty="0" err="1">
                <a:solidFill>
                  <a:srgbClr val="FFFFFF"/>
                </a:solidFill>
              </a:rPr>
              <a:t>Najashi</a:t>
            </a:r>
            <a:r>
              <a:rPr lang="en-US" dirty="0">
                <a:solidFill>
                  <a:srgbClr val="FFFFFF"/>
                </a:solidFill>
              </a:rPr>
              <a:t>. Fifteen years have passed since </a:t>
            </a:r>
            <a:r>
              <a:rPr lang="en-US" dirty="0" err="1">
                <a:solidFill>
                  <a:srgbClr val="FFFFFF"/>
                </a:solidFill>
              </a:rPr>
              <a:t>Ja'far</a:t>
            </a:r>
            <a:r>
              <a:rPr lang="en-US" dirty="0">
                <a:solidFill>
                  <a:srgbClr val="FFFFFF"/>
                </a:solidFill>
              </a:rPr>
              <a:t> ibn Abi Talib led the first group of emigrants to Abyssinia. Not only did the Abyssinian king offer sanctuary to the vulnerable community, but he also ensured their safe return to Makkah and Medina.</a:t>
            </a:r>
          </a:p>
          <a:p>
            <a:r>
              <a:rPr lang="ar-AE" b="0" i="0" dirty="0">
                <a:solidFill>
                  <a:srgbClr val="FEFEFE"/>
                </a:solidFill>
                <a:effectLst/>
                <a:latin typeface="Nassim"/>
              </a:rPr>
              <a:t>روى الصدوق في «الخصال» بسنده عن العسكري عليه السّلام قال: لما أتى جبرئيل رسول اللّه ينعى النجاشي بكا عليه و قال: مات أخوكم أصحمة، و هو اسم النجاشي، ثم خرج الى الجبّابة (المقبرة) فخفض اللّه له كل مرتفع حتى رأى جنازته بالحبشة فصلّى عليه و كبّر سبعا</a:t>
            </a:r>
            <a:endParaRPr lang="en-US" dirty="0">
              <a:solidFill>
                <a:srgbClr val="FEFEFE"/>
              </a:solidFill>
            </a:endParaRPr>
          </a:p>
          <a:p>
            <a:pPr marL="0" indent="0" algn="ctr">
              <a:buNone/>
            </a:pPr>
            <a:r>
              <a:rPr lang="en-US" dirty="0">
                <a:solidFill>
                  <a:srgbClr val="FFFFFF"/>
                </a:solidFill>
              </a:rPr>
              <a:t>When Gabriel came to the Messenger of God, he informed him of the death of Al-</a:t>
            </a:r>
            <a:r>
              <a:rPr lang="en-US" dirty="0" err="1">
                <a:solidFill>
                  <a:srgbClr val="FFFFFF"/>
                </a:solidFill>
              </a:rPr>
              <a:t>Najashi</a:t>
            </a:r>
            <a:r>
              <a:rPr lang="en-US" dirty="0">
                <a:solidFill>
                  <a:srgbClr val="FFFFFF"/>
                </a:solidFill>
              </a:rPr>
              <a:t>, and he (Gabriel) cried for him. He said: "Your brother </a:t>
            </a:r>
            <a:r>
              <a:rPr lang="en-US" dirty="0" err="1">
                <a:solidFill>
                  <a:srgbClr val="FFFFFF"/>
                </a:solidFill>
              </a:rPr>
              <a:t>As'hamah</a:t>
            </a:r>
            <a:r>
              <a:rPr lang="en-US" dirty="0">
                <a:solidFill>
                  <a:srgbClr val="FFFFFF"/>
                </a:solidFill>
              </a:rPr>
              <a:t> has died," and that was the name of Al-</a:t>
            </a:r>
            <a:r>
              <a:rPr lang="en-US" dirty="0" err="1">
                <a:solidFill>
                  <a:srgbClr val="FFFFFF"/>
                </a:solidFill>
              </a:rPr>
              <a:t>Najashi</a:t>
            </a:r>
            <a:r>
              <a:rPr lang="en-US" dirty="0">
                <a:solidFill>
                  <a:srgbClr val="FFFFFF"/>
                </a:solidFill>
              </a:rPr>
              <a:t>. Then he (the Prophet) went out to the burial ground, and God flattened every high place for him until he saw his funeral procession with the Abyssinians. He prayed over him and performed seven takbirs.</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71978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EA6E-BB66-AC39-A596-BD0CF674377A}"/>
              </a:ext>
            </a:extLst>
          </p:cNvPr>
          <p:cNvSpPr>
            <a:spLocks noGrp="1"/>
          </p:cNvSpPr>
          <p:nvPr>
            <p:ph type="title"/>
          </p:nvPr>
        </p:nvSpPr>
        <p:spPr>
          <a:xfrm>
            <a:off x="720000" y="619200"/>
            <a:ext cx="10728322" cy="835527"/>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BC7E4D61-8DD3-B3AF-B664-136649369567}"/>
              </a:ext>
            </a:extLst>
          </p:cNvPr>
          <p:cNvSpPr>
            <a:spLocks noGrp="1"/>
          </p:cNvSpPr>
          <p:nvPr>
            <p:ph idx="1"/>
          </p:nvPr>
        </p:nvSpPr>
        <p:spPr>
          <a:xfrm>
            <a:off x="720000" y="1662545"/>
            <a:ext cx="10728325" cy="5015345"/>
          </a:xfrm>
        </p:spPr>
        <p:txBody>
          <a:bodyPr>
            <a:normAutofit/>
          </a:bodyPr>
          <a:lstStyle/>
          <a:p>
            <a:r>
              <a:rPr lang="en-US" sz="2400" dirty="0">
                <a:solidFill>
                  <a:srgbClr val="FFFFFF"/>
                </a:solidFill>
              </a:rPr>
              <a:t>Shortly after the Battle of </a:t>
            </a:r>
            <a:r>
              <a:rPr lang="en-US" sz="2400" dirty="0" err="1">
                <a:solidFill>
                  <a:srgbClr val="FFFFFF"/>
                </a:solidFill>
              </a:rPr>
              <a:t>Hunayn</a:t>
            </a:r>
            <a:r>
              <a:rPr lang="en-US" sz="2400" dirty="0">
                <a:solidFill>
                  <a:srgbClr val="FFFFFF"/>
                </a:solidFill>
              </a:rPr>
              <a:t>, the Persians lose Jerusalem at the hands of Emperor Heraclius and the Roman army.</a:t>
            </a:r>
          </a:p>
          <a:p>
            <a:r>
              <a:rPr lang="en-US" sz="2400" dirty="0">
                <a:solidFill>
                  <a:srgbClr val="FFFFFF"/>
                </a:solidFill>
              </a:rPr>
              <a:t>Remarkably, the unthinkable shakeup had already been foretold in Surat Al-Rum:</a:t>
            </a:r>
          </a:p>
          <a:p>
            <a:pPr marL="0" indent="0" algn="ctr">
              <a:buNone/>
            </a:pPr>
            <a:r>
              <a:rPr lang="ar-AE" sz="2400" dirty="0">
                <a:solidFill>
                  <a:srgbClr val="FFFFFF"/>
                </a:solidFill>
              </a:rPr>
              <a:t>غُلِبَتِ ٱلرُّومُ فِىٓ أَدْنَى ٱلْأَرْضِ وَهُم مِّنۢ بَعْدِ غَلَبِهِمْ سَيَغْلِبُونَ فِى بِضْعِ سِنِينَ لِلَّهِ ٱلْأَمْرُ مِن قَبْلُ وَمِنۢ بَعْدُ وَيَوْمَئِذٍ يَفْرَحُ ٱلْمُؤْمِنُونَ</a:t>
            </a:r>
          </a:p>
          <a:p>
            <a:pPr marL="0" indent="0" algn="ctr">
              <a:buNone/>
            </a:pPr>
            <a:r>
              <a:rPr lang="en-US" sz="2400" dirty="0">
                <a:solidFill>
                  <a:srgbClr val="FFFFFF"/>
                </a:solidFill>
              </a:rPr>
              <a:t>“The Romans have been defeated. In the nearer land, and they, after their defeat will be victorious. Within a few years. To God belongs the command before and after. And that day the believers will rejoice.”</a:t>
            </a:r>
          </a:p>
          <a:p>
            <a:pPr marL="0" indent="0" algn="ctr">
              <a:buNone/>
            </a:pPr>
            <a:r>
              <a:rPr lang="en-US" sz="2400" dirty="0">
                <a:solidFill>
                  <a:srgbClr val="FFFFFF"/>
                </a:solidFill>
              </a:rPr>
              <a:t>Quran 30:2-4</a:t>
            </a:r>
          </a:p>
        </p:txBody>
      </p:sp>
    </p:spTree>
    <p:extLst>
      <p:ext uri="{BB962C8B-B14F-4D97-AF65-F5344CB8AC3E}">
        <p14:creationId xmlns:p14="http://schemas.microsoft.com/office/powerpoint/2010/main" val="2781823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C605E-E591-749F-1E8E-708B72C6D8A2}"/>
              </a:ext>
            </a:extLst>
          </p:cNvPr>
          <p:cNvSpPr>
            <a:spLocks noGrp="1"/>
          </p:cNvSpPr>
          <p:nvPr>
            <p:ph type="title"/>
          </p:nvPr>
        </p:nvSpPr>
        <p:spPr>
          <a:xfrm>
            <a:off x="720000" y="619200"/>
            <a:ext cx="10728322" cy="766255"/>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7E0766B2-AB4F-A5FC-E8A8-673024D65272}"/>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With the Persians expelled from Syria and Egypt, news swiftly circulates that the Romans are plotting to invade Yathrib and suppress the burgeoning Arabian empire. </a:t>
            </a:r>
          </a:p>
          <a:p>
            <a:r>
              <a:rPr lang="en-US" sz="2400" dirty="0">
                <a:solidFill>
                  <a:srgbClr val="FFFFFF"/>
                </a:solidFill>
              </a:rPr>
              <a:t>Caesar could not ignore the significant advantage that the Battle of </a:t>
            </a:r>
            <a:r>
              <a:rPr lang="en-US" sz="2400" dirty="0" err="1">
                <a:solidFill>
                  <a:srgbClr val="FFFFFF"/>
                </a:solidFill>
              </a:rPr>
              <a:t>Mu'tah</a:t>
            </a:r>
            <a:r>
              <a:rPr lang="en-US" sz="2400" dirty="0">
                <a:solidFill>
                  <a:srgbClr val="FFFFFF"/>
                </a:solidFill>
              </a:rPr>
              <a:t> had conferred upon the Muslims, nor could he overlook the Arab tribes' aspirations for independence and their desire to break free from his influence and rule, as well as their alliance with the Muslims. Thus, he determined that dismantling the power of the Muslims had become an urgent necessity.</a:t>
            </a:r>
          </a:p>
        </p:txBody>
      </p:sp>
    </p:spTree>
    <p:extLst>
      <p:ext uri="{BB962C8B-B14F-4D97-AF65-F5344CB8AC3E}">
        <p14:creationId xmlns:p14="http://schemas.microsoft.com/office/powerpoint/2010/main" val="391572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7F376-C7A3-B4B4-27BC-244F58032CD9}"/>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14204668-0394-CE9E-E226-72778FD49918}"/>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All of this sets the stage for the military expedition of Tabuk.</a:t>
            </a:r>
          </a:p>
          <a:p>
            <a:r>
              <a:rPr lang="en-US" sz="2400" dirty="0">
                <a:solidFill>
                  <a:srgbClr val="FFFFFF"/>
                </a:solidFill>
              </a:rPr>
              <a:t>Where is Tabuk? It is said to be a a fortress located 778 km northwest of Medina, near the current border with Jordan.</a:t>
            </a:r>
          </a:p>
          <a:p>
            <a:r>
              <a:rPr lang="en-US" sz="2400" dirty="0">
                <a:solidFill>
                  <a:srgbClr val="FFFFFF"/>
                </a:solidFill>
              </a:rPr>
              <a:t>The Expedition of Tabuk took place in Rajab 9AH and was the last expedition in the life of the Prophet.</a:t>
            </a:r>
          </a:p>
          <a:p>
            <a:r>
              <a:rPr lang="en-US" sz="2400" dirty="0">
                <a:solidFill>
                  <a:srgbClr val="FFFFFF"/>
                </a:solidFill>
              </a:rPr>
              <a:t>Scholars have put forward many theories regarding the purpose of this campaign. </a:t>
            </a:r>
          </a:p>
        </p:txBody>
      </p:sp>
    </p:spTree>
    <p:extLst>
      <p:ext uri="{BB962C8B-B14F-4D97-AF65-F5344CB8AC3E}">
        <p14:creationId xmlns:p14="http://schemas.microsoft.com/office/powerpoint/2010/main" val="4006244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221D9-C748-1EC2-F79B-B4846F5F74DD}"/>
              </a:ext>
            </a:extLst>
          </p:cNvPr>
          <p:cNvSpPr>
            <a:spLocks noGrp="1"/>
          </p:cNvSpPr>
          <p:nvPr>
            <p:ph type="title"/>
          </p:nvPr>
        </p:nvSpPr>
        <p:spPr>
          <a:xfrm>
            <a:off x="720000" y="619200"/>
            <a:ext cx="10728322" cy="738545"/>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0C35FC39-3568-0A26-C0DE-1E61F2D1B57E}"/>
              </a:ext>
            </a:extLst>
          </p:cNvPr>
          <p:cNvSpPr>
            <a:spLocks noGrp="1"/>
          </p:cNvSpPr>
          <p:nvPr>
            <p:ph idx="1"/>
          </p:nvPr>
        </p:nvSpPr>
        <p:spPr>
          <a:xfrm>
            <a:off x="720000" y="1357746"/>
            <a:ext cx="10728325" cy="4411230"/>
          </a:xfrm>
        </p:spPr>
        <p:txBody>
          <a:bodyPr>
            <a:normAutofit/>
          </a:bodyPr>
          <a:lstStyle/>
          <a:p>
            <a:r>
              <a:rPr lang="en-US" sz="2400" dirty="0">
                <a:solidFill>
                  <a:schemeClr val="tx1"/>
                </a:solidFill>
              </a:rPr>
              <a:t>1. To preempt an attack by Heraclius: </a:t>
            </a:r>
            <a:r>
              <a:rPr lang="en-CA" sz="2400" dirty="0">
                <a:solidFill>
                  <a:schemeClr val="tx1"/>
                </a:solidFill>
                <a:effectLst/>
              </a:rPr>
              <a:t>Traders from Syria to Medina brought word that he was gathering a formidable army to challenge the Prophet</a:t>
            </a:r>
          </a:p>
          <a:p>
            <a:r>
              <a:rPr lang="en-US" sz="2400" dirty="0">
                <a:solidFill>
                  <a:srgbClr val="FFFFFF"/>
                </a:solidFill>
              </a:rPr>
              <a:t> 2. </a:t>
            </a:r>
            <a:r>
              <a:rPr lang="en-CA" sz="2400" dirty="0">
                <a:solidFill>
                  <a:srgbClr val="FFFFFF"/>
                </a:solidFill>
                <a:effectLst/>
              </a:rPr>
              <a:t>To spread Islam to Greater Syria, Byzantium, and beyond: </a:t>
            </a:r>
            <a:r>
              <a:rPr lang="en-CA" sz="2400" dirty="0" err="1">
                <a:solidFill>
                  <a:srgbClr val="FFFFFF"/>
                </a:solidFill>
                <a:effectLst/>
              </a:rPr>
              <a:t>Muʾtah</a:t>
            </a:r>
            <a:r>
              <a:rPr lang="en-CA" sz="2400" dirty="0">
                <a:solidFill>
                  <a:srgbClr val="FFFFFF"/>
                </a:solidFill>
                <a:effectLst/>
              </a:rPr>
              <a:t> had yielded inconsequential results, so this was the first major effort for this purpose</a:t>
            </a:r>
          </a:p>
          <a:p>
            <a:r>
              <a:rPr lang="en-CA" sz="2400" dirty="0">
                <a:solidFill>
                  <a:srgbClr val="FFFFFF"/>
                </a:solidFill>
              </a:rPr>
              <a:t>3. </a:t>
            </a:r>
            <a:r>
              <a:rPr lang="en-CA" sz="2400" dirty="0">
                <a:solidFill>
                  <a:srgbClr val="FFFFFF"/>
                </a:solidFill>
                <a:effectLst/>
              </a:rPr>
              <a:t>To test the Muslims</a:t>
            </a:r>
          </a:p>
          <a:p>
            <a:endParaRPr lang="en-CA" sz="2400" dirty="0">
              <a:solidFill>
                <a:srgbClr val="FFFFFF"/>
              </a:solidFill>
              <a:effectLst/>
            </a:endParaRPr>
          </a:p>
          <a:p>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67219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B744A-AE89-77B0-1179-A6FA129FDF12}"/>
              </a:ext>
            </a:extLst>
          </p:cNvPr>
          <p:cNvSpPr>
            <a:spLocks noGrp="1"/>
          </p:cNvSpPr>
          <p:nvPr>
            <p:ph type="title"/>
          </p:nvPr>
        </p:nvSpPr>
        <p:spPr>
          <a:xfrm>
            <a:off x="720000" y="619200"/>
            <a:ext cx="10728322" cy="752400"/>
          </a:xfrm>
        </p:spPr>
        <p:txBody>
          <a:bodyPr/>
          <a:lstStyle/>
          <a:p>
            <a:pPr algn="ctr"/>
            <a:r>
              <a:rPr lang="en-US" dirty="0"/>
              <a:t>The Expedition of Tabuk</a:t>
            </a:r>
          </a:p>
        </p:txBody>
      </p:sp>
      <p:sp>
        <p:nvSpPr>
          <p:cNvPr id="3" name="Content Placeholder 2">
            <a:extLst>
              <a:ext uri="{FF2B5EF4-FFF2-40B4-BE49-F238E27FC236}">
                <a16:creationId xmlns:a16="http://schemas.microsoft.com/office/drawing/2014/main" id="{8C0B8651-0248-4E00-9502-4566968B503D}"/>
              </a:ext>
            </a:extLst>
          </p:cNvPr>
          <p:cNvSpPr>
            <a:spLocks noGrp="1"/>
          </p:cNvSpPr>
          <p:nvPr>
            <p:ph idx="1"/>
          </p:nvPr>
        </p:nvSpPr>
        <p:spPr>
          <a:xfrm>
            <a:off x="720000" y="1468582"/>
            <a:ext cx="10728325" cy="4300393"/>
          </a:xfrm>
        </p:spPr>
        <p:txBody>
          <a:bodyPr>
            <a:normAutofit/>
          </a:bodyPr>
          <a:lstStyle/>
          <a:p>
            <a:r>
              <a:rPr lang="en-US" sz="2400" dirty="0">
                <a:solidFill>
                  <a:srgbClr val="FFFFFF"/>
                </a:solidFill>
              </a:rPr>
              <a:t>How was the Expedition of Tabuk a test for the Muslims?</a:t>
            </a:r>
          </a:p>
          <a:p>
            <a:pPr lvl="1"/>
            <a:r>
              <a:rPr lang="en-US" sz="2400" dirty="0">
                <a:solidFill>
                  <a:srgbClr val="FFFFFF"/>
                </a:solidFill>
              </a:rPr>
              <a:t>Long distance:</a:t>
            </a:r>
          </a:p>
          <a:p>
            <a:pPr marL="457200" lvl="1" indent="0">
              <a:buNone/>
            </a:pPr>
            <a:endParaRPr lang="en-US" sz="2400" dirty="0">
              <a:solidFill>
                <a:srgbClr val="FFFFFF"/>
              </a:solidFill>
            </a:endParaRPr>
          </a:p>
          <a:p>
            <a:pPr marL="457200" lvl="1" indent="0" algn="ctr">
              <a:buNone/>
            </a:pPr>
            <a:r>
              <a:rPr lang="ar-AE" sz="2400" dirty="0">
                <a:solidFill>
                  <a:srgbClr val="FFFFFF"/>
                </a:solidFill>
              </a:rPr>
              <a:t>لَوْ كَانَ عَرَضًا قَرِيبًا وَسَفَرًا قَاصِدًا لَّٱتَّبَعُوكَ وَلَـٰكِنۢ بَعُدَتْ عَلَيْهِمُ ٱلشُّقَّةُ</a:t>
            </a:r>
            <a:endParaRPr lang="en-US" sz="2400" dirty="0">
              <a:solidFill>
                <a:srgbClr val="FFFFFF"/>
              </a:solidFill>
            </a:endParaRPr>
          </a:p>
          <a:p>
            <a:pPr marL="457200" lvl="1" indent="0" algn="ctr">
              <a:buNone/>
            </a:pPr>
            <a:r>
              <a:rPr lang="en-CA" sz="2400" b="0" i="0" dirty="0">
                <a:solidFill>
                  <a:schemeClr val="tx1"/>
                </a:solidFill>
                <a:effectLst/>
              </a:rPr>
              <a:t>Had it been an easy gain and a moderate trip, the hypocrites would have followed you, but distant to them was the journey. </a:t>
            </a:r>
          </a:p>
          <a:p>
            <a:pPr marL="457200" lvl="1" indent="0" algn="ctr">
              <a:buNone/>
            </a:pPr>
            <a:r>
              <a:rPr lang="en-CA" sz="2400" dirty="0">
                <a:solidFill>
                  <a:schemeClr val="tx1"/>
                </a:solidFill>
              </a:rPr>
              <a:t>Quran 9:42</a:t>
            </a:r>
            <a:endParaRPr lang="en-US" sz="2400" dirty="0">
              <a:solidFill>
                <a:schemeClr val="tx1"/>
              </a:solidFill>
            </a:endParaRPr>
          </a:p>
        </p:txBody>
      </p:sp>
    </p:spTree>
    <p:extLst>
      <p:ext uri="{BB962C8B-B14F-4D97-AF65-F5344CB8AC3E}">
        <p14:creationId xmlns:p14="http://schemas.microsoft.com/office/powerpoint/2010/main" val="235737238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29678</TotalTime>
  <Words>3119</Words>
  <Application>Microsoft Macintosh PowerPoint</Application>
  <PresentationFormat>Widescreen</PresentationFormat>
  <Paragraphs>125</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Avenir Next LT Pro</vt:lpstr>
      <vt:lpstr>Nassim</vt:lpstr>
      <vt:lpstr>Sagona Book</vt:lpstr>
      <vt:lpstr>The Hand Extrablack</vt:lpstr>
      <vt:lpstr>BlobVTI</vt:lpstr>
      <vt:lpstr>The Life of Prophet Muhammad</vt:lpstr>
      <vt:lpstr>The Second Umrah and the Return to Medina</vt:lpstr>
      <vt:lpstr>The Second Umrah and the Return to Medina</vt:lpstr>
      <vt:lpstr>The Death of Al-Najashi</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lpstr>The Expedition of Tabuk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1655</cp:revision>
  <dcterms:created xsi:type="dcterms:W3CDTF">2020-11-25T07:02:27Z</dcterms:created>
  <dcterms:modified xsi:type="dcterms:W3CDTF">2024-05-08T18:23:30Z</dcterms:modified>
</cp:coreProperties>
</file>