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75" r:id="rId3"/>
    <p:sldId id="27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9FFFF"/>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7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May 22,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May 22,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May 22,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May 22,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May 22,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May 22,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May 22,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May 22,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May 22,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May 22,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May 22,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May 22,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B5E68-3F09-C9B2-4A1F-2348CECD8E5C}"/>
              </a:ext>
            </a:extLst>
          </p:cNvPr>
          <p:cNvSpPr>
            <a:spLocks noGrp="1"/>
          </p:cNvSpPr>
          <p:nvPr>
            <p:ph type="title"/>
          </p:nvPr>
        </p:nvSpPr>
        <p:spPr>
          <a:xfrm>
            <a:off x="720000" y="619200"/>
            <a:ext cx="10728322" cy="752400"/>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AEC29A45-9ADE-71F0-D69E-09332DABB458}"/>
              </a:ext>
            </a:extLst>
          </p:cNvPr>
          <p:cNvSpPr>
            <a:spLocks noGrp="1"/>
          </p:cNvSpPr>
          <p:nvPr>
            <p:ph idx="1"/>
          </p:nvPr>
        </p:nvSpPr>
        <p:spPr>
          <a:xfrm>
            <a:off x="720000" y="1371600"/>
            <a:ext cx="10728325" cy="4397375"/>
          </a:xfrm>
        </p:spPr>
        <p:txBody>
          <a:bodyPr>
            <a:normAutofit/>
          </a:bodyPr>
          <a:lstStyle/>
          <a:p>
            <a:pPr marL="0" indent="0" algn="ctr">
              <a:buNone/>
            </a:pPr>
            <a:r>
              <a:rPr lang="ar-AE" sz="2400" dirty="0">
                <a:solidFill>
                  <a:srgbClr val="FFFFFF"/>
                </a:solidFill>
              </a:rPr>
              <a:t>يَحْلِفُونَ بِٱللَّهِ مَا قَالُوا۟ وَلَقَدْ قَالُوا۟ كَلِمَةَ ٱلْكُفْرِ وَكَفَرُوا۟ بَعْدَ إِسْلَـٰمِهِمْ وَهَمُّوا۟ بِمَا لَمْ يَنَالُوا۟</a:t>
            </a:r>
            <a:endParaRPr lang="en-CA" sz="2400" dirty="0">
              <a:solidFill>
                <a:srgbClr val="FFFFFF"/>
              </a:solidFill>
            </a:endParaRPr>
          </a:p>
          <a:p>
            <a:pPr marL="0" indent="0" algn="ctr">
              <a:buNone/>
            </a:pPr>
            <a:r>
              <a:rPr lang="en-CA" sz="2400" b="0" i="0" dirty="0">
                <a:solidFill>
                  <a:srgbClr val="FFFFFF"/>
                </a:solidFill>
                <a:effectLst/>
              </a:rPr>
              <a:t>They swear by God that they did not say [anything against the Prophet] while they had said the word of disbelief and disbelieved after their [pretense of] Islam and planned that which they could not achieve…”</a:t>
            </a:r>
          </a:p>
          <a:p>
            <a:pPr marL="0" indent="0" algn="ctr">
              <a:buNone/>
            </a:pPr>
            <a:r>
              <a:rPr lang="en-CA" sz="2400" dirty="0">
                <a:solidFill>
                  <a:srgbClr val="FFFFFF"/>
                </a:solidFill>
              </a:rPr>
              <a:t>Quran 9:74</a:t>
            </a:r>
            <a:endParaRPr lang="en-US" sz="2400" dirty="0">
              <a:solidFill>
                <a:srgbClr val="FFFFFF"/>
              </a:solidFill>
            </a:endParaRPr>
          </a:p>
        </p:txBody>
      </p:sp>
    </p:spTree>
    <p:extLst>
      <p:ext uri="{BB962C8B-B14F-4D97-AF65-F5344CB8AC3E}">
        <p14:creationId xmlns:p14="http://schemas.microsoft.com/office/powerpoint/2010/main" val="2866328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BA16-1DA0-2C96-3475-7A10E3404438}"/>
              </a:ext>
            </a:extLst>
          </p:cNvPr>
          <p:cNvSpPr>
            <a:spLocks noGrp="1"/>
          </p:cNvSpPr>
          <p:nvPr>
            <p:ph type="title"/>
          </p:nvPr>
        </p:nvSpPr>
        <p:spPr>
          <a:xfrm>
            <a:off x="720000" y="619200"/>
            <a:ext cx="10728322" cy="724691"/>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28DEE805-5FF8-269E-5F2C-04179BE9B865}"/>
              </a:ext>
            </a:extLst>
          </p:cNvPr>
          <p:cNvSpPr>
            <a:spLocks noGrp="1"/>
          </p:cNvSpPr>
          <p:nvPr>
            <p:ph idx="1"/>
          </p:nvPr>
        </p:nvSpPr>
        <p:spPr>
          <a:xfrm>
            <a:off x="720000" y="1551710"/>
            <a:ext cx="10728325" cy="4687090"/>
          </a:xfrm>
        </p:spPr>
        <p:txBody>
          <a:bodyPr>
            <a:noAutofit/>
          </a:bodyPr>
          <a:lstStyle/>
          <a:p>
            <a:r>
              <a:rPr lang="en-US" sz="2400" dirty="0">
                <a:solidFill>
                  <a:srgbClr val="FFFFFF"/>
                </a:solidFill>
              </a:rPr>
              <a:t>Ibn </a:t>
            </a:r>
            <a:r>
              <a:rPr lang="en-US" sz="2400" dirty="0" err="1">
                <a:solidFill>
                  <a:srgbClr val="FFFFFF"/>
                </a:solidFill>
              </a:rPr>
              <a:t>Kathir</a:t>
            </a:r>
            <a:r>
              <a:rPr lang="en-US" sz="2400" dirty="0">
                <a:solidFill>
                  <a:srgbClr val="FFFFFF"/>
                </a:solidFill>
              </a:rPr>
              <a:t> (d. 774 AH) provides the following commentary:</a:t>
            </a:r>
          </a:p>
          <a:p>
            <a:pPr marL="0" indent="0" algn="ctr">
              <a:buNone/>
            </a:pPr>
            <a:r>
              <a:rPr lang="en-US" sz="2400" dirty="0">
                <a:solidFill>
                  <a:srgbClr val="FFFFFF"/>
                </a:solidFill>
              </a:rPr>
              <a:t>“It was reported that some hypocrites plotted to kill the Prophet , while he was at the battle of Tabuk, riding one night. They were a group of more than ten men. Ad-</a:t>
            </a:r>
            <a:r>
              <a:rPr lang="en-US" sz="2400" dirty="0" err="1">
                <a:solidFill>
                  <a:srgbClr val="FFFFFF"/>
                </a:solidFill>
              </a:rPr>
              <a:t>Dahhak</a:t>
            </a:r>
            <a:r>
              <a:rPr lang="en-US" sz="2400" dirty="0">
                <a:solidFill>
                  <a:srgbClr val="FFFFFF"/>
                </a:solidFill>
              </a:rPr>
              <a:t> said, "This verse was revealed about them.'' In his book, </a:t>
            </a:r>
            <a:r>
              <a:rPr lang="en-US" sz="2400" dirty="0" err="1">
                <a:solidFill>
                  <a:srgbClr val="FFFFFF"/>
                </a:solidFill>
              </a:rPr>
              <a:t>Dala'il</a:t>
            </a:r>
            <a:r>
              <a:rPr lang="en-US" sz="2400" dirty="0">
                <a:solidFill>
                  <a:srgbClr val="FFFFFF"/>
                </a:solidFill>
              </a:rPr>
              <a:t> An-</a:t>
            </a:r>
            <a:r>
              <a:rPr lang="en-US" sz="2400" dirty="0" err="1">
                <a:solidFill>
                  <a:srgbClr val="FFFFFF"/>
                </a:solidFill>
              </a:rPr>
              <a:t>Nubuwah</a:t>
            </a:r>
            <a:r>
              <a:rPr lang="en-US" sz="2400" dirty="0">
                <a:solidFill>
                  <a:srgbClr val="FFFFFF"/>
                </a:solidFill>
              </a:rPr>
              <a:t>, Al-Hafiz Abu Bakr Al-</a:t>
            </a:r>
            <a:r>
              <a:rPr lang="en-US" sz="2400" dirty="0" err="1">
                <a:solidFill>
                  <a:srgbClr val="FFFFFF"/>
                </a:solidFill>
              </a:rPr>
              <a:t>Bayhaqi</a:t>
            </a:r>
            <a:r>
              <a:rPr lang="en-US" sz="2400" dirty="0">
                <a:solidFill>
                  <a:srgbClr val="FFFFFF"/>
                </a:solidFill>
              </a:rPr>
              <a:t> recorded that </a:t>
            </a:r>
            <a:r>
              <a:rPr lang="en-US" sz="2400" dirty="0" err="1">
                <a:solidFill>
                  <a:srgbClr val="FFFFFF"/>
                </a:solidFill>
              </a:rPr>
              <a:t>Hudhayfah</a:t>
            </a:r>
            <a:r>
              <a:rPr lang="en-US" sz="2400" dirty="0">
                <a:solidFill>
                  <a:srgbClr val="FFFFFF"/>
                </a:solidFill>
              </a:rPr>
              <a:t> bin Al-</a:t>
            </a:r>
            <a:r>
              <a:rPr lang="en-US" sz="2400" dirty="0" err="1">
                <a:solidFill>
                  <a:srgbClr val="FFFFFF"/>
                </a:solidFill>
              </a:rPr>
              <a:t>Yaman</a:t>
            </a:r>
            <a:r>
              <a:rPr lang="en-US" sz="2400" dirty="0">
                <a:solidFill>
                  <a:srgbClr val="FFFFFF"/>
                </a:solidFill>
              </a:rPr>
              <a:t> said, "I was holding the bridle of the Messenger's camel while `Ammar was leading it, or vise versa. When we reached Al-`</a:t>
            </a:r>
            <a:r>
              <a:rPr lang="en-US" sz="2400" dirty="0" err="1">
                <a:solidFill>
                  <a:srgbClr val="FFFFFF"/>
                </a:solidFill>
              </a:rPr>
              <a:t>Aqabah</a:t>
            </a:r>
            <a:r>
              <a:rPr lang="en-US" sz="2400" dirty="0">
                <a:solidFill>
                  <a:srgbClr val="FFFFFF"/>
                </a:solidFill>
              </a:rPr>
              <a:t>, twelve riders intercepted the Prophet . When I alerted the Messenger , he shouted at them, and they all ran away. The Messenger of God asked us:</a:t>
            </a:r>
          </a:p>
        </p:txBody>
      </p:sp>
    </p:spTree>
    <p:extLst>
      <p:ext uri="{BB962C8B-B14F-4D97-AF65-F5344CB8AC3E}">
        <p14:creationId xmlns:p14="http://schemas.microsoft.com/office/powerpoint/2010/main" val="956027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9CFF4-CEAA-D4DA-A38F-2D050EBE7380}"/>
              </a:ext>
            </a:extLst>
          </p:cNvPr>
          <p:cNvSpPr>
            <a:spLocks noGrp="1"/>
          </p:cNvSpPr>
          <p:nvPr>
            <p:ph type="title"/>
          </p:nvPr>
        </p:nvSpPr>
        <p:spPr>
          <a:xfrm>
            <a:off x="720000" y="619200"/>
            <a:ext cx="10728322" cy="780109"/>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4549A53C-7476-2511-3C36-23F266D1A4B0}"/>
              </a:ext>
            </a:extLst>
          </p:cNvPr>
          <p:cNvSpPr>
            <a:spLocks noGrp="1"/>
          </p:cNvSpPr>
          <p:nvPr>
            <p:ph idx="1"/>
          </p:nvPr>
        </p:nvSpPr>
        <p:spPr>
          <a:xfrm>
            <a:off x="720000" y="1399310"/>
            <a:ext cx="10728325" cy="5167746"/>
          </a:xfrm>
        </p:spPr>
        <p:txBody>
          <a:bodyPr>
            <a:normAutofit/>
          </a:bodyPr>
          <a:lstStyle/>
          <a:p>
            <a:pPr marL="0" indent="0" algn="ctr">
              <a:buNone/>
            </a:pPr>
            <a:r>
              <a:rPr lang="ar-AE" sz="2400" dirty="0">
                <a:solidFill>
                  <a:srgbClr val="FFFFFF"/>
                </a:solidFill>
              </a:rPr>
              <a:t>هَلْ عَرَفْتُمُ الْقَوْمَ؟</a:t>
            </a:r>
          </a:p>
          <a:p>
            <a:pPr marL="0" indent="0" algn="ctr">
              <a:buNone/>
            </a:pPr>
            <a:r>
              <a:rPr lang="en-CA" sz="2400" dirty="0">
                <a:solidFill>
                  <a:srgbClr val="FFFFFF"/>
                </a:solidFill>
              </a:rPr>
              <a:t>Did you know who they were? We said, `No, O Messenger of God! They had masks; however, we know their horses.' He said,</a:t>
            </a:r>
          </a:p>
          <a:p>
            <a:pPr marL="0" indent="0" algn="ctr">
              <a:buNone/>
            </a:pPr>
            <a:r>
              <a:rPr lang="ar-AE" sz="2400" dirty="0">
                <a:solidFill>
                  <a:srgbClr val="FFFFFF"/>
                </a:solidFill>
              </a:rPr>
              <a:t>هؤُلَاءِ الْمُنَافِقُونَ إِلَى يَوْمِ الْقِيَامَةِ وَهَلْ تَدْرُونَ مَا أَرَادُوا؟ </a:t>
            </a:r>
          </a:p>
          <a:p>
            <a:pPr marL="0" indent="0" algn="ctr">
              <a:buNone/>
            </a:pPr>
            <a:r>
              <a:rPr lang="en-CA" sz="2400" dirty="0">
                <a:solidFill>
                  <a:srgbClr val="FFFFFF"/>
                </a:solidFill>
              </a:rPr>
              <a:t>They are the hypocrites until the Day of Resurrection. Do you know what they intended? We said, `No.' He said,</a:t>
            </a:r>
          </a:p>
          <a:p>
            <a:pPr marL="0" indent="0" algn="ctr">
              <a:buNone/>
            </a:pPr>
            <a:r>
              <a:rPr lang="ar-AE" sz="2400" dirty="0">
                <a:solidFill>
                  <a:srgbClr val="FFFFFF"/>
                </a:solidFill>
              </a:rPr>
              <a:t>أَرَادُوا أَنْ يُزَاحِمُوا رَسُولَ اِلله فِي الْعَقَبَةِ فَيَلْقُوهُ مِنْهَا</a:t>
            </a:r>
          </a:p>
          <a:p>
            <a:pPr marL="0" indent="0" algn="ctr">
              <a:buNone/>
            </a:pPr>
            <a:r>
              <a:rPr lang="en-CA" sz="2400" dirty="0">
                <a:solidFill>
                  <a:srgbClr val="FFFFFF"/>
                </a:solidFill>
              </a:rPr>
              <a:t>They wanted to mingle with the Messenger of God and throw him from the `</a:t>
            </a:r>
            <a:r>
              <a:rPr lang="en-CA" sz="2400" dirty="0" err="1">
                <a:solidFill>
                  <a:srgbClr val="FFFFFF"/>
                </a:solidFill>
              </a:rPr>
              <a:t>Aqabah</a:t>
            </a:r>
            <a:r>
              <a:rPr lang="en-CA" sz="2400" dirty="0">
                <a:solidFill>
                  <a:srgbClr val="FFFFFF"/>
                </a:solidFill>
              </a:rPr>
              <a:t> (to the valley).) We said, `O Messenger of God! Should you ask their tribes to send the head of each one of them to you?</a:t>
            </a:r>
            <a:endParaRPr lang="en-US" sz="2400" dirty="0">
              <a:solidFill>
                <a:srgbClr val="FFFFFF"/>
              </a:solidFill>
            </a:endParaRPr>
          </a:p>
        </p:txBody>
      </p:sp>
    </p:spTree>
    <p:extLst>
      <p:ext uri="{BB962C8B-B14F-4D97-AF65-F5344CB8AC3E}">
        <p14:creationId xmlns:p14="http://schemas.microsoft.com/office/powerpoint/2010/main" val="850829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C5105-7672-2599-17AC-CBB303C29DBF}"/>
              </a:ext>
            </a:extLst>
          </p:cNvPr>
          <p:cNvSpPr>
            <a:spLocks noGrp="1"/>
          </p:cNvSpPr>
          <p:nvPr>
            <p:ph type="title"/>
          </p:nvPr>
        </p:nvSpPr>
        <p:spPr>
          <a:xfrm>
            <a:off x="720000" y="619200"/>
            <a:ext cx="10728322" cy="724691"/>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509CA38D-2B24-805F-8075-60414E2D13E3}"/>
              </a:ext>
            </a:extLst>
          </p:cNvPr>
          <p:cNvSpPr>
            <a:spLocks noGrp="1"/>
          </p:cNvSpPr>
          <p:nvPr>
            <p:ph idx="1"/>
          </p:nvPr>
        </p:nvSpPr>
        <p:spPr>
          <a:xfrm>
            <a:off x="720000" y="1524000"/>
            <a:ext cx="10728325" cy="4714800"/>
          </a:xfrm>
        </p:spPr>
        <p:txBody>
          <a:bodyPr>
            <a:normAutofit/>
          </a:bodyPr>
          <a:lstStyle/>
          <a:p>
            <a:pPr marL="0" indent="0" algn="ctr">
              <a:buNone/>
            </a:pPr>
            <a:r>
              <a:rPr lang="ar-AE" sz="2400" dirty="0">
                <a:solidFill>
                  <a:srgbClr val="FFFFFF"/>
                </a:solidFill>
              </a:rPr>
              <a:t> لَا أَكْرَهُ أَنْ تَتَحَدَّثَ الْعَرَبُ بَيْنَهَا أَنَّ مُحَمَّدًا قَاتَلَ بِقَومٍ حَتَّى إِذَا أَظْهَرَهُ اللهُ بِهِمْ أَقْبَلَ عَلَيْهِمْ بِقَتْلِهِمْ ثُمَّ قَالَ اللّهُمَّ ارْمِهِمْ بِالدُّبَيْلَة </a:t>
            </a:r>
          </a:p>
          <a:p>
            <a:pPr marL="0" indent="0" algn="ctr">
              <a:buNone/>
            </a:pPr>
            <a:r>
              <a:rPr lang="en-US" sz="2400" dirty="0">
                <a:solidFill>
                  <a:srgbClr val="FFFFFF"/>
                </a:solidFill>
              </a:rPr>
              <a:t>No, for I hate that the Arabs should say that Muhammad used some people in fighting and when God gave him victory with their help, he commanded that they be killed. He then said: O God! Throw the </a:t>
            </a:r>
            <a:r>
              <a:rPr lang="en-US" sz="2400" dirty="0" err="1">
                <a:solidFill>
                  <a:srgbClr val="FFFFFF"/>
                </a:solidFill>
              </a:rPr>
              <a:t>Dubaylah</a:t>
            </a:r>
            <a:r>
              <a:rPr lang="en-US" sz="2400" dirty="0">
                <a:solidFill>
                  <a:srgbClr val="FFFFFF"/>
                </a:solidFill>
              </a:rPr>
              <a:t> at them. We asked, What is the </a:t>
            </a:r>
            <a:r>
              <a:rPr lang="en-US" sz="2400" dirty="0" err="1">
                <a:solidFill>
                  <a:srgbClr val="FFFFFF"/>
                </a:solidFill>
              </a:rPr>
              <a:t>Dubaylah</a:t>
            </a:r>
            <a:r>
              <a:rPr lang="en-US" sz="2400" dirty="0">
                <a:solidFill>
                  <a:srgbClr val="FFFFFF"/>
                </a:solidFill>
              </a:rPr>
              <a:t>, O Messenger of God?  He said,</a:t>
            </a:r>
          </a:p>
          <a:p>
            <a:pPr marL="0" indent="0" algn="ctr">
              <a:buNone/>
            </a:pPr>
            <a:r>
              <a:rPr lang="en-US" sz="2400" dirty="0">
                <a:solidFill>
                  <a:srgbClr val="FFFFFF"/>
                </a:solidFill>
              </a:rPr>
              <a:t> </a:t>
            </a:r>
            <a:r>
              <a:rPr lang="ar-AE" sz="2400" dirty="0">
                <a:solidFill>
                  <a:srgbClr val="FFFFFF"/>
                </a:solidFill>
              </a:rPr>
              <a:t>شِهَابٌ مِنْ نَارٍ يَقَعُ عَلَى نِيَاطِ قَلْبِ أَحَدِهِمْ فَيَهْلِك </a:t>
            </a:r>
          </a:p>
          <a:p>
            <a:pPr marL="0" indent="0" algn="ctr">
              <a:buNone/>
            </a:pPr>
            <a:r>
              <a:rPr lang="en-US" sz="2400" dirty="0">
                <a:solidFill>
                  <a:srgbClr val="FFFFFF"/>
                </a:solidFill>
              </a:rPr>
              <a:t>A missile of fire that falls on the heart of one of them and brings about his demise.</a:t>
            </a:r>
          </a:p>
        </p:txBody>
      </p:sp>
    </p:spTree>
    <p:extLst>
      <p:ext uri="{BB962C8B-B14F-4D97-AF65-F5344CB8AC3E}">
        <p14:creationId xmlns:p14="http://schemas.microsoft.com/office/powerpoint/2010/main" val="261137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2E4A-8383-7833-49A2-36BE90B4AB7C}"/>
              </a:ext>
            </a:extLst>
          </p:cNvPr>
          <p:cNvSpPr>
            <a:spLocks noGrp="1"/>
          </p:cNvSpPr>
          <p:nvPr>
            <p:ph type="title"/>
          </p:nvPr>
        </p:nvSpPr>
        <p:spPr>
          <a:xfrm>
            <a:off x="720000" y="619200"/>
            <a:ext cx="10728322" cy="793964"/>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2F18C090-CFF4-3B84-B66B-B91EB3D47A53}"/>
              </a:ext>
            </a:extLst>
          </p:cNvPr>
          <p:cNvSpPr>
            <a:spLocks noGrp="1"/>
          </p:cNvSpPr>
          <p:nvPr>
            <p:ph idx="1"/>
          </p:nvPr>
        </p:nvSpPr>
        <p:spPr>
          <a:xfrm>
            <a:off x="720000" y="1524000"/>
            <a:ext cx="10728325" cy="4244975"/>
          </a:xfrm>
        </p:spPr>
        <p:txBody>
          <a:bodyPr/>
          <a:lstStyle/>
          <a:p>
            <a:r>
              <a:rPr lang="en-US" sz="2400" dirty="0">
                <a:solidFill>
                  <a:srgbClr val="FFFFFF"/>
                </a:solidFill>
              </a:rPr>
              <a:t>Sahih Muslim reports in the section titled </a:t>
            </a:r>
            <a:r>
              <a:rPr lang="ar-AE" sz="2400" b="0" i="0" dirty="0">
                <a:solidFill>
                  <a:srgbClr val="FFFFFF"/>
                </a:solidFill>
                <a:effectLst/>
                <a:latin typeface="KFGQPC Uthman Taha Naskh"/>
              </a:rPr>
              <a:t>كتاب صفات المنافقين وأحكامهم</a:t>
            </a:r>
            <a:endParaRPr lang="en-CA" sz="2400" b="0" i="0" dirty="0">
              <a:solidFill>
                <a:srgbClr val="FFFFFF"/>
              </a:solidFill>
              <a:effectLst/>
              <a:latin typeface="KFGQPC Uthman Taha Naskh"/>
            </a:endParaRPr>
          </a:p>
          <a:p>
            <a:pPr marL="0" indent="0" algn="ctr">
              <a:buNone/>
            </a:pPr>
            <a:r>
              <a:rPr lang="ar-AE" sz="2400" dirty="0">
                <a:solidFill>
                  <a:srgbClr val="FFFFFF"/>
                </a:solidFill>
              </a:rPr>
              <a:t>عَنْ قَيْسٍ، قَالَ قُلْتُ لِعَمَّارٍ أَرَأَيْتُمْ صَنِيعَكُمْ هَذَا الَّذِي صَنَعْتُمْ فِي أَمْرِ عَلِيٍّ أَرَأْيًا رَأَيْتُمُوهُ أَوْ شَيْئًا عَهِدَهُ إِلَيْكُمْ رَسُولُ اللَّهِ صلى الله عليه وسلم فَقَالَ مَا عَهِدَ إِلَيْنَا رَسُولُ اللَّهِ صلى الله عليه وسلم شَيْئًا لَمْ يَعْهَدْهُ إِلَى النَّاسِ كَافَّةً</a:t>
            </a:r>
            <a:endParaRPr lang="en-CA" sz="2400" dirty="0">
              <a:solidFill>
                <a:srgbClr val="FFFFFF"/>
              </a:solidFill>
              <a:latin typeface="KFGQPC Uthman Taha Naskh"/>
            </a:endParaRPr>
          </a:p>
          <a:p>
            <a:pPr marL="0" indent="0" algn="ctr">
              <a:buNone/>
            </a:pPr>
            <a:r>
              <a:rPr lang="en-US" sz="2400" dirty="0" err="1">
                <a:solidFill>
                  <a:srgbClr val="FFFFFF"/>
                </a:solidFill>
              </a:rPr>
              <a:t>Qays</a:t>
            </a:r>
            <a:r>
              <a:rPr lang="en-US" sz="2400" dirty="0">
                <a:solidFill>
                  <a:srgbClr val="FFFFFF"/>
                </a:solidFill>
              </a:rPr>
              <a:t> reported: I said to 'Ammar: What is your opinion about that which you have done in case (of your siding with Ali)? Is it your personal opinion or something you got from the Messenger of God . Ammar said: We have got nothing from the Messenger of God which people at large did not get…</a:t>
            </a:r>
          </a:p>
        </p:txBody>
      </p:sp>
    </p:spTree>
    <p:extLst>
      <p:ext uri="{BB962C8B-B14F-4D97-AF65-F5344CB8AC3E}">
        <p14:creationId xmlns:p14="http://schemas.microsoft.com/office/powerpoint/2010/main" val="3407300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D72F1-89B2-C3FC-B629-FCD1B845142F}"/>
              </a:ext>
            </a:extLst>
          </p:cNvPr>
          <p:cNvSpPr>
            <a:spLocks noGrp="1"/>
          </p:cNvSpPr>
          <p:nvPr>
            <p:ph type="title"/>
          </p:nvPr>
        </p:nvSpPr>
        <p:spPr>
          <a:xfrm>
            <a:off x="720000" y="619200"/>
            <a:ext cx="10728322" cy="904800"/>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065518AF-93DB-08CA-2FB6-E3522B98FAB5}"/>
              </a:ext>
            </a:extLst>
          </p:cNvPr>
          <p:cNvSpPr>
            <a:spLocks noGrp="1"/>
          </p:cNvSpPr>
          <p:nvPr>
            <p:ph idx="1"/>
          </p:nvPr>
        </p:nvSpPr>
        <p:spPr>
          <a:xfrm>
            <a:off x="720000" y="1524000"/>
            <a:ext cx="10728325" cy="4244975"/>
          </a:xfrm>
        </p:spPr>
        <p:txBody>
          <a:bodyPr>
            <a:normAutofit/>
          </a:bodyPr>
          <a:lstStyle/>
          <a:p>
            <a:pPr marL="0" indent="0" algn="ctr">
              <a:buNone/>
            </a:pPr>
            <a:r>
              <a:rPr lang="ar-AE" sz="2400" dirty="0">
                <a:solidFill>
                  <a:srgbClr val="FFFFFF"/>
                </a:solidFill>
              </a:rPr>
              <a:t>وَلَكِنْ حُذَيْفَةُ أَخْبَرَنِي عَنِ النَّبِيِّ صلى الله عليه وسلم قَالَ قَالَ النَّبِيُّ صلى الله عليه وسلم ‏ "‏ فِي أَصْحَابِي اثْنَا عَشَرَ مُنَافِقًا فِيهِمْ ثَمَانِيَةٌ لاَ يَدْخُلُونَ الْجَنَّةَ حَتَّى يَلِجَ الْجَمَلُ فِي سَمِّ الْخِيَاطِ ثَمَانِيَةٌ مِنْهُمْ تَكْفِيكَهُمُ الدُّبَيْلَةُ وَأَرْبَعَةٌ ‏"‏ ‏.‏ لَمْ أَحْفَظْ مَا قَالَ شُعْبَةُ فِيهِمْ ‏.</a:t>
            </a:r>
            <a:endParaRPr lang="en-CA" sz="2400" dirty="0">
              <a:solidFill>
                <a:srgbClr val="FFFFFF"/>
              </a:solidFill>
            </a:endParaRPr>
          </a:p>
          <a:p>
            <a:pPr marL="0" indent="0" algn="ctr">
              <a:buNone/>
            </a:pPr>
            <a:r>
              <a:rPr lang="en-CA" sz="2400" dirty="0">
                <a:solidFill>
                  <a:srgbClr val="FFFFFF"/>
                </a:solidFill>
              </a:rPr>
              <a:t>but </a:t>
            </a:r>
            <a:r>
              <a:rPr lang="en-CA" sz="2400" dirty="0" err="1">
                <a:solidFill>
                  <a:srgbClr val="FFFFFF"/>
                </a:solidFill>
              </a:rPr>
              <a:t>Hudhaifa</a:t>
            </a:r>
            <a:r>
              <a:rPr lang="en-CA" sz="2400" dirty="0">
                <a:solidFill>
                  <a:srgbClr val="FFFFFF"/>
                </a:solidFill>
              </a:rPr>
              <a:t> told me that the Prophet had especially told him amongst his Companions, that there would be twelve hypocrites out of whom eight would not get into Paradise, until a camel would be able to pass through the needle hole. The </a:t>
            </a:r>
            <a:r>
              <a:rPr lang="en-CA" sz="2400" dirty="0" err="1">
                <a:solidFill>
                  <a:srgbClr val="FFFFFF"/>
                </a:solidFill>
              </a:rPr>
              <a:t>dubaylah</a:t>
            </a:r>
            <a:r>
              <a:rPr lang="en-CA" sz="2400" dirty="0">
                <a:solidFill>
                  <a:srgbClr val="FFFFFF"/>
                </a:solidFill>
              </a:rPr>
              <a:t> would be itself sufficient (to kill) eight. So far as four are concerned, I do not remember what </a:t>
            </a:r>
            <a:r>
              <a:rPr lang="en-CA" sz="2400" dirty="0" err="1">
                <a:solidFill>
                  <a:srgbClr val="FFFFFF"/>
                </a:solidFill>
              </a:rPr>
              <a:t>Shu'ba</a:t>
            </a:r>
            <a:r>
              <a:rPr lang="en-CA" sz="2400" dirty="0">
                <a:solidFill>
                  <a:srgbClr val="FFFFFF"/>
                </a:solidFill>
              </a:rPr>
              <a:t> said about them.</a:t>
            </a:r>
            <a:r>
              <a:rPr lang="ar-AE"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7669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95F1-FF98-85F8-D7A4-6CA455DD4F1F}"/>
              </a:ext>
            </a:extLst>
          </p:cNvPr>
          <p:cNvSpPr>
            <a:spLocks noGrp="1"/>
          </p:cNvSpPr>
          <p:nvPr>
            <p:ph type="title"/>
          </p:nvPr>
        </p:nvSpPr>
        <p:spPr>
          <a:xfrm>
            <a:off x="720000" y="619200"/>
            <a:ext cx="10728322" cy="766255"/>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940F2B3C-D9C7-4D00-3DEF-B367E47B792B}"/>
              </a:ext>
            </a:extLst>
          </p:cNvPr>
          <p:cNvSpPr>
            <a:spLocks noGrp="1"/>
          </p:cNvSpPr>
          <p:nvPr>
            <p:ph idx="1"/>
          </p:nvPr>
        </p:nvSpPr>
        <p:spPr>
          <a:xfrm>
            <a:off x="720000" y="1385456"/>
            <a:ext cx="10728325" cy="4383520"/>
          </a:xfrm>
        </p:spPr>
        <p:txBody>
          <a:bodyPr/>
          <a:lstStyle/>
          <a:p>
            <a:r>
              <a:rPr lang="en-US" sz="2400" dirty="0">
                <a:solidFill>
                  <a:srgbClr val="FFFFFF"/>
                </a:solidFill>
              </a:rPr>
              <a:t>In the same chapter, Muslim also narrates:</a:t>
            </a:r>
          </a:p>
          <a:p>
            <a:pPr marL="0" indent="0" algn="ctr">
              <a:buNone/>
            </a:pPr>
            <a:r>
              <a:rPr lang="ar-AE" sz="2400" dirty="0">
                <a:solidFill>
                  <a:srgbClr val="FFFFFF"/>
                </a:solidFill>
              </a:rPr>
              <a:t>حَدَّثَنَا زُهَيْرُ بْنُ حَرْبٍ، حَدَّثَنَا أَبُو أَحْمَدَ الْكُوفِيُّ، حَدَّثَنَا الْوَلِيدُ بْنُ جُمَيْعٍ، حَدَّثَنَا أَبُو الطُّفَيْلِ، قَالَ كَانَ بَيْنَ رَجُلٍ مِنْ أَهْلِ الْعَقَبَةِ وَبَيْنَ حُذَيْفَةَ بَعْضُ مَا يَكُونُ بَيْنَ النَّاسِ فَقَالَ أَنْشُدُكَ بِاللَّهِ كَمْ كَانَ أَصْحَابُ الْعَقَبَةِ</a:t>
            </a:r>
            <a:endParaRPr lang="en-CA" sz="2400" dirty="0">
              <a:solidFill>
                <a:srgbClr val="FFFFFF"/>
              </a:solidFill>
            </a:endParaRPr>
          </a:p>
          <a:p>
            <a:pPr marL="0" indent="0" algn="ctr">
              <a:buNone/>
            </a:pPr>
            <a:r>
              <a:rPr lang="en-US" sz="2400" dirty="0">
                <a:solidFill>
                  <a:srgbClr val="FFFFFF"/>
                </a:solidFill>
              </a:rPr>
              <a:t>Abu Tufail reported that there was a dispute between </a:t>
            </a:r>
            <a:r>
              <a:rPr lang="en-US" sz="2400" dirty="0" err="1">
                <a:solidFill>
                  <a:srgbClr val="FFFFFF"/>
                </a:solidFill>
              </a:rPr>
              <a:t>Hudhaifa</a:t>
            </a:r>
            <a:r>
              <a:rPr lang="en-US" sz="2400" dirty="0">
                <a:solidFill>
                  <a:srgbClr val="FFFFFF"/>
                </a:solidFill>
              </a:rPr>
              <a:t> and one from the people of Aqaba as it happens amongst people. He said: I ask you by God to tell me as to how many people from Aqaba were there?</a:t>
            </a:r>
          </a:p>
          <a:p>
            <a:pPr marL="0" indent="0" algn="ctr">
              <a:buNone/>
            </a:pPr>
            <a:endParaRPr lang="en-US" dirty="0"/>
          </a:p>
        </p:txBody>
      </p:sp>
    </p:spTree>
    <p:extLst>
      <p:ext uri="{BB962C8B-B14F-4D97-AF65-F5344CB8AC3E}">
        <p14:creationId xmlns:p14="http://schemas.microsoft.com/office/powerpoint/2010/main" val="84330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758E6-6C6D-609C-D023-3973C29295BD}"/>
              </a:ext>
            </a:extLst>
          </p:cNvPr>
          <p:cNvSpPr>
            <a:spLocks noGrp="1"/>
          </p:cNvSpPr>
          <p:nvPr>
            <p:ph type="title"/>
          </p:nvPr>
        </p:nvSpPr>
        <p:spPr>
          <a:xfrm>
            <a:off x="720000" y="619200"/>
            <a:ext cx="10728322" cy="669273"/>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F069E680-75C8-45F2-7BF4-402F2D4324E9}"/>
              </a:ext>
            </a:extLst>
          </p:cNvPr>
          <p:cNvSpPr>
            <a:spLocks noGrp="1"/>
          </p:cNvSpPr>
          <p:nvPr>
            <p:ph idx="1"/>
          </p:nvPr>
        </p:nvSpPr>
        <p:spPr>
          <a:xfrm>
            <a:off x="720000" y="1607128"/>
            <a:ext cx="10728325" cy="4631672"/>
          </a:xfrm>
        </p:spPr>
        <p:txBody>
          <a:bodyPr/>
          <a:lstStyle/>
          <a:p>
            <a:pPr marL="0" indent="0" algn="ctr">
              <a:buNone/>
            </a:pPr>
            <a:r>
              <a:rPr lang="ar-AE" dirty="0">
                <a:solidFill>
                  <a:srgbClr val="FFFFFF"/>
                </a:solidFill>
              </a:rPr>
              <a:t> قَالَ فَقَالَ لَهُ الْقَوْمُ أَخْبِرْهُ إِذْ سَأَلَكَ قَالَ كُنَّا نُخْبَرُ أَنَّهُمْ أَرْبَعَةَ عَشَرَ فَإِنْ كُنْتَ مِنْهُمْ فَقَدْ كَانَ الْقَوْمُ خَمْسَةَ عَشَرَ وَأَشْهَدُ بِاللَّهِ أَنَّ اثْنَىْ عَشَرَ مِنْهُمْ حَرْبٌ لِلَّهِ وَلِرَسُولِهِ فِي الْحَيَاةِ الدُّنْيَا وَيَوْمَ يَقُومُ الأَشْهَادُ وَعَذَرَ ثَلاَثَةً قَالُوا مَا سَمِعْنَا مُنَادِيَ رَسُولِ اللَّهِ صلى الله عليه وسلم وَلاَ عَلِمْنَا بِمَا أَرَادَ الْقَوْمُ ‏.‏ وَقَدْ كَانَ فِي حَرَّةٍ فَمَشَى فَقَالَ ‏ "‏ إِنَّ الْمَاءَ قَلِيلٌ فَلاَ يَسْبِقُنِي إِلَيْهِ أَحَدٌ ‏"‏ ‏.‏ فَوَجَدَ قَوْمًا قَدْ سَبَقُوهُ فَلَعَنَهُمْ يَوْمَئِذٍ ‏.</a:t>
            </a:r>
            <a:endParaRPr lang="en-CA" dirty="0">
              <a:solidFill>
                <a:srgbClr val="FFFFFF"/>
              </a:solidFill>
            </a:endParaRPr>
          </a:p>
          <a:p>
            <a:pPr marL="0" indent="0" algn="ctr">
              <a:buNone/>
            </a:pPr>
            <a:r>
              <a:rPr lang="en-CA" dirty="0">
                <a:solidFill>
                  <a:srgbClr val="FFFFFF"/>
                </a:solidFill>
              </a:rPr>
              <a:t>The people said to him (</a:t>
            </a:r>
            <a:r>
              <a:rPr lang="en-CA" dirty="0" err="1">
                <a:solidFill>
                  <a:srgbClr val="FFFFFF"/>
                </a:solidFill>
              </a:rPr>
              <a:t>Hudhaifa</a:t>
            </a:r>
            <a:r>
              <a:rPr lang="en-CA" dirty="0">
                <a:solidFill>
                  <a:srgbClr val="FFFFFF"/>
                </a:solidFill>
              </a:rPr>
              <a:t>) to inform him as he had asked. We have been informed that they were 14 and if you are to be counted amongst them, then they would be 15 and I state by God that 12 amongst them were the enemies of God and of His Messenger  in this world. The rest of the 3 put forward this excuse: We did not hear the announcement of the Messenger of God and we were not aware of the intention of the people as he (the Holy Prophet) had been in the hot atmosphere. He (the Holy Prophet) then said: The water is small in quantity (at the next station). So nobody should go ahead of me, but he found people who had gone ahead of him and he cursed them on that day.</a:t>
            </a:r>
            <a:r>
              <a:rPr lang="ar-AE" dirty="0">
                <a:solidFill>
                  <a:srgbClr val="FFFFFF"/>
                </a:solidFill>
              </a:rPr>
              <a:t>‏</a:t>
            </a:r>
            <a:endParaRPr lang="en-US" dirty="0">
              <a:solidFill>
                <a:srgbClr val="FFFFFF"/>
              </a:solidFill>
            </a:endParaRPr>
          </a:p>
        </p:txBody>
      </p:sp>
    </p:spTree>
    <p:extLst>
      <p:ext uri="{BB962C8B-B14F-4D97-AF65-F5344CB8AC3E}">
        <p14:creationId xmlns:p14="http://schemas.microsoft.com/office/powerpoint/2010/main" val="724302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3B3ED-FD8D-E454-F071-47F6727C1237}"/>
              </a:ext>
            </a:extLst>
          </p:cNvPr>
          <p:cNvSpPr>
            <a:spLocks noGrp="1"/>
          </p:cNvSpPr>
          <p:nvPr>
            <p:ph type="title"/>
          </p:nvPr>
        </p:nvSpPr>
        <p:spPr>
          <a:xfrm>
            <a:off x="720000" y="619200"/>
            <a:ext cx="10728322" cy="724691"/>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69C2CA7A-5027-E427-D1DF-84E86D9DF16F}"/>
              </a:ext>
            </a:extLst>
          </p:cNvPr>
          <p:cNvSpPr>
            <a:spLocks noGrp="1"/>
          </p:cNvSpPr>
          <p:nvPr>
            <p:ph idx="1"/>
          </p:nvPr>
        </p:nvSpPr>
        <p:spPr>
          <a:xfrm>
            <a:off x="720000" y="1510145"/>
            <a:ext cx="10728325" cy="4862945"/>
          </a:xfrm>
        </p:spPr>
        <p:txBody>
          <a:bodyPr>
            <a:noAutofit/>
          </a:bodyPr>
          <a:lstStyle/>
          <a:p>
            <a:r>
              <a:rPr lang="en-US" dirty="0">
                <a:solidFill>
                  <a:srgbClr val="FFFFFF"/>
                </a:solidFill>
              </a:rPr>
              <a:t>Ibn </a:t>
            </a:r>
            <a:r>
              <a:rPr lang="en-US" dirty="0" err="1">
                <a:solidFill>
                  <a:srgbClr val="FFFFFF"/>
                </a:solidFill>
              </a:rPr>
              <a:t>Kathir</a:t>
            </a:r>
            <a:r>
              <a:rPr lang="en-US" dirty="0">
                <a:solidFill>
                  <a:srgbClr val="FFFFFF"/>
                </a:solidFill>
              </a:rPr>
              <a:t> in reference to 9:74 also reports the following narration from the Prophet:</a:t>
            </a:r>
          </a:p>
          <a:p>
            <a:pPr marL="0" indent="0" algn="ctr">
              <a:buNone/>
            </a:pPr>
            <a:r>
              <a:rPr lang="ar-AE" dirty="0">
                <a:solidFill>
                  <a:srgbClr val="FFFFFF"/>
                </a:solidFill>
              </a:rPr>
              <a:t>فِي أَصْحَابِي اثْنَا عَشَرَ مُنَافِقًا لَا يَدْخُلُونَ الْجَنَّةَ وَلَا يَجِدُونَ رِيحَهَا حَتَّى يَلِجَ الْجَمَلُ فِي سَمِّ الْخِيَاطِ: ثَمَانِيَةٌ مِنْهُمْ تَكْفِيكَهُمُ الدُّبَيْلَةُ سِرَاجٌ مِنْ نَارٍ يَظْهَرُ بَيْنَ أَكْتَافِهِمْ حَتَّى يَنْجُمَ فِي صُدُورِهِم </a:t>
            </a:r>
          </a:p>
          <a:p>
            <a:pPr marL="0" indent="0" algn="ctr">
              <a:buNone/>
            </a:pPr>
            <a:r>
              <a:rPr lang="en-US" dirty="0">
                <a:solidFill>
                  <a:srgbClr val="FFFFFF"/>
                </a:solidFill>
              </a:rPr>
              <a:t>Among my Companions are twelve hypocrites who will never enter Paradise or find its scent, until the camel enters the thread of the needle. Eight of them will be struck by the </a:t>
            </a:r>
            <a:r>
              <a:rPr lang="en-US" dirty="0" err="1">
                <a:solidFill>
                  <a:srgbClr val="FFFFFF"/>
                </a:solidFill>
              </a:rPr>
              <a:t>Dubaylah</a:t>
            </a:r>
            <a:r>
              <a:rPr lang="en-US" dirty="0">
                <a:solidFill>
                  <a:srgbClr val="FFFFFF"/>
                </a:solidFill>
              </a:rPr>
              <a:t>, which is a missile made of fire that appears between their shoulders and pierces their chest. This is why </a:t>
            </a:r>
            <a:r>
              <a:rPr lang="en-US" dirty="0" err="1">
                <a:solidFill>
                  <a:srgbClr val="FFFFFF"/>
                </a:solidFill>
              </a:rPr>
              <a:t>Hudhayfah</a:t>
            </a:r>
            <a:r>
              <a:rPr lang="en-US" dirty="0">
                <a:solidFill>
                  <a:srgbClr val="FFFFFF"/>
                </a:solidFill>
              </a:rPr>
              <a:t> was called the holder of the secret, for he knew who these hypocrites were, since the Messenger of Allah gave their names to him and none else.</a:t>
            </a:r>
          </a:p>
        </p:txBody>
      </p:sp>
    </p:spTree>
    <p:extLst>
      <p:ext uri="{BB962C8B-B14F-4D97-AF65-F5344CB8AC3E}">
        <p14:creationId xmlns:p14="http://schemas.microsoft.com/office/powerpoint/2010/main" val="3170046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4880A-9837-D33A-A60B-3A5F50D45485}"/>
              </a:ext>
            </a:extLst>
          </p:cNvPr>
          <p:cNvSpPr>
            <a:spLocks noGrp="1"/>
          </p:cNvSpPr>
          <p:nvPr>
            <p:ph type="title"/>
          </p:nvPr>
        </p:nvSpPr>
        <p:spPr>
          <a:xfrm>
            <a:off x="720000" y="619200"/>
            <a:ext cx="10728322" cy="807818"/>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048EC805-BA73-C38A-FB93-F402BC93B1A9}"/>
              </a:ext>
            </a:extLst>
          </p:cNvPr>
          <p:cNvSpPr>
            <a:spLocks noGrp="1"/>
          </p:cNvSpPr>
          <p:nvPr>
            <p:ph idx="1"/>
          </p:nvPr>
        </p:nvSpPr>
        <p:spPr>
          <a:xfrm>
            <a:off x="720000" y="1427018"/>
            <a:ext cx="10728325" cy="5167746"/>
          </a:xfrm>
        </p:spPr>
        <p:txBody>
          <a:bodyPr>
            <a:normAutofit lnSpcReduction="10000"/>
          </a:bodyPr>
          <a:lstStyle/>
          <a:p>
            <a:r>
              <a:rPr lang="en-US" dirty="0">
                <a:solidFill>
                  <a:srgbClr val="FFFFFF"/>
                </a:solidFill>
              </a:rPr>
              <a:t>There are many lists that have been produced regarding the names of the plotters. Many of them are contradictory and contain historical inaccuracies. (ex. Abdullah ibn Ubay, Al-</a:t>
            </a:r>
            <a:r>
              <a:rPr lang="en-US" dirty="0" err="1">
                <a:solidFill>
                  <a:srgbClr val="FFFFFF"/>
                </a:solidFill>
              </a:rPr>
              <a:t>Jallas</a:t>
            </a:r>
            <a:r>
              <a:rPr lang="en-US" dirty="0">
                <a:solidFill>
                  <a:srgbClr val="FFFFFF"/>
                </a:solidFill>
              </a:rPr>
              <a:t> ibn </a:t>
            </a:r>
            <a:r>
              <a:rPr lang="en-US" dirty="0" err="1">
                <a:solidFill>
                  <a:srgbClr val="FFFFFF"/>
                </a:solidFill>
              </a:rPr>
              <a:t>Suwayd</a:t>
            </a:r>
            <a:r>
              <a:rPr lang="en-US" dirty="0">
                <a:solidFill>
                  <a:srgbClr val="FFFFFF"/>
                </a:solidFill>
              </a:rPr>
              <a:t>)</a:t>
            </a:r>
          </a:p>
          <a:p>
            <a:r>
              <a:rPr lang="en-US" dirty="0">
                <a:solidFill>
                  <a:srgbClr val="FFFFFF"/>
                </a:solidFill>
              </a:rPr>
              <a:t>Ibn Hazm, the prominent Andalusian Sunni scholar (d. 456 AH) in his book </a:t>
            </a:r>
            <a:r>
              <a:rPr lang="ar-AE" dirty="0">
                <a:solidFill>
                  <a:srgbClr val="FFFFFF"/>
                </a:solidFill>
              </a:rPr>
              <a:t>المُحلّى</a:t>
            </a:r>
            <a:r>
              <a:rPr lang="en-CA" dirty="0">
                <a:solidFill>
                  <a:srgbClr val="FFFFFF"/>
                </a:solidFill>
              </a:rPr>
              <a:t> v. 11, p. 224 writes:</a:t>
            </a:r>
          </a:p>
          <a:p>
            <a:pPr marL="0" indent="0" algn="ctr">
              <a:buNone/>
            </a:pPr>
            <a:r>
              <a:rPr lang="ar-AE" dirty="0">
                <a:solidFill>
                  <a:srgbClr val="FFFFFF"/>
                </a:solidFill>
              </a:rPr>
              <a:t> وأما حديث حذيفة فساقط لانه من طريق الوليد بن جميع وهو هالك ولا نراه يعلم من وضع الحديث فانه قد روى أخبارا فيها ان أبا بكر. وعمر. وعثمان. وطلحة. وسعد بن أبي وقاص رضي الله عنهم أرادوا قتل النبي صلى الله عليه وسلم وإلقاءه من العقبة في تبوك وهذا هو الكذب الموضوع الذي يطعن الله تعالى واضعه فسقط التعلق به </a:t>
            </a:r>
            <a:endParaRPr lang="en-CA" dirty="0">
              <a:solidFill>
                <a:srgbClr val="FFFFFF"/>
              </a:solidFill>
            </a:endParaRPr>
          </a:p>
          <a:p>
            <a:pPr marL="0" indent="0" algn="ctr">
              <a:buNone/>
            </a:pPr>
            <a:r>
              <a:rPr lang="en-US" dirty="0">
                <a:solidFill>
                  <a:srgbClr val="FFFFFF"/>
                </a:solidFill>
              </a:rPr>
              <a:t>"As for the hadith of </a:t>
            </a:r>
            <a:r>
              <a:rPr lang="en-US" dirty="0" err="1">
                <a:solidFill>
                  <a:srgbClr val="FFFFFF"/>
                </a:solidFill>
              </a:rPr>
              <a:t>Hudhayfah</a:t>
            </a:r>
            <a:r>
              <a:rPr lang="en-US" dirty="0">
                <a:solidFill>
                  <a:srgbClr val="FFFFFF"/>
                </a:solidFill>
              </a:rPr>
              <a:t>, it is invalid because it comes through the chain of Al-Walid ibn </a:t>
            </a:r>
            <a:r>
              <a:rPr lang="en-US" dirty="0" err="1">
                <a:solidFill>
                  <a:srgbClr val="FFFFFF"/>
                </a:solidFill>
              </a:rPr>
              <a:t>Jumay</a:t>
            </a:r>
            <a:r>
              <a:rPr lang="en-US" dirty="0">
                <a:solidFill>
                  <a:srgbClr val="FFFFFF"/>
                </a:solidFill>
              </a:rPr>
              <a:t>', who is unreliable. We do not consider him knowledgeable about the fabrication of hadiths, for he has narrated reports claiming that Abu Bakr, Umar, Uthman, Talha, and </a:t>
            </a:r>
            <a:r>
              <a:rPr lang="en-US" dirty="0" err="1">
                <a:solidFill>
                  <a:srgbClr val="FFFFFF"/>
                </a:solidFill>
              </a:rPr>
              <a:t>Sa’d</a:t>
            </a:r>
            <a:r>
              <a:rPr lang="en-US" dirty="0">
                <a:solidFill>
                  <a:srgbClr val="FFFFFF"/>
                </a:solidFill>
              </a:rPr>
              <a:t> ibn Abi </a:t>
            </a:r>
            <a:r>
              <a:rPr lang="en-US" dirty="0" err="1">
                <a:solidFill>
                  <a:srgbClr val="FFFFFF"/>
                </a:solidFill>
              </a:rPr>
              <a:t>Waqqas</a:t>
            </a:r>
            <a:r>
              <a:rPr lang="en-US" dirty="0">
                <a:solidFill>
                  <a:srgbClr val="FFFFFF"/>
                </a:solidFill>
              </a:rPr>
              <a:t> (may Allah be pleased with them) intended to kill the Prophet (peace be upon him) and throw him off a cliff in Tabuk. This is a fabricated lie, and Allah will discredit the one who fabricates it. Therefore, it is invalid to rely on it."</a:t>
            </a:r>
          </a:p>
        </p:txBody>
      </p:sp>
    </p:spTree>
    <p:extLst>
      <p:ext uri="{BB962C8B-B14F-4D97-AF65-F5344CB8AC3E}">
        <p14:creationId xmlns:p14="http://schemas.microsoft.com/office/powerpoint/2010/main" val="4244038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2FB26-A6E0-CA3A-3646-6B843638C2D4}"/>
              </a:ext>
            </a:extLst>
          </p:cNvPr>
          <p:cNvSpPr>
            <a:spLocks noGrp="1"/>
          </p:cNvSpPr>
          <p:nvPr>
            <p:ph type="title"/>
          </p:nvPr>
        </p:nvSpPr>
        <p:spPr>
          <a:xfrm>
            <a:off x="720000" y="619200"/>
            <a:ext cx="10728322" cy="752400"/>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6765E6DC-44C9-902A-F025-0168AAA50C2F}"/>
              </a:ext>
            </a:extLst>
          </p:cNvPr>
          <p:cNvSpPr>
            <a:spLocks noGrp="1"/>
          </p:cNvSpPr>
          <p:nvPr>
            <p:ph idx="1"/>
          </p:nvPr>
        </p:nvSpPr>
        <p:spPr>
          <a:xfrm>
            <a:off x="720000" y="1371600"/>
            <a:ext cx="10728325" cy="4397375"/>
          </a:xfrm>
        </p:spPr>
        <p:txBody>
          <a:bodyPr/>
          <a:lstStyle/>
          <a:p>
            <a:r>
              <a:rPr lang="en-CA" sz="2400" dirty="0">
                <a:solidFill>
                  <a:srgbClr val="FFFFFF"/>
                </a:solidFill>
                <a:effectLst/>
              </a:rPr>
              <a:t>The Prophet installs </a:t>
            </a:r>
            <a:r>
              <a:rPr lang="en-CA" sz="2400" dirty="0">
                <a:solidFill>
                  <a:srgbClr val="FFFFFF"/>
                </a:solidFill>
              </a:rPr>
              <a:t>Imam Ali </a:t>
            </a:r>
            <a:r>
              <a:rPr lang="en-CA" sz="2400" dirty="0">
                <a:solidFill>
                  <a:srgbClr val="FFFFFF"/>
                </a:solidFill>
                <a:effectLst/>
              </a:rPr>
              <a:t>as his deputy to keep an eye on the hypocrites who were left behind.</a:t>
            </a:r>
          </a:p>
          <a:p>
            <a:r>
              <a:rPr lang="en-CA" sz="2400" dirty="0">
                <a:solidFill>
                  <a:srgbClr val="FFFFFF"/>
                </a:solidFill>
              </a:rPr>
              <a:t>Some hypocrites like Abdullah ibn Ubay and his companions were known but many other hypocrites were unidentifiable.</a:t>
            </a:r>
          </a:p>
          <a:p>
            <a:pPr marL="0" indent="0" algn="ctr">
              <a:buNone/>
            </a:pPr>
            <a:r>
              <a:rPr lang="ar-AE" sz="2400" dirty="0">
                <a:solidFill>
                  <a:srgbClr val="FFFFFF"/>
                </a:solidFill>
                <a:effectLst/>
              </a:rPr>
              <a:t>وَإِذَا رَأَيْتَهُمْ تُعْجِبُكَ أَجْسَامُهُمْ وَإِن يَقُولُوا۟ تَسْمَعْ لِقَوْلِهِمْ</a:t>
            </a:r>
            <a:endParaRPr lang="en-CA" sz="2400" dirty="0">
              <a:solidFill>
                <a:srgbClr val="FFFFFF"/>
              </a:solidFill>
              <a:effectLst/>
            </a:endParaRPr>
          </a:p>
          <a:p>
            <a:pPr marL="0" indent="0" algn="ctr">
              <a:buNone/>
            </a:pPr>
            <a:r>
              <a:rPr lang="en-CA" sz="2400" b="0" i="0" dirty="0">
                <a:solidFill>
                  <a:srgbClr val="FFFFFF"/>
                </a:solidFill>
                <a:effectLst/>
              </a:rPr>
              <a:t>“And when you see them, their forms please you, and if they speak, you listen to their speech…”</a:t>
            </a:r>
          </a:p>
          <a:p>
            <a:pPr marL="0" indent="0" algn="ctr">
              <a:buNone/>
            </a:pPr>
            <a:r>
              <a:rPr lang="en-CA" sz="2400" dirty="0">
                <a:solidFill>
                  <a:srgbClr val="FFFFFF"/>
                </a:solidFill>
              </a:rPr>
              <a:t>Quran 63:4</a:t>
            </a: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960768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F35DF-9718-F703-74DF-8F2BD722458E}"/>
              </a:ext>
            </a:extLst>
          </p:cNvPr>
          <p:cNvSpPr>
            <a:spLocks noGrp="1"/>
          </p:cNvSpPr>
          <p:nvPr>
            <p:ph type="title"/>
          </p:nvPr>
        </p:nvSpPr>
        <p:spPr>
          <a:xfrm>
            <a:off x="720000" y="619200"/>
            <a:ext cx="10728322" cy="793964"/>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FA775568-9772-D433-5BC9-FD984BCD78D2}"/>
              </a:ext>
            </a:extLst>
          </p:cNvPr>
          <p:cNvSpPr>
            <a:spLocks noGrp="1"/>
          </p:cNvSpPr>
          <p:nvPr>
            <p:ph idx="1"/>
          </p:nvPr>
        </p:nvSpPr>
        <p:spPr>
          <a:xfrm>
            <a:off x="720000" y="1413164"/>
            <a:ext cx="10728325" cy="4355811"/>
          </a:xfrm>
        </p:spPr>
        <p:txBody>
          <a:bodyPr>
            <a:normAutofit/>
          </a:bodyPr>
          <a:lstStyle/>
          <a:p>
            <a:r>
              <a:rPr lang="en-US" sz="2400" dirty="0">
                <a:solidFill>
                  <a:srgbClr val="FFFFFF"/>
                </a:solidFill>
              </a:rPr>
              <a:t>Ibn Al-</a:t>
            </a:r>
            <a:r>
              <a:rPr lang="en-US" sz="2400" dirty="0" err="1">
                <a:solidFill>
                  <a:srgbClr val="FFFFFF"/>
                </a:solidFill>
              </a:rPr>
              <a:t>Qayyim</a:t>
            </a:r>
            <a:r>
              <a:rPr lang="en-US" sz="2400" dirty="0">
                <a:solidFill>
                  <a:srgbClr val="FFFFFF"/>
                </a:solidFill>
              </a:rPr>
              <a:t> (751 AH) in his book </a:t>
            </a:r>
            <a:r>
              <a:rPr lang="ar-AE" sz="2400" dirty="0">
                <a:solidFill>
                  <a:srgbClr val="FFFFFF"/>
                </a:solidFill>
              </a:rPr>
              <a:t>الداء والدواء</a:t>
            </a:r>
            <a:r>
              <a:rPr lang="en-CA" sz="2400" dirty="0">
                <a:solidFill>
                  <a:srgbClr val="FFFFFF"/>
                </a:solidFill>
              </a:rPr>
              <a:t> writes:</a:t>
            </a:r>
          </a:p>
          <a:p>
            <a:pPr marL="0" indent="0" algn="ctr">
              <a:buNone/>
            </a:pPr>
            <a:r>
              <a:rPr lang="ar-AE" sz="2400" dirty="0">
                <a:solidFill>
                  <a:srgbClr val="FFFFFF"/>
                </a:solidFill>
              </a:rPr>
              <a:t>وكان عمر بن الخطاب يقول لحذيفة: أنشُدك الله، هل سمّاني لك رسول الله ﷺ؟ يعني في المنافقين فيقول: لا، ولا أزكّي بعدك أحدًا</a:t>
            </a:r>
            <a:endParaRPr lang="en-CA" sz="2400" dirty="0">
              <a:solidFill>
                <a:srgbClr val="FFFFFF"/>
              </a:solidFill>
            </a:endParaRPr>
          </a:p>
          <a:p>
            <a:pPr marL="0" indent="0" algn="ctr">
              <a:buNone/>
            </a:pPr>
            <a:r>
              <a:rPr lang="en-US" sz="2400" dirty="0">
                <a:solidFill>
                  <a:srgbClr val="FFFFFF"/>
                </a:solidFill>
              </a:rPr>
              <a:t>And Umar ibn Al-Khattab used to say to </a:t>
            </a:r>
            <a:r>
              <a:rPr lang="en-US" sz="2400" dirty="0" err="1">
                <a:solidFill>
                  <a:srgbClr val="FFFFFF"/>
                </a:solidFill>
              </a:rPr>
              <a:t>Hudhayfah</a:t>
            </a:r>
            <a:r>
              <a:rPr lang="en-US" sz="2400" dirty="0">
                <a:solidFill>
                  <a:srgbClr val="FFFFFF"/>
                </a:solidFill>
              </a:rPr>
              <a:t>, 'I beseech you by Allah, did the Messenger of Allah (peace be upon him) name me to you (as one of the hypocrites)?' </a:t>
            </a:r>
            <a:r>
              <a:rPr lang="en-US" sz="2400" dirty="0" err="1">
                <a:solidFill>
                  <a:srgbClr val="FFFFFF"/>
                </a:solidFill>
              </a:rPr>
              <a:t>Hudhayfah</a:t>
            </a:r>
            <a:r>
              <a:rPr lang="en-US" sz="2400" dirty="0">
                <a:solidFill>
                  <a:srgbClr val="FFFFFF"/>
                </a:solidFill>
              </a:rPr>
              <a:t> would reply, 'No, and I will not praise anyone after you.'"</a:t>
            </a:r>
          </a:p>
        </p:txBody>
      </p:sp>
    </p:spTree>
    <p:extLst>
      <p:ext uri="{BB962C8B-B14F-4D97-AF65-F5344CB8AC3E}">
        <p14:creationId xmlns:p14="http://schemas.microsoft.com/office/powerpoint/2010/main" val="459483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57DDB-1A41-2466-0C09-C20278D65880}"/>
              </a:ext>
            </a:extLst>
          </p:cNvPr>
          <p:cNvSpPr>
            <a:spLocks noGrp="1"/>
          </p:cNvSpPr>
          <p:nvPr>
            <p:ph type="title"/>
          </p:nvPr>
        </p:nvSpPr>
        <p:spPr>
          <a:xfrm>
            <a:off x="720000" y="619200"/>
            <a:ext cx="10728322" cy="821673"/>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4881E569-D058-C08B-F25D-8F2ED9B9EE44}"/>
              </a:ext>
            </a:extLst>
          </p:cNvPr>
          <p:cNvSpPr>
            <a:spLocks noGrp="1"/>
          </p:cNvSpPr>
          <p:nvPr>
            <p:ph idx="1"/>
          </p:nvPr>
        </p:nvSpPr>
        <p:spPr>
          <a:xfrm>
            <a:off x="720000" y="1440874"/>
            <a:ext cx="10728325" cy="4328102"/>
          </a:xfrm>
        </p:spPr>
        <p:txBody>
          <a:bodyPr/>
          <a:lstStyle/>
          <a:p>
            <a:r>
              <a:rPr lang="en-US" sz="2400" dirty="0">
                <a:solidFill>
                  <a:srgbClr val="FFFFFF"/>
                </a:solidFill>
              </a:rPr>
              <a:t>Al-</a:t>
            </a:r>
            <a:r>
              <a:rPr lang="en-US" sz="2400" dirty="0" err="1">
                <a:solidFill>
                  <a:srgbClr val="FFFFFF"/>
                </a:solidFill>
              </a:rPr>
              <a:t>Waqidi</a:t>
            </a:r>
            <a:r>
              <a:rPr lang="en-US" sz="2400" dirty="0">
                <a:solidFill>
                  <a:srgbClr val="FFFFFF"/>
                </a:solidFill>
              </a:rPr>
              <a:t> (d. 207 AH) in his Al-</a:t>
            </a:r>
            <a:r>
              <a:rPr lang="en-US" sz="2400" dirty="0" err="1">
                <a:solidFill>
                  <a:srgbClr val="FFFFFF"/>
                </a:solidFill>
              </a:rPr>
              <a:t>Maghazi</a:t>
            </a:r>
            <a:r>
              <a:rPr lang="en-US" sz="2400" dirty="0">
                <a:solidFill>
                  <a:srgbClr val="FFFFFF"/>
                </a:solidFill>
              </a:rPr>
              <a:t> also mentions this incident. The summary of the incident is as follows:</a:t>
            </a:r>
          </a:p>
          <a:p>
            <a:r>
              <a:rPr lang="en-US" sz="2400" dirty="0">
                <a:solidFill>
                  <a:srgbClr val="FFFFFF"/>
                </a:solidFill>
              </a:rPr>
              <a:t>On the way back from Tabuk, twelve men -- seven from the Umayyads and five from the rest of Quraysh– ambushed the Messenger of God, at which God and the Prophet damned everyone on the mountain pass other other than his guide and driver.</a:t>
            </a:r>
          </a:p>
          <a:p>
            <a:r>
              <a:rPr lang="en-US" sz="2400" dirty="0">
                <a:solidFill>
                  <a:srgbClr val="FFFFFF"/>
                </a:solidFill>
              </a:rPr>
              <a:t>At the Pass of </a:t>
            </a:r>
            <a:r>
              <a:rPr lang="en-US" sz="2400" dirty="0" err="1">
                <a:solidFill>
                  <a:srgbClr val="FFFFFF"/>
                </a:solidFill>
              </a:rPr>
              <a:t>Fiq</a:t>
            </a:r>
            <a:r>
              <a:rPr lang="en-US" sz="2400" dirty="0">
                <a:solidFill>
                  <a:srgbClr val="FFFFFF"/>
                </a:solidFill>
              </a:rPr>
              <a:t> or </a:t>
            </a:r>
            <a:r>
              <a:rPr lang="en-US" sz="2400" dirty="0" err="1">
                <a:solidFill>
                  <a:srgbClr val="FFFFFF"/>
                </a:solidFill>
              </a:rPr>
              <a:t>Dhul</a:t>
            </a:r>
            <a:r>
              <a:rPr lang="en-US" sz="2400" dirty="0">
                <a:solidFill>
                  <a:srgbClr val="FFFFFF"/>
                </a:solidFill>
              </a:rPr>
              <a:t> </a:t>
            </a:r>
            <a:r>
              <a:rPr lang="en-US" sz="2400" dirty="0" err="1">
                <a:solidFill>
                  <a:srgbClr val="FFFFFF"/>
                </a:solidFill>
              </a:rPr>
              <a:t>Fiq</a:t>
            </a:r>
            <a:r>
              <a:rPr lang="en-US" sz="2400" dirty="0">
                <a:solidFill>
                  <a:srgbClr val="FFFFFF"/>
                </a:solidFill>
              </a:rPr>
              <a:t>, the Prophet planned to take the narrow high road through the pass while he ordered the rest of the army to take the safer road through the valley.</a:t>
            </a:r>
          </a:p>
          <a:p>
            <a:pPr marL="0" indent="0" algn="ctr">
              <a:buNone/>
            </a:pPr>
            <a:endParaRPr lang="en-US" dirty="0"/>
          </a:p>
        </p:txBody>
      </p:sp>
    </p:spTree>
    <p:extLst>
      <p:ext uri="{BB962C8B-B14F-4D97-AF65-F5344CB8AC3E}">
        <p14:creationId xmlns:p14="http://schemas.microsoft.com/office/powerpoint/2010/main" val="2116223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AD6BB-E87E-4EA6-339B-0130D07BD229}"/>
              </a:ext>
            </a:extLst>
          </p:cNvPr>
          <p:cNvSpPr>
            <a:spLocks noGrp="1"/>
          </p:cNvSpPr>
          <p:nvPr>
            <p:ph type="title"/>
          </p:nvPr>
        </p:nvSpPr>
        <p:spPr>
          <a:xfrm>
            <a:off x="720000" y="619200"/>
            <a:ext cx="10728322" cy="766255"/>
          </a:xfrm>
        </p:spPr>
        <p:txBody>
          <a:bodyPr/>
          <a:lstStyle/>
          <a:p>
            <a:pPr algn="ctr"/>
            <a:r>
              <a:rPr lang="en-US" dirty="0"/>
              <a:t>The Incident of the Mountain Pass</a:t>
            </a:r>
          </a:p>
        </p:txBody>
      </p:sp>
      <p:sp>
        <p:nvSpPr>
          <p:cNvPr id="3" name="Content Placeholder 2">
            <a:extLst>
              <a:ext uri="{FF2B5EF4-FFF2-40B4-BE49-F238E27FC236}">
                <a16:creationId xmlns:a16="http://schemas.microsoft.com/office/drawing/2014/main" id="{CE61CBBE-7EC1-BE7A-A97F-B67F7DF21941}"/>
              </a:ext>
            </a:extLst>
          </p:cNvPr>
          <p:cNvSpPr>
            <a:spLocks noGrp="1"/>
          </p:cNvSpPr>
          <p:nvPr>
            <p:ph idx="1"/>
          </p:nvPr>
        </p:nvSpPr>
        <p:spPr>
          <a:xfrm>
            <a:off x="720000" y="1496292"/>
            <a:ext cx="10728325" cy="4862944"/>
          </a:xfrm>
        </p:spPr>
        <p:txBody>
          <a:bodyPr>
            <a:noAutofit/>
          </a:bodyPr>
          <a:lstStyle/>
          <a:p>
            <a:r>
              <a:rPr lang="en-US" sz="2400" dirty="0">
                <a:solidFill>
                  <a:srgbClr val="FFFFFF"/>
                </a:solidFill>
              </a:rPr>
              <a:t>He took </a:t>
            </a:r>
            <a:r>
              <a:rPr lang="en-US" sz="2400" dirty="0" err="1">
                <a:solidFill>
                  <a:srgbClr val="FFFFFF"/>
                </a:solidFill>
              </a:rPr>
              <a:t>Hudhayfah</a:t>
            </a:r>
            <a:r>
              <a:rPr lang="en-US" sz="2400" dirty="0">
                <a:solidFill>
                  <a:srgbClr val="FFFFFF"/>
                </a:solidFill>
              </a:rPr>
              <a:t> ibn Al-</a:t>
            </a:r>
            <a:r>
              <a:rPr lang="en-US" sz="2400" dirty="0" err="1">
                <a:solidFill>
                  <a:srgbClr val="FFFFFF"/>
                </a:solidFill>
              </a:rPr>
              <a:t>Yaman</a:t>
            </a:r>
            <a:r>
              <a:rPr lang="en-US" sz="2400" dirty="0">
                <a:solidFill>
                  <a:srgbClr val="FFFFFF"/>
                </a:solidFill>
              </a:rPr>
              <a:t> as his guide and Ammar ibn Yasir as his driver. Twelve of his soldiers who were hypocrites snuck onto the high road and lay in wait to ambush him and startle his camel to make it throw him over the cliff.</a:t>
            </a:r>
          </a:p>
          <a:p>
            <a:r>
              <a:rPr lang="en-US" sz="2400" dirty="0">
                <a:solidFill>
                  <a:srgbClr val="FFFFFF"/>
                </a:solidFill>
              </a:rPr>
              <a:t>Gabriel informed him of their conspiracy, so the Prophet ordered </a:t>
            </a:r>
            <a:r>
              <a:rPr lang="en-US" sz="2400" dirty="0" err="1">
                <a:solidFill>
                  <a:srgbClr val="FFFFFF"/>
                </a:solidFill>
              </a:rPr>
              <a:t>Hudhayfah</a:t>
            </a:r>
            <a:r>
              <a:rPr lang="en-US" sz="2400" dirty="0">
                <a:solidFill>
                  <a:srgbClr val="FFFFFF"/>
                </a:solidFill>
              </a:rPr>
              <a:t> to travel ahead and flush them out so that they would flee from the scene.</a:t>
            </a:r>
          </a:p>
          <a:p>
            <a:r>
              <a:rPr lang="en-US" sz="2400" dirty="0">
                <a:solidFill>
                  <a:srgbClr val="FFFFFF"/>
                </a:solidFill>
              </a:rPr>
              <a:t>Despite the darkness, </a:t>
            </a:r>
            <a:r>
              <a:rPr lang="en-US" sz="2400" dirty="0" err="1">
                <a:solidFill>
                  <a:srgbClr val="FFFFFF"/>
                </a:solidFill>
              </a:rPr>
              <a:t>Hudhayfah</a:t>
            </a:r>
            <a:r>
              <a:rPr lang="en-US" sz="2400" dirty="0">
                <a:solidFill>
                  <a:srgbClr val="FFFFFF"/>
                </a:solidFill>
              </a:rPr>
              <a:t> was able to recognize some of the conspirators as they fled, and the Prophet told him the names of the others based on the intelligence Gabriel had provided him.</a:t>
            </a:r>
          </a:p>
        </p:txBody>
      </p:sp>
    </p:spTree>
    <p:extLst>
      <p:ext uri="{BB962C8B-B14F-4D97-AF65-F5344CB8AC3E}">
        <p14:creationId xmlns:p14="http://schemas.microsoft.com/office/powerpoint/2010/main" val="938158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AD6D5-59D1-F9C0-EEAD-B57A0F62D003}"/>
              </a:ext>
            </a:extLst>
          </p:cNvPr>
          <p:cNvSpPr>
            <a:spLocks noGrp="1"/>
          </p:cNvSpPr>
          <p:nvPr>
            <p:ph type="title"/>
          </p:nvPr>
        </p:nvSpPr>
        <p:spPr>
          <a:xfrm>
            <a:off x="720000" y="619200"/>
            <a:ext cx="10728322" cy="710836"/>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2FD4C856-1976-C1BD-3B3D-F43A07593C74}"/>
              </a:ext>
            </a:extLst>
          </p:cNvPr>
          <p:cNvSpPr>
            <a:spLocks noGrp="1"/>
          </p:cNvSpPr>
          <p:nvPr>
            <p:ph idx="1"/>
          </p:nvPr>
        </p:nvSpPr>
        <p:spPr>
          <a:xfrm>
            <a:off x="720000" y="1468582"/>
            <a:ext cx="10728325" cy="4300393"/>
          </a:xfrm>
        </p:spPr>
        <p:txBody>
          <a:bodyPr>
            <a:normAutofit/>
          </a:bodyPr>
          <a:lstStyle/>
          <a:p>
            <a:pPr marL="0" indent="0" algn="ctr">
              <a:buNone/>
            </a:pPr>
            <a:r>
              <a:rPr lang="ar-AE" sz="2400" dirty="0">
                <a:solidFill>
                  <a:srgbClr val="FFFFFF"/>
                </a:solidFill>
              </a:rPr>
              <a:t>وَمِمَّنْ حَوْلَكُم مِّنَ ٱلْأَعْرَابِ مُنَـٰفِقُونَ وَمِنْ أَهْلِ ٱلْمَدِينَةِ مَرَدُوا۟ عَلَى ٱلنِّفَاقِ لَا تَعْلَمُهُمْ نَحْنُ نَعْلَمُهُمْ سَنُعَذِّبُهُم مَّرَّتَيْنِ ثُمَّ يُرَدُّونَ إِلَىٰ عَذَابٍ عَظِيمٍ</a:t>
            </a:r>
            <a:endParaRPr lang="en-CA" sz="2400" dirty="0">
              <a:solidFill>
                <a:srgbClr val="FFFFFF"/>
              </a:solidFill>
            </a:endParaRPr>
          </a:p>
          <a:p>
            <a:pPr marL="0" indent="0" algn="ctr">
              <a:buNone/>
            </a:pPr>
            <a:r>
              <a:rPr lang="en-US" sz="2400" dirty="0">
                <a:solidFill>
                  <a:srgbClr val="FFFFFF"/>
                </a:solidFill>
              </a:rPr>
              <a:t>“And among those around you of the Bedouins are hypocrites, and [also] from the people of Medina. They have become accustomed to hypocrisy. You, [O Muhammad], do not know them, [but] We know them. We will punish them twice [in this world]; then they will be returned to a great punishment.”</a:t>
            </a:r>
          </a:p>
          <a:p>
            <a:pPr marL="0" indent="0" algn="ctr">
              <a:buNone/>
            </a:pPr>
            <a:r>
              <a:rPr lang="en-US" sz="2400" dirty="0">
                <a:solidFill>
                  <a:srgbClr val="FFFFFF"/>
                </a:solidFill>
              </a:rPr>
              <a:t>Quran 9:101</a:t>
            </a:r>
          </a:p>
        </p:txBody>
      </p:sp>
    </p:spTree>
    <p:extLst>
      <p:ext uri="{BB962C8B-B14F-4D97-AF65-F5344CB8AC3E}">
        <p14:creationId xmlns:p14="http://schemas.microsoft.com/office/powerpoint/2010/main" val="3270744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3E8E9-5DD8-0A5D-8143-89B5FD219A08}"/>
              </a:ext>
            </a:extLst>
          </p:cNvPr>
          <p:cNvSpPr>
            <a:spLocks noGrp="1"/>
          </p:cNvSpPr>
          <p:nvPr>
            <p:ph type="title"/>
          </p:nvPr>
        </p:nvSpPr>
        <p:spPr>
          <a:xfrm>
            <a:off x="720000" y="619200"/>
            <a:ext cx="10728322" cy="821673"/>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78795790-D790-5B69-AB90-352EA88F89F3}"/>
              </a:ext>
            </a:extLst>
          </p:cNvPr>
          <p:cNvSpPr>
            <a:spLocks noGrp="1"/>
          </p:cNvSpPr>
          <p:nvPr>
            <p:ph idx="1"/>
          </p:nvPr>
        </p:nvSpPr>
        <p:spPr>
          <a:xfrm>
            <a:off x="720000" y="1440874"/>
            <a:ext cx="10728325" cy="4328102"/>
          </a:xfrm>
        </p:spPr>
        <p:txBody>
          <a:bodyPr/>
          <a:lstStyle/>
          <a:p>
            <a:r>
              <a:rPr lang="en-US" sz="2400" dirty="0">
                <a:solidFill>
                  <a:srgbClr val="FFFFFF"/>
                </a:solidFill>
              </a:rPr>
              <a:t>The Prophet sets out for Tabuk and departs Medina from a well-known place known as  </a:t>
            </a:r>
            <a:r>
              <a:rPr lang="en-US" sz="2400" dirty="0" err="1">
                <a:solidFill>
                  <a:srgbClr val="FFFFFF"/>
                </a:solidFill>
              </a:rPr>
              <a:t>Thaniyat</a:t>
            </a:r>
            <a:r>
              <a:rPr lang="en-US" sz="2400" dirty="0">
                <a:solidFill>
                  <a:srgbClr val="FFFFFF"/>
                </a:solidFill>
              </a:rPr>
              <a:t> al-Wada' </a:t>
            </a:r>
            <a:r>
              <a:rPr lang="ar-AE" sz="2400" dirty="0">
                <a:solidFill>
                  <a:srgbClr val="FFFFFF"/>
                </a:solidFill>
              </a:rPr>
              <a:t>ثنية الوداع</a:t>
            </a:r>
            <a:r>
              <a:rPr lang="en-CA" sz="2400" dirty="0">
                <a:solidFill>
                  <a:srgbClr val="FFFFFF"/>
                </a:solidFill>
              </a:rPr>
              <a:t>. This was a small hill where families would wave goodbye to their loved ones departing on caravans heading north.</a:t>
            </a:r>
          </a:p>
          <a:p>
            <a:r>
              <a:rPr lang="en-CA" sz="2400" dirty="0">
                <a:solidFill>
                  <a:srgbClr val="FFFFFF"/>
                </a:solidFill>
              </a:rPr>
              <a:t> The famous poem "Tala' al-</a:t>
            </a:r>
            <a:r>
              <a:rPr lang="en-CA" sz="2400" dirty="0" err="1">
                <a:solidFill>
                  <a:srgbClr val="FFFFFF"/>
                </a:solidFill>
              </a:rPr>
              <a:t>Badru</a:t>
            </a:r>
            <a:r>
              <a:rPr lang="en-CA" sz="2400" dirty="0">
                <a:solidFill>
                  <a:srgbClr val="FFFFFF"/>
                </a:solidFill>
              </a:rPr>
              <a:t> 'Alayna" </a:t>
            </a:r>
            <a:r>
              <a:rPr lang="ar-AE" sz="2400" dirty="0">
                <a:solidFill>
                  <a:srgbClr val="FFFFFF"/>
                </a:solidFill>
              </a:rPr>
              <a:t>طلع البدر علينا </a:t>
            </a:r>
            <a:r>
              <a:rPr lang="en-CA" sz="2400" dirty="0">
                <a:solidFill>
                  <a:srgbClr val="FFFFFF"/>
                </a:solidFill>
              </a:rPr>
              <a:t> (The Full Moon Rose Over Us) was not sung during the Hijrah.</a:t>
            </a:r>
          </a:p>
          <a:p>
            <a:r>
              <a:rPr lang="en-CA" sz="2400" dirty="0">
                <a:solidFill>
                  <a:srgbClr val="FFFFFF"/>
                </a:solidFill>
              </a:rPr>
              <a:t>The poem was actually sung when the Prophet returned from Tabuk, as the entire city of Medina, now Muslim, rejoiced at his return.</a:t>
            </a:r>
          </a:p>
          <a:p>
            <a:endParaRPr lang="en-CA" sz="2400" dirty="0">
              <a:solidFill>
                <a:srgbClr val="FFFFFF"/>
              </a:solidFill>
            </a:endParaRPr>
          </a:p>
          <a:p>
            <a:endParaRPr lang="en-CA" sz="2400" dirty="0">
              <a:solidFill>
                <a:srgbClr val="FFFFFF"/>
              </a:solidFill>
            </a:endParaRPr>
          </a:p>
          <a:p>
            <a:endParaRPr lang="en-CA" sz="2400" dirty="0">
              <a:solidFill>
                <a:srgbClr val="FFFFFF"/>
              </a:solidFill>
            </a:endParaRPr>
          </a:p>
          <a:p>
            <a:endParaRPr lang="ar-AE" sz="2400" dirty="0">
              <a:solidFill>
                <a:srgbClr val="FFFFFF"/>
              </a:solidFill>
            </a:endParaRPr>
          </a:p>
          <a:p>
            <a:endParaRPr lang="en-US" dirty="0"/>
          </a:p>
        </p:txBody>
      </p:sp>
    </p:spTree>
    <p:extLst>
      <p:ext uri="{BB962C8B-B14F-4D97-AF65-F5344CB8AC3E}">
        <p14:creationId xmlns:p14="http://schemas.microsoft.com/office/powerpoint/2010/main" val="12295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A2C7-A0A3-92ED-CA5D-8F64242CBBF2}"/>
              </a:ext>
            </a:extLst>
          </p:cNvPr>
          <p:cNvSpPr>
            <a:spLocks noGrp="1"/>
          </p:cNvSpPr>
          <p:nvPr>
            <p:ph type="title"/>
          </p:nvPr>
        </p:nvSpPr>
        <p:spPr>
          <a:xfrm>
            <a:off x="720000" y="619200"/>
            <a:ext cx="10728322" cy="710836"/>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EB68B88A-2B8E-40C8-B760-498E3AAE4A57}"/>
              </a:ext>
            </a:extLst>
          </p:cNvPr>
          <p:cNvSpPr>
            <a:spLocks noGrp="1"/>
          </p:cNvSpPr>
          <p:nvPr>
            <p:ph idx="1"/>
          </p:nvPr>
        </p:nvSpPr>
        <p:spPr>
          <a:xfrm>
            <a:off x="720000" y="1565564"/>
            <a:ext cx="10728325" cy="4203411"/>
          </a:xfrm>
        </p:spPr>
        <p:txBody>
          <a:bodyPr/>
          <a:lstStyle/>
          <a:p>
            <a:r>
              <a:rPr lang="en-US" sz="2400" dirty="0">
                <a:solidFill>
                  <a:srgbClr val="FFFFFF"/>
                </a:solidFill>
              </a:rPr>
              <a:t>After passing </a:t>
            </a:r>
            <a:r>
              <a:rPr lang="en-US" sz="2400" dirty="0" err="1">
                <a:solidFill>
                  <a:srgbClr val="FFFFFF"/>
                </a:solidFill>
              </a:rPr>
              <a:t>Thaniyat</a:t>
            </a:r>
            <a:r>
              <a:rPr lang="en-US" sz="2400" dirty="0">
                <a:solidFill>
                  <a:srgbClr val="FFFFFF"/>
                </a:solidFill>
              </a:rPr>
              <a:t> al-Wada', the Prophet paused to reorganize the troops. This was the largest army ever assembled with nearly 30,000 soldiers according to some estimates.</a:t>
            </a:r>
          </a:p>
          <a:p>
            <a:r>
              <a:rPr lang="en-US" sz="2400" dirty="0">
                <a:solidFill>
                  <a:srgbClr val="FFFFFF"/>
                </a:solidFill>
              </a:rPr>
              <a:t>The Prophet demonstrated exceptional competence, management, and organizational skills, despite having no formal military training. He assigned leaders to each battalion and gave each one a flag.</a:t>
            </a:r>
          </a:p>
          <a:p>
            <a:endParaRPr lang="en-US" sz="2400" dirty="0">
              <a:solidFill>
                <a:srgbClr val="FFFFFF"/>
              </a:solidFill>
            </a:endParaRPr>
          </a:p>
          <a:p>
            <a:endParaRPr lang="en-US" dirty="0"/>
          </a:p>
        </p:txBody>
      </p:sp>
    </p:spTree>
    <p:extLst>
      <p:ext uri="{BB962C8B-B14F-4D97-AF65-F5344CB8AC3E}">
        <p14:creationId xmlns:p14="http://schemas.microsoft.com/office/powerpoint/2010/main" val="1098697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73D7A-E830-2117-893D-7FBC4A5EE879}"/>
              </a:ext>
            </a:extLst>
          </p:cNvPr>
          <p:cNvSpPr>
            <a:spLocks noGrp="1"/>
          </p:cNvSpPr>
          <p:nvPr>
            <p:ph type="title"/>
          </p:nvPr>
        </p:nvSpPr>
        <p:spPr>
          <a:xfrm>
            <a:off x="720000" y="619200"/>
            <a:ext cx="10728322" cy="807818"/>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E5902134-EE19-8B57-50F2-6C3252F20241}"/>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When the army reached the land of </a:t>
            </a:r>
            <a:r>
              <a:rPr lang="en-US" sz="2400" dirty="0" err="1">
                <a:solidFill>
                  <a:srgbClr val="FFFFFF"/>
                </a:solidFill>
              </a:rPr>
              <a:t>Mada'in</a:t>
            </a:r>
            <a:r>
              <a:rPr lang="en-US" sz="2400" dirty="0">
                <a:solidFill>
                  <a:srgbClr val="FFFFFF"/>
                </a:solidFill>
              </a:rPr>
              <a:t>, which was historically the land of Thamud, the Prophet  covered his face with his cloak, urged his mount to move quickly, and passed through their dwellings swiftly. He told his companions:</a:t>
            </a:r>
          </a:p>
          <a:p>
            <a:pPr marL="0" indent="0" algn="ctr">
              <a:buNone/>
            </a:pPr>
            <a:r>
              <a:rPr lang="ar-AE" sz="2400" dirty="0">
                <a:solidFill>
                  <a:srgbClr val="FFFFFF"/>
                </a:solidFill>
              </a:rPr>
              <a:t>لا تَدخُلُوا بُيوتَ الَّذينَ ظَلَمُوا إلا وَأنتُم باكونَ خوفاً أن يُصِيبكُم مثلَ ما أصابَهُم</a:t>
            </a:r>
            <a:endParaRPr lang="en-US" sz="2400" dirty="0">
              <a:solidFill>
                <a:srgbClr val="FFFFFF"/>
              </a:solidFill>
            </a:endParaRPr>
          </a:p>
          <a:p>
            <a:pPr marL="0" indent="0" algn="ctr">
              <a:buNone/>
            </a:pPr>
            <a:r>
              <a:rPr lang="en-US" sz="2400" dirty="0">
                <a:solidFill>
                  <a:srgbClr val="FFFFFF"/>
                </a:solidFill>
              </a:rPr>
              <a:t> "Do not enter the homes of those who have wronged unless you are weeping, for fear that you may be afflicted with what befell them."</a:t>
            </a:r>
          </a:p>
        </p:txBody>
      </p:sp>
    </p:spTree>
    <p:extLst>
      <p:ext uri="{BB962C8B-B14F-4D97-AF65-F5344CB8AC3E}">
        <p14:creationId xmlns:p14="http://schemas.microsoft.com/office/powerpoint/2010/main" val="1505954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7DE8A-95BC-C281-E3C6-B66C0D0278B1}"/>
              </a:ext>
            </a:extLst>
          </p:cNvPr>
          <p:cNvSpPr>
            <a:spLocks noGrp="1"/>
          </p:cNvSpPr>
          <p:nvPr>
            <p:ph type="title"/>
          </p:nvPr>
        </p:nvSpPr>
        <p:spPr>
          <a:xfrm>
            <a:off x="720000" y="619200"/>
            <a:ext cx="10728322" cy="752400"/>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41B93A2C-AAC7-3173-D6A2-3F05334E7DCA}"/>
              </a:ext>
            </a:extLst>
          </p:cNvPr>
          <p:cNvSpPr>
            <a:spLocks noGrp="1"/>
          </p:cNvSpPr>
          <p:nvPr>
            <p:ph idx="1"/>
          </p:nvPr>
        </p:nvSpPr>
        <p:spPr>
          <a:xfrm>
            <a:off x="720000" y="1524000"/>
            <a:ext cx="10728325" cy="4244975"/>
          </a:xfrm>
        </p:spPr>
        <p:txBody>
          <a:bodyPr/>
          <a:lstStyle/>
          <a:p>
            <a:r>
              <a:rPr lang="en-US" dirty="0">
                <a:solidFill>
                  <a:srgbClr val="FFFFFF"/>
                </a:solidFill>
              </a:rPr>
              <a:t>He urged his companions to reflect on the fate of past nations and peoples, considering their outcomes due to their arrogance, stubbornness, and rebellion against the truth. The silent ruins and the shadow of death over those areas serve as a powerful lesson for future generations.</a:t>
            </a:r>
          </a:p>
          <a:p>
            <a:r>
              <a:rPr lang="en-US" dirty="0">
                <a:solidFill>
                  <a:srgbClr val="FFFFFF"/>
                </a:solidFill>
              </a:rPr>
              <a:t>The Prophet forbade the people from drinking the water of Thamud, using it for ablution, making food with it, or baking with it. Any dough made with it was to be fed to the camels, and any cooked food with it was to be discarded.</a:t>
            </a:r>
          </a:p>
          <a:p>
            <a:r>
              <a:rPr lang="en-US" dirty="0">
                <a:solidFill>
                  <a:srgbClr val="FFFFFF"/>
                </a:solidFill>
              </a:rPr>
              <a:t>The companions obeyed the Prophet's instructions and left the area. Later that night, they reached the well from which the she-camel of Prophet Salih used to drink, and they camped there as instructed by the Prophet.</a:t>
            </a:r>
          </a:p>
          <a:p>
            <a:endParaRPr lang="en-US" dirty="0"/>
          </a:p>
          <a:p>
            <a:endParaRPr lang="en-US" dirty="0"/>
          </a:p>
        </p:txBody>
      </p:sp>
    </p:spTree>
    <p:extLst>
      <p:ext uri="{BB962C8B-B14F-4D97-AF65-F5344CB8AC3E}">
        <p14:creationId xmlns:p14="http://schemas.microsoft.com/office/powerpoint/2010/main" val="176740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1CC42-A754-E8F1-3C72-F8F31E53BE30}"/>
              </a:ext>
            </a:extLst>
          </p:cNvPr>
          <p:cNvSpPr>
            <a:spLocks noGrp="1"/>
          </p:cNvSpPr>
          <p:nvPr>
            <p:ph type="title"/>
          </p:nvPr>
        </p:nvSpPr>
        <p:spPr>
          <a:xfrm>
            <a:off x="720000" y="619200"/>
            <a:ext cx="10728322" cy="766255"/>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7192AFCD-47FB-DD4F-DDC1-D8BC8150B418}"/>
              </a:ext>
            </a:extLst>
          </p:cNvPr>
          <p:cNvSpPr>
            <a:spLocks noGrp="1"/>
          </p:cNvSpPr>
          <p:nvPr>
            <p:ph idx="1"/>
          </p:nvPr>
        </p:nvSpPr>
        <p:spPr>
          <a:xfrm>
            <a:off x="720000" y="1385456"/>
            <a:ext cx="10728325" cy="4383520"/>
          </a:xfrm>
        </p:spPr>
        <p:txBody>
          <a:bodyPr/>
          <a:lstStyle/>
          <a:p>
            <a:r>
              <a:rPr lang="en-US" dirty="0">
                <a:solidFill>
                  <a:srgbClr val="FFFFFF"/>
                </a:solidFill>
              </a:rPr>
              <a:t>The morning of their arrival in Tabuk, the Prophet delivered a speech:</a:t>
            </a:r>
          </a:p>
          <a:p>
            <a:pPr marL="0" indent="0" algn="ctr">
              <a:buNone/>
            </a:pPr>
            <a:r>
              <a:rPr lang="ar-AE" dirty="0">
                <a:solidFill>
                  <a:srgbClr val="FFFFFF"/>
                </a:solidFill>
              </a:rPr>
              <a:t>" أيها الناس ، أما بعد ; فإن أصدق الحديث كتاب الله ، وأوثق العرى كلمة التقوى ، وخير الملل ملة إبراهيم ، وخير السنن سنة محمد ، وأشرف الحديث ذكر الله ، وأحسن القصص هذا القرآن ، وخير الأمور عوازمها ، وشر الأمور محدثاتها ، وأحسن الهدي هدي الأنبياء ، وأشرف الموت قتل الشهداء</a:t>
            </a:r>
            <a:endParaRPr lang="en-US" dirty="0">
              <a:solidFill>
                <a:srgbClr val="FFFFFF"/>
              </a:solidFill>
            </a:endParaRPr>
          </a:p>
          <a:p>
            <a:pPr marL="0" indent="0" algn="ctr">
              <a:buNone/>
            </a:pPr>
            <a:r>
              <a:rPr lang="en-US" dirty="0">
                <a:solidFill>
                  <a:srgbClr val="FFFFFF"/>
                </a:solidFill>
              </a:rPr>
              <a:t>"O people, the most truthful speech is the Book of God, the firmest bond is the word of piety, the best religion is the religion of Abraham, the best practice is the practice of Muhammad, the most honorable speech is the remembrance of God, the best stories are in this Quran, the best deeds are those done with determination, the worst matters are religious innovations, the best guidance is the guidance of the prophets, and the most honorable death is martyrdom."</a:t>
            </a:r>
          </a:p>
        </p:txBody>
      </p:sp>
    </p:spTree>
    <p:extLst>
      <p:ext uri="{BB962C8B-B14F-4D97-AF65-F5344CB8AC3E}">
        <p14:creationId xmlns:p14="http://schemas.microsoft.com/office/powerpoint/2010/main" val="1756503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40D01-AEE1-64FA-0607-DD63FB0E6507}"/>
              </a:ext>
            </a:extLst>
          </p:cNvPr>
          <p:cNvSpPr>
            <a:spLocks noGrp="1"/>
          </p:cNvSpPr>
          <p:nvPr>
            <p:ph type="title"/>
          </p:nvPr>
        </p:nvSpPr>
        <p:spPr>
          <a:xfrm>
            <a:off x="720000" y="619200"/>
            <a:ext cx="10728322" cy="683127"/>
          </a:xfrm>
        </p:spPr>
        <p:txBody>
          <a:bodyPr/>
          <a:lstStyle/>
          <a:p>
            <a:pPr algn="ctr"/>
            <a:r>
              <a:rPr lang="en-US" dirty="0"/>
              <a:t>The Battle of Tabuk</a:t>
            </a:r>
          </a:p>
        </p:txBody>
      </p:sp>
      <p:sp>
        <p:nvSpPr>
          <p:cNvPr id="3" name="Content Placeholder 2">
            <a:extLst>
              <a:ext uri="{FF2B5EF4-FFF2-40B4-BE49-F238E27FC236}">
                <a16:creationId xmlns:a16="http://schemas.microsoft.com/office/drawing/2014/main" id="{B23FC9A1-0BB8-FAB1-8C44-91E0FB01ADAC}"/>
              </a:ext>
            </a:extLst>
          </p:cNvPr>
          <p:cNvSpPr>
            <a:spLocks noGrp="1"/>
          </p:cNvSpPr>
          <p:nvPr>
            <p:ph idx="1"/>
          </p:nvPr>
        </p:nvSpPr>
        <p:spPr>
          <a:xfrm>
            <a:off x="720000" y="1468582"/>
            <a:ext cx="10728325" cy="4300393"/>
          </a:xfrm>
        </p:spPr>
        <p:txBody>
          <a:bodyPr/>
          <a:lstStyle/>
          <a:p>
            <a:r>
              <a:rPr lang="en-CA" sz="2400" dirty="0">
                <a:solidFill>
                  <a:srgbClr val="FFFFFF"/>
                </a:solidFill>
              </a:rPr>
              <a:t>T</a:t>
            </a:r>
            <a:r>
              <a:rPr lang="en-CA" sz="2400" dirty="0">
                <a:solidFill>
                  <a:srgbClr val="FFFFFF"/>
                </a:solidFill>
                <a:effectLst/>
              </a:rPr>
              <a:t>he Prophet remained at Tabuk for 20 days, then returned without incident.</a:t>
            </a:r>
          </a:p>
          <a:p>
            <a:r>
              <a:rPr lang="en-CA" sz="2400" dirty="0">
                <a:solidFill>
                  <a:srgbClr val="FFFFFF"/>
                </a:solidFill>
              </a:rPr>
              <a:t>If no battle took place, were there any strategic benefits that were achieved?</a:t>
            </a:r>
          </a:p>
          <a:p>
            <a:pPr lvl="1"/>
            <a:r>
              <a:rPr lang="en-CA" sz="2400" dirty="0">
                <a:solidFill>
                  <a:srgbClr val="FFFFFF"/>
                </a:solidFill>
                <a:effectLst/>
              </a:rPr>
              <a:t>It allowed the Prophet to flex his muscles in front of the Byzantines.</a:t>
            </a:r>
          </a:p>
          <a:p>
            <a:pPr lvl="1"/>
            <a:r>
              <a:rPr lang="en-CA" sz="2400" dirty="0">
                <a:solidFill>
                  <a:srgbClr val="FFFFFF"/>
                </a:solidFill>
              </a:rPr>
              <a:t>T</a:t>
            </a:r>
            <a:r>
              <a:rPr lang="en-CA" sz="2400" dirty="0">
                <a:solidFill>
                  <a:srgbClr val="FFFFFF"/>
                </a:solidFill>
                <a:effectLst/>
              </a:rPr>
              <a:t>t gave the Prophet opportunity to make contact with local Christian tribes, invite them to Islam, and make treaties with them</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124721496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30560</TotalTime>
  <Words>2601</Words>
  <Application>Microsoft Macintosh PowerPoint</Application>
  <PresentationFormat>Widescreen</PresentationFormat>
  <Paragraphs>93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Avenir Next LT Pro</vt:lpstr>
      <vt:lpstr>KFGQPC Uthman Taha Naskh</vt:lpstr>
      <vt:lpstr>Sagona Book</vt:lpstr>
      <vt:lpstr>The Hand Extrablack</vt:lpstr>
      <vt:lpstr>BlobVTI</vt:lpstr>
      <vt:lpstr>The Life of Prophet Muhammad</vt:lpstr>
      <vt:lpstr>The Battle of Tabuk</vt:lpstr>
      <vt:lpstr>The Battle of Tabuk</vt:lpstr>
      <vt:lpstr>The Battle of Tabuk</vt:lpstr>
      <vt:lpstr>The Battle of Tabuk</vt:lpstr>
      <vt:lpstr>The Battle of Tabuk</vt:lpstr>
      <vt:lpstr>The Battle of Tabuk</vt:lpstr>
      <vt:lpstr>The Battle of Tabuk</vt:lpstr>
      <vt:lpstr>The Battle of Tabuk</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lpstr>The Incident of the Mountain Pass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1700</cp:revision>
  <dcterms:created xsi:type="dcterms:W3CDTF">2020-11-25T07:02:27Z</dcterms:created>
  <dcterms:modified xsi:type="dcterms:W3CDTF">2024-05-23T01:11:14Z</dcterms:modified>
</cp:coreProperties>
</file>