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3"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FEFEFE"/>
    <a:srgbClr val="F9FFFF"/>
    <a:srgbClr val="FCFCFC"/>
    <a:srgbClr val="FDFDFD"/>
    <a:srgbClr val="FCFFFF"/>
    <a:srgbClr val="EAF5FF"/>
    <a:srgbClr val="FAFAFA"/>
    <a:srgbClr val="FDFAFF"/>
    <a:srgbClr val="F6FFF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843"/>
    <p:restoredTop sz="94497"/>
  </p:normalViewPr>
  <p:slideViewPr>
    <p:cSldViewPr snapToGrid="0" snapToObjects="1">
      <p:cViewPr varScale="1">
        <p:scale>
          <a:sx n="93" d="100"/>
          <a:sy n="93" d="100"/>
        </p:scale>
        <p:origin x="216" y="42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640013" y="484479"/>
            <a:ext cx="6911974" cy="2954655"/>
          </a:xfrm>
        </p:spPr>
        <p:txBody>
          <a:bodyPr anchor="b">
            <a:normAutofit/>
          </a:bodyPr>
          <a:lstStyle>
            <a:lvl1pPr algn="ctr">
              <a:defRPr sz="5600" spc="-100" baseline="0"/>
            </a:lvl1pPr>
          </a:lstStyle>
          <a:p>
            <a:r>
              <a:rPr lang="en-US"/>
              <a:t>Click to edit Master title style</a:t>
            </a:r>
            <a:endParaRPr lang="en-US" dirty="0"/>
          </a:p>
        </p:txBody>
      </p:sp>
      <p:sp>
        <p:nvSpPr>
          <p:cNvPr id="3" name="Subtitle 2"/>
          <p:cNvSpPr>
            <a:spLocks noGrp="1"/>
          </p:cNvSpPr>
          <p:nvPr>
            <p:ph type="subTitle" idx="1"/>
          </p:nvPr>
        </p:nvSpPr>
        <p:spPr>
          <a:xfrm>
            <a:off x="2640013" y="3799133"/>
            <a:ext cx="6911974" cy="1969841"/>
          </a:xfrm>
        </p:spPr>
        <p:txBody>
          <a:bodyPr>
            <a:normAutofit/>
          </a:bodyPr>
          <a:lstStyle>
            <a:lvl1pPr marL="0" indent="0" algn="ctr">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2395C5C9-164C-46B3-A87E-7660D39D3106}" type="datetime2">
              <a:rPr lang="en-US" smtClean="0"/>
              <a:t>Wednesday, June 19, 2024</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117384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720000" y="2636838"/>
            <a:ext cx="10728325" cy="31321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5B75179A-1E2B-41AB-B400-4F1B4022FAEE}" type="datetime2">
              <a:rPr lang="en-US" smtClean="0"/>
              <a:t>Wednesday, June 19, 2024</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530327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140486" y="720000"/>
            <a:ext cx="1477328" cy="5048975"/>
          </a:xfrm>
        </p:spPr>
        <p:txBody>
          <a:bodyPr vert="eaVert">
            <a:normAutofit/>
          </a:bodyPr>
          <a:lstStyle>
            <a:lvl1pPr>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31838" y="720000"/>
            <a:ext cx="8929614" cy="50489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05681D0F-6595-4F14-8EF3-954CD87C797B}" type="datetime2">
              <a:rPr lang="en-US" smtClean="0"/>
              <a:t>Wednesday, June 19, 2024</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266443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720000" y="2541600"/>
            <a:ext cx="10728325" cy="3227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4DDCFF8A-AAF8-4A12-8A91-9CA0EAF6CBB9}" type="datetime2">
              <a:rPr lang="en-US" smtClean="0"/>
              <a:t>Wednesday, June 19, 2024</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301708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6" cy="2879724"/>
          </a:xfrm>
        </p:spPr>
        <p:txBody>
          <a:bodyPr anchor="b">
            <a:normAutofit/>
          </a:bodyPr>
          <a:lstStyle>
            <a:lvl1pPr>
              <a:defRPr sz="5600"/>
            </a:lvl1pPr>
          </a:lstStyle>
          <a:p>
            <a:r>
              <a:rPr lang="en-US"/>
              <a:t>Click to edit Master title style</a:t>
            </a:r>
            <a:endParaRPr lang="en-US" dirty="0"/>
          </a:p>
        </p:txBody>
      </p:sp>
      <p:sp>
        <p:nvSpPr>
          <p:cNvPr id="3" name="Text Placeholder 2"/>
          <p:cNvSpPr>
            <a:spLocks noGrp="1"/>
          </p:cNvSpPr>
          <p:nvPr>
            <p:ph type="body" idx="1"/>
          </p:nvPr>
        </p:nvSpPr>
        <p:spPr>
          <a:xfrm>
            <a:off x="719910" y="3858924"/>
            <a:ext cx="10728326" cy="1919076"/>
          </a:xfrm>
        </p:spPr>
        <p:txBody>
          <a:bodyPr>
            <a:normAutofit/>
          </a:bodyPr>
          <a:lstStyle>
            <a:lvl1pPr marL="0" indent="0">
              <a:buNone/>
              <a:defRPr sz="2800">
                <a:solidFill>
                  <a:schemeClr val="tx1">
                    <a:tint val="75000"/>
                    <a:alpha val="6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ABCC25C3-021A-4B0B-8F70-0C181FE1CF45}" type="datetime2">
              <a:rPr lang="en-US" smtClean="0"/>
              <a:t>Wednesday, June 19, 2024</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4110058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200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58400" y="2541600"/>
            <a:ext cx="5003801" cy="3234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0C23D88D-8CEC-4ED9-A53B-5596187D9A16}" type="datetime2">
              <a:rPr lang="en-US" smtClean="0"/>
              <a:t>Wednesday, June 19, 2024</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363177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5" cy="673005"/>
          </a:xfrm>
        </p:spPr>
        <p:txBody>
          <a:bodyPr>
            <a:normAutofit/>
          </a:bodyPr>
          <a:lstStyle/>
          <a:p>
            <a:r>
              <a:rPr lang="en-US"/>
              <a:t>Click to edit Master title style</a:t>
            </a:r>
            <a:endParaRPr lang="en-US" dirty="0"/>
          </a:p>
        </p:txBody>
      </p:sp>
      <p:sp>
        <p:nvSpPr>
          <p:cNvPr id="3" name="Text Placeholder 2"/>
          <p:cNvSpPr>
            <a:spLocks noGrp="1"/>
          </p:cNvSpPr>
          <p:nvPr>
            <p:ph type="body" idx="1"/>
          </p:nvPr>
        </p:nvSpPr>
        <p:spPr>
          <a:xfrm>
            <a:off x="720000" y="1840698"/>
            <a:ext cx="5015638" cy="565796"/>
          </a:xfrm>
        </p:spPr>
        <p:txBody>
          <a:bodyPr wrap="square"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20000" y="2541600"/>
            <a:ext cx="5003801"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400" y="1840698"/>
            <a:ext cx="5015638" cy="565796"/>
          </a:xfrm>
        </p:spPr>
        <p:txBody>
          <a:bodyPr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4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731837" y="6138000"/>
            <a:ext cx="3095626" cy="720000"/>
          </a:xfrm>
          <a:prstGeom prst="rect">
            <a:avLst/>
          </a:prstGeom>
        </p:spPr>
        <p:txBody>
          <a:bodyPr/>
          <a:lstStyle/>
          <a:p>
            <a:fld id="{D2CCD382-DFDA-4722-A27A-59C21AD112F2}" type="datetime2">
              <a:rPr lang="en-US" smtClean="0"/>
              <a:t>Wednesday, June 19, 2024</a:t>
            </a:fld>
            <a:endParaRPr lang="en-US"/>
          </a:p>
        </p:txBody>
      </p:sp>
      <p:sp>
        <p:nvSpPr>
          <p:cNvPr id="8" name="Footer Placeholder 7"/>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9" name="Slide Number Placeholder 8"/>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515352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731837" y="6138000"/>
            <a:ext cx="3095626" cy="720000"/>
          </a:xfrm>
          <a:prstGeom prst="rect">
            <a:avLst/>
          </a:prstGeom>
        </p:spPr>
        <p:txBody>
          <a:bodyPr/>
          <a:lstStyle/>
          <a:p>
            <a:fld id="{22F2A30D-1C09-413F-AAB1-38F366000715}" type="datetime2">
              <a:rPr lang="en-US" smtClean="0"/>
              <a:t>Wednesday, June 19, 2024</a:t>
            </a:fld>
            <a:endParaRPr lang="en-US"/>
          </a:p>
        </p:txBody>
      </p:sp>
      <p:sp>
        <p:nvSpPr>
          <p:cNvPr id="4" name="Footer Placeholder 3"/>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5" name="Slide Number Placeholder 4"/>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822073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731837" y="6138000"/>
            <a:ext cx="3095626" cy="720000"/>
          </a:xfrm>
          <a:prstGeom prst="rect">
            <a:avLst/>
          </a:prstGeom>
        </p:spPr>
        <p:txBody>
          <a:bodyPr/>
          <a:lstStyle/>
          <a:p>
            <a:fld id="{6DB82B9C-D65E-4F64-95C3-B10F3B00F0D9}" type="datetime2">
              <a:rPr lang="en-US" smtClean="0"/>
              <a:t>Wednesday, June 19, 2024</a:t>
            </a:fld>
            <a:endParaRPr lang="en-US"/>
          </a:p>
        </p:txBody>
      </p:sp>
      <p:sp>
        <p:nvSpPr>
          <p:cNvPr id="3" name="Footer Placeholder 2"/>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4" name="Slide Number Placeholder 3"/>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257236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107463" cy="1477328"/>
          </a:xfrm>
        </p:spPr>
        <p:txBody>
          <a:bodyPr anchor="t" anchorCtr="0">
            <a:normAutofit/>
          </a:bodyPr>
          <a:lstStyle>
            <a:lvl1pPr>
              <a:lnSpc>
                <a:spcPct val="100000"/>
              </a:lnSpc>
              <a:defRPr sz="2800"/>
            </a:lvl1pPr>
          </a:lstStyle>
          <a:p>
            <a:r>
              <a:rPr lang="en-US"/>
              <a:t>Click to edit Master title style</a:t>
            </a:r>
            <a:endParaRPr lang="en-US" dirty="0"/>
          </a:p>
        </p:txBody>
      </p:sp>
      <p:sp>
        <p:nvSpPr>
          <p:cNvPr id="3" name="Content Placeholder 2"/>
          <p:cNvSpPr>
            <a:spLocks noGrp="1"/>
          </p:cNvSpPr>
          <p:nvPr>
            <p:ph idx="1"/>
          </p:nvPr>
        </p:nvSpPr>
        <p:spPr>
          <a:xfrm>
            <a:off x="4548188" y="584662"/>
            <a:ext cx="6911974" cy="5184313"/>
          </a:xfrm>
        </p:spPr>
        <p:txBody>
          <a:bodyPr/>
          <a:lstStyle>
            <a:lvl1pPr marL="0" indent="0">
              <a:lnSpc>
                <a:spcPct val="100000"/>
              </a:lnSpc>
              <a:buNone/>
              <a:defRPr sz="4800"/>
            </a:lvl1pPr>
            <a:lvl2pPr marL="914400" indent="-457200">
              <a:buFont typeface="Arial" panose="020B0604020202020204" pitchFamily="34" charset="0"/>
              <a:buChar char="•"/>
              <a:defRPr sz="2000"/>
            </a:lvl2pPr>
            <a:lvl3pPr marL="1257300" indent="-342900">
              <a:buFont typeface="Arial" panose="020B0604020202020204" pitchFamily="34" charset="0"/>
              <a:buChar char="•"/>
              <a:defRPr sz="2000"/>
            </a:lvl3pPr>
            <a:lvl4pPr marL="1714500" indent="-342900">
              <a:buFont typeface="Arial" panose="020B0604020202020204" pitchFamily="34" charset="0"/>
              <a:buChar char="•"/>
              <a:defRPr sz="2000"/>
            </a:lvl4pPr>
            <a:lvl5pPr marL="2171700" indent="-342900">
              <a:buFont typeface="Arial" panose="020B0604020202020204" pitchFamily="34" charset="0"/>
              <a:buChar cha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0000" y="2541600"/>
            <a:ext cx="3107463" cy="3231837"/>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B7F5FDCC-6AAC-4A08-B9E0-3793AB5E64C3}" type="datetime2">
              <a:rPr lang="en-US" smtClean="0"/>
              <a:t>Wednesday, June 19, 2024</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99101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095626" cy="1476000"/>
          </a:xfrm>
        </p:spPr>
        <p:txBody>
          <a:bodyPr anchor="t" anchorCtr="0">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548188" y="728664"/>
            <a:ext cx="6923812" cy="5040312"/>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0000" y="2541600"/>
            <a:ext cx="3095625" cy="3232800"/>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349FE94D-439C-40F1-900E-BC07940E3988}" type="datetime2">
              <a:rPr lang="en-US" smtClean="0"/>
              <a:t>Wednesday, June 19, 2024</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817802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9646535-AEF6-4883-A4F9-EEC1F8B4319E}"/>
              </a:ext>
            </a:extLst>
          </p:cNvPr>
          <p:cNvSpPr/>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20000" y="619200"/>
            <a:ext cx="10728322" cy="1477328"/>
          </a:xfrm>
          <a:prstGeom prst="rect">
            <a:avLst/>
          </a:prstGeom>
        </p:spPr>
        <p:txBody>
          <a:bodyPr vert="horz" wrap="square" lIns="0" tIns="0" rIns="0" bIns="0" rtlCol="0" anchor="t" anchorCtr="0">
            <a:normAutofit/>
          </a:bodyPr>
          <a:lstStyle/>
          <a:p>
            <a:endParaRPr lang="en-US" dirty="0"/>
          </a:p>
        </p:txBody>
      </p:sp>
      <p:sp>
        <p:nvSpPr>
          <p:cNvPr id="3" name="Text Placeholder 2"/>
          <p:cNvSpPr>
            <a:spLocks noGrp="1"/>
          </p:cNvSpPr>
          <p:nvPr>
            <p:ph type="body" idx="1"/>
          </p:nvPr>
        </p:nvSpPr>
        <p:spPr>
          <a:xfrm>
            <a:off x="720000" y="2541600"/>
            <a:ext cx="10728325" cy="3227375"/>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31837" y="6138000"/>
            <a:ext cx="3095626" cy="720000"/>
          </a:xfrm>
          <a:prstGeom prst="rect">
            <a:avLst/>
          </a:prstGeom>
        </p:spPr>
        <p:txBody>
          <a:bodyPr vert="horz" lIns="0" tIns="180000" rIns="0" bIns="180000" rtlCol="0" anchor="ctr"/>
          <a:lstStyle>
            <a:lvl1pPr algn="l">
              <a:lnSpc>
                <a:spcPct val="120000"/>
              </a:lnSpc>
              <a:defRPr sz="1200" spc="20" baseline="0">
                <a:solidFill>
                  <a:schemeClr val="tx1"/>
                </a:solidFill>
                <a:latin typeface="+mn-lt"/>
              </a:defRPr>
            </a:lvl1pPr>
          </a:lstStyle>
          <a:p>
            <a:fld id="{8DEA2CF1-0EB2-4673-802D-3371233E4A77}" type="datetime2">
              <a:rPr lang="en-US" smtClean="0"/>
              <a:t>Wednesday, June 19, 2024</a:t>
            </a:fld>
            <a:endParaRPr lang="en-US" dirty="0"/>
          </a:p>
        </p:txBody>
      </p:sp>
      <p:sp>
        <p:nvSpPr>
          <p:cNvPr id="5" name="Footer Placeholder 4"/>
          <p:cNvSpPr>
            <a:spLocks noGrp="1"/>
          </p:cNvSpPr>
          <p:nvPr>
            <p:ph type="ftr" sz="quarter" idx="3"/>
          </p:nvPr>
        </p:nvSpPr>
        <p:spPr>
          <a:xfrm>
            <a:off x="4548188" y="6138000"/>
            <a:ext cx="5003800" cy="720000"/>
          </a:xfrm>
          <a:prstGeom prst="rect">
            <a:avLst/>
          </a:prstGeom>
        </p:spPr>
        <p:txBody>
          <a:bodyPr vert="horz" lIns="0" tIns="180000" rIns="0" bIns="180000" rtlCol="0" anchor="ctr"/>
          <a:lstStyle>
            <a:lvl1pPr algn="ctr">
              <a:lnSpc>
                <a:spcPct val="120000"/>
              </a:lnSpc>
              <a:defRPr sz="1200" spc="20" baseline="0">
                <a:solidFill>
                  <a:schemeClr val="tx1"/>
                </a:solidFill>
                <a:latin typeface="+mn-lt"/>
              </a:defRPr>
            </a:lvl1pPr>
          </a:lstStyle>
          <a:p>
            <a:pPr algn="l"/>
            <a:r>
              <a:rPr lang="en-US"/>
              <a:t>Sample Footer Text</a:t>
            </a:r>
            <a:endParaRPr lang="en-US" dirty="0"/>
          </a:p>
        </p:txBody>
      </p:sp>
      <p:sp>
        <p:nvSpPr>
          <p:cNvPr id="6" name="Slide Number Placeholder 5"/>
          <p:cNvSpPr>
            <a:spLocks noGrp="1"/>
          </p:cNvSpPr>
          <p:nvPr>
            <p:ph type="sldNum" sz="quarter" idx="4"/>
          </p:nvPr>
        </p:nvSpPr>
        <p:spPr>
          <a:xfrm>
            <a:off x="10272713" y="6138000"/>
            <a:ext cx="1187449" cy="720000"/>
          </a:xfrm>
          <a:prstGeom prst="rect">
            <a:avLst/>
          </a:prstGeom>
        </p:spPr>
        <p:txBody>
          <a:bodyPr vert="horz" lIns="0" tIns="180000" rIns="0" bIns="180000" rtlCol="0" anchor="ctr"/>
          <a:lstStyle>
            <a:lvl1pPr algn="r">
              <a:lnSpc>
                <a:spcPct val="120000"/>
              </a:lnSpc>
              <a:defRPr sz="1200" spc="20" baseline="0">
                <a:solidFill>
                  <a:schemeClr val="tx1"/>
                </a:solidFill>
                <a:latin typeface="+mn-lt"/>
              </a:defRPr>
            </a:lvl1pPr>
          </a:lstStyle>
          <a:p>
            <a:fld id="{1621B6DD-29C1-4FEA-923F-71EA1347694C}" type="slidenum">
              <a:rPr lang="en-US" smtClean="0"/>
              <a:pPr/>
              <a:t>‹#›</a:t>
            </a:fld>
            <a:endParaRPr lang="en-US" dirty="0"/>
          </a:p>
        </p:txBody>
      </p:sp>
    </p:spTree>
    <p:extLst>
      <p:ext uri="{BB962C8B-B14F-4D97-AF65-F5344CB8AC3E}">
        <p14:creationId xmlns:p14="http://schemas.microsoft.com/office/powerpoint/2010/main" val="3904608573"/>
      </p:ext>
    </p:extLst>
  </p:cSld>
  <p:clrMap bg1="dk1" tx1="lt1" bg2="dk2" tx2="lt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62" r:id="rId6"/>
    <p:sldLayoutId id="2147483757" r:id="rId7"/>
    <p:sldLayoutId id="2147483758" r:id="rId8"/>
    <p:sldLayoutId id="2147483759" r:id="rId9"/>
    <p:sldLayoutId id="2147483761" r:id="rId10"/>
    <p:sldLayoutId id="2147483760" r:id="rId11"/>
  </p:sldLayoutIdLst>
  <p:hf sldNum="0" hdr="0" ftr="0" dt="0"/>
  <p:txStyles>
    <p:titleStyle>
      <a:lvl1pPr algn="l" defTabSz="914400" rtl="0" eaLnBrk="1" latinLnBrk="0" hangingPunct="1">
        <a:lnSpc>
          <a:spcPct val="100000"/>
        </a:lnSpc>
        <a:spcBef>
          <a:spcPct val="0"/>
        </a:spcBef>
        <a:buNone/>
        <a:defRPr sz="3200" kern="1200" cap="none"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1pPr>
      <a:lvl2pPr marL="6858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2pPr>
      <a:lvl3pPr marL="11430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3pPr>
      <a:lvl4pPr marL="16002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4pPr>
      <a:lvl5pPr marL="20574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59" name="Rectangle 58">
            <a:extLst>
              <a:ext uri="{FF2B5EF4-FFF2-40B4-BE49-F238E27FC236}">
                <a16:creationId xmlns:a16="http://schemas.microsoft.com/office/drawing/2014/main" id="{C56AE383-06A1-42D3-B1AF-CE22194F54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3D70B90B-BED1-4715-9BFE-9622C47A2B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8FEB4D-A406-DE48-B30A-905F51CEEFDA}"/>
              </a:ext>
            </a:extLst>
          </p:cNvPr>
          <p:cNvSpPr>
            <a:spLocks noGrp="1"/>
          </p:cNvSpPr>
          <p:nvPr>
            <p:ph type="ctrTitle"/>
          </p:nvPr>
        </p:nvSpPr>
        <p:spPr>
          <a:xfrm>
            <a:off x="720000" y="728663"/>
            <a:ext cx="5015638" cy="2795738"/>
          </a:xfrm>
        </p:spPr>
        <p:txBody>
          <a:bodyPr>
            <a:normAutofit/>
          </a:bodyPr>
          <a:lstStyle/>
          <a:p>
            <a:r>
              <a:rPr lang="en-US" dirty="0"/>
              <a:t>The Life of Prophet Muhammad</a:t>
            </a:r>
          </a:p>
        </p:txBody>
      </p:sp>
      <p:sp>
        <p:nvSpPr>
          <p:cNvPr id="3" name="Subtitle 2">
            <a:extLst>
              <a:ext uri="{FF2B5EF4-FFF2-40B4-BE49-F238E27FC236}">
                <a16:creationId xmlns:a16="http://schemas.microsoft.com/office/drawing/2014/main" id="{406A6140-D3C8-854A-89C3-12FA59FF5ED2}"/>
              </a:ext>
            </a:extLst>
          </p:cNvPr>
          <p:cNvSpPr>
            <a:spLocks noGrp="1"/>
          </p:cNvSpPr>
          <p:nvPr>
            <p:ph type="subTitle" idx="1"/>
          </p:nvPr>
        </p:nvSpPr>
        <p:spPr>
          <a:xfrm>
            <a:off x="720000" y="3830398"/>
            <a:ext cx="5015638" cy="2298939"/>
          </a:xfrm>
        </p:spPr>
        <p:txBody>
          <a:bodyPr>
            <a:normAutofit/>
          </a:bodyPr>
          <a:lstStyle/>
          <a:p>
            <a:r>
              <a:rPr lang="en-US" dirty="0">
                <a:solidFill>
                  <a:srgbClr val="FFFFFF"/>
                </a:solidFill>
              </a:rPr>
              <a:t>Lesson 90</a:t>
            </a:r>
          </a:p>
        </p:txBody>
      </p:sp>
      <p:pic>
        <p:nvPicPr>
          <p:cNvPr id="4" name="Picture 3" descr="A close up of text on a white background&#10;&#10;Description automatically generated">
            <a:extLst>
              <a:ext uri="{FF2B5EF4-FFF2-40B4-BE49-F238E27FC236}">
                <a16:creationId xmlns:a16="http://schemas.microsoft.com/office/drawing/2014/main" id="{AA813056-1AEB-42B7-BD5B-561C211256A8}"/>
              </a:ext>
            </a:extLst>
          </p:cNvPr>
          <p:cNvPicPr>
            <a:picLocks noChangeAspect="1"/>
          </p:cNvPicPr>
          <p:nvPr/>
        </p:nvPicPr>
        <p:blipFill rotWithShape="1">
          <a:blip r:embed="rId2"/>
          <a:srcRect l="13915"/>
          <a:stretch/>
        </p:blipFill>
        <p:spPr>
          <a:xfrm>
            <a:off x="6288276" y="10"/>
            <a:ext cx="5903725" cy="6857990"/>
          </a:xfrm>
          <a:custGeom>
            <a:avLst/>
            <a:gdLst/>
            <a:ahLst/>
            <a:cxnLst/>
            <a:rect l="l" t="t" r="r" b="b"/>
            <a:pathLst>
              <a:path w="5903725" h="6858000">
                <a:moveTo>
                  <a:pt x="17547" y="0"/>
                </a:moveTo>
                <a:lnTo>
                  <a:pt x="5903725" y="0"/>
                </a:lnTo>
                <a:lnTo>
                  <a:pt x="5903725" y="6858000"/>
                </a:lnTo>
                <a:lnTo>
                  <a:pt x="57217" y="6858000"/>
                </a:lnTo>
                <a:lnTo>
                  <a:pt x="57185" y="6699667"/>
                </a:lnTo>
                <a:cubicBezTo>
                  <a:pt x="57923" y="6526851"/>
                  <a:pt x="61039" y="6384211"/>
                  <a:pt x="67005" y="6279216"/>
                </a:cubicBezTo>
                <a:cubicBezTo>
                  <a:pt x="108514" y="5194623"/>
                  <a:pt x="-44577" y="788432"/>
                  <a:pt x="13203" y="42009"/>
                </a:cubicBezTo>
                <a:close/>
              </a:path>
            </a:pathLst>
          </a:custGeom>
        </p:spPr>
      </p:pic>
    </p:spTree>
    <p:extLst>
      <p:ext uri="{BB962C8B-B14F-4D97-AF65-F5344CB8AC3E}">
        <p14:creationId xmlns:p14="http://schemas.microsoft.com/office/powerpoint/2010/main" val="2826354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577B10-FAD1-BCEB-61C0-04AA4829AB5B}"/>
              </a:ext>
            </a:extLst>
          </p:cNvPr>
          <p:cNvSpPr>
            <a:spLocks noGrp="1"/>
          </p:cNvSpPr>
          <p:nvPr>
            <p:ph type="title"/>
          </p:nvPr>
        </p:nvSpPr>
        <p:spPr>
          <a:xfrm>
            <a:off x="720000" y="619200"/>
            <a:ext cx="10728322" cy="710836"/>
          </a:xfrm>
        </p:spPr>
        <p:txBody>
          <a:bodyPr/>
          <a:lstStyle/>
          <a:p>
            <a:pPr algn="ctr"/>
            <a:r>
              <a:rPr lang="en-US" dirty="0"/>
              <a:t>The Year of Delegations </a:t>
            </a:r>
          </a:p>
        </p:txBody>
      </p:sp>
      <p:sp>
        <p:nvSpPr>
          <p:cNvPr id="3" name="Content Placeholder 2">
            <a:extLst>
              <a:ext uri="{FF2B5EF4-FFF2-40B4-BE49-F238E27FC236}">
                <a16:creationId xmlns:a16="http://schemas.microsoft.com/office/drawing/2014/main" id="{63567B6A-C434-00AB-4A6C-59DBB1F7B804}"/>
              </a:ext>
            </a:extLst>
          </p:cNvPr>
          <p:cNvSpPr>
            <a:spLocks noGrp="1"/>
          </p:cNvSpPr>
          <p:nvPr>
            <p:ph idx="1"/>
          </p:nvPr>
        </p:nvSpPr>
        <p:spPr>
          <a:xfrm>
            <a:off x="720000" y="1565564"/>
            <a:ext cx="10728325" cy="4203411"/>
          </a:xfrm>
        </p:spPr>
        <p:txBody>
          <a:bodyPr>
            <a:normAutofit/>
          </a:bodyPr>
          <a:lstStyle/>
          <a:p>
            <a:r>
              <a:rPr lang="en-US" sz="2400" dirty="0">
                <a:solidFill>
                  <a:srgbClr val="FFFFFF"/>
                </a:solidFill>
              </a:rPr>
              <a:t>The Prophet's actions were driven by his desire to build strong alliances and foster goodwill among the tribes. By hosting the delegations and giving them valuable gifts, he demonstrated hospitality and respect, which in turn strengthened the ties between the Muslim community and the newly converted tribes.</a:t>
            </a:r>
          </a:p>
          <a:p>
            <a:r>
              <a:rPr lang="en-US" sz="2400" dirty="0">
                <a:solidFill>
                  <a:srgbClr val="FFFFFF"/>
                </a:solidFill>
              </a:rPr>
              <a:t> Granting land to tribal leaders ensured long-term loyalty and stability, as these leaders would have a vested interest in maintaining their relationship with the Prophet and the Muslim state.</a:t>
            </a:r>
          </a:p>
        </p:txBody>
      </p:sp>
    </p:spTree>
    <p:extLst>
      <p:ext uri="{BB962C8B-B14F-4D97-AF65-F5344CB8AC3E}">
        <p14:creationId xmlns:p14="http://schemas.microsoft.com/office/powerpoint/2010/main" val="31981281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88D881-9186-EE10-B65D-5D9FBC51C8C9}"/>
              </a:ext>
            </a:extLst>
          </p:cNvPr>
          <p:cNvSpPr>
            <a:spLocks noGrp="1"/>
          </p:cNvSpPr>
          <p:nvPr>
            <p:ph type="title"/>
          </p:nvPr>
        </p:nvSpPr>
        <p:spPr>
          <a:xfrm>
            <a:off x="720000" y="619200"/>
            <a:ext cx="10728322" cy="863236"/>
          </a:xfrm>
        </p:spPr>
        <p:txBody>
          <a:bodyPr/>
          <a:lstStyle/>
          <a:p>
            <a:pPr algn="ctr"/>
            <a:r>
              <a:rPr lang="en-US" dirty="0"/>
              <a:t>The Year of Delegations </a:t>
            </a:r>
          </a:p>
        </p:txBody>
      </p:sp>
      <p:sp>
        <p:nvSpPr>
          <p:cNvPr id="3" name="Content Placeholder 2">
            <a:extLst>
              <a:ext uri="{FF2B5EF4-FFF2-40B4-BE49-F238E27FC236}">
                <a16:creationId xmlns:a16="http://schemas.microsoft.com/office/drawing/2014/main" id="{70B17093-8C5C-1990-DC41-C7438012AB46}"/>
              </a:ext>
            </a:extLst>
          </p:cNvPr>
          <p:cNvSpPr>
            <a:spLocks noGrp="1"/>
          </p:cNvSpPr>
          <p:nvPr>
            <p:ph idx="1"/>
          </p:nvPr>
        </p:nvSpPr>
        <p:spPr>
          <a:xfrm>
            <a:off x="720000" y="1579418"/>
            <a:ext cx="10728325" cy="4189557"/>
          </a:xfrm>
        </p:spPr>
        <p:txBody>
          <a:bodyPr>
            <a:normAutofit/>
          </a:bodyPr>
          <a:lstStyle/>
          <a:p>
            <a:r>
              <a:rPr lang="en-US" sz="2400" dirty="0">
                <a:solidFill>
                  <a:srgbClr val="FFFFFF"/>
                </a:solidFill>
              </a:rPr>
              <a:t>Some delegations brought their sons and requested that the Prophet lay his hand upon their heads, seeking his blessing.</a:t>
            </a:r>
          </a:p>
          <a:p>
            <a:r>
              <a:rPr lang="en-US" sz="2400" dirty="0">
                <a:solidFill>
                  <a:srgbClr val="FFFFFF"/>
                </a:solidFill>
              </a:rPr>
              <a:t>The Prophet's gesture was a profound act of compassion and care, which resonated deeply with the people. By blessing their children, he not only honored their requests but also reinforced the sense of community and his role as the spiritual father of the Muslims. This act served to strengthen the bond between the Prophet and his followers, fostering a sense of unity and trust within the burgeoning Muslim community.</a:t>
            </a:r>
          </a:p>
        </p:txBody>
      </p:sp>
    </p:spTree>
    <p:extLst>
      <p:ext uri="{BB962C8B-B14F-4D97-AF65-F5344CB8AC3E}">
        <p14:creationId xmlns:p14="http://schemas.microsoft.com/office/powerpoint/2010/main" val="15052626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70AE8E-D289-2F58-EE93-29AE83E5140A}"/>
              </a:ext>
            </a:extLst>
          </p:cNvPr>
          <p:cNvSpPr>
            <a:spLocks noGrp="1"/>
          </p:cNvSpPr>
          <p:nvPr>
            <p:ph type="title"/>
          </p:nvPr>
        </p:nvSpPr>
        <p:spPr>
          <a:xfrm>
            <a:off x="720000" y="619200"/>
            <a:ext cx="10728322" cy="793964"/>
          </a:xfrm>
        </p:spPr>
        <p:txBody>
          <a:bodyPr/>
          <a:lstStyle/>
          <a:p>
            <a:pPr algn="ctr"/>
            <a:r>
              <a:rPr lang="en-US" dirty="0"/>
              <a:t>The Year of Delegations </a:t>
            </a:r>
          </a:p>
        </p:txBody>
      </p:sp>
      <p:sp>
        <p:nvSpPr>
          <p:cNvPr id="3" name="Content Placeholder 2">
            <a:extLst>
              <a:ext uri="{FF2B5EF4-FFF2-40B4-BE49-F238E27FC236}">
                <a16:creationId xmlns:a16="http://schemas.microsoft.com/office/drawing/2014/main" id="{A9EFB8C0-0FDC-C9D7-3DA6-8459B75A0A04}"/>
              </a:ext>
            </a:extLst>
          </p:cNvPr>
          <p:cNvSpPr>
            <a:spLocks noGrp="1"/>
          </p:cNvSpPr>
          <p:nvPr>
            <p:ph idx="1"/>
          </p:nvPr>
        </p:nvSpPr>
        <p:spPr>
          <a:xfrm>
            <a:off x="720000" y="1662546"/>
            <a:ext cx="10728325" cy="4106430"/>
          </a:xfrm>
        </p:spPr>
        <p:txBody>
          <a:bodyPr>
            <a:normAutofit/>
          </a:bodyPr>
          <a:lstStyle/>
          <a:p>
            <a:r>
              <a:rPr lang="en-US" sz="2400" dirty="0">
                <a:solidFill>
                  <a:srgbClr val="FFFFFF"/>
                </a:solidFill>
              </a:rPr>
              <a:t>The Prophet offered tribes guarantees of amnesty, promising them protection from both Muslim and non-Muslim forces.</a:t>
            </a:r>
          </a:p>
          <a:p>
            <a:r>
              <a:rPr lang="en-US" sz="2400" dirty="0">
                <a:solidFill>
                  <a:srgbClr val="FFFFFF"/>
                </a:solidFill>
              </a:rPr>
              <a:t>The Prophet's offers of amnesty were strategic gestures aimed at securing peaceful relationships and alliances with various tribes. By assuring them of protection, he not only safeguarded their interests but also ensured the stability and security of the growing Muslim community. This approach helped to mitigate potential conflicts and fostered a sense of security and trust among neighboring tribes, strengthening the foundation of the Islamic state.</a:t>
            </a:r>
          </a:p>
        </p:txBody>
      </p:sp>
    </p:spTree>
    <p:extLst>
      <p:ext uri="{BB962C8B-B14F-4D97-AF65-F5344CB8AC3E}">
        <p14:creationId xmlns:p14="http://schemas.microsoft.com/office/powerpoint/2010/main" val="42501282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3896DE-E98F-DC10-123C-CF0244C20C61}"/>
              </a:ext>
            </a:extLst>
          </p:cNvPr>
          <p:cNvSpPr>
            <a:spLocks noGrp="1"/>
          </p:cNvSpPr>
          <p:nvPr>
            <p:ph type="title"/>
          </p:nvPr>
        </p:nvSpPr>
        <p:spPr>
          <a:xfrm>
            <a:off x="720000" y="619200"/>
            <a:ext cx="10728322" cy="793964"/>
          </a:xfrm>
        </p:spPr>
        <p:txBody>
          <a:bodyPr/>
          <a:lstStyle/>
          <a:p>
            <a:pPr algn="ctr"/>
            <a:r>
              <a:rPr lang="en-US" dirty="0"/>
              <a:t>The Year of Delegations </a:t>
            </a:r>
          </a:p>
        </p:txBody>
      </p:sp>
      <p:sp>
        <p:nvSpPr>
          <p:cNvPr id="3" name="Content Placeholder 2">
            <a:extLst>
              <a:ext uri="{FF2B5EF4-FFF2-40B4-BE49-F238E27FC236}">
                <a16:creationId xmlns:a16="http://schemas.microsoft.com/office/drawing/2014/main" id="{AADB52BF-B6EE-69FA-63C7-816ED78493A2}"/>
              </a:ext>
            </a:extLst>
          </p:cNvPr>
          <p:cNvSpPr>
            <a:spLocks noGrp="1"/>
          </p:cNvSpPr>
          <p:nvPr>
            <p:ph idx="1"/>
          </p:nvPr>
        </p:nvSpPr>
        <p:spPr>
          <a:xfrm>
            <a:off x="720000" y="1537855"/>
            <a:ext cx="10728325" cy="4488871"/>
          </a:xfrm>
        </p:spPr>
        <p:txBody>
          <a:bodyPr>
            <a:noAutofit/>
          </a:bodyPr>
          <a:lstStyle/>
          <a:p>
            <a:r>
              <a:rPr lang="en-US" sz="2400" dirty="0">
                <a:solidFill>
                  <a:srgbClr val="FFFFFF"/>
                </a:solidFill>
              </a:rPr>
              <a:t>Before the departure of each delegation, the Prophet would assign a teacher to instruct them in the Quran and the principles of Islamic living.</a:t>
            </a:r>
          </a:p>
          <a:p>
            <a:r>
              <a:rPr lang="en-US" sz="2400" dirty="0">
                <a:solidFill>
                  <a:srgbClr val="FFFFFF"/>
                </a:solidFill>
              </a:rPr>
              <a:t>The Prophet's decision to appoint a teacher for each delegation before their return home was of great significance. It exemplified his commitment to spreading knowledge and understanding of Islam beyond the confines of Medina, ensuring that those who visited him returned to their communities as informed ambassadors of the faith. This initiative played a pivotal role in the dissemination of Islamic teachings and the establishment of strong foundations for the growth of Islam across various regions.</a:t>
            </a:r>
          </a:p>
        </p:txBody>
      </p:sp>
    </p:spTree>
    <p:extLst>
      <p:ext uri="{BB962C8B-B14F-4D97-AF65-F5344CB8AC3E}">
        <p14:creationId xmlns:p14="http://schemas.microsoft.com/office/powerpoint/2010/main" val="15535641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E81CFA-FC56-CEC2-B4E4-B6474B247D30}"/>
              </a:ext>
            </a:extLst>
          </p:cNvPr>
          <p:cNvSpPr>
            <a:spLocks noGrp="1"/>
          </p:cNvSpPr>
          <p:nvPr>
            <p:ph type="title"/>
          </p:nvPr>
        </p:nvSpPr>
        <p:spPr>
          <a:xfrm>
            <a:off x="720000" y="619200"/>
            <a:ext cx="10728322" cy="710836"/>
          </a:xfrm>
        </p:spPr>
        <p:txBody>
          <a:bodyPr/>
          <a:lstStyle/>
          <a:p>
            <a:pPr algn="ctr"/>
            <a:r>
              <a:rPr lang="en-US" dirty="0"/>
              <a:t>The Year of Delegations </a:t>
            </a:r>
          </a:p>
        </p:txBody>
      </p:sp>
      <p:sp>
        <p:nvSpPr>
          <p:cNvPr id="3" name="Content Placeholder 2">
            <a:extLst>
              <a:ext uri="{FF2B5EF4-FFF2-40B4-BE49-F238E27FC236}">
                <a16:creationId xmlns:a16="http://schemas.microsoft.com/office/drawing/2014/main" id="{D813F32B-117D-E5F0-A430-F978D98748C5}"/>
              </a:ext>
            </a:extLst>
          </p:cNvPr>
          <p:cNvSpPr>
            <a:spLocks noGrp="1"/>
          </p:cNvSpPr>
          <p:nvPr>
            <p:ph idx="1"/>
          </p:nvPr>
        </p:nvSpPr>
        <p:spPr>
          <a:xfrm>
            <a:off x="720000" y="1551710"/>
            <a:ext cx="10728325" cy="5098472"/>
          </a:xfrm>
        </p:spPr>
        <p:txBody>
          <a:bodyPr>
            <a:noAutofit/>
          </a:bodyPr>
          <a:lstStyle/>
          <a:p>
            <a:r>
              <a:rPr lang="en-US" sz="2400" dirty="0">
                <a:solidFill>
                  <a:srgbClr val="FFFFFF"/>
                </a:solidFill>
              </a:rPr>
              <a:t>He bestowed new, honorable names upon those who had been burdened with derogatory ones. For example, </a:t>
            </a:r>
            <a:r>
              <a:rPr lang="en-US" sz="2400" dirty="0" err="1">
                <a:solidFill>
                  <a:srgbClr val="FFFFFF"/>
                </a:solidFill>
              </a:rPr>
              <a:t>Ghāwī</a:t>
            </a:r>
            <a:r>
              <a:rPr lang="en-US" sz="2400" dirty="0">
                <a:solidFill>
                  <a:srgbClr val="FFFFFF"/>
                </a:solidFill>
              </a:rPr>
              <a:t> ibn </a:t>
            </a:r>
            <a:r>
              <a:rPr lang="en-US" sz="2400" dirty="0" err="1">
                <a:solidFill>
                  <a:srgbClr val="FFFFFF"/>
                </a:solidFill>
              </a:rPr>
              <a:t>ʿAbd</a:t>
            </a:r>
            <a:r>
              <a:rPr lang="en-US" sz="2400" dirty="0">
                <a:solidFill>
                  <a:srgbClr val="FFFFFF"/>
                </a:solidFill>
              </a:rPr>
              <a:t> al-</a:t>
            </a:r>
            <a:r>
              <a:rPr lang="en-US" sz="2400" dirty="0" err="1">
                <a:solidFill>
                  <a:srgbClr val="FFFFFF"/>
                </a:solidFill>
              </a:rPr>
              <a:t>ʿUzzā</a:t>
            </a:r>
            <a:r>
              <a:rPr lang="en-US" sz="2400" dirty="0">
                <a:solidFill>
                  <a:srgbClr val="FFFFFF"/>
                </a:solidFill>
              </a:rPr>
              <a:t> was renamed </a:t>
            </a:r>
            <a:r>
              <a:rPr lang="en-US" sz="2400" dirty="0" err="1">
                <a:solidFill>
                  <a:srgbClr val="FFFFFF"/>
                </a:solidFill>
              </a:rPr>
              <a:t>Rāshid</a:t>
            </a:r>
            <a:r>
              <a:rPr lang="en-US" sz="2400" dirty="0">
                <a:solidFill>
                  <a:srgbClr val="FFFFFF"/>
                </a:solidFill>
              </a:rPr>
              <a:t> ibn </a:t>
            </a:r>
            <a:r>
              <a:rPr lang="en-US" sz="2400" dirty="0" err="1">
                <a:solidFill>
                  <a:srgbClr val="FFFFFF"/>
                </a:solidFill>
              </a:rPr>
              <a:t>ʿAbd</a:t>
            </a:r>
            <a:r>
              <a:rPr lang="en-US" sz="2400" dirty="0">
                <a:solidFill>
                  <a:srgbClr val="FFFFFF"/>
                </a:solidFill>
              </a:rPr>
              <a:t> </a:t>
            </a:r>
            <a:r>
              <a:rPr lang="en-US" sz="2400" dirty="0" err="1">
                <a:solidFill>
                  <a:srgbClr val="FFFFFF"/>
                </a:solidFill>
              </a:rPr>
              <a:t>Rabbih</a:t>
            </a:r>
            <a:r>
              <a:rPr lang="en-US" sz="2400" dirty="0">
                <a:solidFill>
                  <a:srgbClr val="FFFFFF"/>
                </a:solidFill>
              </a:rPr>
              <a:t>, and Zayd al-</a:t>
            </a:r>
            <a:r>
              <a:rPr lang="en-US" sz="2400" dirty="0" err="1">
                <a:solidFill>
                  <a:srgbClr val="FFFFFF"/>
                </a:solidFill>
              </a:rPr>
              <a:t>Khayl</a:t>
            </a:r>
            <a:r>
              <a:rPr lang="en-US" sz="2400" dirty="0">
                <a:solidFill>
                  <a:srgbClr val="FFFFFF"/>
                </a:solidFill>
              </a:rPr>
              <a:t> became known as Zayd al-</a:t>
            </a:r>
            <a:r>
              <a:rPr lang="en-US" sz="2400" dirty="0" err="1">
                <a:solidFill>
                  <a:srgbClr val="FFFFFF"/>
                </a:solidFill>
              </a:rPr>
              <a:t>Khayr</a:t>
            </a:r>
            <a:r>
              <a:rPr lang="en-US" sz="2400" dirty="0">
                <a:solidFill>
                  <a:srgbClr val="FFFFFF"/>
                </a:solidFill>
              </a:rPr>
              <a:t>.</a:t>
            </a:r>
          </a:p>
          <a:p>
            <a:r>
              <a:rPr lang="en-US" sz="2400" dirty="0">
                <a:solidFill>
                  <a:srgbClr val="FFFFFF"/>
                </a:solidFill>
              </a:rPr>
              <a:t>The Prophet's act of renaming individuals who carried stigmatizing names was a demonstration of his compassion and understanding of human dignity. By giving them new names, he sought to uplift their spirits, erase past associations, and instill a sense of pride and honor. This action reflected the Prophet's wisdom in recognizing the importance of names in shaping identity and self-perception, and his efforts to ensure that every individual felt valued and respected in the community.</a:t>
            </a:r>
          </a:p>
        </p:txBody>
      </p:sp>
    </p:spTree>
    <p:extLst>
      <p:ext uri="{BB962C8B-B14F-4D97-AF65-F5344CB8AC3E}">
        <p14:creationId xmlns:p14="http://schemas.microsoft.com/office/powerpoint/2010/main" val="27041064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FB7842-F7DC-79B9-F60D-8B19C69FBF25}"/>
              </a:ext>
            </a:extLst>
          </p:cNvPr>
          <p:cNvSpPr>
            <a:spLocks noGrp="1"/>
          </p:cNvSpPr>
          <p:nvPr>
            <p:ph type="title"/>
          </p:nvPr>
        </p:nvSpPr>
        <p:spPr>
          <a:xfrm>
            <a:off x="720000" y="619200"/>
            <a:ext cx="10728322" cy="752400"/>
          </a:xfrm>
        </p:spPr>
        <p:txBody>
          <a:bodyPr/>
          <a:lstStyle/>
          <a:p>
            <a:pPr algn="ctr"/>
            <a:r>
              <a:rPr lang="en-US" dirty="0"/>
              <a:t>The Year of Delegations </a:t>
            </a:r>
          </a:p>
        </p:txBody>
      </p:sp>
      <p:sp>
        <p:nvSpPr>
          <p:cNvPr id="3" name="Content Placeholder 2">
            <a:extLst>
              <a:ext uri="{FF2B5EF4-FFF2-40B4-BE49-F238E27FC236}">
                <a16:creationId xmlns:a16="http://schemas.microsoft.com/office/drawing/2014/main" id="{D0CD6B46-5454-002E-B38C-42239B33490A}"/>
              </a:ext>
            </a:extLst>
          </p:cNvPr>
          <p:cNvSpPr>
            <a:spLocks noGrp="1"/>
          </p:cNvSpPr>
          <p:nvPr>
            <p:ph idx="1"/>
          </p:nvPr>
        </p:nvSpPr>
        <p:spPr>
          <a:xfrm>
            <a:off x="720000" y="1371600"/>
            <a:ext cx="10728325" cy="4397375"/>
          </a:xfrm>
        </p:spPr>
        <p:txBody>
          <a:bodyPr>
            <a:normAutofit/>
          </a:bodyPr>
          <a:lstStyle/>
          <a:p>
            <a:pPr marL="0" indent="0" algn="ctr">
              <a:buNone/>
            </a:pPr>
            <a:r>
              <a:rPr lang="ar-AE" sz="2400" dirty="0">
                <a:solidFill>
                  <a:srgbClr val="FFFFFF"/>
                </a:solidFill>
              </a:rPr>
              <a:t>يَـٰٓأَيُّهَا ٱلَّذِينَ ءَامَنُوا۟ لَا يَسْخَرْ قَوْمٌ مِّن قَوْمٍ عَسَىٰٓ أَن يَكُونُوا۟ خَيْرًا مِّنْهُمْ وَلَا نِسَآءٌ مِّن نِّسَآءٍ عَسَىٰٓ أَن يَكُنَّ خَيْرًا مِّنْهُنَّ وَلَا تَلْمِزُوٓا۟ أَنفُسَكُمْ وَلَا تَنَابَزُوا۟ بِٱلْأَلْقَـٰبِ</a:t>
            </a:r>
            <a:endParaRPr lang="en-CA" sz="2400" dirty="0">
              <a:solidFill>
                <a:srgbClr val="FFFFFF"/>
              </a:solidFill>
            </a:endParaRPr>
          </a:p>
          <a:p>
            <a:pPr marL="0" indent="0" algn="ctr">
              <a:buNone/>
            </a:pPr>
            <a:r>
              <a:rPr lang="en-US" sz="2400" dirty="0">
                <a:solidFill>
                  <a:srgbClr val="FFFFFF"/>
                </a:solidFill>
              </a:rPr>
              <a:t>“ O you who have believed, let not a people ridicule [another] people; perhaps they may be better than them; nor let women ridicule [other] women; perhaps they may be better than them. And do not insult one another and do not call each other by [offensive] nicknames…”</a:t>
            </a:r>
          </a:p>
          <a:p>
            <a:pPr marL="0" indent="0" algn="ctr">
              <a:buNone/>
            </a:pPr>
            <a:r>
              <a:rPr lang="en-US" sz="2400" dirty="0">
                <a:solidFill>
                  <a:srgbClr val="FFFFFF"/>
                </a:solidFill>
              </a:rPr>
              <a:t>Quran 49:11</a:t>
            </a:r>
          </a:p>
        </p:txBody>
      </p:sp>
    </p:spTree>
    <p:extLst>
      <p:ext uri="{BB962C8B-B14F-4D97-AF65-F5344CB8AC3E}">
        <p14:creationId xmlns:p14="http://schemas.microsoft.com/office/powerpoint/2010/main" val="29940121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7AAA14-B118-7CC1-17BE-3D4F368AD3B5}"/>
              </a:ext>
            </a:extLst>
          </p:cNvPr>
          <p:cNvSpPr>
            <a:spLocks noGrp="1"/>
          </p:cNvSpPr>
          <p:nvPr>
            <p:ph type="title"/>
          </p:nvPr>
        </p:nvSpPr>
        <p:spPr>
          <a:xfrm>
            <a:off x="720000" y="619200"/>
            <a:ext cx="10728322" cy="766255"/>
          </a:xfrm>
        </p:spPr>
        <p:txBody>
          <a:bodyPr/>
          <a:lstStyle/>
          <a:p>
            <a:pPr algn="ctr"/>
            <a:r>
              <a:rPr lang="en-US" dirty="0"/>
              <a:t>The Year of Delegations </a:t>
            </a:r>
          </a:p>
        </p:txBody>
      </p:sp>
      <p:sp>
        <p:nvSpPr>
          <p:cNvPr id="3" name="Content Placeholder 2">
            <a:extLst>
              <a:ext uri="{FF2B5EF4-FFF2-40B4-BE49-F238E27FC236}">
                <a16:creationId xmlns:a16="http://schemas.microsoft.com/office/drawing/2014/main" id="{91155937-5088-DCBF-AD14-AD917446CA3F}"/>
              </a:ext>
            </a:extLst>
          </p:cNvPr>
          <p:cNvSpPr>
            <a:spLocks noGrp="1"/>
          </p:cNvSpPr>
          <p:nvPr>
            <p:ph idx="1"/>
          </p:nvPr>
        </p:nvSpPr>
        <p:spPr>
          <a:xfrm>
            <a:off x="720000" y="1551710"/>
            <a:ext cx="10728325" cy="4959926"/>
          </a:xfrm>
        </p:spPr>
        <p:txBody>
          <a:bodyPr>
            <a:normAutofit/>
          </a:bodyPr>
          <a:lstStyle/>
          <a:p>
            <a:r>
              <a:rPr lang="en-US" sz="2400" dirty="0">
                <a:solidFill>
                  <a:srgbClr val="FFFFFF"/>
                </a:solidFill>
              </a:rPr>
              <a:t>The Prophet offered the </a:t>
            </a:r>
            <a:r>
              <a:rPr lang="en-US" sz="2400" dirty="0" err="1">
                <a:solidFill>
                  <a:srgbClr val="FFFFFF"/>
                </a:solidFill>
              </a:rPr>
              <a:t>Juʿfī</a:t>
            </a:r>
            <a:r>
              <a:rPr lang="en-US" sz="2400" dirty="0">
                <a:solidFill>
                  <a:srgbClr val="FFFFFF"/>
                </a:solidFill>
              </a:rPr>
              <a:t> delegation a roasted heart to eat, knowing that they traditionally considered it forbidden.</a:t>
            </a:r>
          </a:p>
          <a:p>
            <a:r>
              <a:rPr lang="en-US" sz="2400" dirty="0">
                <a:solidFill>
                  <a:srgbClr val="FFFFFF"/>
                </a:solidFill>
              </a:rPr>
              <a:t>The Prophet's action with the </a:t>
            </a:r>
            <a:r>
              <a:rPr lang="en-US" sz="2400" dirty="0" err="1">
                <a:solidFill>
                  <a:srgbClr val="FFFFFF"/>
                </a:solidFill>
              </a:rPr>
              <a:t>Juʿfī</a:t>
            </a:r>
            <a:r>
              <a:rPr lang="en-US" sz="2400" dirty="0">
                <a:solidFill>
                  <a:srgbClr val="FFFFFF"/>
                </a:solidFill>
              </a:rPr>
              <a:t> delegation is often explained as a test of their faith and commitment to Islam. By offering them the roasted heart, which they traditionally considered forbidden, he sought to gauge their response and their willingness to adhere to the teachings of Islam over their tribal traditions. This incident underscores the Prophet's role in guiding his followers to prioritize Islamic principles over cultural practices, demonstrating the importance of aligning one's actions with the teachings of Islam even when they conflict with deeply held traditions.</a:t>
            </a:r>
          </a:p>
        </p:txBody>
      </p:sp>
    </p:spTree>
    <p:extLst>
      <p:ext uri="{BB962C8B-B14F-4D97-AF65-F5344CB8AC3E}">
        <p14:creationId xmlns:p14="http://schemas.microsoft.com/office/powerpoint/2010/main" val="18251701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6FD963-54D7-A862-46D4-C53058587905}"/>
              </a:ext>
            </a:extLst>
          </p:cNvPr>
          <p:cNvSpPr>
            <a:spLocks noGrp="1"/>
          </p:cNvSpPr>
          <p:nvPr>
            <p:ph type="title"/>
          </p:nvPr>
        </p:nvSpPr>
        <p:spPr>
          <a:xfrm>
            <a:off x="720000" y="619200"/>
            <a:ext cx="10728322" cy="752400"/>
          </a:xfrm>
        </p:spPr>
        <p:txBody>
          <a:bodyPr/>
          <a:lstStyle/>
          <a:p>
            <a:pPr algn="ctr"/>
            <a:r>
              <a:rPr lang="en-US" dirty="0"/>
              <a:t>The Year of Delegations </a:t>
            </a:r>
          </a:p>
        </p:txBody>
      </p:sp>
      <p:sp>
        <p:nvSpPr>
          <p:cNvPr id="3" name="Content Placeholder 2">
            <a:extLst>
              <a:ext uri="{FF2B5EF4-FFF2-40B4-BE49-F238E27FC236}">
                <a16:creationId xmlns:a16="http://schemas.microsoft.com/office/drawing/2014/main" id="{1854CDFF-AF24-2ADB-250B-B88877A82442}"/>
              </a:ext>
            </a:extLst>
          </p:cNvPr>
          <p:cNvSpPr>
            <a:spLocks noGrp="1"/>
          </p:cNvSpPr>
          <p:nvPr>
            <p:ph idx="1"/>
          </p:nvPr>
        </p:nvSpPr>
        <p:spPr>
          <a:xfrm>
            <a:off x="720000" y="1510146"/>
            <a:ext cx="10728325" cy="4258830"/>
          </a:xfrm>
        </p:spPr>
        <p:txBody>
          <a:bodyPr>
            <a:normAutofit/>
          </a:bodyPr>
          <a:lstStyle/>
          <a:p>
            <a:r>
              <a:rPr lang="en-US" sz="2400" dirty="0">
                <a:solidFill>
                  <a:srgbClr val="FFFFFF"/>
                </a:solidFill>
              </a:rPr>
              <a:t>The Prophet's action with the </a:t>
            </a:r>
            <a:r>
              <a:rPr lang="en-US" sz="2400" dirty="0" err="1">
                <a:solidFill>
                  <a:srgbClr val="FFFFFF"/>
                </a:solidFill>
              </a:rPr>
              <a:t>Juʿfī</a:t>
            </a:r>
            <a:r>
              <a:rPr lang="en-US" sz="2400" dirty="0">
                <a:solidFill>
                  <a:srgbClr val="FFFFFF"/>
                </a:solidFill>
              </a:rPr>
              <a:t> delegation also serves as a reminder of Islam's stance against imposing unnecessary and baseless restrictions on oneself. Islam encourages adherents to adhere to practices that are rooted in faith and reason, while discouraging the imposition of arbitrary restrictions that serve no purpose other than cultural or traditional norms. </a:t>
            </a:r>
          </a:p>
          <a:p>
            <a:r>
              <a:rPr lang="en-US" sz="2400" dirty="0">
                <a:solidFill>
                  <a:srgbClr val="FFFFFF"/>
                </a:solidFill>
              </a:rPr>
              <a:t>This incident highlights the Prophet's role in guiding his followers to discern between practices that are truly prohibited and those that are merely perceived as such due to cultural influences.</a:t>
            </a:r>
          </a:p>
        </p:txBody>
      </p:sp>
    </p:spTree>
    <p:extLst>
      <p:ext uri="{BB962C8B-B14F-4D97-AF65-F5344CB8AC3E}">
        <p14:creationId xmlns:p14="http://schemas.microsoft.com/office/powerpoint/2010/main" val="31594304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86DA60-6E10-B255-E731-2FC5874A0ABE}"/>
              </a:ext>
            </a:extLst>
          </p:cNvPr>
          <p:cNvSpPr>
            <a:spLocks noGrp="1"/>
          </p:cNvSpPr>
          <p:nvPr>
            <p:ph type="title"/>
          </p:nvPr>
        </p:nvSpPr>
        <p:spPr>
          <a:xfrm>
            <a:off x="720000" y="619200"/>
            <a:ext cx="10728322" cy="710836"/>
          </a:xfrm>
        </p:spPr>
        <p:txBody>
          <a:bodyPr/>
          <a:lstStyle/>
          <a:p>
            <a:pPr algn="ctr"/>
            <a:r>
              <a:rPr lang="en-US" dirty="0"/>
              <a:t>The Year of Delegations </a:t>
            </a:r>
          </a:p>
        </p:txBody>
      </p:sp>
      <p:sp>
        <p:nvSpPr>
          <p:cNvPr id="3" name="Content Placeholder 2">
            <a:extLst>
              <a:ext uri="{FF2B5EF4-FFF2-40B4-BE49-F238E27FC236}">
                <a16:creationId xmlns:a16="http://schemas.microsoft.com/office/drawing/2014/main" id="{4AC748BF-2C31-08DD-FC51-646A0F84FB95}"/>
              </a:ext>
            </a:extLst>
          </p:cNvPr>
          <p:cNvSpPr>
            <a:spLocks noGrp="1"/>
          </p:cNvSpPr>
          <p:nvPr>
            <p:ph idx="1"/>
          </p:nvPr>
        </p:nvSpPr>
        <p:spPr>
          <a:xfrm>
            <a:off x="720000" y="1482436"/>
            <a:ext cx="10728325" cy="4286539"/>
          </a:xfrm>
        </p:spPr>
        <p:txBody>
          <a:bodyPr>
            <a:normAutofit/>
          </a:bodyPr>
          <a:lstStyle/>
          <a:p>
            <a:r>
              <a:rPr lang="en-US" sz="2400" dirty="0">
                <a:solidFill>
                  <a:srgbClr val="FFFFFF"/>
                </a:solidFill>
              </a:rPr>
              <a:t>Another interesting event that takes place in this year involves two men by the names of Abu </a:t>
            </a:r>
            <a:r>
              <a:rPr lang="en-US" sz="2400" dirty="0" err="1">
                <a:solidFill>
                  <a:srgbClr val="FFFFFF"/>
                </a:solidFill>
              </a:rPr>
              <a:t>A'mir</a:t>
            </a:r>
            <a:r>
              <a:rPr lang="en-US" sz="2400" dirty="0">
                <a:solidFill>
                  <a:srgbClr val="FFFFFF"/>
                </a:solidFill>
              </a:rPr>
              <a:t> ibn </a:t>
            </a:r>
            <a:r>
              <a:rPr lang="en-US" sz="2400" dirty="0" err="1">
                <a:solidFill>
                  <a:srgbClr val="FFFFFF"/>
                </a:solidFill>
              </a:rPr>
              <a:t>Sayfi</a:t>
            </a:r>
            <a:r>
              <a:rPr lang="en-US" sz="2400" dirty="0">
                <a:solidFill>
                  <a:srgbClr val="FFFFFF"/>
                </a:solidFill>
              </a:rPr>
              <a:t> and </a:t>
            </a:r>
            <a:r>
              <a:rPr lang="en-US" sz="2400" dirty="0" err="1">
                <a:solidFill>
                  <a:srgbClr val="FFFFFF"/>
                </a:solidFill>
              </a:rPr>
              <a:t>Wahshi</a:t>
            </a:r>
            <a:r>
              <a:rPr lang="en-US" sz="2400" dirty="0">
                <a:solidFill>
                  <a:srgbClr val="FFFFFF"/>
                </a:solidFill>
              </a:rPr>
              <a:t>.</a:t>
            </a:r>
          </a:p>
          <a:p>
            <a:r>
              <a:rPr lang="en-US" sz="2400" dirty="0">
                <a:solidFill>
                  <a:srgbClr val="FFFFFF"/>
                </a:solidFill>
              </a:rPr>
              <a:t> Abu </a:t>
            </a:r>
            <a:r>
              <a:rPr lang="en-US" sz="2400" dirty="0" err="1">
                <a:solidFill>
                  <a:srgbClr val="FFFFFF"/>
                </a:solidFill>
              </a:rPr>
              <a:t>A'mir</a:t>
            </a:r>
            <a:r>
              <a:rPr lang="en-US" sz="2400" dirty="0">
                <a:solidFill>
                  <a:srgbClr val="FFFFFF"/>
                </a:solidFill>
              </a:rPr>
              <a:t>, a self-proclaimed spiritual leader in Yathrib, challenged the Prophet's authority upon his arrival in Medina, wishing for his exile and isolation. After the conquest, he flees to </a:t>
            </a:r>
            <a:r>
              <a:rPr lang="en-US" sz="2400" dirty="0" err="1">
                <a:solidFill>
                  <a:srgbClr val="FFFFFF"/>
                </a:solidFill>
              </a:rPr>
              <a:t>Tai’f</a:t>
            </a:r>
            <a:r>
              <a:rPr lang="en-US" sz="2400" dirty="0">
                <a:solidFill>
                  <a:srgbClr val="FFFFFF"/>
                </a:solidFill>
              </a:rPr>
              <a:t> for safety</a:t>
            </a:r>
          </a:p>
          <a:p>
            <a:r>
              <a:rPr lang="en-US" sz="2400" dirty="0">
                <a:solidFill>
                  <a:srgbClr val="FFFFFF"/>
                </a:solidFill>
              </a:rPr>
              <a:t> </a:t>
            </a:r>
            <a:r>
              <a:rPr lang="en-US" sz="2400" dirty="0" err="1">
                <a:solidFill>
                  <a:srgbClr val="FFFFFF"/>
                </a:solidFill>
              </a:rPr>
              <a:t>Wahshi</a:t>
            </a:r>
            <a:r>
              <a:rPr lang="en-US" sz="2400" dirty="0">
                <a:solidFill>
                  <a:srgbClr val="FFFFFF"/>
                </a:solidFill>
              </a:rPr>
              <a:t>, infamous for his role in Hamza's death, also sought refuge in </a:t>
            </a:r>
            <a:r>
              <a:rPr lang="en-US" sz="2400" dirty="0" err="1">
                <a:solidFill>
                  <a:srgbClr val="FFFFFF"/>
                </a:solidFill>
              </a:rPr>
              <a:t>Ta'if</a:t>
            </a:r>
            <a:r>
              <a:rPr lang="en-US" sz="2400" dirty="0">
                <a:solidFill>
                  <a:srgbClr val="FFFFFF"/>
                </a:solidFill>
              </a:rPr>
              <a:t> after the conquest of Makkah. However, with the alliance between Banu </a:t>
            </a:r>
            <a:r>
              <a:rPr lang="en-US" sz="2400" dirty="0" err="1">
                <a:solidFill>
                  <a:srgbClr val="FFFFFF"/>
                </a:solidFill>
              </a:rPr>
              <a:t>Thaqif</a:t>
            </a:r>
            <a:r>
              <a:rPr lang="en-US" sz="2400" dirty="0">
                <a:solidFill>
                  <a:srgbClr val="FFFFFF"/>
                </a:solidFill>
              </a:rPr>
              <a:t> and the Prophet, both men found themselves with no sanctuary, having fled to </a:t>
            </a:r>
            <a:r>
              <a:rPr lang="en-US" sz="2400" dirty="0" err="1">
                <a:solidFill>
                  <a:srgbClr val="FFFFFF"/>
                </a:solidFill>
              </a:rPr>
              <a:t>Ta'if</a:t>
            </a:r>
            <a:r>
              <a:rPr lang="en-US" sz="2400" dirty="0">
                <a:solidFill>
                  <a:srgbClr val="FFFFFF"/>
                </a:solidFill>
              </a:rPr>
              <a:t> after its conquest.</a:t>
            </a:r>
          </a:p>
        </p:txBody>
      </p:sp>
    </p:spTree>
    <p:extLst>
      <p:ext uri="{BB962C8B-B14F-4D97-AF65-F5344CB8AC3E}">
        <p14:creationId xmlns:p14="http://schemas.microsoft.com/office/powerpoint/2010/main" val="150887328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F2E453-814A-E290-DFC6-69FC5C2EE3A3}"/>
              </a:ext>
            </a:extLst>
          </p:cNvPr>
          <p:cNvSpPr>
            <a:spLocks noGrp="1"/>
          </p:cNvSpPr>
          <p:nvPr>
            <p:ph type="title"/>
          </p:nvPr>
        </p:nvSpPr>
        <p:spPr>
          <a:xfrm>
            <a:off x="720000" y="619200"/>
            <a:ext cx="10728322" cy="696982"/>
          </a:xfrm>
        </p:spPr>
        <p:txBody>
          <a:bodyPr/>
          <a:lstStyle/>
          <a:p>
            <a:pPr algn="ctr"/>
            <a:r>
              <a:rPr lang="en-US" dirty="0"/>
              <a:t>The Year of Delegations </a:t>
            </a:r>
          </a:p>
        </p:txBody>
      </p:sp>
      <p:sp>
        <p:nvSpPr>
          <p:cNvPr id="3" name="Content Placeholder 2">
            <a:extLst>
              <a:ext uri="{FF2B5EF4-FFF2-40B4-BE49-F238E27FC236}">
                <a16:creationId xmlns:a16="http://schemas.microsoft.com/office/drawing/2014/main" id="{8F6BE934-4EE5-EBDB-F3BD-AE14AE777430}"/>
              </a:ext>
            </a:extLst>
          </p:cNvPr>
          <p:cNvSpPr>
            <a:spLocks noGrp="1"/>
          </p:cNvSpPr>
          <p:nvPr>
            <p:ph idx="1"/>
          </p:nvPr>
        </p:nvSpPr>
        <p:spPr>
          <a:xfrm>
            <a:off x="720000" y="1537856"/>
            <a:ext cx="10728325" cy="4231120"/>
          </a:xfrm>
        </p:spPr>
        <p:txBody>
          <a:bodyPr>
            <a:normAutofit/>
          </a:bodyPr>
          <a:lstStyle/>
          <a:p>
            <a:r>
              <a:rPr lang="en-US" sz="2400" dirty="0">
                <a:solidFill>
                  <a:srgbClr val="FFFFFF"/>
                </a:solidFill>
              </a:rPr>
              <a:t>Refusing to yield, Abu </a:t>
            </a:r>
            <a:r>
              <a:rPr lang="en-US" sz="2400" dirty="0" err="1">
                <a:solidFill>
                  <a:srgbClr val="FFFFFF"/>
                </a:solidFill>
              </a:rPr>
              <a:t>A'mir</a:t>
            </a:r>
            <a:r>
              <a:rPr lang="en-US" sz="2400" dirty="0">
                <a:solidFill>
                  <a:srgbClr val="FFFFFF"/>
                </a:solidFill>
              </a:rPr>
              <a:t> embarked on a journey to Syria, where he met his demise in solitude. </a:t>
            </a:r>
          </a:p>
          <a:p>
            <a:r>
              <a:rPr lang="en-US" sz="2400" dirty="0">
                <a:solidFill>
                  <a:srgbClr val="FFFFFF"/>
                </a:solidFill>
              </a:rPr>
              <a:t>Meanwhile, </a:t>
            </a:r>
            <a:r>
              <a:rPr lang="en-US" sz="2400" dirty="0" err="1">
                <a:solidFill>
                  <a:srgbClr val="FFFFFF"/>
                </a:solidFill>
              </a:rPr>
              <a:t>Wahshi</a:t>
            </a:r>
            <a:r>
              <a:rPr lang="en-US" sz="2400" dirty="0">
                <a:solidFill>
                  <a:srgbClr val="FFFFFF"/>
                </a:solidFill>
              </a:rPr>
              <a:t> traveled to Medina, seeking forgiveness from the Prophet. Despite the companions' initial indignation upon seeing the Abyssinian, the Prophet implored them to extend mercy to his uncle's assassin.</a:t>
            </a:r>
          </a:p>
        </p:txBody>
      </p:sp>
    </p:spTree>
    <p:extLst>
      <p:ext uri="{BB962C8B-B14F-4D97-AF65-F5344CB8AC3E}">
        <p14:creationId xmlns:p14="http://schemas.microsoft.com/office/powerpoint/2010/main" val="6258430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534BEE-1064-B99B-116B-A901D219813E}"/>
              </a:ext>
            </a:extLst>
          </p:cNvPr>
          <p:cNvSpPr>
            <a:spLocks noGrp="1"/>
          </p:cNvSpPr>
          <p:nvPr>
            <p:ph type="title"/>
          </p:nvPr>
        </p:nvSpPr>
        <p:spPr>
          <a:xfrm>
            <a:off x="720000" y="619200"/>
            <a:ext cx="10728322" cy="793964"/>
          </a:xfrm>
        </p:spPr>
        <p:txBody>
          <a:bodyPr/>
          <a:lstStyle/>
          <a:p>
            <a:pPr algn="ctr"/>
            <a:r>
              <a:rPr lang="en-US" dirty="0"/>
              <a:t>The Year of Delegations </a:t>
            </a:r>
          </a:p>
        </p:txBody>
      </p:sp>
      <p:sp>
        <p:nvSpPr>
          <p:cNvPr id="3" name="Content Placeholder 2">
            <a:extLst>
              <a:ext uri="{FF2B5EF4-FFF2-40B4-BE49-F238E27FC236}">
                <a16:creationId xmlns:a16="http://schemas.microsoft.com/office/drawing/2014/main" id="{8985FF94-F91E-AE8E-7E9F-EDCEB3A3F486}"/>
              </a:ext>
            </a:extLst>
          </p:cNvPr>
          <p:cNvSpPr>
            <a:spLocks noGrp="1"/>
          </p:cNvSpPr>
          <p:nvPr>
            <p:ph idx="1"/>
          </p:nvPr>
        </p:nvSpPr>
        <p:spPr>
          <a:xfrm>
            <a:off x="720000" y="1413164"/>
            <a:ext cx="10728325" cy="4355811"/>
          </a:xfrm>
        </p:spPr>
        <p:txBody>
          <a:bodyPr>
            <a:normAutofit/>
          </a:bodyPr>
          <a:lstStyle/>
          <a:p>
            <a:r>
              <a:rPr lang="en-US" sz="2400" dirty="0">
                <a:solidFill>
                  <a:srgbClr val="FFFFFF"/>
                </a:solidFill>
              </a:rPr>
              <a:t>Although no actual fighting occurred at Tabuk, the expedition demonstrated to the Arabs that the Prophet was both willing and capable of confronting the mighty Roman Empire. The impact was profound.</a:t>
            </a:r>
          </a:p>
          <a:p>
            <a:r>
              <a:rPr lang="en-US" sz="2400" dirty="0">
                <a:solidFill>
                  <a:srgbClr val="FFFFFF"/>
                </a:solidFill>
              </a:rPr>
              <a:t> In the 9th year AH, a steady stream of delegations visited Medina to pledge their allegiance to him. </a:t>
            </a:r>
          </a:p>
          <a:p>
            <a:r>
              <a:rPr lang="en-CA" sz="2400" dirty="0">
                <a:solidFill>
                  <a:srgbClr val="FFFFFF"/>
                </a:solidFill>
                <a:effectLst/>
              </a:rPr>
              <a:t>Delegations during the 9th year numbered 14 (</a:t>
            </a:r>
            <a:r>
              <a:rPr lang="en-CA" sz="2400" dirty="0" err="1">
                <a:solidFill>
                  <a:srgbClr val="FFFFFF"/>
                </a:solidFill>
                <a:effectLst/>
              </a:rPr>
              <a:t>Yaʿqūbī</a:t>
            </a:r>
            <a:r>
              <a:rPr lang="en-CA" sz="2400" dirty="0">
                <a:solidFill>
                  <a:srgbClr val="FFFFFF"/>
                </a:solidFill>
                <a:effectLst/>
              </a:rPr>
              <a:t> mentions 28, but that includes delegations that arrived before and after the 9th year) </a:t>
            </a:r>
          </a:p>
          <a:p>
            <a:r>
              <a:rPr lang="en-CA" sz="2400" dirty="0">
                <a:solidFill>
                  <a:srgbClr val="FFFFFF"/>
                </a:solidFill>
              </a:rPr>
              <a:t>T</a:t>
            </a:r>
            <a:r>
              <a:rPr lang="en-US" sz="2400" dirty="0">
                <a:solidFill>
                  <a:srgbClr val="FFFFFF"/>
                </a:solidFill>
              </a:rPr>
              <a:t>he main request from the Prophet to these delegations was that they renounce polytheism and idol worship.</a:t>
            </a:r>
          </a:p>
        </p:txBody>
      </p:sp>
    </p:spTree>
    <p:extLst>
      <p:ext uri="{BB962C8B-B14F-4D97-AF65-F5344CB8AC3E}">
        <p14:creationId xmlns:p14="http://schemas.microsoft.com/office/powerpoint/2010/main" val="402763250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C6B156-CA71-098F-3840-1EFCE599270E}"/>
              </a:ext>
            </a:extLst>
          </p:cNvPr>
          <p:cNvSpPr>
            <a:spLocks noGrp="1"/>
          </p:cNvSpPr>
          <p:nvPr>
            <p:ph type="title"/>
          </p:nvPr>
        </p:nvSpPr>
        <p:spPr>
          <a:xfrm>
            <a:off x="720000" y="619200"/>
            <a:ext cx="10728322" cy="835527"/>
          </a:xfrm>
        </p:spPr>
        <p:txBody>
          <a:bodyPr/>
          <a:lstStyle/>
          <a:p>
            <a:pPr algn="ctr"/>
            <a:r>
              <a:rPr lang="en-US" dirty="0"/>
              <a:t>The Year of Delegations </a:t>
            </a:r>
          </a:p>
        </p:txBody>
      </p:sp>
      <p:sp>
        <p:nvSpPr>
          <p:cNvPr id="3" name="Content Placeholder 2">
            <a:extLst>
              <a:ext uri="{FF2B5EF4-FFF2-40B4-BE49-F238E27FC236}">
                <a16:creationId xmlns:a16="http://schemas.microsoft.com/office/drawing/2014/main" id="{4AAF3587-D491-2EFD-E69C-7DF691D189EA}"/>
              </a:ext>
            </a:extLst>
          </p:cNvPr>
          <p:cNvSpPr>
            <a:spLocks noGrp="1"/>
          </p:cNvSpPr>
          <p:nvPr>
            <p:ph idx="1"/>
          </p:nvPr>
        </p:nvSpPr>
        <p:spPr>
          <a:xfrm>
            <a:off x="720000" y="1454728"/>
            <a:ext cx="10728325" cy="4314248"/>
          </a:xfrm>
        </p:spPr>
        <p:txBody>
          <a:bodyPr>
            <a:normAutofit/>
          </a:bodyPr>
          <a:lstStyle/>
          <a:p>
            <a:r>
              <a:rPr lang="en-US" sz="2400" dirty="0">
                <a:solidFill>
                  <a:srgbClr val="FFFFFF"/>
                </a:solidFill>
              </a:rPr>
              <a:t>When </a:t>
            </a:r>
            <a:r>
              <a:rPr lang="en-US" sz="2400" dirty="0" err="1">
                <a:solidFill>
                  <a:srgbClr val="FFFFFF"/>
                </a:solidFill>
              </a:rPr>
              <a:t>Wahshi</a:t>
            </a:r>
            <a:r>
              <a:rPr lang="en-US" sz="2400" dirty="0">
                <a:solidFill>
                  <a:srgbClr val="FFFFFF"/>
                </a:solidFill>
              </a:rPr>
              <a:t> embraced Islam and came into the Prophet’s presence, the Prophet asked:</a:t>
            </a:r>
          </a:p>
          <a:p>
            <a:pPr marL="0" indent="0" algn="ctr">
              <a:buNone/>
            </a:pPr>
            <a:r>
              <a:rPr lang="ar-AE" sz="2400" dirty="0">
                <a:solidFill>
                  <a:srgbClr val="FFFFFF"/>
                </a:solidFill>
              </a:rPr>
              <a:t> أوحشي؟ قال: نعم. قال:</a:t>
            </a:r>
          </a:p>
          <a:p>
            <a:pPr marL="0" indent="0" algn="ctr">
              <a:buNone/>
            </a:pPr>
            <a:r>
              <a:rPr lang="ar-AE" sz="2400" dirty="0">
                <a:solidFill>
                  <a:srgbClr val="FFFFFF"/>
                </a:solidFill>
              </a:rPr>
              <a:t>أخبرني كيف قتلت عمي؟ فأخبره فبكى وقال: غيب وجهك عني.</a:t>
            </a:r>
            <a:endParaRPr lang="en-US" sz="2400" dirty="0">
              <a:solidFill>
                <a:srgbClr val="FFFFFF"/>
              </a:solidFill>
            </a:endParaRPr>
          </a:p>
          <a:p>
            <a:pPr marL="0" indent="0" algn="ctr">
              <a:buNone/>
            </a:pPr>
            <a:r>
              <a:rPr lang="en-US" sz="2400" dirty="0">
                <a:solidFill>
                  <a:srgbClr val="FFFFFF"/>
                </a:solidFill>
              </a:rPr>
              <a:t>“</a:t>
            </a:r>
            <a:r>
              <a:rPr lang="en-US" sz="2400" dirty="0" err="1">
                <a:solidFill>
                  <a:srgbClr val="FFFFFF"/>
                </a:solidFill>
              </a:rPr>
              <a:t>Wahshi</a:t>
            </a:r>
            <a:r>
              <a:rPr lang="en-US" sz="2400" dirty="0">
                <a:solidFill>
                  <a:srgbClr val="FFFFFF"/>
                </a:solidFill>
              </a:rPr>
              <a:t>? He said: Yes. He said: Tell me, how did you kill my uncle? So he told him, and he cried and said: Hide your face away from me.”</a:t>
            </a:r>
          </a:p>
        </p:txBody>
      </p:sp>
    </p:spTree>
    <p:extLst>
      <p:ext uri="{BB962C8B-B14F-4D97-AF65-F5344CB8AC3E}">
        <p14:creationId xmlns:p14="http://schemas.microsoft.com/office/powerpoint/2010/main" val="35089020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6F7D09-B52A-19CF-C09A-A971447A3F0B}"/>
              </a:ext>
            </a:extLst>
          </p:cNvPr>
          <p:cNvSpPr>
            <a:spLocks noGrp="1"/>
          </p:cNvSpPr>
          <p:nvPr>
            <p:ph type="title"/>
          </p:nvPr>
        </p:nvSpPr>
        <p:spPr>
          <a:xfrm>
            <a:off x="720000" y="619200"/>
            <a:ext cx="10728322" cy="821673"/>
          </a:xfrm>
        </p:spPr>
        <p:txBody>
          <a:bodyPr/>
          <a:lstStyle/>
          <a:p>
            <a:pPr algn="ctr"/>
            <a:r>
              <a:rPr lang="en-US" dirty="0"/>
              <a:t>The Year of Delegations </a:t>
            </a:r>
          </a:p>
        </p:txBody>
      </p:sp>
      <p:sp>
        <p:nvSpPr>
          <p:cNvPr id="3" name="Content Placeholder 2">
            <a:extLst>
              <a:ext uri="{FF2B5EF4-FFF2-40B4-BE49-F238E27FC236}">
                <a16:creationId xmlns:a16="http://schemas.microsoft.com/office/drawing/2014/main" id="{4C03AFCF-A1F0-25A9-E1DB-58A30662BCF3}"/>
              </a:ext>
            </a:extLst>
          </p:cNvPr>
          <p:cNvSpPr>
            <a:spLocks noGrp="1"/>
          </p:cNvSpPr>
          <p:nvPr>
            <p:ph idx="1"/>
          </p:nvPr>
        </p:nvSpPr>
        <p:spPr>
          <a:xfrm>
            <a:off x="720000" y="1440874"/>
            <a:ext cx="10728325" cy="4328102"/>
          </a:xfrm>
        </p:spPr>
        <p:txBody>
          <a:bodyPr/>
          <a:lstStyle/>
          <a:p>
            <a:r>
              <a:rPr lang="en-US" sz="2400" dirty="0" err="1">
                <a:solidFill>
                  <a:srgbClr val="FFFFFF"/>
                </a:solidFill>
              </a:rPr>
              <a:t>Wahshi</a:t>
            </a:r>
            <a:r>
              <a:rPr lang="en-US" sz="2400" dirty="0">
                <a:solidFill>
                  <a:srgbClr val="FFFFFF"/>
                </a:solidFill>
              </a:rPr>
              <a:t> is also the one who will kill the false-prophet </a:t>
            </a:r>
            <a:r>
              <a:rPr lang="en-US" sz="2400" dirty="0" err="1">
                <a:solidFill>
                  <a:srgbClr val="FFFFFF"/>
                </a:solidFill>
              </a:rPr>
              <a:t>Musaylimah</a:t>
            </a:r>
            <a:r>
              <a:rPr lang="en-US" sz="2400" dirty="0">
                <a:solidFill>
                  <a:srgbClr val="FFFFFF"/>
                </a:solidFill>
              </a:rPr>
              <a:t> in the coming year.</a:t>
            </a:r>
          </a:p>
          <a:p>
            <a:pPr marL="0" indent="0" algn="ctr">
              <a:buNone/>
            </a:pPr>
            <a:r>
              <a:rPr lang="ar-AE" sz="2400" dirty="0">
                <a:solidFill>
                  <a:srgbClr val="FFFFFF"/>
                </a:solidFill>
              </a:rPr>
              <a:t> فكان وحشي يقول: قتلت خير الناس وشر الناس: حمزة ومسيلمة.</a:t>
            </a:r>
            <a:endParaRPr lang="en-CA" sz="2400" dirty="0">
              <a:solidFill>
                <a:srgbClr val="FFFFFF"/>
              </a:solidFill>
            </a:endParaRPr>
          </a:p>
          <a:p>
            <a:pPr marL="0" indent="0" algn="ctr">
              <a:buNone/>
            </a:pPr>
            <a:r>
              <a:rPr lang="en-US" sz="2400" dirty="0">
                <a:solidFill>
                  <a:srgbClr val="FFFFFF"/>
                </a:solidFill>
              </a:rPr>
              <a:t>“I have killed the best and the worst of people: Hamza and </a:t>
            </a:r>
            <a:r>
              <a:rPr lang="en-US" sz="2400" dirty="0" err="1">
                <a:solidFill>
                  <a:srgbClr val="FFFFFF"/>
                </a:solidFill>
              </a:rPr>
              <a:t>Musaylimah</a:t>
            </a:r>
            <a:r>
              <a:rPr lang="en-US" sz="2400" dirty="0">
                <a:solidFill>
                  <a:srgbClr val="FFFFFF"/>
                </a:solidFill>
              </a:rPr>
              <a:t>.”</a:t>
            </a:r>
          </a:p>
        </p:txBody>
      </p:sp>
    </p:spTree>
    <p:extLst>
      <p:ext uri="{BB962C8B-B14F-4D97-AF65-F5344CB8AC3E}">
        <p14:creationId xmlns:p14="http://schemas.microsoft.com/office/powerpoint/2010/main" val="10848377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24D786-2E93-C0BB-5C4C-4F398720FDC7}"/>
              </a:ext>
            </a:extLst>
          </p:cNvPr>
          <p:cNvSpPr>
            <a:spLocks noGrp="1"/>
          </p:cNvSpPr>
          <p:nvPr>
            <p:ph type="title"/>
          </p:nvPr>
        </p:nvSpPr>
        <p:spPr>
          <a:xfrm>
            <a:off x="720000" y="619200"/>
            <a:ext cx="10728322" cy="807818"/>
          </a:xfrm>
        </p:spPr>
        <p:txBody>
          <a:bodyPr/>
          <a:lstStyle/>
          <a:p>
            <a:pPr algn="ctr"/>
            <a:r>
              <a:rPr lang="en-US" dirty="0"/>
              <a:t>The Year of Delegations </a:t>
            </a:r>
          </a:p>
        </p:txBody>
      </p:sp>
      <p:sp>
        <p:nvSpPr>
          <p:cNvPr id="3" name="Content Placeholder 2">
            <a:extLst>
              <a:ext uri="{FF2B5EF4-FFF2-40B4-BE49-F238E27FC236}">
                <a16:creationId xmlns:a16="http://schemas.microsoft.com/office/drawing/2014/main" id="{92C04E4F-1A11-6ED3-16BB-57BE95C64A46}"/>
              </a:ext>
            </a:extLst>
          </p:cNvPr>
          <p:cNvSpPr>
            <a:spLocks noGrp="1"/>
          </p:cNvSpPr>
          <p:nvPr>
            <p:ph idx="1"/>
          </p:nvPr>
        </p:nvSpPr>
        <p:spPr>
          <a:xfrm>
            <a:off x="720000" y="1427018"/>
            <a:ext cx="10728325" cy="4341957"/>
          </a:xfrm>
        </p:spPr>
        <p:txBody>
          <a:bodyPr>
            <a:normAutofit/>
          </a:bodyPr>
          <a:lstStyle/>
          <a:p>
            <a:r>
              <a:rPr lang="en-US" sz="2400" dirty="0">
                <a:solidFill>
                  <a:srgbClr val="FFFFFF"/>
                </a:solidFill>
              </a:rPr>
              <a:t>Among the various delegations, there was a Bedouin tribe that arrived in Medina to convert. It is noteworthy that, in the aftermath of the Conquest of Mecca, the remaining Bedouin tribes readily embraced Islam.</a:t>
            </a:r>
          </a:p>
          <a:p>
            <a:pPr marL="0" indent="0" algn="ctr">
              <a:buNone/>
            </a:pPr>
            <a:r>
              <a:rPr lang="ar-AE" sz="2400" dirty="0">
                <a:solidFill>
                  <a:srgbClr val="FFFFFF"/>
                </a:solidFill>
              </a:rPr>
              <a:t>قَالَتِ ٱلْأَعْرَابُ ءَامَنَّا قُل لَّمْ تُؤْمِنُوا۟ وَلَـٰكِن قُولُوٓا۟ أَسْلَمْنَا وَلَمَّا يَدْخُلِ ٱلْإِيمَـٰنُ فِى قُلُوبِكُمْ </a:t>
            </a:r>
            <a:endParaRPr lang="en-CA" sz="2400" dirty="0">
              <a:solidFill>
                <a:srgbClr val="FFFFFF"/>
              </a:solidFill>
            </a:endParaRPr>
          </a:p>
          <a:p>
            <a:pPr marL="0" indent="0" algn="ctr">
              <a:buNone/>
            </a:pPr>
            <a:r>
              <a:rPr lang="en-US" sz="2400" dirty="0">
                <a:solidFill>
                  <a:srgbClr val="FFFFFF"/>
                </a:solidFill>
              </a:rPr>
              <a:t>“The Bedouins say, "We have believed." Say, "You have not [yet] believed; but say [instead], 'We have submitted,' for faith has not yet entered your hearts….”</a:t>
            </a:r>
          </a:p>
          <a:p>
            <a:pPr marL="0" indent="0" algn="ctr">
              <a:buNone/>
            </a:pPr>
            <a:r>
              <a:rPr lang="en-US" sz="2400" dirty="0">
                <a:solidFill>
                  <a:srgbClr val="FFFFFF"/>
                </a:solidFill>
              </a:rPr>
              <a:t>Quran 49:14</a:t>
            </a:r>
          </a:p>
        </p:txBody>
      </p:sp>
    </p:spTree>
    <p:extLst>
      <p:ext uri="{BB962C8B-B14F-4D97-AF65-F5344CB8AC3E}">
        <p14:creationId xmlns:p14="http://schemas.microsoft.com/office/powerpoint/2010/main" val="31815424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146540-7363-A84E-15FC-33947AD665F4}"/>
              </a:ext>
            </a:extLst>
          </p:cNvPr>
          <p:cNvSpPr>
            <a:spLocks noGrp="1"/>
          </p:cNvSpPr>
          <p:nvPr>
            <p:ph type="title"/>
          </p:nvPr>
        </p:nvSpPr>
        <p:spPr>
          <a:xfrm>
            <a:off x="720000" y="619200"/>
            <a:ext cx="10728322" cy="793964"/>
          </a:xfrm>
        </p:spPr>
        <p:txBody>
          <a:bodyPr/>
          <a:lstStyle/>
          <a:p>
            <a:pPr algn="ctr"/>
            <a:r>
              <a:rPr lang="en-US" dirty="0"/>
              <a:t>The Year of Delegations </a:t>
            </a:r>
          </a:p>
        </p:txBody>
      </p:sp>
      <p:sp>
        <p:nvSpPr>
          <p:cNvPr id="3" name="Content Placeholder 2">
            <a:extLst>
              <a:ext uri="{FF2B5EF4-FFF2-40B4-BE49-F238E27FC236}">
                <a16:creationId xmlns:a16="http://schemas.microsoft.com/office/drawing/2014/main" id="{227B762A-13F8-DBED-CA4C-8CA8AA547BCD}"/>
              </a:ext>
            </a:extLst>
          </p:cNvPr>
          <p:cNvSpPr>
            <a:spLocks noGrp="1"/>
          </p:cNvSpPr>
          <p:nvPr>
            <p:ph idx="1"/>
          </p:nvPr>
        </p:nvSpPr>
        <p:spPr>
          <a:xfrm>
            <a:off x="720000" y="1413164"/>
            <a:ext cx="10728325" cy="4355811"/>
          </a:xfrm>
        </p:spPr>
        <p:txBody>
          <a:bodyPr>
            <a:normAutofit/>
          </a:bodyPr>
          <a:lstStyle/>
          <a:p>
            <a:r>
              <a:rPr lang="en-US" sz="2400" dirty="0">
                <a:solidFill>
                  <a:srgbClr val="FFFFFF"/>
                </a:solidFill>
              </a:rPr>
              <a:t>One notable delegation was that of the </a:t>
            </a:r>
            <a:r>
              <a:rPr lang="en-US" sz="2400" dirty="0" err="1">
                <a:solidFill>
                  <a:srgbClr val="FFFFFF"/>
                </a:solidFill>
              </a:rPr>
              <a:t>Thaqif</a:t>
            </a:r>
            <a:r>
              <a:rPr lang="en-US" sz="2400" dirty="0">
                <a:solidFill>
                  <a:srgbClr val="FFFFFF"/>
                </a:solidFill>
              </a:rPr>
              <a:t> tribe which was comprised of six people. Recall that they had been defeated by the Prophet in the Battle of </a:t>
            </a:r>
            <a:r>
              <a:rPr lang="en-US" sz="2400" dirty="0" err="1">
                <a:solidFill>
                  <a:srgbClr val="FFFFFF"/>
                </a:solidFill>
              </a:rPr>
              <a:t>Hunayn</a:t>
            </a:r>
            <a:r>
              <a:rPr lang="en-US" sz="2400" dirty="0">
                <a:solidFill>
                  <a:srgbClr val="FFFFFF"/>
                </a:solidFill>
              </a:rPr>
              <a:t> and subsequently retreated to their city of </a:t>
            </a:r>
            <a:r>
              <a:rPr lang="en-US" sz="2400" dirty="0" err="1">
                <a:solidFill>
                  <a:srgbClr val="FFFFFF"/>
                </a:solidFill>
              </a:rPr>
              <a:t>Ta’if</a:t>
            </a:r>
            <a:r>
              <a:rPr lang="en-US" sz="2400" dirty="0">
                <a:solidFill>
                  <a:srgbClr val="FFFFFF"/>
                </a:solidFill>
              </a:rPr>
              <a:t>. </a:t>
            </a:r>
          </a:p>
          <a:p>
            <a:r>
              <a:rPr lang="en-US" sz="2400" dirty="0">
                <a:solidFill>
                  <a:srgbClr val="FFFFFF"/>
                </a:solidFill>
              </a:rPr>
              <a:t>Their stubbornness and unwillingness to surrender were so extreme that they even went so far as to kill their leader, </a:t>
            </a:r>
            <a:r>
              <a:rPr lang="en-US" sz="2400" dirty="0" err="1">
                <a:solidFill>
                  <a:srgbClr val="FFFFFF"/>
                </a:solidFill>
              </a:rPr>
              <a:t>Urwah</a:t>
            </a:r>
            <a:r>
              <a:rPr lang="en-US" sz="2400" dirty="0">
                <a:solidFill>
                  <a:srgbClr val="FFFFFF"/>
                </a:solidFill>
              </a:rPr>
              <a:t> ibn </a:t>
            </a:r>
            <a:r>
              <a:rPr lang="en-US" sz="2400" dirty="0" err="1">
                <a:solidFill>
                  <a:srgbClr val="FFFFFF"/>
                </a:solidFill>
              </a:rPr>
              <a:t>Mas’ud</a:t>
            </a:r>
            <a:r>
              <a:rPr lang="en-US" sz="2400" dirty="0">
                <a:solidFill>
                  <a:srgbClr val="FFFFFF"/>
                </a:solidFill>
              </a:rPr>
              <a:t> Al-</a:t>
            </a:r>
            <a:r>
              <a:rPr lang="en-US" sz="2400" dirty="0" err="1">
                <a:solidFill>
                  <a:srgbClr val="FFFFFF"/>
                </a:solidFill>
              </a:rPr>
              <a:t>Thaqafi</a:t>
            </a:r>
            <a:r>
              <a:rPr lang="en-US" sz="2400" dirty="0">
                <a:solidFill>
                  <a:srgbClr val="FFFFFF"/>
                </a:solidFill>
              </a:rPr>
              <a:t>, for converting to Islam. </a:t>
            </a:r>
          </a:p>
          <a:p>
            <a:r>
              <a:rPr lang="en-US" sz="2400" dirty="0">
                <a:solidFill>
                  <a:srgbClr val="FFFFFF"/>
                </a:solidFill>
              </a:rPr>
              <a:t>Eventually, the Banu </a:t>
            </a:r>
            <a:r>
              <a:rPr lang="en-US" sz="2400" dirty="0" err="1">
                <a:solidFill>
                  <a:srgbClr val="FFFFFF"/>
                </a:solidFill>
              </a:rPr>
              <a:t>Thaqif</a:t>
            </a:r>
            <a:r>
              <a:rPr lang="en-US" sz="2400" dirty="0">
                <a:solidFill>
                  <a:srgbClr val="FFFFFF"/>
                </a:solidFill>
              </a:rPr>
              <a:t> realized that resistance against the Prophet was futile and sent word from </a:t>
            </a:r>
            <a:r>
              <a:rPr lang="en-US" sz="2400" dirty="0" err="1">
                <a:solidFill>
                  <a:srgbClr val="FFFFFF"/>
                </a:solidFill>
              </a:rPr>
              <a:t>Ta’if</a:t>
            </a:r>
            <a:r>
              <a:rPr lang="en-US" sz="2400" dirty="0">
                <a:solidFill>
                  <a:srgbClr val="FFFFFF"/>
                </a:solidFill>
              </a:rPr>
              <a:t> that they were ready to pledge their allegiance to him.</a:t>
            </a:r>
          </a:p>
        </p:txBody>
      </p:sp>
    </p:spTree>
    <p:extLst>
      <p:ext uri="{BB962C8B-B14F-4D97-AF65-F5344CB8AC3E}">
        <p14:creationId xmlns:p14="http://schemas.microsoft.com/office/powerpoint/2010/main" val="34088423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47097F-657C-BE58-54AD-0CED9B0FB316}"/>
              </a:ext>
            </a:extLst>
          </p:cNvPr>
          <p:cNvSpPr>
            <a:spLocks noGrp="1"/>
          </p:cNvSpPr>
          <p:nvPr>
            <p:ph type="title"/>
          </p:nvPr>
        </p:nvSpPr>
        <p:spPr>
          <a:xfrm>
            <a:off x="720000" y="619200"/>
            <a:ext cx="10728322" cy="793964"/>
          </a:xfrm>
        </p:spPr>
        <p:txBody>
          <a:bodyPr/>
          <a:lstStyle/>
          <a:p>
            <a:pPr algn="ctr"/>
            <a:r>
              <a:rPr lang="en-US" dirty="0"/>
              <a:t>The Year of Delegations </a:t>
            </a:r>
          </a:p>
        </p:txBody>
      </p:sp>
      <p:sp>
        <p:nvSpPr>
          <p:cNvPr id="3" name="Content Placeholder 2">
            <a:extLst>
              <a:ext uri="{FF2B5EF4-FFF2-40B4-BE49-F238E27FC236}">
                <a16:creationId xmlns:a16="http://schemas.microsoft.com/office/drawing/2014/main" id="{9AD60639-E51A-CA2E-F714-86D6CF83391E}"/>
              </a:ext>
            </a:extLst>
          </p:cNvPr>
          <p:cNvSpPr>
            <a:spLocks noGrp="1"/>
          </p:cNvSpPr>
          <p:nvPr>
            <p:ph idx="1"/>
          </p:nvPr>
        </p:nvSpPr>
        <p:spPr>
          <a:xfrm>
            <a:off x="720000" y="1551709"/>
            <a:ext cx="10728325" cy="5070764"/>
          </a:xfrm>
        </p:spPr>
        <p:txBody>
          <a:bodyPr/>
          <a:lstStyle/>
          <a:p>
            <a:r>
              <a:rPr lang="en-US" sz="2400" dirty="0">
                <a:solidFill>
                  <a:srgbClr val="FFFFFF"/>
                </a:solidFill>
              </a:rPr>
              <a:t>They propose abandoning idolatry under three conditions:</a:t>
            </a:r>
          </a:p>
          <a:p>
            <a:pPr lvl="1"/>
            <a:r>
              <a:rPr lang="en-US" sz="2400" dirty="0">
                <a:solidFill>
                  <a:srgbClr val="FFFFFF"/>
                </a:solidFill>
              </a:rPr>
              <a:t>1. They are exempt from daily prayers</a:t>
            </a:r>
          </a:p>
          <a:p>
            <a:pPr lvl="1"/>
            <a:r>
              <a:rPr lang="en-US" sz="2400" dirty="0">
                <a:solidFill>
                  <a:srgbClr val="FFFFFF"/>
                </a:solidFill>
              </a:rPr>
              <a:t>2. They are not requested to break their idols with their own hands.</a:t>
            </a:r>
          </a:p>
          <a:p>
            <a:pPr lvl="1"/>
            <a:r>
              <a:rPr lang="en-US" sz="2400" dirty="0">
                <a:solidFill>
                  <a:srgbClr val="FFFFFF"/>
                </a:solidFill>
              </a:rPr>
              <a:t>3. They may keep their chief idol, Al-Lat, for three more years.</a:t>
            </a:r>
          </a:p>
          <a:p>
            <a:r>
              <a:rPr lang="en-US" sz="2400" dirty="0">
                <a:solidFill>
                  <a:srgbClr val="FFFFFF"/>
                </a:solidFill>
              </a:rPr>
              <a:t>The Prophet replies:</a:t>
            </a:r>
          </a:p>
          <a:p>
            <a:pPr marL="0" indent="0" algn="ctr">
              <a:buNone/>
            </a:pPr>
            <a:r>
              <a:rPr lang="ar-AE" sz="2400" dirty="0">
                <a:solidFill>
                  <a:srgbClr val="FFFFFF"/>
                </a:solidFill>
              </a:rPr>
              <a:t>لا خير في دين لا ركوع فيه ولا سجود وأما أن لا تكسروا أصنامكم بأيديكم فذلك لكم وأما الطاعة للات فإني غير ممتعكم بها</a:t>
            </a:r>
            <a:endParaRPr lang="en-CA" sz="2400" dirty="0">
              <a:solidFill>
                <a:srgbClr val="FFFFFF"/>
              </a:solidFill>
            </a:endParaRPr>
          </a:p>
          <a:p>
            <a:pPr marL="0" indent="0" algn="ctr">
              <a:buNone/>
            </a:pPr>
            <a:r>
              <a:rPr lang="en-US" sz="2400" dirty="0">
                <a:solidFill>
                  <a:srgbClr val="FFFFFF"/>
                </a:solidFill>
              </a:rPr>
              <a:t>"There is no good in a religion without bowing and prostration. As for not breaking your idols with your own hands, that is up to you. But as for obedience to Al-Lat, I will not grant you that."</a:t>
            </a:r>
          </a:p>
        </p:txBody>
      </p:sp>
    </p:spTree>
    <p:extLst>
      <p:ext uri="{BB962C8B-B14F-4D97-AF65-F5344CB8AC3E}">
        <p14:creationId xmlns:p14="http://schemas.microsoft.com/office/powerpoint/2010/main" val="15163194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E7E02E-359C-6603-6D73-2CB93BC796CE}"/>
              </a:ext>
            </a:extLst>
          </p:cNvPr>
          <p:cNvSpPr>
            <a:spLocks noGrp="1"/>
          </p:cNvSpPr>
          <p:nvPr>
            <p:ph type="title"/>
          </p:nvPr>
        </p:nvSpPr>
        <p:spPr>
          <a:xfrm>
            <a:off x="720000" y="619200"/>
            <a:ext cx="10728322" cy="863236"/>
          </a:xfrm>
        </p:spPr>
        <p:txBody>
          <a:bodyPr/>
          <a:lstStyle/>
          <a:p>
            <a:pPr algn="ctr"/>
            <a:r>
              <a:rPr lang="en-US" dirty="0"/>
              <a:t>The Year of Delegations </a:t>
            </a:r>
          </a:p>
        </p:txBody>
      </p:sp>
      <p:sp>
        <p:nvSpPr>
          <p:cNvPr id="3" name="Content Placeholder 2">
            <a:extLst>
              <a:ext uri="{FF2B5EF4-FFF2-40B4-BE49-F238E27FC236}">
                <a16:creationId xmlns:a16="http://schemas.microsoft.com/office/drawing/2014/main" id="{C794B43F-CF69-5681-538F-9910F0314A58}"/>
              </a:ext>
            </a:extLst>
          </p:cNvPr>
          <p:cNvSpPr>
            <a:spLocks noGrp="1"/>
          </p:cNvSpPr>
          <p:nvPr>
            <p:ph idx="1"/>
          </p:nvPr>
        </p:nvSpPr>
        <p:spPr>
          <a:xfrm>
            <a:off x="720000" y="1620982"/>
            <a:ext cx="10728325" cy="4147993"/>
          </a:xfrm>
        </p:spPr>
        <p:txBody>
          <a:bodyPr/>
          <a:lstStyle/>
          <a:p>
            <a:r>
              <a:rPr lang="en-US" sz="2400" dirty="0">
                <a:solidFill>
                  <a:srgbClr val="FFFFFF"/>
                </a:solidFill>
              </a:rPr>
              <a:t>The Prophet resolutely rejected the first and third conditions. When the </a:t>
            </a:r>
            <a:r>
              <a:rPr lang="en-US" sz="2400" dirty="0" err="1">
                <a:solidFill>
                  <a:srgbClr val="FFFFFF"/>
                </a:solidFill>
              </a:rPr>
              <a:t>Thaqif</a:t>
            </a:r>
            <a:r>
              <a:rPr lang="en-US" sz="2400" dirty="0">
                <a:solidFill>
                  <a:srgbClr val="FFFFFF"/>
                </a:solidFill>
              </a:rPr>
              <a:t> tribe finally capitulated, he dispatched </a:t>
            </a:r>
            <a:r>
              <a:rPr lang="en-US" sz="2400" dirty="0" err="1">
                <a:solidFill>
                  <a:srgbClr val="FFFFFF"/>
                </a:solidFill>
              </a:rPr>
              <a:t>Mughirah</a:t>
            </a:r>
            <a:r>
              <a:rPr lang="en-US" sz="2400" dirty="0">
                <a:solidFill>
                  <a:srgbClr val="FFFFFF"/>
                </a:solidFill>
              </a:rPr>
              <a:t> ibn </a:t>
            </a:r>
            <a:r>
              <a:rPr lang="en-US" sz="2400" dirty="0" err="1">
                <a:solidFill>
                  <a:srgbClr val="FFFFFF"/>
                </a:solidFill>
              </a:rPr>
              <a:t>Shu’bah</a:t>
            </a:r>
            <a:r>
              <a:rPr lang="en-US" sz="2400" dirty="0">
                <a:solidFill>
                  <a:srgbClr val="FFFFFF"/>
                </a:solidFill>
              </a:rPr>
              <a:t> and Abu Sufyan ibn Al-</a:t>
            </a:r>
            <a:r>
              <a:rPr lang="en-US" sz="2400" dirty="0" err="1">
                <a:solidFill>
                  <a:srgbClr val="FFFFFF"/>
                </a:solidFill>
              </a:rPr>
              <a:t>Harb</a:t>
            </a:r>
            <a:r>
              <a:rPr lang="en-US" sz="2400" dirty="0">
                <a:solidFill>
                  <a:srgbClr val="FFFFFF"/>
                </a:solidFill>
              </a:rPr>
              <a:t> to destroy the idols in </a:t>
            </a:r>
            <a:r>
              <a:rPr lang="en-US" sz="2400" dirty="0" err="1">
                <a:solidFill>
                  <a:srgbClr val="FFFFFF"/>
                </a:solidFill>
              </a:rPr>
              <a:t>Ta’if</a:t>
            </a:r>
            <a:r>
              <a:rPr lang="en-US" sz="2400" dirty="0">
                <a:solidFill>
                  <a:srgbClr val="FFFFFF"/>
                </a:solidFill>
              </a:rPr>
              <a:t>. </a:t>
            </a:r>
          </a:p>
          <a:p>
            <a:r>
              <a:rPr lang="en-US" sz="2400" dirty="0">
                <a:solidFill>
                  <a:srgbClr val="FFFFFF"/>
                </a:solidFill>
              </a:rPr>
              <a:t>During their visit to Medina, the tribe stayed with </a:t>
            </a:r>
            <a:r>
              <a:rPr lang="en-US" sz="2400" dirty="0" err="1">
                <a:solidFill>
                  <a:srgbClr val="FFFFFF"/>
                </a:solidFill>
              </a:rPr>
              <a:t>Mughirah</a:t>
            </a:r>
            <a:r>
              <a:rPr lang="en-US" sz="2400" dirty="0">
                <a:solidFill>
                  <a:srgbClr val="FFFFFF"/>
                </a:solidFill>
              </a:rPr>
              <a:t>, while the Prophet set up tents in the mosque for them to observe the daily activities of Muslims. This arrangement allowed them to learn the fundamental teachings of Islam in both theory and practice.</a:t>
            </a:r>
          </a:p>
          <a:p>
            <a:endParaRPr lang="en-US" dirty="0"/>
          </a:p>
        </p:txBody>
      </p:sp>
    </p:spTree>
    <p:extLst>
      <p:ext uri="{BB962C8B-B14F-4D97-AF65-F5344CB8AC3E}">
        <p14:creationId xmlns:p14="http://schemas.microsoft.com/office/powerpoint/2010/main" val="33258976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9810D7-DB13-6AB0-7CB8-6E0F0508A3BA}"/>
              </a:ext>
            </a:extLst>
          </p:cNvPr>
          <p:cNvSpPr>
            <a:spLocks noGrp="1"/>
          </p:cNvSpPr>
          <p:nvPr>
            <p:ph type="title"/>
          </p:nvPr>
        </p:nvSpPr>
        <p:spPr>
          <a:xfrm>
            <a:off x="720000" y="619200"/>
            <a:ext cx="10728322" cy="877091"/>
          </a:xfrm>
        </p:spPr>
        <p:txBody>
          <a:bodyPr/>
          <a:lstStyle/>
          <a:p>
            <a:pPr algn="ctr"/>
            <a:r>
              <a:rPr lang="en-US" dirty="0"/>
              <a:t>The Year of Delegations </a:t>
            </a:r>
          </a:p>
        </p:txBody>
      </p:sp>
      <p:sp>
        <p:nvSpPr>
          <p:cNvPr id="3" name="Content Placeholder 2">
            <a:extLst>
              <a:ext uri="{FF2B5EF4-FFF2-40B4-BE49-F238E27FC236}">
                <a16:creationId xmlns:a16="http://schemas.microsoft.com/office/drawing/2014/main" id="{AB411589-EAAE-6D7D-056F-7805F7B4BC44}"/>
              </a:ext>
            </a:extLst>
          </p:cNvPr>
          <p:cNvSpPr>
            <a:spLocks noGrp="1"/>
          </p:cNvSpPr>
          <p:nvPr>
            <p:ph idx="1"/>
          </p:nvPr>
        </p:nvSpPr>
        <p:spPr>
          <a:xfrm>
            <a:off x="720000" y="1496292"/>
            <a:ext cx="10728325" cy="4272684"/>
          </a:xfrm>
        </p:spPr>
        <p:txBody>
          <a:bodyPr>
            <a:normAutofit/>
          </a:bodyPr>
          <a:lstStyle/>
          <a:p>
            <a:r>
              <a:rPr lang="en-US" sz="2400" dirty="0">
                <a:solidFill>
                  <a:srgbClr val="FFFFFF"/>
                </a:solidFill>
              </a:rPr>
              <a:t>Among the six-person delegation from Banu </a:t>
            </a:r>
            <a:r>
              <a:rPr lang="en-US" sz="2400" dirty="0" err="1">
                <a:solidFill>
                  <a:srgbClr val="FFFFFF"/>
                </a:solidFill>
              </a:rPr>
              <a:t>Thaqif</a:t>
            </a:r>
            <a:r>
              <a:rPr lang="en-US" sz="2400" dirty="0">
                <a:solidFill>
                  <a:srgbClr val="FFFFFF"/>
                </a:solidFill>
              </a:rPr>
              <a:t>, there was a young man by the name of Uthman ibn Abi Al-</a:t>
            </a:r>
            <a:r>
              <a:rPr lang="en-US" sz="2400" dirty="0" err="1">
                <a:solidFill>
                  <a:srgbClr val="FFFFFF"/>
                </a:solidFill>
              </a:rPr>
              <a:t>Aas</a:t>
            </a:r>
            <a:r>
              <a:rPr lang="en-US" sz="2400" dirty="0">
                <a:solidFill>
                  <a:srgbClr val="FFFFFF"/>
                </a:solidFill>
              </a:rPr>
              <a:t> Al-</a:t>
            </a:r>
            <a:r>
              <a:rPr lang="en-US" sz="2400" dirty="0" err="1">
                <a:solidFill>
                  <a:srgbClr val="FFFFFF"/>
                </a:solidFill>
              </a:rPr>
              <a:t>Thaqafi</a:t>
            </a:r>
            <a:r>
              <a:rPr lang="en-US" sz="2400" dirty="0">
                <a:solidFill>
                  <a:srgbClr val="FFFFFF"/>
                </a:solidFill>
              </a:rPr>
              <a:t>, who had secretly embraced Islam during a prior visit to Medina. </a:t>
            </a:r>
          </a:p>
          <a:p>
            <a:r>
              <a:rPr lang="en-US" sz="2400" dirty="0">
                <a:solidFill>
                  <a:srgbClr val="FFFFFF"/>
                </a:solidFill>
              </a:rPr>
              <a:t>Despite his youth, the Prophet appointed him as his governor in </a:t>
            </a:r>
            <a:r>
              <a:rPr lang="en-US" sz="2400" dirty="0" err="1">
                <a:solidFill>
                  <a:srgbClr val="FFFFFF"/>
                </a:solidFill>
              </a:rPr>
              <a:t>Ta’if</a:t>
            </a:r>
            <a:r>
              <a:rPr lang="en-US" sz="2400" dirty="0">
                <a:solidFill>
                  <a:srgbClr val="FFFFFF"/>
                </a:solidFill>
              </a:rPr>
              <a:t>, recognizing his fervent passion for studying Islam and his profound devotion to the Quran. </a:t>
            </a:r>
          </a:p>
          <a:p>
            <a:r>
              <a:rPr lang="en-US" sz="2400" dirty="0">
                <a:solidFill>
                  <a:srgbClr val="FFFFFF"/>
                </a:solidFill>
              </a:rPr>
              <a:t>Before sending him back to </a:t>
            </a:r>
            <a:r>
              <a:rPr lang="en-US" sz="2400" dirty="0" err="1">
                <a:solidFill>
                  <a:srgbClr val="FFFFFF"/>
                </a:solidFill>
              </a:rPr>
              <a:t>Ta’if</a:t>
            </a:r>
            <a:r>
              <a:rPr lang="en-US" sz="2400" dirty="0">
                <a:solidFill>
                  <a:srgbClr val="FFFFFF"/>
                </a:solidFill>
              </a:rPr>
              <a:t> in this new role, the Prophet offered him a word of advice.</a:t>
            </a:r>
          </a:p>
        </p:txBody>
      </p:sp>
    </p:spTree>
    <p:extLst>
      <p:ext uri="{BB962C8B-B14F-4D97-AF65-F5344CB8AC3E}">
        <p14:creationId xmlns:p14="http://schemas.microsoft.com/office/powerpoint/2010/main" val="15968858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4D91B1-ED61-9138-46CD-5BD23DFB96CD}"/>
              </a:ext>
            </a:extLst>
          </p:cNvPr>
          <p:cNvSpPr>
            <a:spLocks noGrp="1"/>
          </p:cNvSpPr>
          <p:nvPr>
            <p:ph type="title"/>
          </p:nvPr>
        </p:nvSpPr>
        <p:spPr>
          <a:xfrm>
            <a:off x="720000" y="619200"/>
            <a:ext cx="10728322" cy="793964"/>
          </a:xfrm>
        </p:spPr>
        <p:txBody>
          <a:bodyPr/>
          <a:lstStyle/>
          <a:p>
            <a:pPr algn="ctr"/>
            <a:r>
              <a:rPr lang="en-US" dirty="0"/>
              <a:t>The Year of Delegations </a:t>
            </a:r>
          </a:p>
        </p:txBody>
      </p:sp>
      <p:sp>
        <p:nvSpPr>
          <p:cNvPr id="3" name="Content Placeholder 2">
            <a:extLst>
              <a:ext uri="{FF2B5EF4-FFF2-40B4-BE49-F238E27FC236}">
                <a16:creationId xmlns:a16="http://schemas.microsoft.com/office/drawing/2014/main" id="{9FD4F78B-526F-D5D3-723D-2D62661E67CB}"/>
              </a:ext>
            </a:extLst>
          </p:cNvPr>
          <p:cNvSpPr>
            <a:spLocks noGrp="1"/>
          </p:cNvSpPr>
          <p:nvPr>
            <p:ph idx="1"/>
          </p:nvPr>
        </p:nvSpPr>
        <p:spPr>
          <a:xfrm>
            <a:off x="720000" y="1593274"/>
            <a:ext cx="10728325" cy="4175702"/>
          </a:xfrm>
        </p:spPr>
        <p:txBody>
          <a:bodyPr>
            <a:normAutofit/>
          </a:bodyPr>
          <a:lstStyle/>
          <a:p>
            <a:pPr marL="0" indent="0" algn="ctr">
              <a:buNone/>
            </a:pPr>
            <a:r>
              <a:rPr lang="ar-AE" sz="2400" dirty="0">
                <a:solidFill>
                  <a:srgbClr val="FFFFFF"/>
                </a:solidFill>
              </a:rPr>
              <a:t>قال ابن إسحاق : وحدثني سعيد بن أبي هند ، عن مطرف بن عبد الله بن الشخير ، عن عثمان بن أبي العاص ، قال : كان من آخر ما عهد إلي رسول الله صلى الله عليه وسلم حين بعثني على ثقيف أن قال : يا عثمان ، تجاوز في الصلاة ، واقدر الناس بأضعفهم ، فإن فيهم الكبير ، والصغير ، والضعيف وذا الحاجة</a:t>
            </a:r>
            <a:endParaRPr lang="en-CA" sz="2400" dirty="0">
              <a:solidFill>
                <a:srgbClr val="FFFFFF"/>
              </a:solidFill>
            </a:endParaRPr>
          </a:p>
          <a:p>
            <a:pPr marL="0" indent="0" algn="ctr">
              <a:buNone/>
            </a:pPr>
            <a:r>
              <a:rPr lang="en-US" sz="2400" dirty="0">
                <a:solidFill>
                  <a:srgbClr val="FFFFFF"/>
                </a:solidFill>
              </a:rPr>
              <a:t>Ibn Ishaq said: </a:t>
            </a:r>
            <a:r>
              <a:rPr lang="en-US" sz="2400" dirty="0" err="1">
                <a:solidFill>
                  <a:srgbClr val="FFFFFF"/>
                </a:solidFill>
              </a:rPr>
              <a:t>Sa'id</a:t>
            </a:r>
            <a:r>
              <a:rPr lang="en-US" sz="2400" dirty="0">
                <a:solidFill>
                  <a:srgbClr val="FFFFFF"/>
                </a:solidFill>
              </a:rPr>
              <a:t> ibn Abi Hind narrated to me from </a:t>
            </a:r>
            <a:r>
              <a:rPr lang="en-US" sz="2400" dirty="0" err="1">
                <a:solidFill>
                  <a:srgbClr val="FFFFFF"/>
                </a:solidFill>
              </a:rPr>
              <a:t>Mutarrif</a:t>
            </a:r>
            <a:r>
              <a:rPr lang="en-US" sz="2400" dirty="0">
                <a:solidFill>
                  <a:srgbClr val="FFFFFF"/>
                </a:solidFill>
              </a:rPr>
              <a:t> ibn Abdullah ibn al-</a:t>
            </a:r>
            <a:r>
              <a:rPr lang="en-US" sz="2400" dirty="0" err="1">
                <a:solidFill>
                  <a:srgbClr val="FFFFFF"/>
                </a:solidFill>
              </a:rPr>
              <a:t>Shikhir</a:t>
            </a:r>
            <a:r>
              <a:rPr lang="en-US" sz="2400" dirty="0">
                <a:solidFill>
                  <a:srgbClr val="FFFFFF"/>
                </a:solidFill>
              </a:rPr>
              <a:t>, from Uthman ibn Abi al-As, who said: "Among the last instructions the Messenger of Allah (peace be upon him) gave me when he sent me to govern </a:t>
            </a:r>
            <a:r>
              <a:rPr lang="en-US" sz="2400" dirty="0" err="1">
                <a:solidFill>
                  <a:srgbClr val="FFFFFF"/>
                </a:solidFill>
              </a:rPr>
              <a:t>Thaqif</a:t>
            </a:r>
            <a:r>
              <a:rPr lang="en-US" sz="2400" dirty="0">
                <a:solidFill>
                  <a:srgbClr val="FFFFFF"/>
                </a:solidFill>
              </a:rPr>
              <a:t> were: 'O Uthman, be considerate in prayer and measure people by their weakest member, for among them are the elderly, the young, the weak, and those with needs.'"</a:t>
            </a:r>
          </a:p>
        </p:txBody>
      </p:sp>
    </p:spTree>
    <p:extLst>
      <p:ext uri="{BB962C8B-B14F-4D97-AF65-F5344CB8AC3E}">
        <p14:creationId xmlns:p14="http://schemas.microsoft.com/office/powerpoint/2010/main" val="23652587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7CB9AF-B6E8-E5F0-961F-D29F0D24A326}"/>
              </a:ext>
            </a:extLst>
          </p:cNvPr>
          <p:cNvSpPr>
            <a:spLocks noGrp="1"/>
          </p:cNvSpPr>
          <p:nvPr>
            <p:ph type="title"/>
          </p:nvPr>
        </p:nvSpPr>
        <p:spPr>
          <a:xfrm>
            <a:off x="720000" y="619200"/>
            <a:ext cx="10728322" cy="766255"/>
          </a:xfrm>
        </p:spPr>
        <p:txBody>
          <a:bodyPr/>
          <a:lstStyle/>
          <a:p>
            <a:pPr algn="ctr"/>
            <a:r>
              <a:rPr lang="en-US" dirty="0"/>
              <a:t>The Year of Delegations </a:t>
            </a:r>
          </a:p>
        </p:txBody>
      </p:sp>
      <p:sp>
        <p:nvSpPr>
          <p:cNvPr id="3" name="Content Placeholder 2">
            <a:extLst>
              <a:ext uri="{FF2B5EF4-FFF2-40B4-BE49-F238E27FC236}">
                <a16:creationId xmlns:a16="http://schemas.microsoft.com/office/drawing/2014/main" id="{14D6AE40-C07F-691F-D690-BCE674C1E9BB}"/>
              </a:ext>
            </a:extLst>
          </p:cNvPr>
          <p:cNvSpPr>
            <a:spLocks noGrp="1"/>
          </p:cNvSpPr>
          <p:nvPr>
            <p:ph idx="1"/>
          </p:nvPr>
        </p:nvSpPr>
        <p:spPr>
          <a:xfrm>
            <a:off x="720000" y="1385456"/>
            <a:ext cx="10728325" cy="4383520"/>
          </a:xfrm>
        </p:spPr>
        <p:txBody>
          <a:bodyPr/>
          <a:lstStyle/>
          <a:p>
            <a:r>
              <a:rPr lang="en-CA" sz="2400" dirty="0">
                <a:solidFill>
                  <a:srgbClr val="FFFFFF"/>
                </a:solidFill>
                <a:effectLst/>
              </a:rPr>
              <a:t>Ibn Sa'd provides the following account regarding the delegations in his work "al-</a:t>
            </a:r>
            <a:r>
              <a:rPr lang="en-CA" sz="2400" dirty="0" err="1">
                <a:solidFill>
                  <a:srgbClr val="FFFFFF"/>
                </a:solidFill>
                <a:effectLst/>
              </a:rPr>
              <a:t>Tabaqat</a:t>
            </a:r>
            <a:r>
              <a:rPr lang="en-CA" sz="2400" dirty="0">
                <a:solidFill>
                  <a:srgbClr val="FFFFFF"/>
                </a:solidFill>
                <a:effectLst/>
              </a:rPr>
              <a:t>" (pp. 291-312): During their stay in Medina, these delegations were the honored guests of the Prophet. </a:t>
            </a:r>
          </a:p>
          <a:p>
            <a:r>
              <a:rPr lang="en-CA" sz="2400" dirty="0">
                <a:solidFill>
                  <a:srgbClr val="FFFFFF"/>
                </a:solidFill>
                <a:effectLst/>
              </a:rPr>
              <a:t>Upon their departure, he bestowed upon them generous gifts, including gold, silver, dates, and land. The Prophet would grant land to tribal leaders, and these deeds of land ownership would remain within their families for generations.</a:t>
            </a:r>
            <a:endParaRPr lang="en-US" dirty="0"/>
          </a:p>
        </p:txBody>
      </p:sp>
    </p:spTree>
    <p:extLst>
      <p:ext uri="{BB962C8B-B14F-4D97-AF65-F5344CB8AC3E}">
        <p14:creationId xmlns:p14="http://schemas.microsoft.com/office/powerpoint/2010/main" val="3586902561"/>
      </p:ext>
    </p:extLst>
  </p:cSld>
  <p:clrMapOvr>
    <a:masterClrMapping/>
  </p:clrMapOvr>
</p:sld>
</file>

<file path=ppt/theme/theme1.xml><?xml version="1.0" encoding="utf-8"?>
<a:theme xmlns:a="http://schemas.openxmlformats.org/drawingml/2006/main" name="BlobVTI">
  <a:themeElements>
    <a:clrScheme name="Blob V2">
      <a:dk1>
        <a:sysClr val="windowText" lastClr="000000"/>
      </a:dk1>
      <a:lt1>
        <a:sysClr val="window" lastClr="FFFFFF"/>
      </a:lt1>
      <a:dk2>
        <a:srgbClr val="0B2827"/>
      </a:dk2>
      <a:lt2>
        <a:srgbClr val="DAE3E3"/>
      </a:lt2>
      <a:accent1>
        <a:srgbClr val="B495C2"/>
      </a:accent1>
      <a:accent2>
        <a:srgbClr val="767E37"/>
      </a:accent2>
      <a:accent3>
        <a:srgbClr val="8FA3A3"/>
      </a:accent3>
      <a:accent4>
        <a:srgbClr val="CE7F01"/>
      </a:accent4>
      <a:accent5>
        <a:srgbClr val="D15A29"/>
      </a:accent5>
      <a:accent6>
        <a:srgbClr val="B88470"/>
      </a:accent6>
      <a:hlink>
        <a:srgbClr val="B57001"/>
      </a:hlink>
      <a:folHlink>
        <a:srgbClr val="996209"/>
      </a:folHlink>
    </a:clrScheme>
    <a:fontScheme name="Blob">
      <a:majorFont>
        <a:latin typeface="Sagona Book"/>
        <a:ea typeface=""/>
        <a:cs typeface=""/>
      </a:majorFont>
      <a:minorFont>
        <a:latin typeface="Avenir Next LT Pr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bVTI" id="{06D3AACF-B619-4265-899F-5E2FB3A445D5}" vid="{F5918863-BA1A-4735-81A8-3E7BFBDA8478}"/>
    </a:ext>
  </a:extLst>
</a:theme>
</file>

<file path=docProps/app.xml><?xml version="1.0" encoding="utf-8"?>
<Properties xmlns="http://schemas.openxmlformats.org/officeDocument/2006/extended-properties" xmlns:vt="http://schemas.openxmlformats.org/officeDocument/2006/docPropsVTypes">
  <TotalTime>30940</TotalTime>
  <Words>1972</Words>
  <Application>Microsoft Macintosh PowerPoint</Application>
  <PresentationFormat>Widescreen</PresentationFormat>
  <Paragraphs>78</Paragraphs>
  <Slides>21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Avenir Next LT Pro</vt:lpstr>
      <vt:lpstr>Sagona Book</vt:lpstr>
      <vt:lpstr>The Hand Extrablack</vt:lpstr>
      <vt:lpstr>BlobVTI</vt:lpstr>
      <vt:lpstr>The Life of Prophet Muhammad</vt:lpstr>
      <vt:lpstr>The Year of Delegations </vt:lpstr>
      <vt:lpstr>The Year of Delegations </vt:lpstr>
      <vt:lpstr>The Year of Delegations </vt:lpstr>
      <vt:lpstr>The Year of Delegations </vt:lpstr>
      <vt:lpstr>The Year of Delegations </vt:lpstr>
      <vt:lpstr>The Year of Delegations </vt:lpstr>
      <vt:lpstr>The Year of Delegations </vt:lpstr>
      <vt:lpstr>The Year of Delegations </vt:lpstr>
      <vt:lpstr>The Year of Delegations </vt:lpstr>
      <vt:lpstr>The Year of Delegations </vt:lpstr>
      <vt:lpstr>The Year of Delegations </vt:lpstr>
      <vt:lpstr>The Year of Delegations </vt:lpstr>
      <vt:lpstr>The Year of Delegations </vt:lpstr>
      <vt:lpstr>The Year of Delegations </vt:lpstr>
      <vt:lpstr>The Year of Delegations </vt:lpstr>
      <vt:lpstr>The Year of Delegations </vt:lpstr>
      <vt:lpstr>The Year of Delegations </vt:lpstr>
      <vt:lpstr>The Year of Delegations </vt:lpstr>
      <vt:lpstr>The Year of Delegations </vt:lpstr>
      <vt:lpstr>The Year of Delegations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Prophet Muhammad</dc:title>
  <dc:creator>awnasser@outlook.com</dc:creator>
  <cp:lastModifiedBy>Sheikh Azhar Nasser</cp:lastModifiedBy>
  <cp:revision>1737</cp:revision>
  <dcterms:created xsi:type="dcterms:W3CDTF">2020-11-25T07:02:27Z</dcterms:created>
  <dcterms:modified xsi:type="dcterms:W3CDTF">2024-06-19T18:42:00Z</dcterms:modified>
</cp:coreProperties>
</file>