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70" r:id="rId9"/>
    <p:sldId id="263" r:id="rId10"/>
    <p:sldId id="271" r:id="rId11"/>
    <p:sldId id="272" r:id="rId12"/>
    <p:sldId id="273" r:id="rId13"/>
    <p:sldId id="264" r:id="rId14"/>
    <p:sldId id="274" r:id="rId15"/>
    <p:sldId id="265" r:id="rId16"/>
    <p:sldId id="275" r:id="rId17"/>
    <p:sldId id="266" r:id="rId18"/>
    <p:sldId id="276" r:id="rId19"/>
    <p:sldId id="267" r:id="rId20"/>
    <p:sldId id="268" r:id="rId21"/>
    <p:sldId id="269" r:id="rId22"/>
    <p:sldId id="277" r:id="rId23"/>
    <p:sldId id="278" r:id="rId24"/>
    <p:sldId id="279"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DFDFD"/>
    <a:srgbClr val="FEFEFE"/>
    <a:srgbClr val="F9FFFF"/>
    <a:srgbClr val="FCFCFC"/>
    <a:srgbClr val="FCFFFF"/>
    <a:srgbClr val="EAF5FF"/>
    <a:srgbClr val="FAFAFA"/>
    <a:srgbClr val="FDFAFF"/>
    <a:srgbClr val="F6FF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462"/>
  </p:normalViewPr>
  <p:slideViewPr>
    <p:cSldViewPr snapToGrid="0" snapToObjects="1">
      <p:cViewPr varScale="1">
        <p:scale>
          <a:sx n="93" d="100"/>
          <a:sy n="93" d="100"/>
        </p:scale>
        <p:origin x="216"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September 4,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September 4,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September 4,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September 4,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September 4,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September 4,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September 4, 2024</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September 4, 2024</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September 4, 2024</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September 4,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September 4,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September 4, 2024</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93</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A047-7457-8A0C-40C4-9B676DAF1C15}"/>
              </a:ext>
            </a:extLst>
          </p:cNvPr>
          <p:cNvSpPr>
            <a:spLocks noGrp="1"/>
          </p:cNvSpPr>
          <p:nvPr>
            <p:ph type="title"/>
          </p:nvPr>
        </p:nvSpPr>
        <p:spPr>
          <a:xfrm>
            <a:off x="720000" y="619200"/>
            <a:ext cx="10728322" cy="738545"/>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D94BBF24-6B07-6609-3083-B54B728B296B}"/>
              </a:ext>
            </a:extLst>
          </p:cNvPr>
          <p:cNvSpPr>
            <a:spLocks noGrp="1"/>
          </p:cNvSpPr>
          <p:nvPr>
            <p:ph idx="1"/>
          </p:nvPr>
        </p:nvSpPr>
        <p:spPr>
          <a:xfrm>
            <a:off x="720000" y="1357745"/>
            <a:ext cx="10728325" cy="5361709"/>
          </a:xfrm>
        </p:spPr>
        <p:txBody>
          <a:bodyPr>
            <a:normAutofit/>
          </a:bodyPr>
          <a:lstStyle/>
          <a:p>
            <a:r>
              <a:rPr lang="en-US" b="1" dirty="0">
                <a:solidFill>
                  <a:srgbClr val="FFFFFF"/>
                </a:solidFill>
              </a:rPr>
              <a:t>Examples of disrespect towards the Prophet:</a:t>
            </a:r>
          </a:p>
          <a:p>
            <a:r>
              <a:rPr lang="en-US" dirty="0">
                <a:solidFill>
                  <a:srgbClr val="FFFFFF"/>
                </a:solidFill>
              </a:rPr>
              <a:t>1. When the Prophet was nearing death and his pain became severe, he said: </a:t>
            </a:r>
          </a:p>
          <a:p>
            <a:pPr marL="0" indent="0" algn="ctr">
              <a:buNone/>
            </a:pPr>
            <a:r>
              <a:rPr lang="ar-AE" dirty="0">
                <a:solidFill>
                  <a:srgbClr val="FFFFFF"/>
                </a:solidFill>
              </a:rPr>
              <a:t>ائتوني بكتاب أكتب لكم كتاباً لا تضلوا بعده أبداً</a:t>
            </a:r>
            <a:endParaRPr lang="en-US" dirty="0">
              <a:solidFill>
                <a:srgbClr val="FFFFFF"/>
              </a:solidFill>
            </a:endParaRPr>
          </a:p>
          <a:p>
            <a:pPr marL="0" indent="0" algn="ctr">
              <a:buNone/>
            </a:pPr>
            <a:r>
              <a:rPr lang="en-US" dirty="0">
                <a:solidFill>
                  <a:srgbClr val="FFFFFF"/>
                </a:solidFill>
              </a:rPr>
              <a:t>"Bring me a paper so that I may write something for you after which you will never go astray." </a:t>
            </a:r>
          </a:p>
          <a:p>
            <a:pPr marL="0" indent="0" algn="ctr">
              <a:buNone/>
            </a:pPr>
            <a:r>
              <a:rPr lang="en-US" dirty="0">
                <a:solidFill>
                  <a:srgbClr val="FFFFFF"/>
                </a:solidFill>
              </a:rPr>
              <a:t>But Umar said: </a:t>
            </a:r>
          </a:p>
          <a:p>
            <a:pPr marL="0" indent="0" algn="ctr">
              <a:buNone/>
            </a:pPr>
            <a:r>
              <a:rPr lang="ar-AE" dirty="0">
                <a:solidFill>
                  <a:srgbClr val="FFFFFF"/>
                </a:solidFill>
              </a:rPr>
              <a:t> إن النبيّ غلبه الوجع وعندنا كتاب الله حسبنا</a:t>
            </a:r>
            <a:endParaRPr lang="en-US" dirty="0">
              <a:solidFill>
                <a:srgbClr val="FFFFFF"/>
              </a:solidFill>
            </a:endParaRPr>
          </a:p>
          <a:p>
            <a:pPr marL="0" indent="0" algn="ctr">
              <a:buNone/>
            </a:pPr>
            <a:r>
              <a:rPr lang="en-US" dirty="0">
                <a:solidFill>
                  <a:srgbClr val="FFFFFF"/>
                </a:solidFill>
              </a:rPr>
              <a:t>"The Prophet is overcome by pain, and we have the Book of God; it is enough for us.”</a:t>
            </a:r>
          </a:p>
          <a:p>
            <a:pPr marL="0" indent="0" algn="ctr">
              <a:buNone/>
            </a:pPr>
            <a:r>
              <a:rPr lang="ar-AE" b="0" i="0" dirty="0">
                <a:solidFill>
                  <a:srgbClr val="FFFFFF"/>
                </a:solidFill>
                <a:effectLst/>
                <a:latin typeface="BBCNassim"/>
              </a:rPr>
              <a:t>فاختلفوا وكثر اللغط، فقال النبيّ (ص): قوموا عنّي لا ينبغي عندي التنازع</a:t>
            </a:r>
            <a:endParaRPr lang="en-CA" b="0" i="0" dirty="0">
              <a:solidFill>
                <a:srgbClr val="FFFFFF"/>
              </a:solidFill>
              <a:effectLst/>
              <a:latin typeface="BBCNassim"/>
            </a:endParaRPr>
          </a:p>
          <a:p>
            <a:pPr marL="0" indent="0" algn="ctr">
              <a:buNone/>
            </a:pPr>
            <a:r>
              <a:rPr lang="en-US" dirty="0">
                <a:solidFill>
                  <a:srgbClr val="FFFFFF"/>
                </a:solidFill>
              </a:rPr>
              <a:t>They disagreed and raised their voices, and the Prophet said: "Leave me, for it is not appropriate to argue in my presence." (Sahih Muslim, vol. 3, p. 1295)</a:t>
            </a:r>
          </a:p>
          <a:p>
            <a:pPr marL="0" indent="0" algn="ctr">
              <a:buNone/>
            </a:pPr>
            <a:endParaRPr lang="en-US" dirty="0">
              <a:solidFill>
                <a:srgbClr val="FFFFFF"/>
              </a:solidFill>
            </a:endParaRPr>
          </a:p>
        </p:txBody>
      </p:sp>
    </p:spTree>
    <p:extLst>
      <p:ext uri="{BB962C8B-B14F-4D97-AF65-F5344CB8AC3E}">
        <p14:creationId xmlns:p14="http://schemas.microsoft.com/office/powerpoint/2010/main" val="34732792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13669-7DF2-AEE1-8C2C-807ABDCD942A}"/>
              </a:ext>
            </a:extLst>
          </p:cNvPr>
          <p:cNvSpPr>
            <a:spLocks noGrp="1"/>
          </p:cNvSpPr>
          <p:nvPr>
            <p:ph type="title"/>
          </p:nvPr>
        </p:nvSpPr>
        <p:spPr>
          <a:xfrm>
            <a:off x="720000" y="619200"/>
            <a:ext cx="10728322" cy="780109"/>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AB5FA9F5-418C-9925-AEDD-22014A5EB54E}"/>
              </a:ext>
            </a:extLst>
          </p:cNvPr>
          <p:cNvSpPr>
            <a:spLocks noGrp="1"/>
          </p:cNvSpPr>
          <p:nvPr>
            <p:ph idx="1"/>
          </p:nvPr>
        </p:nvSpPr>
        <p:spPr>
          <a:xfrm>
            <a:off x="720000" y="1524000"/>
            <a:ext cx="10728325" cy="4244975"/>
          </a:xfrm>
        </p:spPr>
        <p:txBody>
          <a:bodyPr>
            <a:normAutofit/>
          </a:bodyPr>
          <a:lstStyle/>
          <a:p>
            <a:r>
              <a:rPr lang="ar-AE" sz="2400" b="0" i="0" dirty="0">
                <a:solidFill>
                  <a:srgbClr val="FFFFFF"/>
                </a:solidFill>
                <a:effectLst/>
              </a:rPr>
              <a:t> </a:t>
            </a:r>
            <a:r>
              <a:rPr lang="en-CA" sz="2400" b="0" i="0" dirty="0">
                <a:solidFill>
                  <a:srgbClr val="FFFFFF"/>
                </a:solidFill>
                <a:effectLst/>
              </a:rPr>
              <a:t>2. The second insult to the Messenger of God occurred when Imam Hasan passed away, and they wished to bury him near the grave of his grandfather. However, Aisha intervened and prevented this, arguing that she did not want someone she disliked to be buried in her house. When voices were raised, Imam </a:t>
            </a:r>
            <a:r>
              <a:rPr lang="en-CA" sz="2400" b="0" i="0" dirty="0" err="1">
                <a:solidFill>
                  <a:srgbClr val="FFFFFF"/>
                </a:solidFill>
                <a:effectLst/>
              </a:rPr>
              <a:t>Husayn</a:t>
            </a:r>
            <a:r>
              <a:rPr lang="en-CA" sz="2400" b="0" i="0" dirty="0">
                <a:solidFill>
                  <a:srgbClr val="FFFFFF"/>
                </a:solidFill>
                <a:effectLst/>
              </a:rPr>
              <a:t> intervened and recited the verse: "Do not raise your voices" [Quran 49:2]. Thus, respecting the Messenger of God is obligatory after his death, just as it was during his life.</a:t>
            </a:r>
            <a:endParaRPr lang="en-US" sz="2400" dirty="0">
              <a:solidFill>
                <a:srgbClr val="FFFFFF"/>
              </a:solidFill>
            </a:endParaRPr>
          </a:p>
        </p:txBody>
      </p:sp>
    </p:spTree>
    <p:extLst>
      <p:ext uri="{BB962C8B-B14F-4D97-AF65-F5344CB8AC3E}">
        <p14:creationId xmlns:p14="http://schemas.microsoft.com/office/powerpoint/2010/main" val="2213085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C7246-CF38-EA35-F887-5A8837FE8294}"/>
              </a:ext>
            </a:extLst>
          </p:cNvPr>
          <p:cNvSpPr>
            <a:spLocks noGrp="1"/>
          </p:cNvSpPr>
          <p:nvPr>
            <p:ph type="title"/>
          </p:nvPr>
        </p:nvSpPr>
        <p:spPr>
          <a:xfrm>
            <a:off x="720000" y="619200"/>
            <a:ext cx="10728322" cy="696982"/>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791CBF76-C4FB-972A-E481-1AB76ACF0166}"/>
              </a:ext>
            </a:extLst>
          </p:cNvPr>
          <p:cNvSpPr>
            <a:spLocks noGrp="1"/>
          </p:cNvSpPr>
          <p:nvPr>
            <p:ph idx="1"/>
          </p:nvPr>
        </p:nvSpPr>
        <p:spPr>
          <a:xfrm>
            <a:off x="720000" y="1427018"/>
            <a:ext cx="10728325" cy="4341957"/>
          </a:xfrm>
        </p:spPr>
        <p:txBody>
          <a:bodyPr/>
          <a:lstStyle/>
          <a:p>
            <a:r>
              <a:rPr lang="en-US" b="1" dirty="0">
                <a:solidFill>
                  <a:srgbClr val="FFFFFF"/>
                </a:solidFill>
              </a:rPr>
              <a:t>Verse 2 teaches us that:</a:t>
            </a:r>
          </a:p>
          <a:p>
            <a:r>
              <a:rPr lang="en-US" dirty="0">
                <a:solidFill>
                  <a:srgbClr val="FFFFFF"/>
                </a:solidFill>
              </a:rPr>
              <a:t>The best methods for inviting people and teaching them proper manners are to address them with politeness and respect. This is why we find that God addresses the believers at the beginning of this verse by saying: "O you who believe..." This shows respect for them and acknowledges their position as believers.</a:t>
            </a:r>
          </a:p>
          <a:p>
            <a:r>
              <a:rPr lang="en-US" dirty="0">
                <a:solidFill>
                  <a:srgbClr val="FFFFFF"/>
                </a:solidFill>
              </a:rPr>
              <a:t> Respecting those who deserve respect has an effect on a person's actions: "O you who believe, do not raise your voices... lest your deeds be rendered void.”</a:t>
            </a:r>
          </a:p>
          <a:p>
            <a:r>
              <a:rPr lang="en-US" dirty="0">
                <a:solidFill>
                  <a:srgbClr val="FFFFFF"/>
                </a:solidFill>
              </a:rPr>
              <a:t>In some cases, a person may harm themselves without realizing it: "Lest your deeds be rendered void while you do not perceive it."</a:t>
            </a:r>
          </a:p>
        </p:txBody>
      </p:sp>
    </p:spTree>
    <p:extLst>
      <p:ext uri="{BB962C8B-B14F-4D97-AF65-F5344CB8AC3E}">
        <p14:creationId xmlns:p14="http://schemas.microsoft.com/office/powerpoint/2010/main" val="3538035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317FB-35C3-9C01-3BCC-1CEB0C8AAD5A}"/>
              </a:ext>
            </a:extLst>
          </p:cNvPr>
          <p:cNvSpPr>
            <a:spLocks noGrp="1"/>
          </p:cNvSpPr>
          <p:nvPr>
            <p:ph type="title"/>
          </p:nvPr>
        </p:nvSpPr>
        <p:spPr>
          <a:xfrm>
            <a:off x="720000" y="619200"/>
            <a:ext cx="10728322" cy="821673"/>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CBC6AB5A-39A7-1157-9008-C23BF42EBB47}"/>
              </a:ext>
            </a:extLst>
          </p:cNvPr>
          <p:cNvSpPr>
            <a:spLocks noGrp="1"/>
          </p:cNvSpPr>
          <p:nvPr>
            <p:ph idx="1"/>
          </p:nvPr>
        </p:nvSpPr>
        <p:spPr>
          <a:xfrm>
            <a:off x="720000" y="1551710"/>
            <a:ext cx="10728325" cy="4217266"/>
          </a:xfrm>
        </p:spPr>
        <p:txBody>
          <a:bodyPr/>
          <a:lstStyle/>
          <a:p>
            <a:pPr marL="0" indent="0" algn="ctr">
              <a:buNone/>
            </a:pPr>
            <a:r>
              <a:rPr lang="ar-AE" dirty="0"/>
              <a:t>إ</a:t>
            </a:r>
            <a:r>
              <a:rPr lang="ar-AE" sz="2400" dirty="0">
                <a:solidFill>
                  <a:srgbClr val="FFFFFF"/>
                </a:solidFill>
              </a:rPr>
              <a:t>ِنَّ ٱلَّذِينَ يَغُضُّونَ أَصْوَٰتَهُمْ عِندَ رَسُولِ ٱللَّهِ أُو۟لَـٰٓئِكَ ٱلَّذِينَ ٱمْتَحَنَ ٱللَّهُ قُلُوبَهُمْ لِلتَّقْوَىٰ لَهُم مَّغْفِرَةٌ وَأَجْرٌ عَظِيمٌ</a:t>
            </a:r>
            <a:endParaRPr lang="en-CA" sz="2400" dirty="0">
              <a:solidFill>
                <a:srgbClr val="FFFFFF"/>
              </a:solidFill>
            </a:endParaRPr>
          </a:p>
          <a:p>
            <a:pPr marL="0" indent="0" algn="ctr">
              <a:buNone/>
            </a:pPr>
            <a:r>
              <a:rPr lang="en-US" sz="2400" dirty="0">
                <a:solidFill>
                  <a:srgbClr val="FFFFFF"/>
                </a:solidFill>
              </a:rPr>
              <a:t>"Indeed, those who lower their voices in the presence of the Messenger of God are the ones whose hearts God has tested for righteousness. For them is forgiveness and a great reward.”</a:t>
            </a:r>
          </a:p>
          <a:p>
            <a:pPr marL="0" indent="0" algn="ctr">
              <a:buNone/>
            </a:pPr>
            <a:r>
              <a:rPr lang="en-US" sz="2400" dirty="0">
                <a:solidFill>
                  <a:srgbClr val="FFFFFF"/>
                </a:solidFill>
              </a:rPr>
              <a:t>Quran 49:3</a:t>
            </a:r>
          </a:p>
        </p:txBody>
      </p:sp>
    </p:spTree>
    <p:extLst>
      <p:ext uri="{BB962C8B-B14F-4D97-AF65-F5344CB8AC3E}">
        <p14:creationId xmlns:p14="http://schemas.microsoft.com/office/powerpoint/2010/main" val="1146511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8507C-5891-58D5-F1DB-C36863304D93}"/>
              </a:ext>
            </a:extLst>
          </p:cNvPr>
          <p:cNvSpPr>
            <a:spLocks noGrp="1"/>
          </p:cNvSpPr>
          <p:nvPr>
            <p:ph type="title"/>
          </p:nvPr>
        </p:nvSpPr>
        <p:spPr>
          <a:xfrm>
            <a:off x="720000" y="619200"/>
            <a:ext cx="10728322" cy="807818"/>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6CE4453F-EDC1-7FB3-5956-67C67F1B033F}"/>
              </a:ext>
            </a:extLst>
          </p:cNvPr>
          <p:cNvSpPr>
            <a:spLocks noGrp="1"/>
          </p:cNvSpPr>
          <p:nvPr>
            <p:ph idx="1"/>
          </p:nvPr>
        </p:nvSpPr>
        <p:spPr>
          <a:xfrm>
            <a:off x="720000" y="1427018"/>
            <a:ext cx="10728325" cy="4918364"/>
          </a:xfrm>
        </p:spPr>
        <p:txBody>
          <a:bodyPr/>
          <a:lstStyle/>
          <a:p>
            <a:r>
              <a:rPr lang="en-US" b="1" dirty="0">
                <a:solidFill>
                  <a:srgbClr val="FFFFFF"/>
                </a:solidFill>
              </a:rPr>
              <a:t>Verse 3 teaches us that:</a:t>
            </a:r>
          </a:p>
          <a:p>
            <a:r>
              <a:rPr lang="en-US" dirty="0">
                <a:solidFill>
                  <a:srgbClr val="FFFFFF"/>
                </a:solidFill>
              </a:rPr>
              <a:t>It is necessary to maintain a balance between the wrongdoer and the doer of good, by blaming and criticizing the former and praising the latter. </a:t>
            </a:r>
          </a:p>
          <a:p>
            <a:r>
              <a:rPr lang="en-US" dirty="0">
                <a:solidFill>
                  <a:srgbClr val="FFFFFF"/>
                </a:solidFill>
              </a:rPr>
              <a:t>Occasional politeness does not necessarily reveal true piety; rather, politeness must be continuous and consistent: "They lower their voices" (the present tense verb indicates repetition and continuity).</a:t>
            </a:r>
          </a:p>
          <a:p>
            <a:r>
              <a:rPr lang="en-US" dirty="0">
                <a:solidFill>
                  <a:srgbClr val="FFFFFF"/>
                </a:solidFill>
              </a:rPr>
              <a:t>Whenever forgiveness and reward are mentioned together in the Quran in a single sentence, forgiveness is always mentioned before the reward. This is because purification from sins comes before receiving divine grace</a:t>
            </a:r>
          </a:p>
          <a:p>
            <a:r>
              <a:rPr lang="en-US" dirty="0">
                <a:solidFill>
                  <a:srgbClr val="FFFFFF"/>
                </a:solidFill>
              </a:rPr>
              <a:t>Infallibility from sin is not a necessary condition of faith. A believer may fall into sin due to weakness, temptation, or other reasons, but the believer quickly returns to God.</a:t>
            </a:r>
          </a:p>
        </p:txBody>
      </p:sp>
    </p:spTree>
    <p:extLst>
      <p:ext uri="{BB962C8B-B14F-4D97-AF65-F5344CB8AC3E}">
        <p14:creationId xmlns:p14="http://schemas.microsoft.com/office/powerpoint/2010/main" val="41225877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79C09-30A5-2F3B-12B3-4A13363C7925}"/>
              </a:ext>
            </a:extLst>
          </p:cNvPr>
          <p:cNvSpPr>
            <a:spLocks noGrp="1"/>
          </p:cNvSpPr>
          <p:nvPr>
            <p:ph type="title"/>
          </p:nvPr>
        </p:nvSpPr>
        <p:spPr>
          <a:xfrm>
            <a:off x="720000" y="619200"/>
            <a:ext cx="10728322" cy="835527"/>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B3A00AC4-E88F-51F1-5D8B-B8F94DEA7D5C}"/>
              </a:ext>
            </a:extLst>
          </p:cNvPr>
          <p:cNvSpPr>
            <a:spLocks noGrp="1"/>
          </p:cNvSpPr>
          <p:nvPr>
            <p:ph idx="1"/>
          </p:nvPr>
        </p:nvSpPr>
        <p:spPr>
          <a:xfrm>
            <a:off x="720000" y="1454728"/>
            <a:ext cx="10728325" cy="4314248"/>
          </a:xfrm>
        </p:spPr>
        <p:txBody>
          <a:bodyPr>
            <a:normAutofit/>
          </a:bodyPr>
          <a:lstStyle/>
          <a:p>
            <a:pPr marL="0" indent="0" algn="ctr">
              <a:buNone/>
            </a:pPr>
            <a:r>
              <a:rPr lang="ar-AE" sz="2400" dirty="0">
                <a:solidFill>
                  <a:srgbClr val="FFFFFF"/>
                </a:solidFill>
              </a:rPr>
              <a:t>إِنَّ ٱلَّذِينَ يُنَادُونَكَ مِن وَرَآءِ ٱلْحُجُرَٰتِ أَكْثَرُهُمْ لَا يَعْقِلُونَ</a:t>
            </a:r>
            <a:endParaRPr lang="en-CA" sz="2400" dirty="0">
              <a:solidFill>
                <a:srgbClr val="FFFFFF"/>
              </a:solidFill>
            </a:endParaRPr>
          </a:p>
          <a:p>
            <a:pPr marL="0" indent="0" algn="ctr">
              <a:buNone/>
            </a:pPr>
            <a:r>
              <a:rPr lang="en-US" sz="2400" dirty="0">
                <a:solidFill>
                  <a:srgbClr val="FFFFFF"/>
                </a:solidFill>
              </a:rPr>
              <a:t>"Indeed, those who call you from behind the chambers, most of them do not understand.”</a:t>
            </a:r>
          </a:p>
          <a:p>
            <a:pPr marL="0" indent="0" algn="ctr">
              <a:buNone/>
            </a:pPr>
            <a:r>
              <a:rPr lang="en-US" sz="2400" dirty="0">
                <a:solidFill>
                  <a:srgbClr val="FFFFFF"/>
                </a:solidFill>
              </a:rPr>
              <a:t>Quran 49:4</a:t>
            </a:r>
            <a:endParaRPr lang="en-CA" sz="2400" dirty="0">
              <a:solidFill>
                <a:srgbClr val="FFFFFF"/>
              </a:solidFill>
            </a:endParaRPr>
          </a:p>
        </p:txBody>
      </p:sp>
    </p:spTree>
    <p:extLst>
      <p:ext uri="{BB962C8B-B14F-4D97-AF65-F5344CB8AC3E}">
        <p14:creationId xmlns:p14="http://schemas.microsoft.com/office/powerpoint/2010/main" val="4398166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8465C-E996-7DF0-4076-6F16D6634917}"/>
              </a:ext>
            </a:extLst>
          </p:cNvPr>
          <p:cNvSpPr>
            <a:spLocks noGrp="1"/>
          </p:cNvSpPr>
          <p:nvPr>
            <p:ph type="title"/>
          </p:nvPr>
        </p:nvSpPr>
        <p:spPr>
          <a:xfrm>
            <a:off x="720000" y="619200"/>
            <a:ext cx="10728322" cy="738545"/>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C26D1BA1-3E47-7BCE-D922-107EC0F66FAA}"/>
              </a:ext>
            </a:extLst>
          </p:cNvPr>
          <p:cNvSpPr>
            <a:spLocks noGrp="1"/>
          </p:cNvSpPr>
          <p:nvPr>
            <p:ph idx="1"/>
          </p:nvPr>
        </p:nvSpPr>
        <p:spPr>
          <a:xfrm>
            <a:off x="720000" y="1496292"/>
            <a:ext cx="10728325" cy="4272684"/>
          </a:xfrm>
        </p:spPr>
        <p:txBody>
          <a:bodyPr>
            <a:normAutofit lnSpcReduction="10000"/>
          </a:bodyPr>
          <a:lstStyle/>
          <a:p>
            <a:r>
              <a:rPr lang="en-US" b="1" dirty="0">
                <a:solidFill>
                  <a:srgbClr val="FFFFFF"/>
                </a:solidFill>
              </a:rPr>
              <a:t>Verse 4 teaches us that:</a:t>
            </a:r>
          </a:p>
          <a:p>
            <a:r>
              <a:rPr lang="en-US" dirty="0">
                <a:solidFill>
                  <a:srgbClr val="FFFFFF"/>
                </a:solidFill>
              </a:rPr>
              <a:t>Lack of manners usually reveals a lack of intellect: "Indeed, those who call you... do not understand."</a:t>
            </a:r>
          </a:p>
          <a:p>
            <a:r>
              <a:rPr lang="en-US" dirty="0">
                <a:solidFill>
                  <a:srgbClr val="FFFFFF"/>
                </a:solidFill>
              </a:rPr>
              <a:t>Those who show disrespect towards divine leaders, such as the prophets, deserve to be reprimanded and rebuked: "Indeed, those who call you... do not understand."</a:t>
            </a:r>
          </a:p>
          <a:p>
            <a:r>
              <a:rPr lang="en-US" dirty="0">
                <a:solidFill>
                  <a:srgbClr val="FFFFFF"/>
                </a:solidFill>
              </a:rPr>
              <a:t>Homes and families have their sanctity, and people should not be disturbed in their homes, even by calling out to them from outside: "Indeed, those who call you... do not understand."</a:t>
            </a:r>
          </a:p>
          <a:p>
            <a:r>
              <a:rPr lang="en-US" dirty="0">
                <a:solidFill>
                  <a:srgbClr val="FFFFFF"/>
                </a:solidFill>
              </a:rPr>
              <a:t>There should be a distinction between those who raise their voices out of habit or nature and those who raise their voices as a sign of disrespect: "Most of them do not understand."</a:t>
            </a:r>
          </a:p>
        </p:txBody>
      </p:sp>
    </p:spTree>
    <p:extLst>
      <p:ext uri="{BB962C8B-B14F-4D97-AF65-F5344CB8AC3E}">
        <p14:creationId xmlns:p14="http://schemas.microsoft.com/office/powerpoint/2010/main" val="10624522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BBC91-F447-F806-F344-270B0710F665}"/>
              </a:ext>
            </a:extLst>
          </p:cNvPr>
          <p:cNvSpPr>
            <a:spLocks noGrp="1"/>
          </p:cNvSpPr>
          <p:nvPr>
            <p:ph type="title"/>
          </p:nvPr>
        </p:nvSpPr>
        <p:spPr>
          <a:xfrm>
            <a:off x="720000" y="619200"/>
            <a:ext cx="10728322" cy="890945"/>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4BEDE447-A9C6-92EE-7125-5D355A8E377A}"/>
              </a:ext>
            </a:extLst>
          </p:cNvPr>
          <p:cNvSpPr>
            <a:spLocks noGrp="1"/>
          </p:cNvSpPr>
          <p:nvPr>
            <p:ph idx="1"/>
          </p:nvPr>
        </p:nvSpPr>
        <p:spPr>
          <a:xfrm>
            <a:off x="720000" y="1648692"/>
            <a:ext cx="10728325" cy="4120284"/>
          </a:xfrm>
        </p:spPr>
        <p:txBody>
          <a:bodyPr>
            <a:normAutofit/>
          </a:bodyPr>
          <a:lstStyle/>
          <a:p>
            <a:pPr marL="0" indent="0" algn="ctr">
              <a:buNone/>
            </a:pPr>
            <a:r>
              <a:rPr lang="ar-AE" sz="2400" dirty="0">
                <a:solidFill>
                  <a:srgbClr val="FFFFFF"/>
                </a:solidFill>
              </a:rPr>
              <a:t>وَلَوْ أَنَّهُمْ صَبَرُوا۟ حَتَّىٰ تَخْرُجَ إِلَيْهِمْ لَكَانَ خَيْرًا لَّهُمْ وَٱللَّهُ غَفُورٌ رَّحِيمٌ</a:t>
            </a:r>
            <a:endParaRPr lang="en-CA" sz="2400" dirty="0">
              <a:solidFill>
                <a:srgbClr val="FFFFFF"/>
              </a:solidFill>
            </a:endParaRPr>
          </a:p>
          <a:p>
            <a:pPr marL="0" indent="0" algn="ctr">
              <a:buNone/>
            </a:pPr>
            <a:r>
              <a:rPr lang="en-US" sz="2400" dirty="0">
                <a:solidFill>
                  <a:srgbClr val="FFFFFF"/>
                </a:solidFill>
              </a:rPr>
              <a:t>"And if they had been patient until you came out to them, it would have been better for them. And God is Forgiving and Merciful.”</a:t>
            </a:r>
            <a:endParaRPr lang="en-CA" sz="2400" dirty="0">
              <a:solidFill>
                <a:srgbClr val="FFFFFF"/>
              </a:solidFill>
            </a:endParaRPr>
          </a:p>
          <a:p>
            <a:pPr marL="0" indent="0" algn="ctr">
              <a:buNone/>
            </a:pPr>
            <a:r>
              <a:rPr lang="en-CA" sz="2400" dirty="0">
                <a:solidFill>
                  <a:srgbClr val="FFFFFF"/>
                </a:solidFill>
              </a:rPr>
              <a:t>Quran 49:5</a:t>
            </a:r>
            <a:endParaRPr lang="en-US" sz="2400" dirty="0">
              <a:solidFill>
                <a:srgbClr val="FFFFFF"/>
              </a:solidFill>
            </a:endParaRPr>
          </a:p>
        </p:txBody>
      </p:sp>
    </p:spTree>
    <p:extLst>
      <p:ext uri="{BB962C8B-B14F-4D97-AF65-F5344CB8AC3E}">
        <p14:creationId xmlns:p14="http://schemas.microsoft.com/office/powerpoint/2010/main" val="3373952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13FE0-B381-985A-F941-DB168C97696E}"/>
              </a:ext>
            </a:extLst>
          </p:cNvPr>
          <p:cNvSpPr>
            <a:spLocks noGrp="1"/>
          </p:cNvSpPr>
          <p:nvPr>
            <p:ph type="title"/>
          </p:nvPr>
        </p:nvSpPr>
        <p:spPr>
          <a:xfrm>
            <a:off x="720000" y="619200"/>
            <a:ext cx="10728322" cy="793964"/>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492225F6-E0E2-5480-A251-1F022FBE8301}"/>
              </a:ext>
            </a:extLst>
          </p:cNvPr>
          <p:cNvSpPr>
            <a:spLocks noGrp="1"/>
          </p:cNvSpPr>
          <p:nvPr>
            <p:ph idx="1"/>
          </p:nvPr>
        </p:nvSpPr>
        <p:spPr>
          <a:xfrm>
            <a:off x="720000" y="1413164"/>
            <a:ext cx="10728325" cy="4825636"/>
          </a:xfrm>
        </p:spPr>
        <p:txBody>
          <a:bodyPr>
            <a:normAutofit lnSpcReduction="10000"/>
          </a:bodyPr>
          <a:lstStyle/>
          <a:p>
            <a:r>
              <a:rPr lang="en-US" b="1" dirty="0">
                <a:solidFill>
                  <a:srgbClr val="FFFFFF"/>
                </a:solidFill>
              </a:rPr>
              <a:t>Verse 5 teaches us that:</a:t>
            </a:r>
          </a:p>
          <a:p>
            <a:r>
              <a:rPr lang="en-US" dirty="0">
                <a:solidFill>
                  <a:srgbClr val="FFFFFF"/>
                </a:solidFill>
              </a:rPr>
              <a:t>We must respect people's schedules and how they manage their time. The Prophet needed rest, and it was not appropriate to disturb him at any time of the day or night: "If only they had been patient..."</a:t>
            </a:r>
          </a:p>
          <a:p>
            <a:r>
              <a:rPr lang="en-US" dirty="0">
                <a:solidFill>
                  <a:srgbClr val="FFFFFF"/>
                </a:solidFill>
              </a:rPr>
              <a:t>Social responsibilities should not prevent a person from giving time to their family: "If they had been patient until you came out to them."</a:t>
            </a:r>
          </a:p>
          <a:p>
            <a:r>
              <a:rPr lang="en-US" dirty="0">
                <a:solidFill>
                  <a:srgbClr val="FFFFFF"/>
                </a:solidFill>
              </a:rPr>
              <a:t>It seems that the Prophet allocated part of his time to meet with people: "If they had been patient until you came out to them."</a:t>
            </a:r>
          </a:p>
          <a:p>
            <a:r>
              <a:rPr lang="en-US" dirty="0">
                <a:solidFill>
                  <a:srgbClr val="FFFFFF"/>
                </a:solidFill>
              </a:rPr>
              <a:t>Those who act inappropriately should be treated with mercy and efforts for their reform. We should not reject or give up on them. Despite rebuking those who disturbed the Prophet, God opened the door of mercy and forgiveness, hoping they would correct their ways: "If only they had been patient... and God is Forgiving, Merciful."</a:t>
            </a:r>
          </a:p>
        </p:txBody>
      </p:sp>
    </p:spTree>
    <p:extLst>
      <p:ext uri="{BB962C8B-B14F-4D97-AF65-F5344CB8AC3E}">
        <p14:creationId xmlns:p14="http://schemas.microsoft.com/office/powerpoint/2010/main" val="10675885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6E849-4C64-9F6D-0335-441741D4742E}"/>
              </a:ext>
            </a:extLst>
          </p:cNvPr>
          <p:cNvSpPr>
            <a:spLocks noGrp="1"/>
          </p:cNvSpPr>
          <p:nvPr>
            <p:ph type="title"/>
          </p:nvPr>
        </p:nvSpPr>
        <p:spPr>
          <a:xfrm>
            <a:off x="720000" y="619200"/>
            <a:ext cx="10728322" cy="821673"/>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65E7F7BB-F4DD-4B86-EC3F-EF9B447E0E1C}"/>
              </a:ext>
            </a:extLst>
          </p:cNvPr>
          <p:cNvSpPr>
            <a:spLocks noGrp="1"/>
          </p:cNvSpPr>
          <p:nvPr>
            <p:ph idx="1"/>
          </p:nvPr>
        </p:nvSpPr>
        <p:spPr>
          <a:xfrm>
            <a:off x="720000" y="1995056"/>
            <a:ext cx="10728325" cy="3773920"/>
          </a:xfrm>
        </p:spPr>
        <p:txBody>
          <a:bodyPr>
            <a:normAutofit/>
          </a:bodyPr>
          <a:lstStyle/>
          <a:p>
            <a:r>
              <a:rPr lang="en-US" sz="2400" dirty="0">
                <a:solidFill>
                  <a:srgbClr val="FFFFFF"/>
                </a:solidFill>
              </a:rPr>
              <a:t>The </a:t>
            </a:r>
            <a:r>
              <a:rPr lang="en-US" sz="2400" dirty="0" err="1">
                <a:solidFill>
                  <a:srgbClr val="FFFFFF"/>
                </a:solidFill>
              </a:rPr>
              <a:t>Banū</a:t>
            </a:r>
            <a:r>
              <a:rPr lang="en-US" sz="2400" dirty="0">
                <a:solidFill>
                  <a:srgbClr val="FFFFFF"/>
                </a:solidFill>
              </a:rPr>
              <a:t> </a:t>
            </a:r>
            <a:r>
              <a:rPr lang="en-US" sz="2400" dirty="0" err="1">
                <a:solidFill>
                  <a:srgbClr val="FFFFFF"/>
                </a:solidFill>
              </a:rPr>
              <a:t>Tamīm</a:t>
            </a:r>
            <a:r>
              <a:rPr lang="en-US" sz="2400" dirty="0">
                <a:solidFill>
                  <a:srgbClr val="FFFFFF"/>
                </a:solidFill>
              </a:rPr>
              <a:t> were a tribe characterized by their boastful nature, unwilling to heed the advice or wisdom of the Prophet's companions. This defiance reflected their tribal pride and sense of superiority. </a:t>
            </a:r>
          </a:p>
          <a:p>
            <a:r>
              <a:rPr lang="en-US" sz="2400" dirty="0">
                <a:solidFill>
                  <a:srgbClr val="FFFFFF"/>
                </a:solidFill>
              </a:rPr>
              <a:t>However, their resistance softened when </a:t>
            </a:r>
            <a:r>
              <a:rPr lang="en-US" sz="2400" dirty="0" err="1">
                <a:solidFill>
                  <a:srgbClr val="FFFFFF"/>
                </a:solidFill>
              </a:rPr>
              <a:t>Ḥassān</a:t>
            </a:r>
            <a:r>
              <a:rPr lang="en-US" sz="2400" dirty="0">
                <a:solidFill>
                  <a:srgbClr val="FFFFFF"/>
                </a:solidFill>
              </a:rPr>
              <a:t>, a renowned poet, recited poetry praising the military prowess of the Prophet and his followers, emphasizing their strength and triumphs. Poetry held significant cultural value among the Arabs, and these words of admiration resonated with the </a:t>
            </a:r>
            <a:r>
              <a:rPr lang="en-US" sz="2400" dirty="0" err="1">
                <a:solidFill>
                  <a:srgbClr val="FFFFFF"/>
                </a:solidFill>
              </a:rPr>
              <a:t>Banū</a:t>
            </a:r>
            <a:r>
              <a:rPr lang="en-US" sz="2400" dirty="0">
                <a:solidFill>
                  <a:srgbClr val="FFFFFF"/>
                </a:solidFill>
              </a:rPr>
              <a:t> </a:t>
            </a:r>
            <a:r>
              <a:rPr lang="en-US" sz="2400" dirty="0" err="1">
                <a:solidFill>
                  <a:srgbClr val="FFFFFF"/>
                </a:solidFill>
              </a:rPr>
              <a:t>Tamīm</a:t>
            </a:r>
            <a:r>
              <a:rPr lang="en-US" sz="2400" dirty="0">
                <a:solidFill>
                  <a:srgbClr val="FFFFFF"/>
                </a:solidFill>
              </a:rPr>
              <a:t>, prompting them to submit.</a:t>
            </a:r>
          </a:p>
        </p:txBody>
      </p:sp>
    </p:spTree>
    <p:extLst>
      <p:ext uri="{BB962C8B-B14F-4D97-AF65-F5344CB8AC3E}">
        <p14:creationId xmlns:p14="http://schemas.microsoft.com/office/powerpoint/2010/main" val="3510278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A5855-DF45-D518-15C1-C1B51D2516D0}"/>
              </a:ext>
            </a:extLst>
          </p:cNvPr>
          <p:cNvSpPr>
            <a:spLocks noGrp="1"/>
          </p:cNvSpPr>
          <p:nvPr>
            <p:ph type="title"/>
          </p:nvPr>
        </p:nvSpPr>
        <p:spPr>
          <a:xfrm>
            <a:off x="720000" y="619200"/>
            <a:ext cx="10728322" cy="821673"/>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02186BC9-CB55-4B84-2979-7ECB76B7B456}"/>
              </a:ext>
            </a:extLst>
          </p:cNvPr>
          <p:cNvSpPr>
            <a:spLocks noGrp="1"/>
          </p:cNvSpPr>
          <p:nvPr>
            <p:ph idx="1"/>
          </p:nvPr>
        </p:nvSpPr>
        <p:spPr>
          <a:xfrm>
            <a:off x="720000" y="1440873"/>
            <a:ext cx="10728325" cy="4585853"/>
          </a:xfrm>
        </p:spPr>
        <p:txBody>
          <a:bodyPr>
            <a:noAutofit/>
          </a:bodyPr>
          <a:lstStyle/>
          <a:p>
            <a:r>
              <a:rPr lang="en-US" sz="2400" dirty="0">
                <a:solidFill>
                  <a:srgbClr val="FFFFFF"/>
                </a:solidFill>
              </a:rPr>
              <a:t>After the Conquest of Makkah, the Prophet dispatched tax collectors to different Bedouin tribes.</a:t>
            </a:r>
          </a:p>
          <a:p>
            <a:r>
              <a:rPr lang="en-US" sz="2400" dirty="0">
                <a:solidFill>
                  <a:srgbClr val="FFFFFF"/>
                </a:solidFill>
              </a:rPr>
              <a:t>Following the Conquest of Makkah, the Prophet aimed to consolidate the Islamic state and establish a system of governance that would ensure stability and order. By sending tax collectors to the Bedouin tribes, the Prophet was not only implementing a practical aspect of Islamic governance but also ensuring that the economic system of zakat (almsgiving) and other taxes was upheld. This was crucial for the redistribution of wealth, supporting the needy, and funding state activities, including defense and infrastructure.</a:t>
            </a:r>
          </a:p>
        </p:txBody>
      </p:sp>
    </p:spTree>
    <p:extLst>
      <p:ext uri="{BB962C8B-B14F-4D97-AF65-F5344CB8AC3E}">
        <p14:creationId xmlns:p14="http://schemas.microsoft.com/office/powerpoint/2010/main" val="25786097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21437-F952-2130-36BD-8A11B34791F5}"/>
              </a:ext>
            </a:extLst>
          </p:cNvPr>
          <p:cNvSpPr>
            <a:spLocks noGrp="1"/>
          </p:cNvSpPr>
          <p:nvPr>
            <p:ph type="title"/>
          </p:nvPr>
        </p:nvSpPr>
        <p:spPr>
          <a:xfrm>
            <a:off x="720000" y="619200"/>
            <a:ext cx="10728322" cy="807818"/>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1B514388-7301-FBF9-9B77-3D8409867010}"/>
              </a:ext>
            </a:extLst>
          </p:cNvPr>
          <p:cNvSpPr>
            <a:spLocks noGrp="1"/>
          </p:cNvSpPr>
          <p:nvPr>
            <p:ph idx="1"/>
          </p:nvPr>
        </p:nvSpPr>
        <p:spPr>
          <a:xfrm>
            <a:off x="720000" y="1524000"/>
            <a:ext cx="10728325" cy="4244975"/>
          </a:xfrm>
        </p:spPr>
        <p:txBody>
          <a:bodyPr/>
          <a:lstStyle/>
          <a:p>
            <a:r>
              <a:rPr lang="en-US" sz="2400" dirty="0">
                <a:solidFill>
                  <a:srgbClr val="FFFFFF"/>
                </a:solidFill>
              </a:rPr>
              <a:t>The Prophet regarded the payment of </a:t>
            </a:r>
            <a:r>
              <a:rPr lang="en-US" sz="2400" dirty="0" err="1">
                <a:solidFill>
                  <a:srgbClr val="FFFFFF"/>
                </a:solidFill>
              </a:rPr>
              <a:t>zakāh</a:t>
            </a:r>
            <a:r>
              <a:rPr lang="en-US" sz="2400" dirty="0">
                <a:solidFill>
                  <a:srgbClr val="FFFFFF"/>
                </a:solidFill>
              </a:rPr>
              <a:t>, alongside prayer, as a fundamental requirement for being considered a Muslim in good standing.</a:t>
            </a:r>
          </a:p>
          <a:p>
            <a:r>
              <a:rPr lang="en-US" sz="2400" dirty="0">
                <a:solidFill>
                  <a:srgbClr val="FFFFFF"/>
                </a:solidFill>
              </a:rPr>
              <a:t>By tying </a:t>
            </a:r>
            <a:r>
              <a:rPr lang="en-US" sz="2400" dirty="0" err="1">
                <a:solidFill>
                  <a:srgbClr val="FFFFFF"/>
                </a:solidFill>
              </a:rPr>
              <a:t>zakāh</a:t>
            </a:r>
            <a:r>
              <a:rPr lang="en-US" sz="2400" dirty="0">
                <a:solidFill>
                  <a:srgbClr val="FFFFFF"/>
                </a:solidFill>
              </a:rPr>
              <a:t> to a Muslim’s standing, the Prophet emphasized its importance not only as a form of worship but also as a way to maintain economic justice and care for the less fortunate.</a:t>
            </a:r>
          </a:p>
          <a:p>
            <a:endParaRPr lang="en-US" dirty="0"/>
          </a:p>
        </p:txBody>
      </p:sp>
    </p:spTree>
    <p:extLst>
      <p:ext uri="{BB962C8B-B14F-4D97-AF65-F5344CB8AC3E}">
        <p14:creationId xmlns:p14="http://schemas.microsoft.com/office/powerpoint/2010/main" val="5038421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E4EB6-E6B7-FBF1-3899-28F5883C2130}"/>
              </a:ext>
            </a:extLst>
          </p:cNvPr>
          <p:cNvSpPr>
            <a:spLocks noGrp="1"/>
          </p:cNvSpPr>
          <p:nvPr>
            <p:ph type="title"/>
          </p:nvPr>
        </p:nvSpPr>
        <p:spPr>
          <a:xfrm>
            <a:off x="720000" y="619200"/>
            <a:ext cx="10728322" cy="849382"/>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251ABEB0-0554-8541-A127-2067A03B65DF}"/>
              </a:ext>
            </a:extLst>
          </p:cNvPr>
          <p:cNvSpPr>
            <a:spLocks noGrp="1"/>
          </p:cNvSpPr>
          <p:nvPr>
            <p:ph idx="1"/>
          </p:nvPr>
        </p:nvSpPr>
        <p:spPr>
          <a:xfrm>
            <a:off x="720000" y="1662546"/>
            <a:ext cx="10728325" cy="4576254"/>
          </a:xfrm>
        </p:spPr>
        <p:txBody>
          <a:bodyPr/>
          <a:lstStyle/>
          <a:p>
            <a:r>
              <a:rPr lang="en-US" sz="2400" b="1" dirty="0">
                <a:solidFill>
                  <a:srgbClr val="FFFFFF"/>
                </a:solidFill>
              </a:rPr>
              <a:t>Prophet’s Guidance for Tax Collectors</a:t>
            </a:r>
          </a:p>
          <a:p>
            <a:r>
              <a:rPr lang="en-CA" dirty="0">
                <a:solidFill>
                  <a:srgbClr val="FFFFFF"/>
                </a:solidFill>
              </a:rPr>
              <a:t>His guidelines for tax collectors were rooted in fairness and compassion.</a:t>
            </a:r>
          </a:p>
          <a:p>
            <a:r>
              <a:rPr lang="en-US" dirty="0">
                <a:solidFill>
                  <a:srgbClr val="FFFFFF"/>
                </a:solidFill>
              </a:rPr>
              <a:t>They were instructed to trust the people’s own declarations of their wealth, which promoted a sense of honesty and personal accountability</a:t>
            </a:r>
            <a:r>
              <a:rPr lang="en-CA" dirty="0">
                <a:solidFill>
                  <a:srgbClr val="FFFFFF"/>
                </a:solidFill>
              </a:rPr>
              <a:t>.</a:t>
            </a:r>
          </a:p>
          <a:p>
            <a:r>
              <a:rPr lang="en-US" dirty="0">
                <a:solidFill>
                  <a:srgbClr val="FFFFFF"/>
                </a:solidFill>
              </a:rPr>
              <a:t> Tax collectors were also encouraged to act with kindness, ensuring that their duty did not become a burden to those they collected from.</a:t>
            </a:r>
          </a:p>
          <a:p>
            <a:r>
              <a:rPr lang="en-US">
                <a:solidFill>
                  <a:srgbClr val="FFFFFF"/>
                </a:solidFill>
              </a:rPr>
              <a:t>If there are local needy people, distribute taxes to them</a:t>
            </a:r>
            <a:endParaRPr lang="en-US" dirty="0">
              <a:solidFill>
                <a:srgbClr val="FFFFFF"/>
              </a:solidFill>
            </a:endParaRPr>
          </a:p>
          <a:p>
            <a:r>
              <a:rPr lang="en-US" dirty="0">
                <a:solidFill>
                  <a:srgbClr val="FFFFFF"/>
                </a:solidFill>
              </a:rPr>
              <a:t>Finally, he emphasized leaving the best of people's crops and livestock untouched, demonstrating respect for their livelihood and well-being.</a:t>
            </a:r>
          </a:p>
        </p:txBody>
      </p:sp>
    </p:spTree>
    <p:extLst>
      <p:ext uri="{BB962C8B-B14F-4D97-AF65-F5344CB8AC3E}">
        <p14:creationId xmlns:p14="http://schemas.microsoft.com/office/powerpoint/2010/main" val="1095718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07C4E-8854-1776-C9BB-FD6404413330}"/>
              </a:ext>
            </a:extLst>
          </p:cNvPr>
          <p:cNvSpPr>
            <a:spLocks noGrp="1"/>
          </p:cNvSpPr>
          <p:nvPr>
            <p:ph type="title"/>
          </p:nvPr>
        </p:nvSpPr>
        <p:spPr>
          <a:xfrm>
            <a:off x="720000" y="619200"/>
            <a:ext cx="10728322" cy="724691"/>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24EF8279-48A9-3E34-8939-29C67449EB9E}"/>
              </a:ext>
            </a:extLst>
          </p:cNvPr>
          <p:cNvSpPr>
            <a:spLocks noGrp="1"/>
          </p:cNvSpPr>
          <p:nvPr>
            <p:ph idx="1"/>
          </p:nvPr>
        </p:nvSpPr>
        <p:spPr>
          <a:xfrm>
            <a:off x="720000" y="1343892"/>
            <a:ext cx="10728325" cy="4425084"/>
          </a:xfrm>
        </p:spPr>
        <p:txBody>
          <a:bodyPr>
            <a:normAutofit/>
          </a:bodyPr>
          <a:lstStyle/>
          <a:p>
            <a:r>
              <a:rPr lang="en-US" sz="2400" dirty="0">
                <a:solidFill>
                  <a:srgbClr val="FFFFFF"/>
                </a:solidFill>
              </a:rPr>
              <a:t>The Prophet sent </a:t>
            </a:r>
            <a:r>
              <a:rPr lang="en-US" sz="2400" dirty="0" err="1">
                <a:solidFill>
                  <a:srgbClr val="FFFFFF"/>
                </a:solidFill>
              </a:rPr>
              <a:t>Walīd</a:t>
            </a:r>
            <a:r>
              <a:rPr lang="en-US" sz="2400" dirty="0">
                <a:solidFill>
                  <a:srgbClr val="FFFFFF"/>
                </a:solidFill>
              </a:rPr>
              <a:t> ibn </a:t>
            </a:r>
            <a:r>
              <a:rPr lang="en-US" sz="2400" dirty="0" err="1">
                <a:solidFill>
                  <a:srgbClr val="FFFFFF"/>
                </a:solidFill>
              </a:rPr>
              <a:t>ʿUqbah</a:t>
            </a:r>
            <a:r>
              <a:rPr lang="en-US" sz="2400" dirty="0">
                <a:solidFill>
                  <a:srgbClr val="FFFFFF"/>
                </a:solidFill>
              </a:rPr>
              <a:t> ibn </a:t>
            </a:r>
            <a:r>
              <a:rPr lang="en-US" sz="2400" dirty="0" err="1">
                <a:solidFill>
                  <a:srgbClr val="FFFFFF"/>
                </a:solidFill>
              </a:rPr>
              <a:t>Abī</a:t>
            </a:r>
            <a:r>
              <a:rPr lang="en-US" sz="2400" dirty="0">
                <a:solidFill>
                  <a:srgbClr val="FFFFFF"/>
                </a:solidFill>
              </a:rPr>
              <a:t> </a:t>
            </a:r>
            <a:r>
              <a:rPr lang="en-US" sz="2400" dirty="0" err="1">
                <a:solidFill>
                  <a:srgbClr val="FFFFFF"/>
                </a:solidFill>
              </a:rPr>
              <a:t>Muʿayṭ</a:t>
            </a:r>
            <a:r>
              <a:rPr lang="en-US" sz="2400" dirty="0">
                <a:solidFill>
                  <a:srgbClr val="FFFFFF"/>
                </a:solidFill>
              </a:rPr>
              <a:t> to collect taxes from </a:t>
            </a:r>
            <a:r>
              <a:rPr lang="en-US" sz="2400" dirty="0" err="1">
                <a:solidFill>
                  <a:srgbClr val="FFFFFF"/>
                </a:solidFill>
              </a:rPr>
              <a:t>Banū</a:t>
            </a:r>
            <a:r>
              <a:rPr lang="en-US" sz="2400" dirty="0">
                <a:solidFill>
                  <a:srgbClr val="FFFFFF"/>
                </a:solidFill>
              </a:rPr>
              <a:t> al- </a:t>
            </a:r>
            <a:r>
              <a:rPr lang="en-US" sz="2400" dirty="0" err="1">
                <a:solidFill>
                  <a:srgbClr val="FFFFFF"/>
                </a:solidFill>
              </a:rPr>
              <a:t>Muṣṭaliq</a:t>
            </a:r>
            <a:r>
              <a:rPr lang="en-US" sz="2400" dirty="0">
                <a:solidFill>
                  <a:srgbClr val="FFFFFF"/>
                </a:solidFill>
              </a:rPr>
              <a:t>. He mistakes their gestures for refusal to pay and aggression and flees to Medina to tell the Prophet to declare war. </a:t>
            </a:r>
            <a:r>
              <a:rPr lang="en-US" sz="2400" dirty="0" err="1">
                <a:solidFill>
                  <a:srgbClr val="FFFFFF"/>
                </a:solidFill>
              </a:rPr>
              <a:t>Qurʾān</a:t>
            </a:r>
            <a:r>
              <a:rPr lang="en-US" sz="2400" dirty="0">
                <a:solidFill>
                  <a:srgbClr val="FFFFFF"/>
                </a:solidFill>
              </a:rPr>
              <a:t> 49:6 is about the incident</a:t>
            </a:r>
          </a:p>
          <a:p>
            <a:pPr marL="0" indent="0" algn="ctr">
              <a:buNone/>
            </a:pPr>
            <a:r>
              <a:rPr lang="ar-AE" sz="2400" dirty="0">
                <a:solidFill>
                  <a:srgbClr val="FFFFFF"/>
                </a:solidFill>
              </a:rPr>
              <a:t>يَـٰٓأَيُّهَا ٱلَّذِينَ ءَامَنُوٓا۟ إِن جَآءَكُمْ فَاسِقٌۢ بِنَبَإٍ فَتَبَيَّنُوٓا۟ أَن تُصِيبُوا۟ قَوْمًۢا بِجَهَـٰلَةٍ فَتُصْبِحُوا۟ عَلَىٰ مَا فَعَلْتُمْ نَـٰدِمِينَ</a:t>
            </a:r>
            <a:endParaRPr lang="en-US" sz="2400" dirty="0">
              <a:solidFill>
                <a:srgbClr val="FFFFFF"/>
              </a:solidFill>
            </a:endParaRPr>
          </a:p>
          <a:p>
            <a:pPr marL="0" indent="0" algn="ctr">
              <a:buNone/>
            </a:pPr>
            <a:r>
              <a:rPr lang="en-US" sz="2400" dirty="0">
                <a:solidFill>
                  <a:srgbClr val="FFFFFF"/>
                </a:solidFill>
              </a:rPr>
              <a:t>"O you who believe! If a wicked person comes to you with news, verify it, lest you harm people in ignorance and later become regretful for what you have done.</a:t>
            </a:r>
          </a:p>
        </p:txBody>
      </p:sp>
    </p:spTree>
    <p:extLst>
      <p:ext uri="{BB962C8B-B14F-4D97-AF65-F5344CB8AC3E}">
        <p14:creationId xmlns:p14="http://schemas.microsoft.com/office/powerpoint/2010/main" val="30074910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53F3D-516E-91CB-0BA4-12780AB99CC5}"/>
              </a:ext>
            </a:extLst>
          </p:cNvPr>
          <p:cNvSpPr>
            <a:spLocks noGrp="1"/>
          </p:cNvSpPr>
          <p:nvPr>
            <p:ph type="title"/>
          </p:nvPr>
        </p:nvSpPr>
        <p:spPr>
          <a:xfrm>
            <a:off x="720000" y="619200"/>
            <a:ext cx="10728322" cy="807818"/>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CF83E987-8898-A8D7-A050-D25A1EA5DBA2}"/>
              </a:ext>
            </a:extLst>
          </p:cNvPr>
          <p:cNvSpPr>
            <a:spLocks noGrp="1"/>
          </p:cNvSpPr>
          <p:nvPr>
            <p:ph idx="1"/>
          </p:nvPr>
        </p:nvSpPr>
        <p:spPr>
          <a:xfrm>
            <a:off x="720000" y="1593274"/>
            <a:ext cx="10728325" cy="4645526"/>
          </a:xfrm>
        </p:spPr>
        <p:txBody>
          <a:bodyPr>
            <a:normAutofit/>
          </a:bodyPr>
          <a:lstStyle/>
          <a:p>
            <a:r>
              <a:rPr lang="en-US" b="1" dirty="0">
                <a:solidFill>
                  <a:srgbClr val="FFFFFF"/>
                </a:solidFill>
              </a:rPr>
              <a:t>Verse 6 teaches us that:</a:t>
            </a:r>
          </a:p>
          <a:p>
            <a:r>
              <a:rPr lang="en-US" dirty="0">
                <a:solidFill>
                  <a:srgbClr val="FFFFFF"/>
                </a:solidFill>
              </a:rPr>
              <a:t>Verify information before acting: A believer should approach news with caution, investigating it carefully and not accepting things at face value without deep thought: "O you who believe... verify it."</a:t>
            </a:r>
          </a:p>
          <a:p>
            <a:r>
              <a:rPr lang="en-US" dirty="0">
                <a:solidFill>
                  <a:srgbClr val="FFFFFF"/>
                </a:solidFill>
              </a:rPr>
              <a:t>Not all companions were righteous: Even among the companions of the Prophet, some were not trustworthy and were characterized by wrongdoing: "If a wicked person comes to you."</a:t>
            </a:r>
          </a:p>
          <a:p>
            <a:r>
              <a:rPr lang="en-US" dirty="0">
                <a:solidFill>
                  <a:srgbClr val="FFFFFF"/>
                </a:solidFill>
              </a:rPr>
              <a:t>The spread of rumors is dangerous: False information and rumors can easily spread through the actions of a wrongdoer and the credulity of believers. Both contribute to societal harm: "If a wicked person comes to you... verify it."</a:t>
            </a:r>
          </a:p>
        </p:txBody>
      </p:sp>
    </p:spTree>
    <p:extLst>
      <p:ext uri="{BB962C8B-B14F-4D97-AF65-F5344CB8AC3E}">
        <p14:creationId xmlns:p14="http://schemas.microsoft.com/office/powerpoint/2010/main" val="38445353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1D000-9958-ABCA-2C93-24C9113E0186}"/>
              </a:ext>
            </a:extLst>
          </p:cNvPr>
          <p:cNvSpPr>
            <a:spLocks noGrp="1"/>
          </p:cNvSpPr>
          <p:nvPr>
            <p:ph type="title"/>
          </p:nvPr>
        </p:nvSpPr>
        <p:spPr>
          <a:xfrm>
            <a:off x="720000" y="619200"/>
            <a:ext cx="10728322" cy="793964"/>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F9E8FEB3-5706-D622-389F-C8798E0CFC5A}"/>
              </a:ext>
            </a:extLst>
          </p:cNvPr>
          <p:cNvSpPr>
            <a:spLocks noGrp="1"/>
          </p:cNvSpPr>
          <p:nvPr>
            <p:ph idx="1"/>
          </p:nvPr>
        </p:nvSpPr>
        <p:spPr>
          <a:xfrm>
            <a:off x="720000" y="1537856"/>
            <a:ext cx="10728325" cy="4231120"/>
          </a:xfrm>
        </p:spPr>
        <p:txBody>
          <a:bodyPr/>
          <a:lstStyle/>
          <a:p>
            <a:r>
              <a:rPr lang="en-US" sz="2400" b="1" dirty="0">
                <a:solidFill>
                  <a:srgbClr val="FFFFFF"/>
                </a:solidFill>
              </a:rPr>
              <a:t>How the Prophet used to collect taxes:</a:t>
            </a:r>
          </a:p>
          <a:p>
            <a:pPr marL="0" indent="0" algn="ctr">
              <a:buNone/>
            </a:pPr>
            <a:r>
              <a:rPr lang="ar-AE" sz="2400" dirty="0">
                <a:solidFill>
                  <a:srgbClr val="FFFFFF"/>
                </a:solidFill>
              </a:rPr>
              <a:t>خُذْ مِنْ أَمْوَٰلِهِمْ صَدَقَةً تُطَهِّرُهُمْ وَتُزَكِّيهِم بِهَا وَصَلِّ عَلَيْهِمْ إِنَّ صَلَوٰتَكَ سَكَنٌ لَّهُمْ وَٱللَّهُ سَمِيعٌ عَلِيمٌ</a:t>
            </a:r>
            <a:endParaRPr lang="en-US" sz="2400" dirty="0">
              <a:solidFill>
                <a:srgbClr val="FFFFFF"/>
              </a:solidFill>
            </a:endParaRPr>
          </a:p>
          <a:p>
            <a:pPr marL="0" indent="0" algn="ctr">
              <a:buNone/>
            </a:pPr>
            <a:r>
              <a:rPr lang="en-US" sz="2400" dirty="0">
                <a:solidFill>
                  <a:srgbClr val="FFFFFF"/>
                </a:solidFill>
              </a:rPr>
              <a:t>"Take from their wealth a charity by which you cleanse them and purify them, and pray for them. Indeed, your prayers are a source of comfort for them, and God is All-Hearing, All-Knowing.”</a:t>
            </a:r>
          </a:p>
          <a:p>
            <a:pPr marL="0" indent="0" algn="ctr">
              <a:buNone/>
            </a:pPr>
            <a:r>
              <a:rPr lang="en-US" sz="2400" dirty="0">
                <a:solidFill>
                  <a:srgbClr val="FFFFFF"/>
                </a:solidFill>
              </a:rPr>
              <a:t>Quran 9:103</a:t>
            </a:r>
          </a:p>
          <a:p>
            <a:endParaRPr lang="en-US" dirty="0"/>
          </a:p>
        </p:txBody>
      </p:sp>
    </p:spTree>
    <p:extLst>
      <p:ext uri="{BB962C8B-B14F-4D97-AF65-F5344CB8AC3E}">
        <p14:creationId xmlns:p14="http://schemas.microsoft.com/office/powerpoint/2010/main" val="32447437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6D2BC-939B-0F72-48D6-423E6B397043}"/>
              </a:ext>
            </a:extLst>
          </p:cNvPr>
          <p:cNvSpPr>
            <a:spLocks noGrp="1"/>
          </p:cNvSpPr>
          <p:nvPr>
            <p:ph type="title"/>
          </p:nvPr>
        </p:nvSpPr>
        <p:spPr>
          <a:xfrm>
            <a:off x="720000" y="619200"/>
            <a:ext cx="10728322" cy="683127"/>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342C1ABE-E26D-96BF-AB12-A16F469C9C42}"/>
              </a:ext>
            </a:extLst>
          </p:cNvPr>
          <p:cNvSpPr>
            <a:spLocks noGrp="1"/>
          </p:cNvSpPr>
          <p:nvPr>
            <p:ph idx="1"/>
          </p:nvPr>
        </p:nvSpPr>
        <p:spPr>
          <a:xfrm>
            <a:off x="720000" y="1302327"/>
            <a:ext cx="10728325" cy="5375563"/>
          </a:xfrm>
        </p:spPr>
        <p:txBody>
          <a:bodyPr>
            <a:normAutofit lnSpcReduction="10000"/>
          </a:bodyPr>
          <a:lstStyle/>
          <a:p>
            <a:r>
              <a:rPr lang="en-US" b="1" dirty="0">
                <a:solidFill>
                  <a:srgbClr val="FFFFFF"/>
                </a:solidFill>
              </a:rPr>
              <a:t>This verse teaches us that:</a:t>
            </a:r>
          </a:p>
          <a:p>
            <a:r>
              <a:rPr lang="en-US" dirty="0">
                <a:solidFill>
                  <a:srgbClr val="FFFFFF"/>
                </a:solidFill>
              </a:rPr>
              <a:t>Zakat purifies the soul from stinginess, love of the worldly life, and attachment to wealth: "Purify them."</a:t>
            </a:r>
          </a:p>
          <a:p>
            <a:r>
              <a:rPr lang="en-US" dirty="0">
                <a:solidFill>
                  <a:srgbClr val="FFFFFF"/>
                </a:solidFill>
              </a:rPr>
              <a:t>The Prophet  used to pray for ordinary people, as giving importance to them encourages good deeds and strengthens their character: "And pray for them."</a:t>
            </a:r>
          </a:p>
          <a:p>
            <a:r>
              <a:rPr lang="en-US" dirty="0">
                <a:solidFill>
                  <a:srgbClr val="FFFFFF"/>
                </a:solidFill>
              </a:rPr>
              <a:t>There should be a close and spiritual bond between those who pay taxes and those who collect them: "Take... and pray for them."</a:t>
            </a:r>
          </a:p>
          <a:p>
            <a:r>
              <a:rPr lang="en-US" dirty="0">
                <a:solidFill>
                  <a:srgbClr val="FFFFFF"/>
                </a:solidFill>
              </a:rPr>
              <a:t>The Prophet's prayers are accepted, and they bring comfort and tranquility to the people: "Indeed, your prayers are a source of comfort for them."</a:t>
            </a:r>
          </a:p>
          <a:p>
            <a:r>
              <a:rPr lang="en-US" dirty="0">
                <a:solidFill>
                  <a:srgbClr val="FFFFFF"/>
                </a:solidFill>
              </a:rPr>
              <a:t>It is not appropriate to say that Zakat is obligatory and no thanks are needed; rather, we should express gratitude to those who pay it: "Take... and pray for them."</a:t>
            </a:r>
          </a:p>
          <a:p>
            <a:r>
              <a:rPr lang="en-US" dirty="0">
                <a:solidFill>
                  <a:srgbClr val="FFFFFF"/>
                </a:solidFill>
              </a:rPr>
              <a:t>Gratitude and appreciation lighten the burden of obligations: "A source of comfort for them."</a:t>
            </a:r>
          </a:p>
        </p:txBody>
      </p:sp>
    </p:spTree>
    <p:extLst>
      <p:ext uri="{BB962C8B-B14F-4D97-AF65-F5344CB8AC3E}">
        <p14:creationId xmlns:p14="http://schemas.microsoft.com/office/powerpoint/2010/main" val="957516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63EEB-C5B0-FA53-5487-0E1F6FB93407}"/>
              </a:ext>
            </a:extLst>
          </p:cNvPr>
          <p:cNvSpPr>
            <a:spLocks noGrp="1"/>
          </p:cNvSpPr>
          <p:nvPr>
            <p:ph type="title"/>
          </p:nvPr>
        </p:nvSpPr>
        <p:spPr>
          <a:xfrm>
            <a:off x="720000" y="619200"/>
            <a:ext cx="10728322" cy="766255"/>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CDF687C0-CBCB-EC93-129F-FFAAF6C154F8}"/>
              </a:ext>
            </a:extLst>
          </p:cNvPr>
          <p:cNvSpPr>
            <a:spLocks noGrp="1"/>
          </p:cNvSpPr>
          <p:nvPr>
            <p:ph idx="1"/>
          </p:nvPr>
        </p:nvSpPr>
        <p:spPr>
          <a:xfrm>
            <a:off x="720000" y="1565564"/>
            <a:ext cx="10728325" cy="4779818"/>
          </a:xfrm>
        </p:spPr>
        <p:txBody>
          <a:bodyPr>
            <a:normAutofit/>
          </a:bodyPr>
          <a:lstStyle/>
          <a:p>
            <a:r>
              <a:rPr lang="en-US" sz="2400" b="1" dirty="0">
                <a:solidFill>
                  <a:srgbClr val="FFFFFF"/>
                </a:solidFill>
              </a:rPr>
              <a:t>Conflict with the </a:t>
            </a:r>
            <a:r>
              <a:rPr lang="en-US" sz="2400" b="1" dirty="0" err="1">
                <a:solidFill>
                  <a:srgbClr val="FFFFFF"/>
                </a:solidFill>
              </a:rPr>
              <a:t>Tamīm</a:t>
            </a:r>
            <a:r>
              <a:rPr lang="en-US" sz="2400" b="1" dirty="0">
                <a:solidFill>
                  <a:srgbClr val="FFFFFF"/>
                </a:solidFill>
              </a:rPr>
              <a:t> tribe over </a:t>
            </a:r>
            <a:r>
              <a:rPr lang="en-US" sz="2400" b="1" dirty="0" err="1">
                <a:solidFill>
                  <a:srgbClr val="FFFFFF"/>
                </a:solidFill>
              </a:rPr>
              <a:t>zakāh</a:t>
            </a:r>
            <a:endParaRPr lang="en-US" sz="2400" b="1" dirty="0">
              <a:solidFill>
                <a:srgbClr val="FFFFFF"/>
              </a:solidFill>
            </a:endParaRPr>
          </a:p>
          <a:p>
            <a:r>
              <a:rPr lang="en-US" sz="2400" dirty="0">
                <a:solidFill>
                  <a:srgbClr val="FFFFFF"/>
                </a:solidFill>
              </a:rPr>
              <a:t>The conflict with the </a:t>
            </a:r>
            <a:r>
              <a:rPr lang="en-US" sz="2400" dirty="0" err="1">
                <a:solidFill>
                  <a:srgbClr val="FFFFFF"/>
                </a:solidFill>
              </a:rPr>
              <a:t>Tamīm</a:t>
            </a:r>
            <a:r>
              <a:rPr lang="en-US" sz="2400" dirty="0">
                <a:solidFill>
                  <a:srgbClr val="FFFFFF"/>
                </a:solidFill>
              </a:rPr>
              <a:t> tribe over </a:t>
            </a:r>
            <a:r>
              <a:rPr lang="en-US" sz="2400" dirty="0" err="1">
                <a:solidFill>
                  <a:srgbClr val="FFFFFF"/>
                </a:solidFill>
              </a:rPr>
              <a:t>zakāh</a:t>
            </a:r>
            <a:r>
              <a:rPr lang="en-US" sz="2400" dirty="0">
                <a:solidFill>
                  <a:srgbClr val="FFFFFF"/>
                </a:solidFill>
              </a:rPr>
              <a:t> arose because of the tribe's arrogant and chauvinistic nature. The Prophet had sent three tax collectors to the </a:t>
            </a:r>
            <a:r>
              <a:rPr lang="en-US" sz="2400" dirty="0" err="1">
                <a:solidFill>
                  <a:srgbClr val="FFFFFF"/>
                </a:solidFill>
              </a:rPr>
              <a:t>Khuzāʿah</a:t>
            </a:r>
            <a:r>
              <a:rPr lang="en-US" sz="2400" dirty="0">
                <a:solidFill>
                  <a:srgbClr val="FFFFFF"/>
                </a:solidFill>
              </a:rPr>
              <a:t> tribe, a neighboring tribe to the </a:t>
            </a:r>
            <a:r>
              <a:rPr lang="en-US" sz="2400" dirty="0" err="1">
                <a:solidFill>
                  <a:srgbClr val="FFFFFF"/>
                </a:solidFill>
              </a:rPr>
              <a:t>Tamīm</a:t>
            </a:r>
            <a:r>
              <a:rPr lang="en-US" sz="2400" dirty="0">
                <a:solidFill>
                  <a:srgbClr val="FFFFFF"/>
                </a:solidFill>
              </a:rPr>
              <a:t>, to collect </a:t>
            </a:r>
            <a:r>
              <a:rPr lang="en-US" sz="2400" dirty="0" err="1">
                <a:solidFill>
                  <a:srgbClr val="FFFFFF"/>
                </a:solidFill>
              </a:rPr>
              <a:t>zakāh</a:t>
            </a:r>
            <a:r>
              <a:rPr lang="en-US" sz="2400" dirty="0">
                <a:solidFill>
                  <a:srgbClr val="FFFFFF"/>
                </a:solidFill>
              </a:rPr>
              <a:t>. The </a:t>
            </a:r>
            <a:r>
              <a:rPr lang="en-US" sz="2400" dirty="0" err="1">
                <a:solidFill>
                  <a:srgbClr val="FFFFFF"/>
                </a:solidFill>
              </a:rPr>
              <a:t>Khuzāʿah</a:t>
            </a:r>
            <a:r>
              <a:rPr lang="en-US" sz="2400" dirty="0">
                <a:solidFill>
                  <a:srgbClr val="FFFFFF"/>
                </a:solidFill>
              </a:rPr>
              <a:t> were compliant and willing to fulfill their obligation by paying the </a:t>
            </a:r>
            <a:r>
              <a:rPr lang="en-US" sz="2400" dirty="0" err="1">
                <a:solidFill>
                  <a:srgbClr val="FFFFFF"/>
                </a:solidFill>
              </a:rPr>
              <a:t>zakāh</a:t>
            </a:r>
            <a:r>
              <a:rPr lang="en-US" sz="2400" dirty="0">
                <a:solidFill>
                  <a:srgbClr val="FFFFFF"/>
                </a:solidFill>
              </a:rPr>
              <a:t>. However, the </a:t>
            </a:r>
            <a:r>
              <a:rPr lang="en-US" sz="2400" dirty="0" err="1">
                <a:solidFill>
                  <a:srgbClr val="FFFFFF"/>
                </a:solidFill>
              </a:rPr>
              <a:t>Tamīm</a:t>
            </a:r>
            <a:r>
              <a:rPr lang="en-US" sz="2400" dirty="0">
                <a:solidFill>
                  <a:srgbClr val="FFFFFF"/>
                </a:solidFill>
              </a:rPr>
              <a:t>, driven by their pride and unwillingness to submit to what they saw as an external authority, obstructed the process. They refused to allow the </a:t>
            </a:r>
            <a:r>
              <a:rPr lang="en-US" sz="2400" dirty="0" err="1">
                <a:solidFill>
                  <a:srgbClr val="FFFFFF"/>
                </a:solidFill>
              </a:rPr>
              <a:t>Khuzāʿah</a:t>
            </a:r>
            <a:r>
              <a:rPr lang="en-US" sz="2400" dirty="0">
                <a:solidFill>
                  <a:srgbClr val="FFFFFF"/>
                </a:solidFill>
              </a:rPr>
              <a:t> to pay the </a:t>
            </a:r>
            <a:r>
              <a:rPr lang="en-US" sz="2400" dirty="0" err="1">
                <a:solidFill>
                  <a:srgbClr val="FFFFFF"/>
                </a:solidFill>
              </a:rPr>
              <a:t>zakāh</a:t>
            </a:r>
            <a:r>
              <a:rPr lang="en-US" sz="2400" dirty="0">
                <a:solidFill>
                  <a:srgbClr val="FFFFFF"/>
                </a:solidFill>
              </a:rPr>
              <a:t> and even went so far as to threaten armed resistance against the tax collectors. </a:t>
            </a:r>
          </a:p>
        </p:txBody>
      </p:sp>
    </p:spTree>
    <p:extLst>
      <p:ext uri="{BB962C8B-B14F-4D97-AF65-F5344CB8AC3E}">
        <p14:creationId xmlns:p14="http://schemas.microsoft.com/office/powerpoint/2010/main" val="747340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90B8B-EAF7-6D41-D69D-0F647AF0B9DB}"/>
              </a:ext>
            </a:extLst>
          </p:cNvPr>
          <p:cNvSpPr>
            <a:spLocks noGrp="1"/>
          </p:cNvSpPr>
          <p:nvPr>
            <p:ph type="title"/>
          </p:nvPr>
        </p:nvSpPr>
        <p:spPr>
          <a:xfrm>
            <a:off x="720000" y="619200"/>
            <a:ext cx="10728322" cy="904800"/>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CF40F7E2-01F9-2ED0-DABD-4E51737F2FE6}"/>
              </a:ext>
            </a:extLst>
          </p:cNvPr>
          <p:cNvSpPr>
            <a:spLocks noGrp="1"/>
          </p:cNvSpPr>
          <p:nvPr>
            <p:ph idx="1"/>
          </p:nvPr>
        </p:nvSpPr>
        <p:spPr>
          <a:xfrm>
            <a:off x="720000" y="1524000"/>
            <a:ext cx="10728325" cy="4244975"/>
          </a:xfrm>
        </p:spPr>
        <p:txBody>
          <a:bodyPr>
            <a:normAutofit/>
          </a:bodyPr>
          <a:lstStyle/>
          <a:p>
            <a:r>
              <a:rPr lang="en-US" sz="2400" dirty="0">
                <a:solidFill>
                  <a:srgbClr val="FFFFFF"/>
                </a:solidFill>
              </a:rPr>
              <a:t>This resistance highlighted the </a:t>
            </a:r>
            <a:r>
              <a:rPr lang="en-US" sz="2400" dirty="0" err="1">
                <a:solidFill>
                  <a:srgbClr val="FFFFFF"/>
                </a:solidFill>
              </a:rPr>
              <a:t>Tamīm's</a:t>
            </a:r>
            <a:r>
              <a:rPr lang="en-US" sz="2400" dirty="0">
                <a:solidFill>
                  <a:srgbClr val="FFFFFF"/>
                </a:solidFill>
              </a:rPr>
              <a:t> defiance and the challenges the Prophet faced in unifying the Arabian tribes under the principles of Islam.</a:t>
            </a:r>
          </a:p>
          <a:p>
            <a:r>
              <a:rPr lang="en-US" sz="2400" dirty="0">
                <a:solidFill>
                  <a:srgbClr val="FFFFFF"/>
                </a:solidFill>
              </a:rPr>
              <a:t>The tax collectors returned, prompting the Prophet to dispatch a contingent of 50 riders to ensure the collection of </a:t>
            </a:r>
            <a:r>
              <a:rPr lang="en-US" sz="2400" dirty="0" err="1">
                <a:solidFill>
                  <a:srgbClr val="FFFFFF"/>
                </a:solidFill>
              </a:rPr>
              <a:t>zakāh</a:t>
            </a:r>
            <a:r>
              <a:rPr lang="en-US" sz="2400" dirty="0">
                <a:solidFill>
                  <a:srgbClr val="FFFFFF"/>
                </a:solidFill>
              </a:rPr>
              <a:t>. This force launched a surprise raid, seizing captives and gathering the tribe’s possessions.</a:t>
            </a:r>
          </a:p>
          <a:p>
            <a:r>
              <a:rPr lang="en-US" sz="2400" dirty="0">
                <a:solidFill>
                  <a:srgbClr val="FFFFFF"/>
                </a:solidFill>
              </a:rPr>
              <a:t>In response, the </a:t>
            </a:r>
            <a:r>
              <a:rPr lang="en-US" sz="2400" dirty="0" err="1">
                <a:solidFill>
                  <a:srgbClr val="FFFFFF"/>
                </a:solidFill>
              </a:rPr>
              <a:t>Tamīm</a:t>
            </a:r>
            <a:r>
              <a:rPr lang="en-US" sz="2400" dirty="0">
                <a:solidFill>
                  <a:srgbClr val="FFFFFF"/>
                </a:solidFill>
              </a:rPr>
              <a:t> tribe sent a delegation to Medina, and it was during this time that Quran 49:1-5 was revealed concerning them.</a:t>
            </a:r>
          </a:p>
        </p:txBody>
      </p:sp>
    </p:spTree>
    <p:extLst>
      <p:ext uri="{BB962C8B-B14F-4D97-AF65-F5344CB8AC3E}">
        <p14:creationId xmlns:p14="http://schemas.microsoft.com/office/powerpoint/2010/main" val="258436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A67E06-B944-6179-6D37-C4437AE7ABF3}"/>
              </a:ext>
            </a:extLst>
          </p:cNvPr>
          <p:cNvSpPr>
            <a:spLocks noGrp="1"/>
          </p:cNvSpPr>
          <p:nvPr>
            <p:ph type="title"/>
          </p:nvPr>
        </p:nvSpPr>
        <p:spPr>
          <a:xfrm>
            <a:off x="720000" y="619200"/>
            <a:ext cx="10728322" cy="766255"/>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0E446FFB-E362-2AC1-5EC1-32DB70A9F6FA}"/>
              </a:ext>
            </a:extLst>
          </p:cNvPr>
          <p:cNvSpPr>
            <a:spLocks noGrp="1"/>
          </p:cNvSpPr>
          <p:nvPr>
            <p:ph idx="1"/>
          </p:nvPr>
        </p:nvSpPr>
        <p:spPr>
          <a:xfrm>
            <a:off x="720000" y="1385456"/>
            <a:ext cx="10728325" cy="4853344"/>
          </a:xfrm>
        </p:spPr>
        <p:txBody>
          <a:bodyPr/>
          <a:lstStyle/>
          <a:p>
            <a:pPr marL="0" indent="0" algn="ctr">
              <a:buNone/>
            </a:pPr>
            <a:r>
              <a:rPr lang="ar-AE" dirty="0">
                <a:solidFill>
                  <a:srgbClr val="FFFFFF"/>
                </a:solidFill>
              </a:rPr>
              <a:t>علی‌بن‌إبراهیم (رحمة الله علیه)- نَزَلَتْ فِی وَفْدِ تَمِیمٍ کَانُوا إِذَا قَدِمُوا عَلَی رَسُولِ اللَّـهِ (صلی الله علیه و آله) وَقَفُوا عَلَی بَابِ حُجْرَتِهِ فَنَادَوْا یَا مُحَمَّدُ (صلی الله علیه و آله) اخْرُجْ إِلَیْنَا وَ کَانُوا إِذَا خَرَجَ رَسُولُ اللَّـهِ (صلی الله علیه و آله) تَقَدَّمُوهُ فِی الْمَشْیِ وَ کَانُوا إِذَا کَلَّمُوهُ رَفَعُوا أَصْوَاتَهُمْ فَوْقَ صَوْتِهِ وَ یَقُولُونَ یَا مُحَمَّدُ (صلی الله علیه و آله) یَا مُحَمَّدُ (صلی الله علیه و آله) مَا تَقُولُ فِی کَذَا وَ کَذَا کَمَا یُکَلِّمُونَ بَعْضُهُمْ بَعْضاً فَأَنْزَلَ اللَّـهُ یا أَیُّهَا الَّذِینَ آمَنُوا إِلَی قَوْلِهِ إِنَّ الَّذِینَ یُنادُونَکَ بَنُو تَمِیمٍ</a:t>
            </a:r>
            <a:endParaRPr lang="en-US" dirty="0">
              <a:solidFill>
                <a:srgbClr val="FFFFFF"/>
              </a:solidFill>
            </a:endParaRPr>
          </a:p>
          <a:p>
            <a:pPr marL="0" indent="0" algn="ctr">
              <a:buNone/>
            </a:pPr>
            <a:r>
              <a:rPr lang="en-US" dirty="0">
                <a:solidFill>
                  <a:srgbClr val="FFFFFF"/>
                </a:solidFill>
              </a:rPr>
              <a:t>This verse was revealed concerning the delegation of the </a:t>
            </a:r>
            <a:r>
              <a:rPr lang="en-US" dirty="0" err="1">
                <a:solidFill>
                  <a:srgbClr val="FFFFFF"/>
                </a:solidFill>
              </a:rPr>
              <a:t>Tamīm</a:t>
            </a:r>
            <a:r>
              <a:rPr lang="en-US" dirty="0">
                <a:solidFill>
                  <a:srgbClr val="FFFFFF"/>
                </a:solidFill>
              </a:rPr>
              <a:t> tribe. When they arrived at the Prophet’s  residence, they would stand at the door of his chamber and call out, "O Muhammad, come out to us!" When the Prophet  would come out, they would walk ahead of him and, when speaking to him, they would raise their voices above his. They would address him as "O Muhammad), O Muhammad, what do you say about such and such matter?" as if they were speaking to one another. Then God revealed the verses, "O you who have believed..." up to "Indeed, those who call you..." referring to the </a:t>
            </a:r>
            <a:r>
              <a:rPr lang="en-US" dirty="0" err="1">
                <a:solidFill>
                  <a:srgbClr val="FFFFFF"/>
                </a:solidFill>
              </a:rPr>
              <a:t>Banū</a:t>
            </a:r>
            <a:r>
              <a:rPr lang="en-US" dirty="0">
                <a:solidFill>
                  <a:srgbClr val="FFFFFF"/>
                </a:solidFill>
              </a:rPr>
              <a:t> </a:t>
            </a:r>
            <a:r>
              <a:rPr lang="en-US" dirty="0" err="1">
                <a:solidFill>
                  <a:srgbClr val="FFFFFF"/>
                </a:solidFill>
              </a:rPr>
              <a:t>Tamīm</a:t>
            </a:r>
            <a:r>
              <a:rPr lang="en-US" dirty="0">
                <a:solidFill>
                  <a:srgbClr val="FFFFFF"/>
                </a:solidFill>
              </a:rPr>
              <a:t>.</a:t>
            </a:r>
          </a:p>
        </p:txBody>
      </p:sp>
    </p:spTree>
    <p:extLst>
      <p:ext uri="{BB962C8B-B14F-4D97-AF65-F5344CB8AC3E}">
        <p14:creationId xmlns:p14="http://schemas.microsoft.com/office/powerpoint/2010/main" val="1584591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7335A3-861E-D432-A116-D05422788DA3}"/>
              </a:ext>
            </a:extLst>
          </p:cNvPr>
          <p:cNvSpPr>
            <a:spLocks noGrp="1"/>
          </p:cNvSpPr>
          <p:nvPr>
            <p:ph type="title"/>
          </p:nvPr>
        </p:nvSpPr>
        <p:spPr>
          <a:xfrm>
            <a:off x="720000" y="619200"/>
            <a:ext cx="10728322" cy="710836"/>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9B82FF79-EC58-6FE4-CBBE-94021E8BCB82}"/>
              </a:ext>
            </a:extLst>
          </p:cNvPr>
          <p:cNvSpPr>
            <a:spLocks noGrp="1"/>
          </p:cNvSpPr>
          <p:nvPr>
            <p:ph idx="1"/>
          </p:nvPr>
        </p:nvSpPr>
        <p:spPr>
          <a:xfrm>
            <a:off x="720000" y="1330036"/>
            <a:ext cx="10728325" cy="4908764"/>
          </a:xfrm>
        </p:spPr>
        <p:txBody>
          <a:bodyPr/>
          <a:lstStyle/>
          <a:p>
            <a:r>
              <a:rPr lang="en-US" dirty="0">
                <a:solidFill>
                  <a:srgbClr val="FFFFFF"/>
                </a:solidFill>
              </a:rPr>
              <a:t>Bukhari in Kitab Al-Maghazi reports:</a:t>
            </a:r>
          </a:p>
          <a:p>
            <a:pPr marL="0" indent="0" algn="ctr">
              <a:buNone/>
            </a:pPr>
            <a:r>
              <a:rPr lang="ar-AE" dirty="0">
                <a:solidFill>
                  <a:srgbClr val="FFFFFF"/>
                </a:solidFill>
              </a:rPr>
              <a:t>قَدِمَ رَكْبٌ مِنْ بَنِي تَمِيمٍ عَلَى النَّبِيِّ صلى الله عليه وسلم فَقَالَ أَبُو بَكْرٍ أَمِّرِ الْقَعْقَاعَ بْنَ مَعْبَدِ بْنِ زُرَارَةَ‏.‏ قَالَ عُمَرُ بَلْ أَمِّرِ الأَقْرَعَ بْنَ حَابِسٍ‏.‏ قَالَ أَبُو بَكْرٍ مَا أَرَدْتَ إِلاَّ خِلاَفِي‏.‏ قَالَ عُمَرُ مَا أَرَدْتُ خِلاَفَكَ‏.‏ فَتَمَارَيَا حَتَّى ارْتَفَعَتْ أَصْوَاتُهُمَا فَنَزَلَ فِي ذَلِكَ ‏{‏يَا أَيُّهَا الَّذِينَ آمَنُوا لاَ تُقَدِّمُوا‏}‏ حَتَّى انْقَضَتْ‏.</a:t>
            </a:r>
            <a:endParaRPr lang="en-CA" dirty="0">
              <a:solidFill>
                <a:srgbClr val="FFFFFF"/>
              </a:solidFill>
            </a:endParaRPr>
          </a:p>
          <a:p>
            <a:pPr marL="0" indent="0" algn="ctr">
              <a:buNone/>
            </a:pPr>
            <a:r>
              <a:rPr lang="en-CA" dirty="0">
                <a:solidFill>
                  <a:srgbClr val="FFFFFF"/>
                </a:solidFill>
              </a:rPr>
              <a:t>A group from the tribe of </a:t>
            </a:r>
            <a:r>
              <a:rPr lang="en-CA" dirty="0" err="1">
                <a:solidFill>
                  <a:srgbClr val="FFFFFF"/>
                </a:solidFill>
              </a:rPr>
              <a:t>Banī</a:t>
            </a:r>
            <a:r>
              <a:rPr lang="en-CA" dirty="0">
                <a:solidFill>
                  <a:srgbClr val="FFFFFF"/>
                </a:solidFill>
              </a:rPr>
              <a:t> </a:t>
            </a:r>
            <a:r>
              <a:rPr lang="en-CA" dirty="0" err="1">
                <a:solidFill>
                  <a:srgbClr val="FFFFFF"/>
                </a:solidFill>
              </a:rPr>
              <a:t>Tamīm</a:t>
            </a:r>
            <a:r>
              <a:rPr lang="en-CA" dirty="0">
                <a:solidFill>
                  <a:srgbClr val="FFFFFF"/>
                </a:solidFill>
              </a:rPr>
              <a:t> came to the Prophet. Abu Bakr suggested, "Appoint Al-</a:t>
            </a:r>
            <a:r>
              <a:rPr lang="en-CA" dirty="0" err="1">
                <a:solidFill>
                  <a:srgbClr val="FFFFFF"/>
                </a:solidFill>
              </a:rPr>
              <a:t>Qa‘qā</a:t>
            </a:r>
            <a:r>
              <a:rPr lang="en-CA" dirty="0">
                <a:solidFill>
                  <a:srgbClr val="FFFFFF"/>
                </a:solidFill>
              </a:rPr>
              <a:t>‘ ibn </a:t>
            </a:r>
            <a:r>
              <a:rPr lang="en-CA" dirty="0" err="1">
                <a:solidFill>
                  <a:srgbClr val="FFFFFF"/>
                </a:solidFill>
              </a:rPr>
              <a:t>Ma‘bad</a:t>
            </a:r>
            <a:r>
              <a:rPr lang="en-CA" dirty="0">
                <a:solidFill>
                  <a:srgbClr val="FFFFFF"/>
                </a:solidFill>
              </a:rPr>
              <a:t> ibn </a:t>
            </a:r>
            <a:r>
              <a:rPr lang="en-CA" dirty="0" err="1">
                <a:solidFill>
                  <a:srgbClr val="FFFFFF"/>
                </a:solidFill>
              </a:rPr>
              <a:t>Zurārah</a:t>
            </a:r>
            <a:r>
              <a:rPr lang="en-CA" dirty="0">
                <a:solidFill>
                  <a:srgbClr val="FFFFFF"/>
                </a:solidFill>
              </a:rPr>
              <a:t> as their leader." Umar responded, "Rather, appoint Al-</a:t>
            </a:r>
            <a:r>
              <a:rPr lang="en-CA" dirty="0" err="1">
                <a:solidFill>
                  <a:srgbClr val="FFFFFF"/>
                </a:solidFill>
              </a:rPr>
              <a:t>Aqra</a:t>
            </a:r>
            <a:r>
              <a:rPr lang="en-CA" dirty="0">
                <a:solidFill>
                  <a:srgbClr val="FFFFFF"/>
                </a:solidFill>
              </a:rPr>
              <a:t>‘ ibn </a:t>
            </a:r>
            <a:r>
              <a:rPr lang="en-CA" dirty="0" err="1">
                <a:solidFill>
                  <a:srgbClr val="FFFFFF"/>
                </a:solidFill>
              </a:rPr>
              <a:t>Hābis</a:t>
            </a:r>
            <a:r>
              <a:rPr lang="en-CA" dirty="0">
                <a:solidFill>
                  <a:srgbClr val="FFFFFF"/>
                </a:solidFill>
              </a:rPr>
              <a:t>." Abu Bakr said, "You only want to oppose me." Umar replied, "I did not intend to oppose you." They continued to argue until their voices were raised, and then the verse was revealed: "O you who have believed, do not raise your voices..." until the situation was resolved.</a:t>
            </a:r>
            <a:r>
              <a:rPr lang="ar-AE" dirty="0">
                <a:solidFill>
                  <a:srgbClr val="FFFFFF"/>
                </a:solidFill>
              </a:rPr>
              <a:t>‏</a:t>
            </a:r>
            <a:endParaRPr lang="en-US" dirty="0">
              <a:solidFill>
                <a:srgbClr val="FFFFFF"/>
              </a:solidFill>
            </a:endParaRPr>
          </a:p>
        </p:txBody>
      </p:sp>
    </p:spTree>
    <p:extLst>
      <p:ext uri="{BB962C8B-B14F-4D97-AF65-F5344CB8AC3E}">
        <p14:creationId xmlns:p14="http://schemas.microsoft.com/office/powerpoint/2010/main" val="120250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096EE-01F0-A5CF-8415-5B381E248114}"/>
              </a:ext>
            </a:extLst>
          </p:cNvPr>
          <p:cNvSpPr>
            <a:spLocks noGrp="1"/>
          </p:cNvSpPr>
          <p:nvPr>
            <p:ph type="title"/>
          </p:nvPr>
        </p:nvSpPr>
        <p:spPr>
          <a:xfrm>
            <a:off x="720000" y="619200"/>
            <a:ext cx="10728322" cy="821673"/>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D24AA3BA-AFFD-D282-A136-21E62858B5EA}"/>
              </a:ext>
            </a:extLst>
          </p:cNvPr>
          <p:cNvSpPr>
            <a:spLocks noGrp="1"/>
          </p:cNvSpPr>
          <p:nvPr>
            <p:ph idx="1"/>
          </p:nvPr>
        </p:nvSpPr>
        <p:spPr>
          <a:xfrm>
            <a:off x="720000" y="1593274"/>
            <a:ext cx="10728325" cy="4175702"/>
          </a:xfrm>
        </p:spPr>
        <p:txBody>
          <a:bodyPr/>
          <a:lstStyle/>
          <a:p>
            <a:pPr marL="0" indent="0" algn="ctr">
              <a:buNone/>
            </a:pPr>
            <a:r>
              <a:rPr lang="ar-AE" sz="2400" dirty="0">
                <a:solidFill>
                  <a:srgbClr val="FFFFFF"/>
                </a:solidFill>
              </a:rPr>
              <a:t>يَـٰٓأَيُّهَا ٱلَّذِينَ ءَامَنُوا۟ لَا تُقَدِّمُوا۟ بَيْنَ يَدَىِ ٱللَّهِ وَرَسُولِهِۦ وَٱتَّقُوا۟ ٱللَّهَ إِنَّ ٱللَّهَ سَمِيعٌ عَلِيمٌ</a:t>
            </a:r>
            <a:endParaRPr lang="en-US" sz="2400" dirty="0">
              <a:solidFill>
                <a:srgbClr val="FFFFFF"/>
              </a:solidFill>
            </a:endParaRPr>
          </a:p>
          <a:p>
            <a:pPr marL="0" indent="0" algn="ctr">
              <a:buNone/>
            </a:pPr>
            <a:r>
              <a:rPr lang="en-US" sz="2400" dirty="0">
                <a:solidFill>
                  <a:srgbClr val="FFFFFF"/>
                </a:solidFill>
              </a:rPr>
              <a:t>"O you who have believed, do not put yourselves before God and His Messenger, but fear God. Indeed, God is Hearing and Knowing.”</a:t>
            </a:r>
          </a:p>
          <a:p>
            <a:pPr marL="0" indent="0" algn="ctr">
              <a:buNone/>
            </a:pPr>
            <a:r>
              <a:rPr lang="en-US" sz="2400" dirty="0">
                <a:solidFill>
                  <a:srgbClr val="FFFFFF"/>
                </a:solidFill>
              </a:rPr>
              <a:t>Quran 49:1</a:t>
            </a:r>
          </a:p>
          <a:p>
            <a:endParaRPr lang="en-US" sz="2400" dirty="0">
              <a:solidFill>
                <a:srgbClr val="FFFFFF"/>
              </a:solidFill>
            </a:endParaRPr>
          </a:p>
        </p:txBody>
      </p:sp>
    </p:spTree>
    <p:extLst>
      <p:ext uri="{BB962C8B-B14F-4D97-AF65-F5344CB8AC3E}">
        <p14:creationId xmlns:p14="http://schemas.microsoft.com/office/powerpoint/2010/main" val="2284131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4B38E-C46A-B518-EF4D-E2404AAA11A5}"/>
              </a:ext>
            </a:extLst>
          </p:cNvPr>
          <p:cNvSpPr>
            <a:spLocks noGrp="1"/>
          </p:cNvSpPr>
          <p:nvPr>
            <p:ph type="title"/>
          </p:nvPr>
        </p:nvSpPr>
        <p:spPr>
          <a:xfrm>
            <a:off x="720000" y="619200"/>
            <a:ext cx="10728322" cy="932509"/>
          </a:xfrm>
        </p:spPr>
        <p:txBody>
          <a:bodyPr/>
          <a:lstStyle/>
          <a:p>
            <a:pPr algn="ctr"/>
            <a:r>
              <a:rPr lang="en-US" dirty="0"/>
              <a:t>The Struggles of Tax Collection </a:t>
            </a:r>
          </a:p>
        </p:txBody>
      </p:sp>
      <p:sp>
        <p:nvSpPr>
          <p:cNvPr id="3" name="Content Placeholder 2">
            <a:extLst>
              <a:ext uri="{FF2B5EF4-FFF2-40B4-BE49-F238E27FC236}">
                <a16:creationId xmlns:a16="http://schemas.microsoft.com/office/drawing/2014/main" id="{EA473F5B-CD15-1DC3-6F92-464BF19DCC2F}"/>
              </a:ext>
            </a:extLst>
          </p:cNvPr>
          <p:cNvSpPr>
            <a:spLocks noGrp="1"/>
          </p:cNvSpPr>
          <p:nvPr>
            <p:ph idx="1"/>
          </p:nvPr>
        </p:nvSpPr>
        <p:spPr>
          <a:xfrm>
            <a:off x="720000" y="1759528"/>
            <a:ext cx="10728325" cy="4009448"/>
          </a:xfrm>
        </p:spPr>
        <p:txBody>
          <a:bodyPr/>
          <a:lstStyle/>
          <a:p>
            <a:r>
              <a:rPr lang="en-US" b="1" dirty="0">
                <a:solidFill>
                  <a:srgbClr val="FFFFFF"/>
                </a:solidFill>
              </a:rPr>
              <a:t>Verse 1 teaches us that:</a:t>
            </a:r>
          </a:p>
          <a:p>
            <a:r>
              <a:rPr lang="en-US" dirty="0">
                <a:solidFill>
                  <a:srgbClr val="FFFFFF"/>
                </a:solidFill>
              </a:rPr>
              <a:t>Forbidding what God and His Messenger have permitted, and permitting what they have forbidden, is putting oneself ahead of God and His Messenger: 'Do not put yourselves before God and His Messenger.</a:t>
            </a:r>
          </a:p>
          <a:p>
            <a:r>
              <a:rPr lang="en-US" dirty="0">
                <a:solidFill>
                  <a:srgbClr val="FFFFFF"/>
                </a:solidFill>
              </a:rPr>
              <a:t>No one is allowed to legislate laws in addition to those legislated by God and His Messenger. Every new legislation is an innovation (</a:t>
            </a:r>
            <a:r>
              <a:rPr lang="en-US" dirty="0" err="1">
                <a:solidFill>
                  <a:srgbClr val="FFFFFF"/>
                </a:solidFill>
              </a:rPr>
              <a:t>bid'ah</a:t>
            </a:r>
            <a:r>
              <a:rPr lang="en-US" dirty="0">
                <a:solidFill>
                  <a:srgbClr val="FFFFFF"/>
                </a:solidFill>
              </a:rPr>
              <a:t>) that the Quran prohibits: 'Do not put yourselves forward...’</a:t>
            </a:r>
          </a:p>
          <a:p>
            <a:r>
              <a:rPr lang="en-US" dirty="0">
                <a:solidFill>
                  <a:srgbClr val="FFFFFF"/>
                </a:solidFill>
              </a:rPr>
              <a:t>Putting oneself ahead of the Messenger of God is a sign of lack of piety</a:t>
            </a:r>
          </a:p>
        </p:txBody>
      </p:sp>
    </p:spTree>
    <p:extLst>
      <p:ext uri="{BB962C8B-B14F-4D97-AF65-F5344CB8AC3E}">
        <p14:creationId xmlns:p14="http://schemas.microsoft.com/office/powerpoint/2010/main" val="1885838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067B1-0D32-0D2D-9946-A175586ADE9E}"/>
              </a:ext>
            </a:extLst>
          </p:cNvPr>
          <p:cNvSpPr>
            <a:spLocks noGrp="1"/>
          </p:cNvSpPr>
          <p:nvPr>
            <p:ph type="title"/>
          </p:nvPr>
        </p:nvSpPr>
        <p:spPr>
          <a:xfrm>
            <a:off x="720000" y="619200"/>
            <a:ext cx="10728322" cy="849382"/>
          </a:xfrm>
        </p:spPr>
        <p:txBody>
          <a:bodyPr/>
          <a:lstStyle/>
          <a:p>
            <a:pPr algn="ctr"/>
            <a:r>
              <a:rPr lang="en-US" dirty="0"/>
              <a:t>The Struggles of Tax Collection</a:t>
            </a:r>
          </a:p>
        </p:txBody>
      </p:sp>
      <p:sp>
        <p:nvSpPr>
          <p:cNvPr id="3" name="Content Placeholder 2">
            <a:extLst>
              <a:ext uri="{FF2B5EF4-FFF2-40B4-BE49-F238E27FC236}">
                <a16:creationId xmlns:a16="http://schemas.microsoft.com/office/drawing/2014/main" id="{CB3C93FB-A9A8-210E-EEA1-8FF4F03706EC}"/>
              </a:ext>
            </a:extLst>
          </p:cNvPr>
          <p:cNvSpPr>
            <a:spLocks noGrp="1"/>
          </p:cNvSpPr>
          <p:nvPr>
            <p:ph idx="1"/>
          </p:nvPr>
        </p:nvSpPr>
        <p:spPr>
          <a:xfrm>
            <a:off x="720000" y="1593274"/>
            <a:ext cx="10728325" cy="4175702"/>
          </a:xfrm>
        </p:spPr>
        <p:txBody>
          <a:bodyPr>
            <a:normAutofit/>
          </a:bodyPr>
          <a:lstStyle/>
          <a:p>
            <a:pPr marL="0" indent="0" algn="ctr">
              <a:buNone/>
            </a:pPr>
            <a:r>
              <a:rPr lang="ar-AE" sz="2400" dirty="0">
                <a:solidFill>
                  <a:srgbClr val="FFFFFF"/>
                </a:solidFill>
              </a:rPr>
              <a:t>يَـٰٓأَيُّهَا ٱلَّذِينَ ءَامَنُوا۟ لَا تَرْفَعُوٓا۟ أَصْوَٰتَكُمْ فَوْقَ صَوْتِ ٱلنَّبِىِّ وَلَا تَجْهَرُوا۟ لَهُۥ بِٱلْقَوْلِ كَجَهْرِ بَعْضِكُمْ لِبَعْضٍ أَن تَحْبَطَ أَعْمَـٰلُكُمْ وَأَنتُمْ لَا تَشْعُرُونَ</a:t>
            </a:r>
            <a:endParaRPr lang="en-CA" sz="2400" dirty="0">
              <a:solidFill>
                <a:srgbClr val="FFFFFF"/>
              </a:solidFill>
            </a:endParaRPr>
          </a:p>
          <a:p>
            <a:pPr marL="0" indent="0" algn="ctr">
              <a:buNone/>
            </a:pPr>
            <a:r>
              <a:rPr lang="en-US" sz="2400" dirty="0">
                <a:solidFill>
                  <a:srgbClr val="FFFFFF"/>
                </a:solidFill>
              </a:rPr>
              <a:t>"O you who have believed, do not raise your voices above the voice of the Prophet or speak to him loudly as you speak loudly to one another, lest your deeds become worthless while you do not perceive it.”</a:t>
            </a:r>
          </a:p>
          <a:p>
            <a:pPr marL="0" indent="0" algn="ctr">
              <a:buNone/>
            </a:pPr>
            <a:r>
              <a:rPr lang="en-US" sz="2400" dirty="0">
                <a:solidFill>
                  <a:srgbClr val="FFFFFF"/>
                </a:solidFill>
              </a:rPr>
              <a:t>Quran 49:2</a:t>
            </a:r>
          </a:p>
        </p:txBody>
      </p:sp>
    </p:spTree>
    <p:extLst>
      <p:ext uri="{BB962C8B-B14F-4D97-AF65-F5344CB8AC3E}">
        <p14:creationId xmlns:p14="http://schemas.microsoft.com/office/powerpoint/2010/main" val="1041590931"/>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31835</TotalTime>
  <Words>2690</Words>
  <Application>Microsoft Macintosh PowerPoint</Application>
  <PresentationFormat>Widescreen</PresentationFormat>
  <Paragraphs>114</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Avenir Next LT Pro</vt:lpstr>
      <vt:lpstr>BBCNassim</vt:lpstr>
      <vt:lpstr>Sagona Book</vt:lpstr>
      <vt:lpstr>The Hand Extrablack</vt:lpstr>
      <vt:lpstr>BlobVTI</vt:lpstr>
      <vt:lpstr>The Life of Prophet Muhammad</vt:lpstr>
      <vt:lpstr>The Struggles of Tax Collection</vt:lpstr>
      <vt:lpstr>The Struggles of Tax Collection</vt:lpstr>
      <vt:lpstr>The Struggles of Tax Collection</vt:lpstr>
      <vt:lpstr>The Struggles of Tax Collection</vt:lpstr>
      <vt:lpstr>The Struggles of Tax Collection</vt:lpstr>
      <vt:lpstr>The Struggles of Tax Collection</vt:lpstr>
      <vt:lpstr>The Struggles of Tax Collection </vt:lpstr>
      <vt:lpstr>The Struggles of Tax Collection</vt:lpstr>
      <vt:lpstr>The Struggles of Tax Collection</vt:lpstr>
      <vt:lpstr>The Struggles of Tax Collection</vt:lpstr>
      <vt:lpstr>The Struggles of Tax Collection</vt:lpstr>
      <vt:lpstr>The Struggles of Tax Collection</vt:lpstr>
      <vt:lpstr>The Struggles of Tax Collection</vt:lpstr>
      <vt:lpstr>The Struggles of Tax Collection</vt:lpstr>
      <vt:lpstr>The Struggles of Tax Collection</vt:lpstr>
      <vt:lpstr>The Struggles of Tax Collection</vt:lpstr>
      <vt:lpstr>The Struggles of Tax Collection</vt:lpstr>
      <vt:lpstr>The Struggles of Tax Collection</vt:lpstr>
      <vt:lpstr>The Struggles of Tax Collection</vt:lpstr>
      <vt:lpstr>The Struggles of Tax Collection</vt:lpstr>
      <vt:lpstr>The Struggles of Tax Collection</vt:lpstr>
      <vt:lpstr>The Struggles of Tax Collection</vt:lpstr>
      <vt:lpstr>The Struggles of Tax Collection</vt:lpstr>
      <vt:lpstr>The Struggles of Tax Collection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1837</cp:revision>
  <dcterms:created xsi:type="dcterms:W3CDTF">2020-11-25T07:02:27Z</dcterms:created>
  <dcterms:modified xsi:type="dcterms:W3CDTF">2024-09-04T23:16:39Z</dcterms:modified>
</cp:coreProperties>
</file>