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DFDFD"/>
    <a:srgbClr val="FEFEFE"/>
    <a:srgbClr val="F9FFFF"/>
    <a:srgbClr val="FCFCFC"/>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436"/>
  </p:normalViewPr>
  <p:slideViewPr>
    <p:cSldViewPr snapToGrid="0" snapToObjects="1">
      <p:cViewPr varScale="1">
        <p:scale>
          <a:sx n="93" d="100"/>
          <a:sy n="93" d="100"/>
        </p:scale>
        <p:origin x="216" y="4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Tuesday, October 1,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Tuesday, October 1,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Tuesday, October 1,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Tuesday, October 1,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Tuesday, October 1,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Tuesday, October 1,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Tuesday, October 1,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Tuesday, October 1,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Tuesday, October 1,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Tuesday, October 1,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Tuesday, October 1,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Tuesday, October 1,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94</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DE9CA-6D95-643C-B7A9-6FD599D5EB41}"/>
              </a:ext>
            </a:extLst>
          </p:cNvPr>
          <p:cNvSpPr>
            <a:spLocks noGrp="1"/>
          </p:cNvSpPr>
          <p:nvPr>
            <p:ph type="title"/>
          </p:nvPr>
        </p:nvSpPr>
        <p:spPr>
          <a:xfrm>
            <a:off x="720000" y="619200"/>
            <a:ext cx="10728322" cy="752400"/>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55C39300-24F2-1D5B-B085-8035BC3AB86C}"/>
              </a:ext>
            </a:extLst>
          </p:cNvPr>
          <p:cNvSpPr>
            <a:spLocks noGrp="1"/>
          </p:cNvSpPr>
          <p:nvPr>
            <p:ph idx="1"/>
          </p:nvPr>
        </p:nvSpPr>
        <p:spPr>
          <a:xfrm>
            <a:off x="720000" y="1579418"/>
            <a:ext cx="10728325" cy="4336473"/>
          </a:xfrm>
        </p:spPr>
        <p:txBody>
          <a:bodyPr>
            <a:normAutofit/>
          </a:bodyPr>
          <a:lstStyle/>
          <a:p>
            <a:pPr marL="0" indent="0" algn="ctr">
              <a:buNone/>
            </a:pPr>
            <a:r>
              <a:rPr lang="ar-AE" sz="2400" dirty="0">
                <a:solidFill>
                  <a:srgbClr val="FFFFFF"/>
                </a:solidFill>
              </a:rPr>
              <a:t>و قال له: يا علي، لا تقاتلنّ أحدا حتى تدعوه، و ايم اللّه لئن يهدي اللّه على يديك رجلا خير لك مما طلعت عليه الشمس و غربت</a:t>
            </a:r>
            <a:endParaRPr lang="en-CA" sz="2400" dirty="0">
              <a:solidFill>
                <a:srgbClr val="FFFFFF"/>
              </a:solidFill>
            </a:endParaRPr>
          </a:p>
          <a:p>
            <a:pPr marL="0" indent="0" algn="ctr">
              <a:buNone/>
            </a:pPr>
            <a:r>
              <a:rPr lang="en-US" sz="2400" dirty="0">
                <a:solidFill>
                  <a:srgbClr val="FFFFFF"/>
                </a:solidFill>
              </a:rPr>
              <a:t>The Prophet (s) said to Imam Ali (a): "O Ali, do not fight anyone until you first invite them [to Islam]. By Allah, if Allah were to guide a single person through you, it would be better for you than everything upon which the sun rises and sets.”</a:t>
            </a:r>
          </a:p>
          <a:p>
            <a:r>
              <a:rPr lang="en-US" sz="2400" dirty="0">
                <a:solidFill>
                  <a:srgbClr val="FFFFFF"/>
                </a:solidFill>
              </a:rPr>
              <a:t>This highlights the importance of spreading guidance and mercy before resorting to conflict, reflecting the core Islamic principle of prioritizing peaceful resolution and da’wah (inviting to Islam) over violence.</a:t>
            </a:r>
          </a:p>
        </p:txBody>
      </p:sp>
    </p:spTree>
    <p:extLst>
      <p:ext uri="{BB962C8B-B14F-4D97-AF65-F5344CB8AC3E}">
        <p14:creationId xmlns:p14="http://schemas.microsoft.com/office/powerpoint/2010/main" val="3229447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5CB89-4AFC-EC49-B0E0-CC9E1B8A264F}"/>
              </a:ext>
            </a:extLst>
          </p:cNvPr>
          <p:cNvSpPr>
            <a:spLocks noGrp="1"/>
          </p:cNvSpPr>
          <p:nvPr>
            <p:ph type="title"/>
          </p:nvPr>
        </p:nvSpPr>
        <p:spPr>
          <a:xfrm>
            <a:off x="720000" y="619200"/>
            <a:ext cx="10728322" cy="724691"/>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854B33E7-83A2-FE35-3627-8FCC9D08F81B}"/>
              </a:ext>
            </a:extLst>
          </p:cNvPr>
          <p:cNvSpPr>
            <a:spLocks noGrp="1"/>
          </p:cNvSpPr>
          <p:nvPr>
            <p:ph idx="1"/>
          </p:nvPr>
        </p:nvSpPr>
        <p:spPr>
          <a:xfrm>
            <a:off x="720000" y="1551710"/>
            <a:ext cx="10728325" cy="4217266"/>
          </a:xfrm>
        </p:spPr>
        <p:txBody>
          <a:bodyPr/>
          <a:lstStyle/>
          <a:p>
            <a:pPr marL="0" indent="0" algn="ctr">
              <a:buNone/>
            </a:pPr>
            <a:r>
              <a:rPr lang="ar-AE" sz="2400" dirty="0">
                <a:solidFill>
                  <a:srgbClr val="FFFFFF"/>
                </a:solidFill>
              </a:rPr>
              <a:t>وَ قَالَ لَهُ: يَا عَلِيّ، أُوصِيكَ بِالدُّعَاءِ فَإِنَّ مَعَهُ الْإِجَابَةَ، وَبِالشُّكْرِ فَإِنَّ مَعَهُ الْمَزِيدَ، وَإِيَّاكَ أَنْ تَخْفِرَ عَهْدًا أَوْ تُعِينَ عَلَيْهِ، وَأَنْهَاكَ عَنِ الْمَكْرِ، فَإِنَّهُ «لَا يَحِيقُ الْمَكْرُ السَّيِّئُ إِلَّا بِأَهْلِهِ»، وَأَنْهَاكَ عَنِ الْبَغْيِ، فَإِنَّهُ مَنْ بُغِيَ عَلَيْهِ لَيَنْصُرَنَّهُ اللَّهُ.</a:t>
            </a:r>
            <a:endParaRPr lang="en-CA" sz="2400" dirty="0">
              <a:solidFill>
                <a:srgbClr val="FFFFFF"/>
              </a:solidFill>
            </a:endParaRPr>
          </a:p>
          <a:p>
            <a:pPr marL="0" indent="0" algn="ctr">
              <a:buNone/>
            </a:pPr>
            <a:r>
              <a:rPr lang="en-CA" sz="2400" dirty="0">
                <a:solidFill>
                  <a:srgbClr val="FFFFFF"/>
                </a:solidFill>
              </a:rPr>
              <a:t> "O Ali, I advise you to engage in supplication (</a:t>
            </a:r>
            <a:r>
              <a:rPr lang="en-CA" sz="2400" dirty="0" err="1">
                <a:solidFill>
                  <a:srgbClr val="FFFFFF"/>
                </a:solidFill>
              </a:rPr>
              <a:t>du'a</a:t>
            </a:r>
            <a:r>
              <a:rPr lang="en-CA" sz="2400" dirty="0">
                <a:solidFill>
                  <a:srgbClr val="FFFFFF"/>
                </a:solidFill>
              </a:rPr>
              <a:t>), for with it comes the answer, and to be thankful, for with it comes increase [in blessings]. And beware of breaking a covenant or assisting in breaking it. I forbid you from deceit, for 'only those who deceive will be surrounded by their own evil,' and "I forbid you from transgression, for indeed, whoever is transgressed against, Allah will surely grant them victory."</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248648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BCB45-760E-CEFA-D4EB-9905C0DE5F90}"/>
              </a:ext>
            </a:extLst>
          </p:cNvPr>
          <p:cNvSpPr>
            <a:spLocks noGrp="1"/>
          </p:cNvSpPr>
          <p:nvPr>
            <p:ph type="title"/>
          </p:nvPr>
        </p:nvSpPr>
        <p:spPr>
          <a:xfrm>
            <a:off x="720000" y="619200"/>
            <a:ext cx="10728322" cy="655418"/>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F36A36FB-9F4A-135E-AFBF-2DAC51CCCB4C}"/>
              </a:ext>
            </a:extLst>
          </p:cNvPr>
          <p:cNvSpPr>
            <a:spLocks noGrp="1"/>
          </p:cNvSpPr>
          <p:nvPr>
            <p:ph idx="1"/>
          </p:nvPr>
        </p:nvSpPr>
        <p:spPr>
          <a:xfrm>
            <a:off x="720000" y="1274618"/>
            <a:ext cx="11472000" cy="5250873"/>
          </a:xfrm>
        </p:spPr>
        <p:txBody>
          <a:bodyPr>
            <a:normAutofit lnSpcReduction="10000"/>
          </a:bodyPr>
          <a:lstStyle/>
          <a:p>
            <a:r>
              <a:rPr lang="en-US" sz="2400" dirty="0">
                <a:solidFill>
                  <a:srgbClr val="FFFFFF"/>
                </a:solidFill>
              </a:rPr>
              <a:t>The Prophet (s) instructed Ali  to set up camp at </a:t>
            </a:r>
            <a:r>
              <a:rPr lang="en-US" sz="2400" dirty="0" err="1">
                <a:solidFill>
                  <a:srgbClr val="FFFFFF"/>
                </a:solidFill>
              </a:rPr>
              <a:t>Quba</a:t>
            </a:r>
            <a:r>
              <a:rPr lang="en-US" sz="2400" dirty="0">
                <a:solidFill>
                  <a:srgbClr val="FFFFFF"/>
                </a:solidFill>
              </a:rPr>
              <a:t> and wait for his companions to gather. Then, the Prophet gave him a banner, using a folded turban, and said:</a:t>
            </a:r>
            <a:r>
              <a:rPr lang="ar-AE" sz="2400" dirty="0">
                <a:solidFill>
                  <a:srgbClr val="FFFFFF"/>
                </a:solidFill>
              </a:rPr>
              <a:t>هكذا اللواء </a:t>
            </a:r>
            <a:r>
              <a:rPr lang="en-CA" sz="2400" dirty="0">
                <a:solidFill>
                  <a:srgbClr val="FFFFFF"/>
                </a:solidFill>
              </a:rPr>
              <a:t> </a:t>
            </a:r>
            <a:r>
              <a:rPr lang="en-US" sz="2400" dirty="0">
                <a:solidFill>
                  <a:srgbClr val="FFFFFF"/>
                </a:solidFill>
              </a:rPr>
              <a:t>This is how a banner should be"). He also wrapped a three-fold turban around Ali's head, leaving a length of one arm in front and a span behind, and said: </a:t>
            </a:r>
            <a:r>
              <a:rPr lang="ar-AE" sz="2400" dirty="0">
                <a:solidFill>
                  <a:srgbClr val="FFFFFF"/>
                </a:solidFill>
              </a:rPr>
              <a:t>هكذا العمّة </a:t>
            </a:r>
            <a:r>
              <a:rPr lang="en-CA" sz="2400" dirty="0">
                <a:solidFill>
                  <a:srgbClr val="FFFFFF"/>
                </a:solidFill>
              </a:rPr>
              <a:t>. </a:t>
            </a:r>
            <a:r>
              <a:rPr lang="en-US" sz="2400" dirty="0">
                <a:solidFill>
                  <a:srgbClr val="FFFFFF"/>
                </a:solidFill>
              </a:rPr>
              <a:t>This is how a turban should be worn").</a:t>
            </a:r>
          </a:p>
          <a:p>
            <a:r>
              <a:rPr lang="en-US" sz="2400" dirty="0">
                <a:solidFill>
                  <a:srgbClr val="FFFFFF"/>
                </a:solidFill>
              </a:rPr>
              <a:t>The Prophet’s act of giving Ali a banner and instructing him on how to wear a turban reflects the emphasis on proper form and presentation in leadership roles. The </a:t>
            </a:r>
            <a:r>
              <a:rPr lang="ar-AE" sz="2400" dirty="0">
                <a:solidFill>
                  <a:srgbClr val="FFFFFF"/>
                </a:solidFill>
              </a:rPr>
              <a:t>لواء </a:t>
            </a:r>
            <a:r>
              <a:rPr lang="en-CA" sz="2400" dirty="0">
                <a:solidFill>
                  <a:srgbClr val="FFFFFF"/>
                </a:solidFill>
              </a:rPr>
              <a:t> </a:t>
            </a:r>
            <a:r>
              <a:rPr lang="en-US" sz="2400" dirty="0">
                <a:solidFill>
                  <a:srgbClr val="FFFFFF"/>
                </a:solidFill>
              </a:rPr>
              <a:t>banner  signifies authority and leadership in battle, while the </a:t>
            </a:r>
            <a:r>
              <a:rPr lang="ar-AE" sz="2400" dirty="0">
                <a:solidFill>
                  <a:srgbClr val="FFFFFF"/>
                </a:solidFill>
              </a:rPr>
              <a:t>عمّة </a:t>
            </a:r>
            <a:r>
              <a:rPr lang="en-US" sz="2400" dirty="0">
                <a:solidFill>
                  <a:srgbClr val="FFFFFF"/>
                </a:solidFill>
              </a:rPr>
              <a:t>turban represents honor and dignity. The specific instructions on how to prepare these items, combined with the Prophet’s remarks, demonstrate the importance of tradition, attention to detail, and maintaining a dignified appearance as a leader.</a:t>
            </a:r>
          </a:p>
          <a:p>
            <a:endParaRPr lang="en-US" dirty="0"/>
          </a:p>
        </p:txBody>
      </p:sp>
    </p:spTree>
    <p:extLst>
      <p:ext uri="{BB962C8B-B14F-4D97-AF65-F5344CB8AC3E}">
        <p14:creationId xmlns:p14="http://schemas.microsoft.com/office/powerpoint/2010/main" val="3144687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E8359-C6E6-89DE-9835-8234E11B62B3}"/>
              </a:ext>
            </a:extLst>
          </p:cNvPr>
          <p:cNvSpPr>
            <a:spLocks noGrp="1"/>
          </p:cNvSpPr>
          <p:nvPr>
            <p:ph type="title"/>
          </p:nvPr>
        </p:nvSpPr>
        <p:spPr>
          <a:xfrm>
            <a:off x="720000" y="619200"/>
            <a:ext cx="10728322" cy="613855"/>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34C1F3A9-9732-14D8-CD22-8E62B980C032}"/>
              </a:ext>
            </a:extLst>
          </p:cNvPr>
          <p:cNvSpPr>
            <a:spLocks noGrp="1"/>
          </p:cNvSpPr>
          <p:nvPr>
            <p:ph idx="1"/>
          </p:nvPr>
        </p:nvSpPr>
        <p:spPr>
          <a:xfrm>
            <a:off x="720000" y="1454728"/>
            <a:ext cx="10728325" cy="4314248"/>
          </a:xfrm>
        </p:spPr>
        <p:txBody>
          <a:bodyPr/>
          <a:lstStyle/>
          <a:p>
            <a:pPr marL="0" indent="0" algn="ctr">
              <a:buNone/>
            </a:pPr>
            <a:r>
              <a:rPr lang="ar-AE" sz="2400" dirty="0">
                <a:solidFill>
                  <a:srgbClr val="FFFFFF"/>
                </a:solidFill>
              </a:rPr>
              <a:t>ثم قال له: إذا نزلت بساحتهم فلا تقاتلهم حتى يقاتلوك، فإن قاتلوك فلا تقاتلهم حتى يقتلوا منكم قتيلا، فإن قتلوا منك قتيلا فلا تقاتلهم حتى تقول لهم:</a:t>
            </a:r>
          </a:p>
          <a:p>
            <a:pPr marL="0" indent="0" algn="ctr">
              <a:buNone/>
            </a:pPr>
            <a:r>
              <a:rPr lang="ar-AE" sz="2400" dirty="0">
                <a:solidFill>
                  <a:srgbClr val="FFFFFF"/>
                </a:solidFill>
              </a:rPr>
              <a:t>هل لكم الى أن تقولوا: لا إله إلاّ اللّه؟</a:t>
            </a:r>
            <a:endParaRPr lang="en-CA" sz="2400" dirty="0">
              <a:solidFill>
                <a:srgbClr val="FFFFFF"/>
              </a:solidFill>
            </a:endParaRPr>
          </a:p>
          <a:p>
            <a:pPr marL="0" indent="0" algn="ctr">
              <a:buNone/>
            </a:pPr>
            <a:r>
              <a:rPr lang="en-US" sz="2400" dirty="0">
                <a:solidFill>
                  <a:srgbClr val="FFFFFF"/>
                </a:solidFill>
              </a:rPr>
              <a:t> Then he (the Prophet) said to him (Imam Ali): "When you arrive at their territory, do not fight them until they fight you. If they fight you, do not engage in battle with them until they have killed one of your men. If they kill one of your men, do not fight them until you say to them: 'Would you be willing to say: There is no god but Allah?'"</a:t>
            </a:r>
          </a:p>
        </p:txBody>
      </p:sp>
    </p:spTree>
    <p:extLst>
      <p:ext uri="{BB962C8B-B14F-4D97-AF65-F5344CB8AC3E}">
        <p14:creationId xmlns:p14="http://schemas.microsoft.com/office/powerpoint/2010/main" val="2682259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313B8-5449-0213-40E4-C14A80FFC4E8}"/>
              </a:ext>
            </a:extLst>
          </p:cNvPr>
          <p:cNvSpPr>
            <a:spLocks noGrp="1"/>
          </p:cNvSpPr>
          <p:nvPr>
            <p:ph type="title"/>
          </p:nvPr>
        </p:nvSpPr>
        <p:spPr>
          <a:xfrm>
            <a:off x="720000" y="619200"/>
            <a:ext cx="10728322" cy="766255"/>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F4BA679B-9723-107F-85F6-F53BB8D77347}"/>
              </a:ext>
            </a:extLst>
          </p:cNvPr>
          <p:cNvSpPr>
            <a:spLocks noGrp="1"/>
          </p:cNvSpPr>
          <p:nvPr>
            <p:ph idx="1"/>
          </p:nvPr>
        </p:nvSpPr>
        <p:spPr>
          <a:xfrm>
            <a:off x="720000" y="1524000"/>
            <a:ext cx="10728325" cy="4244975"/>
          </a:xfrm>
        </p:spPr>
        <p:txBody>
          <a:bodyPr/>
          <a:lstStyle/>
          <a:p>
            <a:pPr marL="0" indent="0" algn="ctr">
              <a:buNone/>
            </a:pPr>
            <a:r>
              <a:rPr lang="ar-AE" sz="2400" dirty="0">
                <a:solidFill>
                  <a:srgbClr val="FFFFFF"/>
                </a:solidFill>
              </a:rPr>
              <a:t>فإن قالوا: نعم، فقل: هل لكم أن تصلّوا؟ فإن قالوا: نعم: فقل لهم: هل لكم أن تخرجوا من أموالكم صدقة تردّونها على فقرائكم؟فإن قالوا: نعم، فلا تبغ منهم غير ذلك، و الله لئن يهدي اللّه بك رجلا واحدا خير لك مما طلع عليه الشمس أو غربت</a:t>
            </a:r>
            <a:endParaRPr lang="en-CA" sz="2400" dirty="0">
              <a:solidFill>
                <a:srgbClr val="FFFFFF"/>
              </a:solidFill>
            </a:endParaRPr>
          </a:p>
          <a:p>
            <a:pPr marL="0" indent="0" algn="ctr">
              <a:buNone/>
            </a:pPr>
            <a:r>
              <a:rPr lang="en-US" sz="2400" dirty="0">
                <a:solidFill>
                  <a:srgbClr val="FFFFFF"/>
                </a:solidFill>
              </a:rPr>
              <a:t>"If they say: Yes, then say to them: 'Are you willing to pray?' If they say: Yes, then say to them: 'Are you willing to give charity from your wealth and return it to your poor?' If they say: Yes, then do not seek anything more from them. By Allah, if Allah guides even one person through you, it is better for you than everything upon which the sun rises and sets."</a:t>
            </a:r>
          </a:p>
        </p:txBody>
      </p:sp>
    </p:spTree>
    <p:extLst>
      <p:ext uri="{BB962C8B-B14F-4D97-AF65-F5344CB8AC3E}">
        <p14:creationId xmlns:p14="http://schemas.microsoft.com/office/powerpoint/2010/main" val="34498458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4EAC1-B05F-9B09-6681-2EAFCBCB1D71}"/>
              </a:ext>
            </a:extLst>
          </p:cNvPr>
          <p:cNvSpPr>
            <a:spLocks noGrp="1"/>
          </p:cNvSpPr>
          <p:nvPr>
            <p:ph type="title"/>
          </p:nvPr>
        </p:nvSpPr>
        <p:spPr>
          <a:xfrm>
            <a:off x="720000" y="619200"/>
            <a:ext cx="10728322" cy="780109"/>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B9347277-190F-1A99-26B8-BB3F0B46F3FC}"/>
              </a:ext>
            </a:extLst>
          </p:cNvPr>
          <p:cNvSpPr>
            <a:spLocks noGrp="1"/>
          </p:cNvSpPr>
          <p:nvPr>
            <p:ph idx="1"/>
          </p:nvPr>
        </p:nvSpPr>
        <p:spPr>
          <a:xfrm>
            <a:off x="720000" y="1579418"/>
            <a:ext cx="10728325" cy="4189557"/>
          </a:xfrm>
        </p:spPr>
        <p:txBody>
          <a:bodyPr>
            <a:normAutofit/>
          </a:bodyPr>
          <a:lstStyle/>
          <a:p>
            <a:pPr marL="0" indent="0" algn="ctr">
              <a:buNone/>
            </a:pPr>
            <a:r>
              <a:rPr lang="ar-AE" sz="2400" dirty="0">
                <a:solidFill>
                  <a:srgbClr val="FFFFFF"/>
                </a:solidFill>
              </a:rPr>
              <a:t>فروى عنه المفيد قال: بلغ الخبر همدان فتجمّعوا له، فصلّى بنا علي عليه السّلام الفجر، ثم تقدّم بين أيدينا فحمد اللّه و أثنى عليه ثم قرأ عليهم كتاب رسول اللّه صلّى اللّه عليه و آله، فأسلم كل همدان في يوم واحد.</a:t>
            </a:r>
            <a:endParaRPr lang="en-CA" sz="2400" dirty="0">
              <a:solidFill>
                <a:srgbClr val="FFFFFF"/>
              </a:solidFill>
            </a:endParaRPr>
          </a:p>
          <a:p>
            <a:pPr marL="0" indent="0" algn="ctr">
              <a:buNone/>
            </a:pPr>
            <a:r>
              <a:rPr lang="en-CA" sz="2400" dirty="0">
                <a:solidFill>
                  <a:srgbClr val="FFFFFF"/>
                </a:solidFill>
              </a:rPr>
              <a:t>It was narrated by Al-</a:t>
            </a:r>
            <a:r>
              <a:rPr lang="en-CA" sz="2400" dirty="0" err="1">
                <a:solidFill>
                  <a:srgbClr val="FFFFFF"/>
                </a:solidFill>
              </a:rPr>
              <a:t>Mufid</a:t>
            </a:r>
            <a:r>
              <a:rPr lang="en-CA" sz="2400" dirty="0">
                <a:solidFill>
                  <a:srgbClr val="FFFFFF"/>
                </a:solidFill>
              </a:rPr>
              <a:t> that when the news reached the people of Hamdan, they gathered before him (Imam Ali). Imam Ali (a) led us in the Fajr prayer, then he stood before us, praised Allah, and recited the letter of the Messenger of Allah (s) to them. As a result, the entire people of Hamdan embraced Islam in a single day.</a:t>
            </a:r>
            <a:endParaRPr lang="en-US" sz="2400" dirty="0">
              <a:solidFill>
                <a:srgbClr val="FFFFFF"/>
              </a:solidFill>
            </a:endParaRPr>
          </a:p>
        </p:txBody>
      </p:sp>
    </p:spTree>
    <p:extLst>
      <p:ext uri="{BB962C8B-B14F-4D97-AF65-F5344CB8AC3E}">
        <p14:creationId xmlns:p14="http://schemas.microsoft.com/office/powerpoint/2010/main" val="23429431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E14F0-9C2C-F92F-7352-26456522021C}"/>
              </a:ext>
            </a:extLst>
          </p:cNvPr>
          <p:cNvSpPr>
            <a:spLocks noGrp="1"/>
          </p:cNvSpPr>
          <p:nvPr>
            <p:ph type="title"/>
          </p:nvPr>
        </p:nvSpPr>
        <p:spPr>
          <a:xfrm>
            <a:off x="720000" y="619200"/>
            <a:ext cx="10728322" cy="766255"/>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4590ADCE-0F86-424B-6B46-25A671333583}"/>
              </a:ext>
            </a:extLst>
          </p:cNvPr>
          <p:cNvSpPr>
            <a:spLocks noGrp="1"/>
          </p:cNvSpPr>
          <p:nvPr>
            <p:ph idx="1"/>
          </p:nvPr>
        </p:nvSpPr>
        <p:spPr>
          <a:xfrm>
            <a:off x="720000" y="1496292"/>
            <a:ext cx="10728325" cy="4272684"/>
          </a:xfrm>
        </p:spPr>
        <p:txBody>
          <a:bodyPr>
            <a:normAutofit/>
          </a:bodyPr>
          <a:lstStyle/>
          <a:p>
            <a:r>
              <a:rPr lang="en-US" sz="2400" dirty="0">
                <a:solidFill>
                  <a:srgbClr val="FFFFFF"/>
                </a:solidFill>
              </a:rPr>
              <a:t>Imam Ali (s) wrote to the Prophet (s) informing him of the people of Hamdan embracing Islam. When the Prophet read the letter, he rejoiced and prostrated in gratitude to Allah. After rising from his prostration, he said:</a:t>
            </a:r>
          </a:p>
          <a:p>
            <a:pPr marL="0" indent="0" algn="ctr">
              <a:buNone/>
            </a:pPr>
            <a:r>
              <a:rPr lang="ar-AE" sz="2400" dirty="0">
                <a:solidFill>
                  <a:srgbClr val="FFFFFF"/>
                </a:solidFill>
              </a:rPr>
              <a:t> السلام على همدان، السلام على همدان.</a:t>
            </a:r>
            <a:endParaRPr lang="en-US" sz="2400" dirty="0">
              <a:solidFill>
                <a:srgbClr val="FFFFFF"/>
              </a:solidFill>
            </a:endParaRPr>
          </a:p>
          <a:p>
            <a:r>
              <a:rPr lang="en-US" sz="2400" dirty="0">
                <a:solidFill>
                  <a:srgbClr val="FFFFFF"/>
                </a:solidFill>
              </a:rPr>
              <a:t>"Peace be upon Hamdan, peace be upon Hamdan.”</a:t>
            </a:r>
          </a:p>
          <a:p>
            <a:r>
              <a:rPr lang="en-US" sz="2400" dirty="0">
                <a:solidFill>
                  <a:srgbClr val="FFFFFF"/>
                </a:solidFill>
              </a:rPr>
              <a:t> Following the conversion of Hamdan, the rest of the people of Yemen gradually embraced Islam.</a:t>
            </a:r>
          </a:p>
          <a:p>
            <a:endParaRPr lang="en-US" sz="2400" dirty="0">
              <a:solidFill>
                <a:srgbClr val="FFFFFF"/>
              </a:solidFill>
            </a:endParaRPr>
          </a:p>
        </p:txBody>
      </p:sp>
    </p:spTree>
    <p:extLst>
      <p:ext uri="{BB962C8B-B14F-4D97-AF65-F5344CB8AC3E}">
        <p14:creationId xmlns:p14="http://schemas.microsoft.com/office/powerpoint/2010/main" val="4190325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FBC49-C250-257C-F03E-2C4A593F9649}"/>
              </a:ext>
            </a:extLst>
          </p:cNvPr>
          <p:cNvSpPr>
            <a:spLocks noGrp="1"/>
          </p:cNvSpPr>
          <p:nvPr>
            <p:ph type="title"/>
          </p:nvPr>
        </p:nvSpPr>
        <p:spPr>
          <a:xfrm>
            <a:off x="720000" y="619200"/>
            <a:ext cx="10728322" cy="821673"/>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5BF087C7-00A7-C309-DA5A-4C3706694970}"/>
              </a:ext>
            </a:extLst>
          </p:cNvPr>
          <p:cNvSpPr>
            <a:spLocks noGrp="1"/>
          </p:cNvSpPr>
          <p:nvPr>
            <p:ph idx="1"/>
          </p:nvPr>
        </p:nvSpPr>
        <p:spPr>
          <a:xfrm>
            <a:off x="720000" y="1634836"/>
            <a:ext cx="10728325" cy="4724400"/>
          </a:xfrm>
        </p:spPr>
        <p:txBody>
          <a:bodyPr>
            <a:noAutofit/>
          </a:bodyPr>
          <a:lstStyle/>
          <a:p>
            <a:r>
              <a:rPr lang="en-US" sz="2400" dirty="0">
                <a:solidFill>
                  <a:srgbClr val="FFFFFF"/>
                </a:solidFill>
              </a:rPr>
              <a:t>Al-</a:t>
            </a:r>
            <a:r>
              <a:rPr lang="en-US" sz="2400" dirty="0" err="1">
                <a:solidFill>
                  <a:srgbClr val="FFFFFF"/>
                </a:solidFill>
              </a:rPr>
              <a:t>Mufid</a:t>
            </a:r>
            <a:r>
              <a:rPr lang="en-US" sz="2400" dirty="0">
                <a:solidFill>
                  <a:srgbClr val="FFFFFF"/>
                </a:solidFill>
              </a:rPr>
              <a:t>, in his book Al-Irshad, narrates that when Imam Ali (a) settled in Yemen and took on the responsibilities assigned to him by the Prophet (peace be upon him and his family), he was presented with a case involving two men. They jointly owned a female slave and, due to their recent conversion to Islam and lack of understanding of Islamic rulings. </a:t>
            </a:r>
          </a:p>
          <a:p>
            <a:r>
              <a:rPr lang="en-US" sz="2400" dirty="0">
                <a:solidFill>
                  <a:srgbClr val="FFFFFF"/>
                </a:solidFill>
              </a:rPr>
              <a:t> Both men believed it was permissible to have sexual  relations with her during the same period of purity. The slave became pregnant and gave birth to a boy. The two men then disputed the parentage of the child and brought the case before Imam Ali for judgment.</a:t>
            </a:r>
          </a:p>
        </p:txBody>
      </p:sp>
    </p:spTree>
    <p:extLst>
      <p:ext uri="{BB962C8B-B14F-4D97-AF65-F5344CB8AC3E}">
        <p14:creationId xmlns:p14="http://schemas.microsoft.com/office/powerpoint/2010/main" val="21908758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5B9E2-84B3-A876-F2D6-424FEF23B8AA}"/>
              </a:ext>
            </a:extLst>
          </p:cNvPr>
          <p:cNvSpPr>
            <a:spLocks noGrp="1"/>
          </p:cNvSpPr>
          <p:nvPr>
            <p:ph type="title"/>
          </p:nvPr>
        </p:nvSpPr>
        <p:spPr>
          <a:xfrm>
            <a:off x="720000" y="619200"/>
            <a:ext cx="10728322" cy="780109"/>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9F3A941B-853D-D7DC-1298-1FEE8DFFBFED}"/>
              </a:ext>
            </a:extLst>
          </p:cNvPr>
          <p:cNvSpPr>
            <a:spLocks noGrp="1"/>
          </p:cNvSpPr>
          <p:nvPr>
            <p:ph idx="1"/>
          </p:nvPr>
        </p:nvSpPr>
        <p:spPr>
          <a:xfrm>
            <a:off x="720000" y="1579418"/>
            <a:ext cx="10728325" cy="4189557"/>
          </a:xfrm>
        </p:spPr>
        <p:txBody>
          <a:bodyPr/>
          <a:lstStyle/>
          <a:p>
            <a:pPr marL="0" indent="0" algn="ctr">
              <a:buNone/>
            </a:pPr>
            <a:r>
              <a:rPr lang="ar-AE" sz="2400" dirty="0">
                <a:solidFill>
                  <a:srgbClr val="FFFFFF"/>
                </a:solidFill>
              </a:rPr>
              <a:t>فَقَالَ عَلَيْهِ السَّلَامُ لَهُمَا: لَوْ عَلِمْتُ أَنَّكُمَا أَقْدَمْتُمَا عَلَى مَا فَعَلْتُمَاهُ بَعْدَ الْحُجَّةِ عَلَيْكُمَا بِحَظْرِهِ، لَبَالَغْتُ فِي عُقُوبَتِكُمَا! ثُمَّ قَرَعَ عَلَى الْغُلَامِ بِاسْمَيْهِمَا، فَخَرَجَتِ الْقُرْعَةُ لِأَحَدِهِمَا، فَأَلْحَقَ الْغُلَامَ بِهِ وَ أَلْزَمَهُ نِصْفَ قِيمَتِهِ لِشَرِيكِهِ؛ لِأَنَّهُ عَبْدٌ لَهُ.</a:t>
            </a:r>
            <a:endParaRPr lang="en-CA" sz="2400" dirty="0">
              <a:solidFill>
                <a:srgbClr val="FFFFFF"/>
              </a:solidFill>
            </a:endParaRPr>
          </a:p>
          <a:p>
            <a:pPr marL="0" indent="0" algn="ctr">
              <a:buNone/>
            </a:pPr>
            <a:r>
              <a:rPr lang="en-CA" sz="2400" dirty="0">
                <a:solidFill>
                  <a:srgbClr val="FFFFFF"/>
                </a:solidFill>
              </a:rPr>
              <a:t>"If I had known that you did what you did after the evidence had been made clear to you regarding its prohibition, I would have severely punished you!" Then, he drew lots between the two men regarding the boy, and the lot fell to one of them. He assigned the boy to him and required him to pay half of the boy's value to his partner, since the boy was their slave.</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15963420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F276C-990C-581E-42AB-D2140876EAF9}"/>
              </a:ext>
            </a:extLst>
          </p:cNvPr>
          <p:cNvSpPr>
            <a:spLocks noGrp="1"/>
          </p:cNvSpPr>
          <p:nvPr>
            <p:ph type="title"/>
          </p:nvPr>
        </p:nvSpPr>
        <p:spPr>
          <a:xfrm>
            <a:off x="720000" y="619200"/>
            <a:ext cx="10728322" cy="738545"/>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581F14D1-D6D2-7A57-77D9-699299DD7FDD}"/>
              </a:ext>
            </a:extLst>
          </p:cNvPr>
          <p:cNvSpPr>
            <a:spLocks noGrp="1"/>
          </p:cNvSpPr>
          <p:nvPr>
            <p:ph idx="1"/>
          </p:nvPr>
        </p:nvSpPr>
        <p:spPr>
          <a:xfrm>
            <a:off x="720000" y="1510146"/>
            <a:ext cx="10728325" cy="4258830"/>
          </a:xfrm>
        </p:spPr>
        <p:txBody>
          <a:bodyPr>
            <a:normAutofit/>
          </a:bodyPr>
          <a:lstStyle/>
          <a:p>
            <a:pPr marL="0" indent="0" algn="ctr">
              <a:buNone/>
            </a:pPr>
            <a:r>
              <a:rPr lang="ar-AE" sz="2400" b="0" i="0" dirty="0">
                <a:solidFill>
                  <a:srgbClr val="FFFFFF"/>
                </a:solidFill>
                <a:effectLst/>
                <a:latin typeface="Nassim"/>
              </a:rPr>
              <a:t>و لما بلغ ذلك رسول اللّه قال: الحمد للّه الذي جعل فينا أهل البيت من يقضي على سنن داوود و سبيله في القضاء. يعني القضاء بالالهام</a:t>
            </a:r>
            <a:endParaRPr lang="en-CA" sz="2400" b="0" i="0" dirty="0">
              <a:solidFill>
                <a:srgbClr val="FFFFFF"/>
              </a:solidFill>
              <a:effectLst/>
              <a:latin typeface="Nassim"/>
            </a:endParaRPr>
          </a:p>
          <a:p>
            <a:pPr marL="0" indent="0" algn="ctr">
              <a:buNone/>
            </a:pPr>
            <a:r>
              <a:rPr lang="en-CA" sz="2400" b="0" i="0" dirty="0">
                <a:solidFill>
                  <a:srgbClr val="FFFFFF"/>
                </a:solidFill>
                <a:effectLst/>
              </a:rPr>
              <a:t>When this was reported to the Messenger of Allah (peace be upon him and his family), he said: "Praise be to Allah who has placed among us, the </a:t>
            </a:r>
            <a:r>
              <a:rPr lang="en-CA" sz="2400" b="0" i="0" dirty="0" err="1">
                <a:solidFill>
                  <a:srgbClr val="FFFFFF"/>
                </a:solidFill>
                <a:effectLst/>
              </a:rPr>
              <a:t>Ahlul</a:t>
            </a:r>
            <a:r>
              <a:rPr lang="en-CA" sz="2400" b="0" i="0" dirty="0">
                <a:solidFill>
                  <a:srgbClr val="FFFFFF"/>
                </a:solidFill>
                <a:effectLst/>
              </a:rPr>
              <a:t> Bayt, someone who judges according to the traditions of David and his method of judgment." He meant judgment by divine inspiration (</a:t>
            </a:r>
            <a:r>
              <a:rPr lang="en-CA" sz="2400" b="0" i="0" dirty="0" err="1">
                <a:solidFill>
                  <a:srgbClr val="FFFFFF"/>
                </a:solidFill>
                <a:effectLst/>
              </a:rPr>
              <a:t>ilham</a:t>
            </a:r>
            <a:r>
              <a:rPr lang="en-CA" sz="2400" b="0" i="0" dirty="0">
                <a:solidFill>
                  <a:srgbClr val="FFFFFF"/>
                </a:solidFill>
                <a:effectLst/>
              </a:rPr>
              <a:t>).</a:t>
            </a:r>
            <a:r>
              <a:rPr lang="ar-AE" sz="2400" b="0" i="0" dirty="0">
                <a:solidFill>
                  <a:srgbClr val="FFFFFF"/>
                </a:solidFill>
                <a:effectLst/>
              </a:rPr>
              <a:t>‌</a:t>
            </a:r>
            <a:endParaRPr lang="en-US" sz="2400" dirty="0">
              <a:solidFill>
                <a:srgbClr val="FFFFFF"/>
              </a:solidFill>
            </a:endParaRPr>
          </a:p>
        </p:txBody>
      </p:sp>
    </p:spTree>
    <p:extLst>
      <p:ext uri="{BB962C8B-B14F-4D97-AF65-F5344CB8AC3E}">
        <p14:creationId xmlns:p14="http://schemas.microsoft.com/office/powerpoint/2010/main" val="3469615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5840A-69F7-0CD5-90B0-1D4312C4CA47}"/>
              </a:ext>
            </a:extLst>
          </p:cNvPr>
          <p:cNvSpPr>
            <a:spLocks noGrp="1"/>
          </p:cNvSpPr>
          <p:nvPr>
            <p:ph type="title"/>
          </p:nvPr>
        </p:nvSpPr>
        <p:spPr>
          <a:xfrm>
            <a:off x="720000" y="619200"/>
            <a:ext cx="10728322" cy="780109"/>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FAC289CF-A84D-72CB-765B-C7C98F58F32E}"/>
              </a:ext>
            </a:extLst>
          </p:cNvPr>
          <p:cNvSpPr>
            <a:spLocks noGrp="1"/>
          </p:cNvSpPr>
          <p:nvPr>
            <p:ph idx="1"/>
          </p:nvPr>
        </p:nvSpPr>
        <p:spPr>
          <a:xfrm>
            <a:off x="720000" y="1620982"/>
            <a:ext cx="10728325" cy="4835236"/>
          </a:xfrm>
        </p:spPr>
        <p:txBody>
          <a:bodyPr>
            <a:noAutofit/>
          </a:bodyPr>
          <a:lstStyle/>
          <a:p>
            <a:r>
              <a:rPr lang="en-US" dirty="0">
                <a:solidFill>
                  <a:srgbClr val="FFFFFF"/>
                </a:solidFill>
              </a:rPr>
              <a:t>The Prophet (s) sent Khalid ibn al-Walid on a mission to Yemen with the task of inviting its people to Islam. However, </a:t>
            </a:r>
            <a:r>
              <a:rPr lang="en-US" dirty="0" err="1">
                <a:solidFill>
                  <a:srgbClr val="FFFFFF"/>
                </a:solidFill>
              </a:rPr>
              <a:t>Khālid’s</a:t>
            </a:r>
            <a:r>
              <a:rPr lang="en-US" dirty="0">
                <a:solidFill>
                  <a:srgbClr val="FFFFFF"/>
                </a:solidFill>
              </a:rPr>
              <a:t> conduct fell short of the Prophet’s expectations, and his actions caused considerable harm in several ways.</a:t>
            </a:r>
          </a:p>
          <a:p>
            <a:pPr lvl="1"/>
            <a:r>
              <a:rPr lang="en-US" dirty="0">
                <a:solidFill>
                  <a:srgbClr val="FFFFFF"/>
                </a:solidFill>
              </a:rPr>
              <a:t>1. Instead of adhering to the prophetic principles of da'wah—inviting people to the message of Islam with patience and wisdom—</a:t>
            </a:r>
            <a:r>
              <a:rPr lang="en-US" dirty="0" err="1">
                <a:solidFill>
                  <a:srgbClr val="FFFFFF"/>
                </a:solidFill>
              </a:rPr>
              <a:t>Khālid</a:t>
            </a:r>
            <a:r>
              <a:rPr lang="en-US" dirty="0">
                <a:solidFill>
                  <a:srgbClr val="FFFFFF"/>
                </a:solidFill>
              </a:rPr>
              <a:t> hastily resorted to violence. Without sufficiently calling the Yemeni tribes to faith or giving them time to understand and respond to the message of Islam, </a:t>
            </a:r>
            <a:r>
              <a:rPr lang="en-US" dirty="0" err="1">
                <a:solidFill>
                  <a:srgbClr val="FFFFFF"/>
                </a:solidFill>
              </a:rPr>
              <a:t>Khālid</a:t>
            </a:r>
            <a:r>
              <a:rPr lang="en-US" dirty="0">
                <a:solidFill>
                  <a:srgbClr val="FFFFFF"/>
                </a:solidFill>
              </a:rPr>
              <a:t> engaged in combat. This disregard for the proper protocol of offering peaceful dialogue first resulted in the deaths of individuals who may have otherwise accepted the message of Islam</a:t>
            </a:r>
          </a:p>
        </p:txBody>
      </p:sp>
    </p:spTree>
    <p:extLst>
      <p:ext uri="{BB962C8B-B14F-4D97-AF65-F5344CB8AC3E}">
        <p14:creationId xmlns:p14="http://schemas.microsoft.com/office/powerpoint/2010/main" val="1179952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62860-E408-A31C-FE73-80FFED480202}"/>
              </a:ext>
            </a:extLst>
          </p:cNvPr>
          <p:cNvSpPr>
            <a:spLocks noGrp="1"/>
          </p:cNvSpPr>
          <p:nvPr>
            <p:ph type="title"/>
          </p:nvPr>
        </p:nvSpPr>
        <p:spPr>
          <a:xfrm>
            <a:off x="720000" y="619200"/>
            <a:ext cx="10728322" cy="780109"/>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660C1351-A0A6-9C5A-1891-59BC0C2BB5D4}"/>
              </a:ext>
            </a:extLst>
          </p:cNvPr>
          <p:cNvSpPr>
            <a:spLocks noGrp="1"/>
          </p:cNvSpPr>
          <p:nvPr>
            <p:ph idx="1"/>
          </p:nvPr>
        </p:nvSpPr>
        <p:spPr>
          <a:xfrm>
            <a:off x="720000" y="1634836"/>
            <a:ext cx="10728325" cy="4134139"/>
          </a:xfrm>
        </p:spPr>
        <p:txBody>
          <a:bodyPr>
            <a:normAutofit/>
          </a:bodyPr>
          <a:lstStyle/>
          <a:p>
            <a:r>
              <a:rPr lang="en-US" sz="2400" dirty="0">
                <a:solidFill>
                  <a:srgbClr val="FFFFFF"/>
                </a:solidFill>
              </a:rPr>
              <a:t>Prophet David was known in Islamic tradition for making judgments with wisdom and inspiration directly from Allah. By saying this, the Prophet is acknowledging that Imam Ali possesses a similar divinely inspired ability to judge and resolve complex matters fairly and justly.</a:t>
            </a:r>
          </a:p>
          <a:p>
            <a:r>
              <a:rPr lang="en-US" sz="2400" dirty="0">
                <a:solidFill>
                  <a:srgbClr val="FFFFFF"/>
                </a:solidFill>
              </a:rPr>
              <a:t>The reference to judgment by inspiration (</a:t>
            </a:r>
            <a:r>
              <a:rPr lang="en-US" sz="2400" dirty="0" err="1">
                <a:solidFill>
                  <a:srgbClr val="FFFFFF"/>
                </a:solidFill>
              </a:rPr>
              <a:t>ilham</a:t>
            </a:r>
            <a:r>
              <a:rPr lang="en-US" sz="2400" dirty="0">
                <a:solidFill>
                  <a:srgbClr val="FFFFFF"/>
                </a:solidFill>
              </a:rPr>
              <a:t>) indicates that Imam Ali’s judgments were not only based on learned knowledge but also on deep spiritual insight granted by Allah, akin to the way Prophet David received divine guidance in his rulings. This highlights Imam Ali's elevated </a:t>
            </a:r>
            <a:r>
              <a:rPr lang="en-US" sz="2400">
                <a:solidFill>
                  <a:srgbClr val="FFFFFF"/>
                </a:solidFill>
              </a:rPr>
              <a:t>status with </a:t>
            </a:r>
            <a:r>
              <a:rPr lang="en-US" sz="2400" dirty="0">
                <a:solidFill>
                  <a:srgbClr val="FFFFFF"/>
                </a:solidFill>
              </a:rPr>
              <a:t>Allah.</a:t>
            </a:r>
          </a:p>
        </p:txBody>
      </p:sp>
    </p:spTree>
    <p:extLst>
      <p:ext uri="{BB962C8B-B14F-4D97-AF65-F5344CB8AC3E}">
        <p14:creationId xmlns:p14="http://schemas.microsoft.com/office/powerpoint/2010/main" val="1621677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B3DA0-1714-9426-F27C-9253E5A7C93B}"/>
              </a:ext>
            </a:extLst>
          </p:cNvPr>
          <p:cNvSpPr>
            <a:spLocks noGrp="1"/>
          </p:cNvSpPr>
          <p:nvPr>
            <p:ph type="title"/>
          </p:nvPr>
        </p:nvSpPr>
        <p:spPr>
          <a:xfrm>
            <a:off x="720000" y="619200"/>
            <a:ext cx="10728322" cy="849382"/>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FD1A561C-C77D-AC6E-9431-48CF75A6D0D9}"/>
              </a:ext>
            </a:extLst>
          </p:cNvPr>
          <p:cNvSpPr>
            <a:spLocks noGrp="1"/>
          </p:cNvSpPr>
          <p:nvPr>
            <p:ph idx="1"/>
          </p:nvPr>
        </p:nvSpPr>
        <p:spPr>
          <a:xfrm>
            <a:off x="720000" y="1607128"/>
            <a:ext cx="10728325" cy="4161848"/>
          </a:xfrm>
        </p:spPr>
        <p:txBody>
          <a:bodyPr>
            <a:normAutofit/>
          </a:bodyPr>
          <a:lstStyle/>
          <a:p>
            <a:r>
              <a:rPr lang="en-US" sz="2400" dirty="0">
                <a:solidFill>
                  <a:srgbClr val="FFFFFF"/>
                </a:solidFill>
              </a:rPr>
              <a:t>2. The tribe of </a:t>
            </a:r>
            <a:r>
              <a:rPr lang="en-US" sz="2400" dirty="0" err="1">
                <a:solidFill>
                  <a:srgbClr val="FFFFFF"/>
                </a:solidFill>
              </a:rPr>
              <a:t>Numayr</a:t>
            </a:r>
            <a:r>
              <a:rPr lang="en-US" sz="2400" dirty="0">
                <a:solidFill>
                  <a:srgbClr val="FFFFFF"/>
                </a:solidFill>
              </a:rPr>
              <a:t>, feeling threatened and unfairly treated by </a:t>
            </a:r>
            <a:r>
              <a:rPr lang="en-US" sz="2400" dirty="0" err="1">
                <a:solidFill>
                  <a:srgbClr val="FFFFFF"/>
                </a:solidFill>
              </a:rPr>
              <a:t>Khālid’s</a:t>
            </a:r>
            <a:r>
              <a:rPr lang="en-US" sz="2400" dirty="0">
                <a:solidFill>
                  <a:srgbClr val="FFFFFF"/>
                </a:solidFill>
              </a:rPr>
              <a:t> harsh actions, sent a delegation to the Prophet in Medina, asking for his protection from </a:t>
            </a:r>
            <a:r>
              <a:rPr lang="en-US" sz="2400" dirty="0" err="1">
                <a:solidFill>
                  <a:srgbClr val="FFFFFF"/>
                </a:solidFill>
              </a:rPr>
              <a:t>Khālid</a:t>
            </a:r>
            <a:r>
              <a:rPr lang="en-US" sz="2400" dirty="0">
                <a:solidFill>
                  <a:srgbClr val="FFFFFF"/>
                </a:solidFill>
              </a:rPr>
              <a:t>. This request shows how much fear and distrust </a:t>
            </a:r>
            <a:r>
              <a:rPr lang="en-US" sz="2400" dirty="0" err="1">
                <a:solidFill>
                  <a:srgbClr val="FFFFFF"/>
                </a:solidFill>
              </a:rPr>
              <a:t>Khālid</a:t>
            </a:r>
            <a:r>
              <a:rPr lang="en-US" sz="2400" dirty="0">
                <a:solidFill>
                  <a:srgbClr val="FFFFFF"/>
                </a:solidFill>
              </a:rPr>
              <a:t> had caused among the people. It also highlights the seriousness of </a:t>
            </a:r>
            <a:r>
              <a:rPr lang="en-US" sz="2400" dirty="0" err="1">
                <a:solidFill>
                  <a:srgbClr val="FFFFFF"/>
                </a:solidFill>
              </a:rPr>
              <a:t>Khālid’s</a:t>
            </a:r>
            <a:r>
              <a:rPr lang="en-US" sz="2400" dirty="0">
                <a:solidFill>
                  <a:srgbClr val="FFFFFF"/>
                </a:solidFill>
              </a:rPr>
              <a:t> mistakes and shows that even those who were not Muslims trusted the Prophet as a fair and merciful leader to solve problems with justice.</a:t>
            </a:r>
          </a:p>
        </p:txBody>
      </p:sp>
    </p:spTree>
    <p:extLst>
      <p:ext uri="{BB962C8B-B14F-4D97-AF65-F5344CB8AC3E}">
        <p14:creationId xmlns:p14="http://schemas.microsoft.com/office/powerpoint/2010/main" val="724248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88EE8-3A8B-8512-9404-D18B976EDB0E}"/>
              </a:ext>
            </a:extLst>
          </p:cNvPr>
          <p:cNvSpPr>
            <a:spLocks noGrp="1"/>
          </p:cNvSpPr>
          <p:nvPr>
            <p:ph type="title"/>
          </p:nvPr>
        </p:nvSpPr>
        <p:spPr>
          <a:xfrm>
            <a:off x="720000" y="619200"/>
            <a:ext cx="10728322" cy="738545"/>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8D42A044-26DE-3A6A-A7AC-7341D7EEE984}"/>
              </a:ext>
            </a:extLst>
          </p:cNvPr>
          <p:cNvSpPr>
            <a:spLocks noGrp="1"/>
          </p:cNvSpPr>
          <p:nvPr>
            <p:ph idx="1"/>
          </p:nvPr>
        </p:nvSpPr>
        <p:spPr>
          <a:xfrm>
            <a:off x="720000" y="1648691"/>
            <a:ext cx="10728325" cy="4724399"/>
          </a:xfrm>
        </p:spPr>
        <p:txBody>
          <a:bodyPr/>
          <a:lstStyle/>
          <a:p>
            <a:pPr marL="0" indent="0" algn="ctr">
              <a:buNone/>
            </a:pPr>
            <a:r>
              <a:rPr lang="ar-AE" sz="2400" dirty="0">
                <a:solidFill>
                  <a:srgbClr val="FFFFFF"/>
                </a:solidFill>
              </a:rPr>
              <a:t> أفاد المفيد في «الارشاد» : ما أجمع عليه أهل السير: أن النبي صلّى اللّه عليه و آله بعث خالد بن الوليد الى أهل اليمن يدعوهم الى الإسلام، فأقام خالد على القوم ستّة أشهر (من ربيع الآخر الى آخر رمضان أو أوائل شوّال) فلم يجبه أحد منهم</a:t>
            </a:r>
            <a:endParaRPr lang="en-CA" sz="2400" dirty="0">
              <a:solidFill>
                <a:srgbClr val="FFFFFF"/>
              </a:solidFill>
            </a:endParaRPr>
          </a:p>
          <a:p>
            <a:pPr marL="0" indent="0" algn="ctr">
              <a:buNone/>
            </a:pPr>
            <a:r>
              <a:rPr lang="en-US" sz="2400" dirty="0">
                <a:solidFill>
                  <a:srgbClr val="FFFFFF"/>
                </a:solidFill>
              </a:rPr>
              <a:t>Al-</a:t>
            </a:r>
            <a:r>
              <a:rPr lang="en-US" sz="2400" dirty="0" err="1">
                <a:solidFill>
                  <a:srgbClr val="FFFFFF"/>
                </a:solidFill>
              </a:rPr>
              <a:t>Mufīd</a:t>
            </a:r>
            <a:r>
              <a:rPr lang="en-US" sz="2400" dirty="0">
                <a:solidFill>
                  <a:srgbClr val="FFFFFF"/>
                </a:solidFill>
              </a:rPr>
              <a:t> mentioned in his book "Al-</a:t>
            </a:r>
            <a:r>
              <a:rPr lang="en-US" sz="2400" dirty="0" err="1">
                <a:solidFill>
                  <a:srgbClr val="FFFFFF"/>
                </a:solidFill>
              </a:rPr>
              <a:t>Irshād</a:t>
            </a:r>
            <a:r>
              <a:rPr lang="en-US" sz="2400" dirty="0">
                <a:solidFill>
                  <a:srgbClr val="FFFFFF"/>
                </a:solidFill>
              </a:rPr>
              <a:t>": It is agreed upon by the scholars of biography (</a:t>
            </a:r>
            <a:r>
              <a:rPr lang="en-US" sz="2400" dirty="0" err="1">
                <a:solidFill>
                  <a:srgbClr val="FFFFFF"/>
                </a:solidFill>
              </a:rPr>
              <a:t>sīrah</a:t>
            </a:r>
            <a:r>
              <a:rPr lang="en-US" sz="2400" dirty="0">
                <a:solidFill>
                  <a:srgbClr val="FFFFFF"/>
                </a:solidFill>
              </a:rPr>
              <a:t>) that the Prophet sent </a:t>
            </a:r>
            <a:r>
              <a:rPr lang="en-US" sz="2400" dirty="0" err="1">
                <a:solidFill>
                  <a:srgbClr val="FFFFFF"/>
                </a:solidFill>
              </a:rPr>
              <a:t>Khālid</a:t>
            </a:r>
            <a:r>
              <a:rPr lang="en-US" sz="2400" dirty="0">
                <a:solidFill>
                  <a:srgbClr val="FFFFFF"/>
                </a:solidFill>
              </a:rPr>
              <a:t> ibn al-</a:t>
            </a:r>
            <a:r>
              <a:rPr lang="en-US" sz="2400" dirty="0" err="1">
                <a:solidFill>
                  <a:srgbClr val="FFFFFF"/>
                </a:solidFill>
              </a:rPr>
              <a:t>Walīd</a:t>
            </a:r>
            <a:r>
              <a:rPr lang="en-US" sz="2400" dirty="0">
                <a:solidFill>
                  <a:srgbClr val="FFFFFF"/>
                </a:solidFill>
              </a:rPr>
              <a:t> to the people of Yemen to invite them to Islam. </a:t>
            </a:r>
            <a:r>
              <a:rPr lang="en-US" sz="2400" dirty="0" err="1">
                <a:solidFill>
                  <a:srgbClr val="FFFFFF"/>
                </a:solidFill>
              </a:rPr>
              <a:t>Khālid</a:t>
            </a:r>
            <a:r>
              <a:rPr lang="en-US" sz="2400" dirty="0">
                <a:solidFill>
                  <a:srgbClr val="FFFFFF"/>
                </a:solidFill>
              </a:rPr>
              <a:t> stayed with the people for six months (from </a:t>
            </a:r>
            <a:r>
              <a:rPr lang="en-US" sz="2400" dirty="0" err="1">
                <a:solidFill>
                  <a:srgbClr val="FFFFFF"/>
                </a:solidFill>
              </a:rPr>
              <a:t>Rabīʿ</a:t>
            </a:r>
            <a:r>
              <a:rPr lang="en-US" sz="2400" dirty="0">
                <a:solidFill>
                  <a:srgbClr val="FFFFFF"/>
                </a:solidFill>
              </a:rPr>
              <a:t> al-</a:t>
            </a:r>
            <a:r>
              <a:rPr lang="en-US" sz="2400" dirty="0" err="1">
                <a:solidFill>
                  <a:srgbClr val="FFFFFF"/>
                </a:solidFill>
              </a:rPr>
              <a:t>Ākhir</a:t>
            </a:r>
            <a:r>
              <a:rPr lang="en-US" sz="2400" dirty="0">
                <a:solidFill>
                  <a:srgbClr val="FFFFFF"/>
                </a:solidFill>
              </a:rPr>
              <a:t> until the end of </a:t>
            </a:r>
            <a:r>
              <a:rPr lang="en-US" sz="2400" dirty="0" err="1">
                <a:solidFill>
                  <a:srgbClr val="FFFFFF"/>
                </a:solidFill>
              </a:rPr>
              <a:t>Ramadān</a:t>
            </a:r>
            <a:r>
              <a:rPr lang="en-US" sz="2400" dirty="0">
                <a:solidFill>
                  <a:srgbClr val="FFFFFF"/>
                </a:solidFill>
              </a:rPr>
              <a:t> or the beginning of </a:t>
            </a:r>
            <a:r>
              <a:rPr lang="en-US" sz="2400" dirty="0" err="1">
                <a:solidFill>
                  <a:srgbClr val="FFFFFF"/>
                </a:solidFill>
              </a:rPr>
              <a:t>Shawwāl</a:t>
            </a:r>
            <a:r>
              <a:rPr lang="en-US" sz="2400" dirty="0">
                <a:solidFill>
                  <a:srgbClr val="FFFFFF"/>
                </a:solidFill>
              </a:rPr>
              <a:t>), yet no one among them responded to his call.</a:t>
            </a:r>
          </a:p>
        </p:txBody>
      </p:sp>
    </p:spTree>
    <p:extLst>
      <p:ext uri="{BB962C8B-B14F-4D97-AF65-F5344CB8AC3E}">
        <p14:creationId xmlns:p14="http://schemas.microsoft.com/office/powerpoint/2010/main" val="1891850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1B7A0-5596-62CD-8540-F9F1541EAB4A}"/>
              </a:ext>
            </a:extLst>
          </p:cNvPr>
          <p:cNvSpPr>
            <a:spLocks noGrp="1"/>
          </p:cNvSpPr>
          <p:nvPr>
            <p:ph type="title"/>
          </p:nvPr>
        </p:nvSpPr>
        <p:spPr>
          <a:xfrm>
            <a:off x="720000" y="619200"/>
            <a:ext cx="10728322" cy="724691"/>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40923DA9-041A-4647-B0EF-0DCF668C1B90}"/>
              </a:ext>
            </a:extLst>
          </p:cNvPr>
          <p:cNvSpPr>
            <a:spLocks noGrp="1"/>
          </p:cNvSpPr>
          <p:nvPr>
            <p:ph idx="1"/>
          </p:nvPr>
        </p:nvSpPr>
        <p:spPr>
          <a:xfrm>
            <a:off x="720000" y="1454728"/>
            <a:ext cx="10728325" cy="4314248"/>
          </a:xfrm>
        </p:spPr>
        <p:txBody>
          <a:bodyPr>
            <a:normAutofit/>
          </a:bodyPr>
          <a:lstStyle/>
          <a:p>
            <a:pPr marL="0" indent="0" algn="ctr">
              <a:buNone/>
            </a:pPr>
            <a:r>
              <a:rPr lang="ar-AE" sz="2400" dirty="0">
                <a:solidFill>
                  <a:srgbClr val="FFFFFF"/>
                </a:solidFill>
              </a:rPr>
              <a:t> فساء ذلك رسول اللّه صلّى اللّه عليه و آله، فدعا أمير المؤمنين علي بن أبي طالب عليه السّلام، و أمره أن يقفل خالدا و إن أراد أحد ممن مع خالد أن يعقّب معك فاتركه‌</a:t>
            </a:r>
            <a:endParaRPr lang="en-CA" sz="2400" dirty="0">
              <a:solidFill>
                <a:srgbClr val="FFFFFF"/>
              </a:solidFill>
            </a:endParaRPr>
          </a:p>
          <a:p>
            <a:pPr marL="0" indent="0" algn="ctr">
              <a:buNone/>
            </a:pPr>
            <a:r>
              <a:rPr lang="en-US" sz="2400" dirty="0">
                <a:solidFill>
                  <a:srgbClr val="FFFFFF"/>
                </a:solidFill>
              </a:rPr>
              <a:t>This displeased the Messenger of Allah (s) so he called upon the Commander of the Faithful, Ali ibn Abi </a:t>
            </a:r>
            <a:r>
              <a:rPr lang="en-US" sz="2400" dirty="0" err="1">
                <a:solidFill>
                  <a:srgbClr val="FFFFFF"/>
                </a:solidFill>
              </a:rPr>
              <a:t>Ṭalib</a:t>
            </a:r>
            <a:r>
              <a:rPr lang="en-US" sz="2400" dirty="0">
                <a:solidFill>
                  <a:srgbClr val="FFFFFF"/>
                </a:solidFill>
              </a:rPr>
              <a:t> (a)), and ordered him to return </a:t>
            </a:r>
            <a:r>
              <a:rPr lang="en-US" sz="2400" dirty="0" err="1">
                <a:solidFill>
                  <a:srgbClr val="FFFFFF"/>
                </a:solidFill>
              </a:rPr>
              <a:t>Khālid</a:t>
            </a:r>
            <a:r>
              <a:rPr lang="en-US" sz="2400" dirty="0">
                <a:solidFill>
                  <a:srgbClr val="FFFFFF"/>
                </a:solidFill>
              </a:rPr>
              <a:t>. He further instructed, "If any of those who are with Khalid wish to follow you, then allow them to do so."</a:t>
            </a:r>
          </a:p>
        </p:txBody>
      </p:sp>
    </p:spTree>
    <p:extLst>
      <p:ext uri="{BB962C8B-B14F-4D97-AF65-F5344CB8AC3E}">
        <p14:creationId xmlns:p14="http://schemas.microsoft.com/office/powerpoint/2010/main" val="535559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5EF79-6FBB-9870-FC68-D5EBFDF61631}"/>
              </a:ext>
            </a:extLst>
          </p:cNvPr>
          <p:cNvSpPr>
            <a:spLocks noGrp="1"/>
          </p:cNvSpPr>
          <p:nvPr>
            <p:ph type="title"/>
          </p:nvPr>
        </p:nvSpPr>
        <p:spPr>
          <a:xfrm>
            <a:off x="720000" y="619200"/>
            <a:ext cx="10728322" cy="835527"/>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9630D97A-9A6E-FD22-A01B-6D86224A8B2E}"/>
              </a:ext>
            </a:extLst>
          </p:cNvPr>
          <p:cNvSpPr>
            <a:spLocks noGrp="1"/>
          </p:cNvSpPr>
          <p:nvPr>
            <p:ph idx="1"/>
          </p:nvPr>
        </p:nvSpPr>
        <p:spPr>
          <a:xfrm>
            <a:off x="720000" y="1454728"/>
            <a:ext cx="10728325" cy="4314248"/>
          </a:xfrm>
        </p:spPr>
        <p:txBody>
          <a:bodyPr>
            <a:normAutofit/>
          </a:bodyPr>
          <a:lstStyle/>
          <a:p>
            <a:r>
              <a:rPr lang="en-US" sz="2400" dirty="0">
                <a:solidFill>
                  <a:srgbClr val="FFFFFF"/>
                </a:solidFill>
              </a:rPr>
              <a:t>The instruction to allow any of Khalid's men to join Imam Ali if they wished, demonstrates the Prophet's flexibility and recognition of Ali’s leadership, allowing those dissatisfied with Khalid’s leadership to follow Ali instead.</a:t>
            </a:r>
          </a:p>
          <a:p>
            <a:r>
              <a:rPr lang="en-US" sz="2400" dirty="0">
                <a:solidFill>
                  <a:srgbClr val="FFFFFF"/>
                </a:solidFill>
              </a:rPr>
              <a:t>This also emphasizes the Prophet's reliance on Ali’s in critical situations, highlighting his superior ability to lead and his central role in the Prophet’s mission. It also showcases how the Prophet managed dissatisfaction within his ranks by deploying Ali’s whose approach would be expected to rectify the situation.</a:t>
            </a:r>
          </a:p>
        </p:txBody>
      </p:sp>
    </p:spTree>
    <p:extLst>
      <p:ext uri="{BB962C8B-B14F-4D97-AF65-F5344CB8AC3E}">
        <p14:creationId xmlns:p14="http://schemas.microsoft.com/office/powerpoint/2010/main" val="32586575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7EB48-0F15-B218-E717-DD9F9BFF26ED}"/>
              </a:ext>
            </a:extLst>
          </p:cNvPr>
          <p:cNvSpPr>
            <a:spLocks noGrp="1"/>
          </p:cNvSpPr>
          <p:nvPr>
            <p:ph type="title"/>
          </p:nvPr>
        </p:nvSpPr>
        <p:spPr>
          <a:xfrm>
            <a:off x="720000" y="619200"/>
            <a:ext cx="10728322" cy="780109"/>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40A6EAD1-E51D-7A48-5B36-A30C7B873FEB}"/>
              </a:ext>
            </a:extLst>
          </p:cNvPr>
          <p:cNvSpPr>
            <a:spLocks noGrp="1"/>
          </p:cNvSpPr>
          <p:nvPr>
            <p:ph idx="1"/>
          </p:nvPr>
        </p:nvSpPr>
        <p:spPr>
          <a:xfrm>
            <a:off x="720000" y="1648691"/>
            <a:ext cx="10728325" cy="4876799"/>
          </a:xfrm>
        </p:spPr>
        <p:txBody>
          <a:bodyPr>
            <a:normAutofit/>
          </a:bodyPr>
          <a:lstStyle/>
          <a:p>
            <a:r>
              <a:rPr lang="en-US" sz="2400" dirty="0">
                <a:solidFill>
                  <a:srgbClr val="FFFFFF"/>
                </a:solidFill>
              </a:rPr>
              <a:t>Although </a:t>
            </a:r>
            <a:r>
              <a:rPr lang="en-US" sz="2400" dirty="0" err="1">
                <a:solidFill>
                  <a:srgbClr val="FFFFFF"/>
                </a:solidFill>
              </a:rPr>
              <a:t>Mufid</a:t>
            </a:r>
            <a:r>
              <a:rPr lang="en-US" sz="2400" dirty="0">
                <a:solidFill>
                  <a:srgbClr val="FFFFFF"/>
                </a:solidFill>
              </a:rPr>
              <a:t> does not give an exact date, he adds that the Prophet (s) sent Imam Ali to Yemen to collect the </a:t>
            </a:r>
            <a:r>
              <a:rPr lang="en-US" sz="2400" dirty="0" err="1">
                <a:solidFill>
                  <a:srgbClr val="FFFFFF"/>
                </a:solidFill>
              </a:rPr>
              <a:t>khums</a:t>
            </a:r>
            <a:r>
              <a:rPr lang="en-US" sz="2400" dirty="0">
                <a:solidFill>
                  <a:srgbClr val="FFFFFF"/>
                </a:solidFill>
              </a:rPr>
              <a:t> (a religious tax) on buried treasures (</a:t>
            </a:r>
            <a:r>
              <a:rPr lang="en-US" sz="2400" dirty="0" err="1">
                <a:solidFill>
                  <a:srgbClr val="FFFFFF"/>
                </a:solidFill>
              </a:rPr>
              <a:t>rikaz</a:t>
            </a:r>
            <a:r>
              <a:rPr lang="en-US" sz="2400" dirty="0">
                <a:solidFill>
                  <a:srgbClr val="FFFFFF"/>
                </a:solidFill>
              </a:rPr>
              <a:t>), as well as to receive payments agreed upon by the people of Najran, which included garments and wealth.</a:t>
            </a:r>
          </a:p>
          <a:p>
            <a:r>
              <a:rPr lang="en-US" sz="2400" dirty="0">
                <a:solidFill>
                  <a:srgbClr val="FFFFFF"/>
                </a:solidFill>
              </a:rPr>
              <a:t>Al-</a:t>
            </a:r>
            <a:r>
              <a:rPr lang="en-US" sz="2400" dirty="0" err="1">
                <a:solidFill>
                  <a:srgbClr val="FFFFFF"/>
                </a:solidFill>
              </a:rPr>
              <a:t>Mufid</a:t>
            </a:r>
            <a:r>
              <a:rPr lang="en-US" sz="2400" dirty="0">
                <a:solidFill>
                  <a:srgbClr val="FFFFFF"/>
                </a:solidFill>
              </a:rPr>
              <a:t> added regarding the purposes of sending Imam Ali [to Yemen], saying: The Messenger of Allah (s) intended to send him to Yemen to teach them the religious rulings, to make known to them what is lawful and unlawful, and to judge among them according to the rulings of the Quran and Islam.</a:t>
            </a:r>
          </a:p>
          <a:p>
            <a:r>
              <a:rPr lang="en-US" sz="2400" dirty="0">
                <a:solidFill>
                  <a:srgbClr val="FFFFFF"/>
                </a:solidFill>
              </a:rPr>
              <a:t>See Kitab Al-Irshad, v. 1, p. 194-195</a:t>
            </a:r>
          </a:p>
        </p:txBody>
      </p:sp>
    </p:spTree>
    <p:extLst>
      <p:ext uri="{BB962C8B-B14F-4D97-AF65-F5344CB8AC3E}">
        <p14:creationId xmlns:p14="http://schemas.microsoft.com/office/powerpoint/2010/main" val="487660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7DA6D-4DF7-6FD7-9407-19C141243997}"/>
              </a:ext>
            </a:extLst>
          </p:cNvPr>
          <p:cNvSpPr>
            <a:spLocks noGrp="1"/>
          </p:cNvSpPr>
          <p:nvPr>
            <p:ph type="title"/>
          </p:nvPr>
        </p:nvSpPr>
        <p:spPr>
          <a:xfrm>
            <a:off x="720000" y="619200"/>
            <a:ext cx="10728322" cy="641564"/>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FF177544-7F8C-3AE1-AE03-08C1CD3F542B}"/>
              </a:ext>
            </a:extLst>
          </p:cNvPr>
          <p:cNvSpPr>
            <a:spLocks noGrp="1"/>
          </p:cNvSpPr>
          <p:nvPr>
            <p:ph idx="1"/>
          </p:nvPr>
        </p:nvSpPr>
        <p:spPr>
          <a:xfrm>
            <a:off x="720000" y="1399310"/>
            <a:ext cx="10728325" cy="4369666"/>
          </a:xfrm>
        </p:spPr>
        <p:txBody>
          <a:bodyPr>
            <a:normAutofit/>
          </a:bodyPr>
          <a:lstStyle/>
          <a:p>
            <a:pPr marL="0" indent="0" algn="ctr">
              <a:buNone/>
            </a:pPr>
            <a:r>
              <a:rPr lang="ar-AE" sz="2400" dirty="0">
                <a:solidFill>
                  <a:srgbClr val="FFFFFF"/>
                </a:solidFill>
              </a:rPr>
              <a:t>فقال له أمير المؤمنين عليه السّلام: يا رسول اللّه، تنفذني للقضاء و أنا شاب و لا علم لي بكل القضاء؟فقال له: ادن منّي. فدنا منه فضرب بيده على صدره و هو يقول: اللهم اهد قلبه، و ثبّت لسانه‌ و فهّمه القضاء</a:t>
            </a:r>
            <a:endParaRPr lang="en-CA" sz="2400" dirty="0">
              <a:solidFill>
                <a:srgbClr val="FFFFFF"/>
              </a:solidFill>
            </a:endParaRPr>
          </a:p>
          <a:p>
            <a:pPr marL="0" indent="0" algn="ctr">
              <a:buNone/>
            </a:pPr>
            <a:r>
              <a:rPr lang="en-US" sz="2400" dirty="0">
                <a:solidFill>
                  <a:srgbClr val="FFFFFF"/>
                </a:solidFill>
              </a:rPr>
              <a:t>Imam Ali (a) said to the Messenger of Allah (s): "O Messenger of Allah, you are sending me to judge, while I am young and do not have complete knowledge of all matters of judgment?" The Prophet replied, "Come closer to me." So he came closer, and the Prophet placed his hand on his chest while saying: "O Allah, guide his heart, make his tongue firm, and grant him understanding of judgment."</a:t>
            </a:r>
          </a:p>
        </p:txBody>
      </p:sp>
    </p:spTree>
    <p:extLst>
      <p:ext uri="{BB962C8B-B14F-4D97-AF65-F5344CB8AC3E}">
        <p14:creationId xmlns:p14="http://schemas.microsoft.com/office/powerpoint/2010/main" val="3809883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3051F-D2E5-7C84-BB49-1D9F5CD7BE1D}"/>
              </a:ext>
            </a:extLst>
          </p:cNvPr>
          <p:cNvSpPr>
            <a:spLocks noGrp="1"/>
          </p:cNvSpPr>
          <p:nvPr>
            <p:ph type="title"/>
          </p:nvPr>
        </p:nvSpPr>
        <p:spPr>
          <a:xfrm>
            <a:off x="720000" y="619200"/>
            <a:ext cx="10728322" cy="655418"/>
          </a:xfrm>
        </p:spPr>
        <p:txBody>
          <a:bodyPr/>
          <a:lstStyle/>
          <a:p>
            <a:pPr algn="ctr"/>
            <a:r>
              <a:rPr lang="en-US" dirty="0"/>
              <a:t>Missions in Yemen</a:t>
            </a:r>
          </a:p>
        </p:txBody>
      </p:sp>
      <p:sp>
        <p:nvSpPr>
          <p:cNvPr id="3" name="Content Placeholder 2">
            <a:extLst>
              <a:ext uri="{FF2B5EF4-FFF2-40B4-BE49-F238E27FC236}">
                <a16:creationId xmlns:a16="http://schemas.microsoft.com/office/drawing/2014/main" id="{B6CE3F85-98AF-561E-E1C3-8149E012856A}"/>
              </a:ext>
            </a:extLst>
          </p:cNvPr>
          <p:cNvSpPr>
            <a:spLocks noGrp="1"/>
          </p:cNvSpPr>
          <p:nvPr>
            <p:ph idx="1"/>
          </p:nvPr>
        </p:nvSpPr>
        <p:spPr>
          <a:xfrm>
            <a:off x="720000" y="1454727"/>
            <a:ext cx="10728325" cy="5112327"/>
          </a:xfrm>
        </p:spPr>
        <p:txBody>
          <a:bodyPr>
            <a:normAutofit fontScale="92500"/>
          </a:bodyPr>
          <a:lstStyle/>
          <a:p>
            <a:pPr marL="0" indent="0" algn="ctr">
              <a:buNone/>
            </a:pPr>
            <a:r>
              <a:rPr lang="ar-AE" sz="2400" b="0" i="0" dirty="0">
                <a:solidFill>
                  <a:srgbClr val="FFFFFF"/>
                </a:solidFill>
                <a:effectLst/>
              </a:rPr>
              <a:t>و قال له: إذا تقاضى إليك رجلان فلا تقض للأوّل حتى تسمع من الآخر، فإنّك إذا فعلت ذلك تبيّن لك القضاء</a:t>
            </a:r>
            <a:endParaRPr lang="en-CA" sz="2400" b="0" i="0" dirty="0">
              <a:solidFill>
                <a:srgbClr val="FFFFFF"/>
              </a:solidFill>
              <a:effectLst/>
            </a:endParaRPr>
          </a:p>
          <a:p>
            <a:pPr marL="0" indent="0" algn="ctr">
              <a:buNone/>
            </a:pPr>
            <a:r>
              <a:rPr lang="en-CA" sz="2400" dirty="0">
                <a:solidFill>
                  <a:srgbClr val="FFFFFF"/>
                </a:solidFill>
              </a:rPr>
              <a:t>And he (the Prophet) added: When two people come to you with a dispute, do not pass judgment for the first one until you have heard from the second. If you do this, the judgment will become clear to you.”</a:t>
            </a:r>
          </a:p>
          <a:p>
            <a:r>
              <a:rPr lang="en-US" sz="2400" dirty="0">
                <a:solidFill>
                  <a:srgbClr val="FFFFFF"/>
                </a:solidFill>
              </a:rPr>
              <a:t>This advice emphasizes the importance of impartiality and fairness in judgment. By listening to both sides of a dispute, a clearer and more just verdict can be reached. </a:t>
            </a:r>
          </a:p>
          <a:p>
            <a:r>
              <a:rPr lang="en-US" sz="2400" dirty="0">
                <a:solidFill>
                  <a:srgbClr val="FFFFFF"/>
                </a:solidFill>
              </a:rPr>
              <a:t>By applying these principles of fairness and impartiality, Imam Ali would embody core Islamic values such as justice (</a:t>
            </a:r>
            <a:r>
              <a:rPr lang="en-US" sz="2400" dirty="0" err="1">
                <a:solidFill>
                  <a:srgbClr val="FFFFFF"/>
                </a:solidFill>
              </a:rPr>
              <a:t>adl</a:t>
            </a:r>
            <a:r>
              <a:rPr lang="en-US" sz="2400" dirty="0">
                <a:solidFill>
                  <a:srgbClr val="FFFFFF"/>
                </a:solidFill>
              </a:rPr>
              <a:t>) and equity, which are central to the Islamic legal system. The people of Yemen would witness the moral and ethical superiority of Islamic rulings compared to other systems they were familiar with.</a:t>
            </a:r>
          </a:p>
        </p:txBody>
      </p:sp>
    </p:spTree>
    <p:extLst>
      <p:ext uri="{BB962C8B-B14F-4D97-AF65-F5344CB8AC3E}">
        <p14:creationId xmlns:p14="http://schemas.microsoft.com/office/powerpoint/2010/main" val="1707751761"/>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32004</TotalTime>
  <Words>2346</Words>
  <Application>Microsoft Macintosh PowerPoint</Application>
  <PresentationFormat>Widescreen</PresentationFormat>
  <Paragraphs>65</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Avenir Next LT Pro</vt:lpstr>
      <vt:lpstr>Nassim</vt:lpstr>
      <vt:lpstr>Sagona Book</vt:lpstr>
      <vt:lpstr>The Hand Extrablack</vt:lpstr>
      <vt:lpstr>BlobVTI</vt:lpstr>
      <vt:lpstr>The Life of Prophet Muhammad</vt:lpstr>
      <vt:lpstr>Missions in Yemen</vt:lpstr>
      <vt:lpstr>Missions in Yemen</vt:lpstr>
      <vt:lpstr>Missions in Yemen</vt:lpstr>
      <vt:lpstr>Missions in Yemen</vt:lpstr>
      <vt:lpstr>Missions in Yemen</vt:lpstr>
      <vt:lpstr>Missions in Yemen</vt:lpstr>
      <vt:lpstr>Missions in Yemen</vt:lpstr>
      <vt:lpstr>Missions in Yemen</vt:lpstr>
      <vt:lpstr>Missions in Yemen</vt:lpstr>
      <vt:lpstr>Missions in Yemen</vt:lpstr>
      <vt:lpstr>Missions in Yemen</vt:lpstr>
      <vt:lpstr>Missions in Yemen</vt:lpstr>
      <vt:lpstr>Missions in Yemen</vt:lpstr>
      <vt:lpstr>Missions in Yemen</vt:lpstr>
      <vt:lpstr>Missions in Yemen</vt:lpstr>
      <vt:lpstr>Missions in Yemen</vt:lpstr>
      <vt:lpstr>Missions in Yemen</vt:lpstr>
      <vt:lpstr>Missions in Yemen</vt:lpstr>
      <vt:lpstr>Missions in Yemen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1868</cp:revision>
  <dcterms:created xsi:type="dcterms:W3CDTF">2020-11-25T07:02:27Z</dcterms:created>
  <dcterms:modified xsi:type="dcterms:W3CDTF">2024-10-02T06:27:47Z</dcterms:modified>
</cp:coreProperties>
</file>