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3" r:id="rId1"/>
  </p:sldMasterIdLst>
  <p:sldIdLst>
    <p:sldId id="256" r:id="rId2"/>
    <p:sldId id="257" r:id="rId3"/>
    <p:sldId id="258" r:id="rId4"/>
    <p:sldId id="259" r:id="rId5"/>
    <p:sldId id="260" r:id="rId6"/>
    <p:sldId id="265" r:id="rId7"/>
    <p:sldId id="266" r:id="rId8"/>
    <p:sldId id="261" r:id="rId9"/>
    <p:sldId id="262" r:id="rId10"/>
    <p:sldId id="263" r:id="rId11"/>
    <p:sldId id="264" r:id="rId12"/>
    <p:sldId id="267" r:id="rId13"/>
    <p:sldId id="268" r:id="rId14"/>
    <p:sldId id="269" r:id="rId15"/>
    <p:sldId id="270" r:id="rId16"/>
    <p:sldId id="271" r:id="rId17"/>
    <p:sldId id="272" r:id="rId18"/>
    <p:sldId id="273" r:id="rId19"/>
    <p:sldId id="274" r:id="rId20"/>
    <p:sldId id="275" r:id="rId21"/>
    <p:sldId id="276" r:id="rId22"/>
    <p:sldId id="277"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FDFDFD"/>
    <a:srgbClr val="FEFEFE"/>
    <a:srgbClr val="F9FFFF"/>
    <a:srgbClr val="FCFCFC"/>
    <a:srgbClr val="FCFFFF"/>
    <a:srgbClr val="EAF5FF"/>
    <a:srgbClr val="FAFAFA"/>
    <a:srgbClr val="FDFAFF"/>
    <a:srgbClr val="F6FFF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843"/>
    <p:restoredTop sz="94401"/>
  </p:normalViewPr>
  <p:slideViewPr>
    <p:cSldViewPr snapToGrid="0" snapToObjects="1">
      <p:cViewPr varScale="1">
        <p:scale>
          <a:sx n="93" d="100"/>
          <a:sy n="93" d="100"/>
        </p:scale>
        <p:origin x="216" y="41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640013" y="484479"/>
            <a:ext cx="6911974" cy="2954655"/>
          </a:xfrm>
        </p:spPr>
        <p:txBody>
          <a:bodyPr anchor="b">
            <a:normAutofit/>
          </a:bodyPr>
          <a:lstStyle>
            <a:lvl1pPr algn="ctr">
              <a:defRPr sz="5600" spc="-100" baseline="0"/>
            </a:lvl1pPr>
          </a:lstStyle>
          <a:p>
            <a:r>
              <a:rPr lang="en-US"/>
              <a:t>Click to edit Master title style</a:t>
            </a:r>
            <a:endParaRPr lang="en-US" dirty="0"/>
          </a:p>
        </p:txBody>
      </p:sp>
      <p:sp>
        <p:nvSpPr>
          <p:cNvPr id="3" name="Subtitle 2"/>
          <p:cNvSpPr>
            <a:spLocks noGrp="1"/>
          </p:cNvSpPr>
          <p:nvPr>
            <p:ph type="subTitle" idx="1"/>
          </p:nvPr>
        </p:nvSpPr>
        <p:spPr>
          <a:xfrm>
            <a:off x="2640013" y="3799133"/>
            <a:ext cx="6911974" cy="1969841"/>
          </a:xfrm>
        </p:spPr>
        <p:txBody>
          <a:bodyPr>
            <a:normAutofit/>
          </a:bodyPr>
          <a:lstStyle>
            <a:lvl1pPr marL="0" indent="0" algn="ctr">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2395C5C9-164C-46B3-A87E-7660D39D3106}" type="datetime2">
              <a:rPr lang="en-US" smtClean="0"/>
              <a:t>Wednesday, October 23, 2024</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117384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720000" y="2636838"/>
            <a:ext cx="10728325" cy="31321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5B75179A-1E2B-41AB-B400-4F1B4022FAEE}" type="datetime2">
              <a:rPr lang="en-US" smtClean="0"/>
              <a:t>Wednesday, October 23, 2024</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530327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140486" y="720000"/>
            <a:ext cx="1477328" cy="5048975"/>
          </a:xfrm>
        </p:spPr>
        <p:txBody>
          <a:bodyPr vert="eaVert">
            <a:normAutofit/>
          </a:bodyPr>
          <a:lstStyle>
            <a:lvl1pPr>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31838" y="720000"/>
            <a:ext cx="8929614" cy="50489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05681D0F-6595-4F14-8EF3-954CD87C797B}" type="datetime2">
              <a:rPr lang="en-US" smtClean="0"/>
              <a:t>Wednesday, October 23, 2024</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266443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720000" y="2541600"/>
            <a:ext cx="10728325" cy="3227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4DDCFF8A-AAF8-4A12-8A91-9CA0EAF6CBB9}" type="datetime2">
              <a:rPr lang="en-US" smtClean="0"/>
              <a:t>Wednesday, October 23, 2024</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301708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6" cy="2879724"/>
          </a:xfrm>
        </p:spPr>
        <p:txBody>
          <a:bodyPr anchor="b">
            <a:normAutofit/>
          </a:bodyPr>
          <a:lstStyle>
            <a:lvl1pPr>
              <a:defRPr sz="5600"/>
            </a:lvl1pPr>
          </a:lstStyle>
          <a:p>
            <a:r>
              <a:rPr lang="en-US"/>
              <a:t>Click to edit Master title style</a:t>
            </a:r>
            <a:endParaRPr lang="en-US" dirty="0"/>
          </a:p>
        </p:txBody>
      </p:sp>
      <p:sp>
        <p:nvSpPr>
          <p:cNvPr id="3" name="Text Placeholder 2"/>
          <p:cNvSpPr>
            <a:spLocks noGrp="1"/>
          </p:cNvSpPr>
          <p:nvPr>
            <p:ph type="body" idx="1"/>
          </p:nvPr>
        </p:nvSpPr>
        <p:spPr>
          <a:xfrm>
            <a:off x="719910" y="3858924"/>
            <a:ext cx="10728326" cy="1919076"/>
          </a:xfrm>
        </p:spPr>
        <p:txBody>
          <a:bodyPr>
            <a:normAutofit/>
          </a:bodyPr>
          <a:lstStyle>
            <a:lvl1pPr marL="0" indent="0">
              <a:buNone/>
              <a:defRPr sz="2800">
                <a:solidFill>
                  <a:schemeClr val="tx1">
                    <a:tint val="75000"/>
                    <a:alpha val="6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ABCC25C3-021A-4B0B-8F70-0C181FE1CF45}" type="datetime2">
              <a:rPr lang="en-US" smtClean="0"/>
              <a:t>Wednesday, October 23, 2024</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4110058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200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58400" y="2541600"/>
            <a:ext cx="5003801" cy="3234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0C23D88D-8CEC-4ED9-A53B-5596187D9A16}" type="datetime2">
              <a:rPr lang="en-US" smtClean="0"/>
              <a:t>Wednesday, October 23, 2024</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363177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5" cy="673005"/>
          </a:xfrm>
        </p:spPr>
        <p:txBody>
          <a:bodyPr>
            <a:normAutofit/>
          </a:bodyPr>
          <a:lstStyle/>
          <a:p>
            <a:r>
              <a:rPr lang="en-US"/>
              <a:t>Click to edit Master title style</a:t>
            </a:r>
            <a:endParaRPr lang="en-US" dirty="0"/>
          </a:p>
        </p:txBody>
      </p:sp>
      <p:sp>
        <p:nvSpPr>
          <p:cNvPr id="3" name="Text Placeholder 2"/>
          <p:cNvSpPr>
            <a:spLocks noGrp="1"/>
          </p:cNvSpPr>
          <p:nvPr>
            <p:ph type="body" idx="1"/>
          </p:nvPr>
        </p:nvSpPr>
        <p:spPr>
          <a:xfrm>
            <a:off x="720000" y="1840698"/>
            <a:ext cx="5015638" cy="565796"/>
          </a:xfrm>
        </p:spPr>
        <p:txBody>
          <a:bodyPr wrap="square"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20000" y="2541600"/>
            <a:ext cx="5003801"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400" y="1840698"/>
            <a:ext cx="5015638" cy="565796"/>
          </a:xfrm>
        </p:spPr>
        <p:txBody>
          <a:bodyPr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4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731837" y="6138000"/>
            <a:ext cx="3095626" cy="720000"/>
          </a:xfrm>
          <a:prstGeom prst="rect">
            <a:avLst/>
          </a:prstGeom>
        </p:spPr>
        <p:txBody>
          <a:bodyPr/>
          <a:lstStyle/>
          <a:p>
            <a:fld id="{D2CCD382-DFDA-4722-A27A-59C21AD112F2}" type="datetime2">
              <a:rPr lang="en-US" smtClean="0"/>
              <a:t>Wednesday, October 23, 2024</a:t>
            </a:fld>
            <a:endParaRPr lang="en-US"/>
          </a:p>
        </p:txBody>
      </p:sp>
      <p:sp>
        <p:nvSpPr>
          <p:cNvPr id="8" name="Footer Placeholder 7"/>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9" name="Slide Number Placeholder 8"/>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515352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731837" y="6138000"/>
            <a:ext cx="3095626" cy="720000"/>
          </a:xfrm>
          <a:prstGeom prst="rect">
            <a:avLst/>
          </a:prstGeom>
        </p:spPr>
        <p:txBody>
          <a:bodyPr/>
          <a:lstStyle/>
          <a:p>
            <a:fld id="{22F2A30D-1C09-413F-AAB1-38F366000715}" type="datetime2">
              <a:rPr lang="en-US" smtClean="0"/>
              <a:t>Wednesday, October 23, 2024</a:t>
            </a:fld>
            <a:endParaRPr lang="en-US"/>
          </a:p>
        </p:txBody>
      </p:sp>
      <p:sp>
        <p:nvSpPr>
          <p:cNvPr id="4" name="Footer Placeholder 3"/>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5" name="Slide Number Placeholder 4"/>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822073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731837" y="6138000"/>
            <a:ext cx="3095626" cy="720000"/>
          </a:xfrm>
          <a:prstGeom prst="rect">
            <a:avLst/>
          </a:prstGeom>
        </p:spPr>
        <p:txBody>
          <a:bodyPr/>
          <a:lstStyle/>
          <a:p>
            <a:fld id="{6DB82B9C-D65E-4F64-95C3-B10F3B00F0D9}" type="datetime2">
              <a:rPr lang="en-US" smtClean="0"/>
              <a:t>Wednesday, October 23, 2024</a:t>
            </a:fld>
            <a:endParaRPr lang="en-US"/>
          </a:p>
        </p:txBody>
      </p:sp>
      <p:sp>
        <p:nvSpPr>
          <p:cNvPr id="3" name="Footer Placeholder 2"/>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4" name="Slide Number Placeholder 3"/>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257236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107463" cy="1477328"/>
          </a:xfrm>
        </p:spPr>
        <p:txBody>
          <a:bodyPr anchor="t" anchorCtr="0">
            <a:normAutofit/>
          </a:bodyPr>
          <a:lstStyle>
            <a:lvl1pPr>
              <a:lnSpc>
                <a:spcPct val="100000"/>
              </a:lnSpc>
              <a:defRPr sz="2800"/>
            </a:lvl1pPr>
          </a:lstStyle>
          <a:p>
            <a:r>
              <a:rPr lang="en-US"/>
              <a:t>Click to edit Master title style</a:t>
            </a:r>
            <a:endParaRPr lang="en-US" dirty="0"/>
          </a:p>
        </p:txBody>
      </p:sp>
      <p:sp>
        <p:nvSpPr>
          <p:cNvPr id="3" name="Content Placeholder 2"/>
          <p:cNvSpPr>
            <a:spLocks noGrp="1"/>
          </p:cNvSpPr>
          <p:nvPr>
            <p:ph idx="1"/>
          </p:nvPr>
        </p:nvSpPr>
        <p:spPr>
          <a:xfrm>
            <a:off x="4548188" y="584662"/>
            <a:ext cx="6911974" cy="5184313"/>
          </a:xfrm>
        </p:spPr>
        <p:txBody>
          <a:bodyPr/>
          <a:lstStyle>
            <a:lvl1pPr marL="0" indent="0">
              <a:lnSpc>
                <a:spcPct val="100000"/>
              </a:lnSpc>
              <a:buNone/>
              <a:defRPr sz="4800"/>
            </a:lvl1pPr>
            <a:lvl2pPr marL="914400" indent="-457200">
              <a:buFont typeface="Arial" panose="020B0604020202020204" pitchFamily="34" charset="0"/>
              <a:buChar char="•"/>
              <a:defRPr sz="2000"/>
            </a:lvl2pPr>
            <a:lvl3pPr marL="1257300" indent="-342900">
              <a:buFont typeface="Arial" panose="020B0604020202020204" pitchFamily="34" charset="0"/>
              <a:buChar char="•"/>
              <a:defRPr sz="2000"/>
            </a:lvl3pPr>
            <a:lvl4pPr marL="1714500" indent="-342900">
              <a:buFont typeface="Arial" panose="020B0604020202020204" pitchFamily="34" charset="0"/>
              <a:buChar char="•"/>
              <a:defRPr sz="2000"/>
            </a:lvl4pPr>
            <a:lvl5pPr marL="2171700" indent="-342900">
              <a:buFont typeface="Arial" panose="020B0604020202020204" pitchFamily="34" charset="0"/>
              <a:buChar cha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0000" y="2541600"/>
            <a:ext cx="3107463" cy="3231837"/>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B7F5FDCC-6AAC-4A08-B9E0-3793AB5E64C3}" type="datetime2">
              <a:rPr lang="en-US" smtClean="0"/>
              <a:t>Wednesday, October 23, 2024</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99101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095626" cy="1476000"/>
          </a:xfrm>
        </p:spPr>
        <p:txBody>
          <a:bodyPr anchor="t" anchorCtr="0">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548188" y="728664"/>
            <a:ext cx="6923812" cy="5040312"/>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0000" y="2541600"/>
            <a:ext cx="3095625" cy="3232800"/>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349FE94D-439C-40F1-900E-BC07940E3988}" type="datetime2">
              <a:rPr lang="en-US" smtClean="0"/>
              <a:t>Wednesday, October 23, 2024</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817802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9646535-AEF6-4883-A4F9-EEC1F8B4319E}"/>
              </a:ext>
            </a:extLst>
          </p:cNvPr>
          <p:cNvSpPr/>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20000" y="619200"/>
            <a:ext cx="10728322" cy="1477328"/>
          </a:xfrm>
          <a:prstGeom prst="rect">
            <a:avLst/>
          </a:prstGeom>
        </p:spPr>
        <p:txBody>
          <a:bodyPr vert="horz" wrap="square" lIns="0" tIns="0" rIns="0" bIns="0" rtlCol="0" anchor="t" anchorCtr="0">
            <a:normAutofit/>
          </a:bodyPr>
          <a:lstStyle/>
          <a:p>
            <a:endParaRPr lang="en-US" dirty="0"/>
          </a:p>
        </p:txBody>
      </p:sp>
      <p:sp>
        <p:nvSpPr>
          <p:cNvPr id="3" name="Text Placeholder 2"/>
          <p:cNvSpPr>
            <a:spLocks noGrp="1"/>
          </p:cNvSpPr>
          <p:nvPr>
            <p:ph type="body" idx="1"/>
          </p:nvPr>
        </p:nvSpPr>
        <p:spPr>
          <a:xfrm>
            <a:off x="720000" y="2541600"/>
            <a:ext cx="10728325" cy="3227375"/>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31837" y="6138000"/>
            <a:ext cx="3095626" cy="720000"/>
          </a:xfrm>
          <a:prstGeom prst="rect">
            <a:avLst/>
          </a:prstGeom>
        </p:spPr>
        <p:txBody>
          <a:bodyPr vert="horz" lIns="0" tIns="180000" rIns="0" bIns="180000" rtlCol="0" anchor="ctr"/>
          <a:lstStyle>
            <a:lvl1pPr algn="l">
              <a:lnSpc>
                <a:spcPct val="120000"/>
              </a:lnSpc>
              <a:defRPr sz="1200" spc="20" baseline="0">
                <a:solidFill>
                  <a:schemeClr val="tx1"/>
                </a:solidFill>
                <a:latin typeface="+mn-lt"/>
              </a:defRPr>
            </a:lvl1pPr>
          </a:lstStyle>
          <a:p>
            <a:fld id="{8DEA2CF1-0EB2-4673-802D-3371233E4A77}" type="datetime2">
              <a:rPr lang="en-US" smtClean="0"/>
              <a:t>Wednesday, October 23, 2024</a:t>
            </a:fld>
            <a:endParaRPr lang="en-US" dirty="0"/>
          </a:p>
        </p:txBody>
      </p:sp>
      <p:sp>
        <p:nvSpPr>
          <p:cNvPr id="5" name="Footer Placeholder 4"/>
          <p:cNvSpPr>
            <a:spLocks noGrp="1"/>
          </p:cNvSpPr>
          <p:nvPr>
            <p:ph type="ftr" sz="quarter" idx="3"/>
          </p:nvPr>
        </p:nvSpPr>
        <p:spPr>
          <a:xfrm>
            <a:off x="4548188" y="6138000"/>
            <a:ext cx="5003800" cy="720000"/>
          </a:xfrm>
          <a:prstGeom prst="rect">
            <a:avLst/>
          </a:prstGeom>
        </p:spPr>
        <p:txBody>
          <a:bodyPr vert="horz" lIns="0" tIns="180000" rIns="0" bIns="180000" rtlCol="0" anchor="ctr"/>
          <a:lstStyle>
            <a:lvl1pPr algn="ctr">
              <a:lnSpc>
                <a:spcPct val="120000"/>
              </a:lnSpc>
              <a:defRPr sz="1200" spc="20" baseline="0">
                <a:solidFill>
                  <a:schemeClr val="tx1"/>
                </a:solidFill>
                <a:latin typeface="+mn-lt"/>
              </a:defRPr>
            </a:lvl1pPr>
          </a:lstStyle>
          <a:p>
            <a:pPr algn="l"/>
            <a:r>
              <a:rPr lang="en-US"/>
              <a:t>Sample Footer Text</a:t>
            </a:r>
            <a:endParaRPr lang="en-US" dirty="0"/>
          </a:p>
        </p:txBody>
      </p:sp>
      <p:sp>
        <p:nvSpPr>
          <p:cNvPr id="6" name="Slide Number Placeholder 5"/>
          <p:cNvSpPr>
            <a:spLocks noGrp="1"/>
          </p:cNvSpPr>
          <p:nvPr>
            <p:ph type="sldNum" sz="quarter" idx="4"/>
          </p:nvPr>
        </p:nvSpPr>
        <p:spPr>
          <a:xfrm>
            <a:off x="10272713" y="6138000"/>
            <a:ext cx="1187449" cy="720000"/>
          </a:xfrm>
          <a:prstGeom prst="rect">
            <a:avLst/>
          </a:prstGeom>
        </p:spPr>
        <p:txBody>
          <a:bodyPr vert="horz" lIns="0" tIns="180000" rIns="0" bIns="180000" rtlCol="0" anchor="ctr"/>
          <a:lstStyle>
            <a:lvl1pPr algn="r">
              <a:lnSpc>
                <a:spcPct val="120000"/>
              </a:lnSpc>
              <a:defRPr sz="1200" spc="20" baseline="0">
                <a:solidFill>
                  <a:schemeClr val="tx1"/>
                </a:solidFill>
                <a:latin typeface="+mn-lt"/>
              </a:defRPr>
            </a:lvl1pPr>
          </a:lstStyle>
          <a:p>
            <a:fld id="{1621B6DD-29C1-4FEA-923F-71EA1347694C}" type="slidenum">
              <a:rPr lang="en-US" smtClean="0"/>
              <a:pPr/>
              <a:t>‹#›</a:t>
            </a:fld>
            <a:endParaRPr lang="en-US" dirty="0"/>
          </a:p>
        </p:txBody>
      </p:sp>
    </p:spTree>
    <p:extLst>
      <p:ext uri="{BB962C8B-B14F-4D97-AF65-F5344CB8AC3E}">
        <p14:creationId xmlns:p14="http://schemas.microsoft.com/office/powerpoint/2010/main" val="3904608573"/>
      </p:ext>
    </p:extLst>
  </p:cSld>
  <p:clrMap bg1="dk1" tx1="lt1" bg2="dk2" tx2="lt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62" r:id="rId6"/>
    <p:sldLayoutId id="2147483757" r:id="rId7"/>
    <p:sldLayoutId id="2147483758" r:id="rId8"/>
    <p:sldLayoutId id="2147483759" r:id="rId9"/>
    <p:sldLayoutId id="2147483761" r:id="rId10"/>
    <p:sldLayoutId id="2147483760" r:id="rId11"/>
  </p:sldLayoutIdLst>
  <p:hf sldNum="0" hdr="0" ftr="0" dt="0"/>
  <p:txStyles>
    <p:titleStyle>
      <a:lvl1pPr algn="l" defTabSz="914400" rtl="0" eaLnBrk="1" latinLnBrk="0" hangingPunct="1">
        <a:lnSpc>
          <a:spcPct val="100000"/>
        </a:lnSpc>
        <a:spcBef>
          <a:spcPct val="0"/>
        </a:spcBef>
        <a:buNone/>
        <a:defRPr sz="3200" kern="1200" cap="none"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1pPr>
      <a:lvl2pPr marL="6858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2pPr>
      <a:lvl3pPr marL="11430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3pPr>
      <a:lvl4pPr marL="16002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4pPr>
      <a:lvl5pPr marL="20574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59" name="Rectangle 58">
            <a:extLst>
              <a:ext uri="{FF2B5EF4-FFF2-40B4-BE49-F238E27FC236}">
                <a16:creationId xmlns:a16="http://schemas.microsoft.com/office/drawing/2014/main" id="{C56AE383-06A1-42D3-B1AF-CE22194F54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3D70B90B-BED1-4715-9BFE-9622C47A2B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8FEB4D-A406-DE48-B30A-905F51CEEFDA}"/>
              </a:ext>
            </a:extLst>
          </p:cNvPr>
          <p:cNvSpPr>
            <a:spLocks noGrp="1"/>
          </p:cNvSpPr>
          <p:nvPr>
            <p:ph type="ctrTitle"/>
          </p:nvPr>
        </p:nvSpPr>
        <p:spPr>
          <a:xfrm>
            <a:off x="720000" y="728663"/>
            <a:ext cx="5015638" cy="2795738"/>
          </a:xfrm>
        </p:spPr>
        <p:txBody>
          <a:bodyPr>
            <a:normAutofit/>
          </a:bodyPr>
          <a:lstStyle/>
          <a:p>
            <a:r>
              <a:rPr lang="en-US" dirty="0"/>
              <a:t>The Life of Prophet Muhammad</a:t>
            </a:r>
          </a:p>
        </p:txBody>
      </p:sp>
      <p:sp>
        <p:nvSpPr>
          <p:cNvPr id="3" name="Subtitle 2">
            <a:extLst>
              <a:ext uri="{FF2B5EF4-FFF2-40B4-BE49-F238E27FC236}">
                <a16:creationId xmlns:a16="http://schemas.microsoft.com/office/drawing/2014/main" id="{406A6140-D3C8-854A-89C3-12FA59FF5ED2}"/>
              </a:ext>
            </a:extLst>
          </p:cNvPr>
          <p:cNvSpPr>
            <a:spLocks noGrp="1"/>
          </p:cNvSpPr>
          <p:nvPr>
            <p:ph type="subTitle" idx="1"/>
          </p:nvPr>
        </p:nvSpPr>
        <p:spPr>
          <a:xfrm>
            <a:off x="720000" y="3830398"/>
            <a:ext cx="5015638" cy="2298939"/>
          </a:xfrm>
        </p:spPr>
        <p:txBody>
          <a:bodyPr>
            <a:normAutofit/>
          </a:bodyPr>
          <a:lstStyle/>
          <a:p>
            <a:r>
              <a:rPr lang="en-US" dirty="0">
                <a:solidFill>
                  <a:srgbClr val="FFFFFF"/>
                </a:solidFill>
              </a:rPr>
              <a:t>Lesson 96</a:t>
            </a:r>
          </a:p>
        </p:txBody>
      </p:sp>
      <p:pic>
        <p:nvPicPr>
          <p:cNvPr id="4" name="Picture 3" descr="A close up of text on a white background&#10;&#10;Description automatically generated">
            <a:extLst>
              <a:ext uri="{FF2B5EF4-FFF2-40B4-BE49-F238E27FC236}">
                <a16:creationId xmlns:a16="http://schemas.microsoft.com/office/drawing/2014/main" id="{AA813056-1AEB-42B7-BD5B-561C211256A8}"/>
              </a:ext>
            </a:extLst>
          </p:cNvPr>
          <p:cNvPicPr>
            <a:picLocks noChangeAspect="1"/>
          </p:cNvPicPr>
          <p:nvPr/>
        </p:nvPicPr>
        <p:blipFill rotWithShape="1">
          <a:blip r:embed="rId2"/>
          <a:srcRect l="13915"/>
          <a:stretch/>
        </p:blipFill>
        <p:spPr>
          <a:xfrm>
            <a:off x="6288276" y="10"/>
            <a:ext cx="5903725" cy="6857990"/>
          </a:xfrm>
          <a:custGeom>
            <a:avLst/>
            <a:gdLst/>
            <a:ahLst/>
            <a:cxnLst/>
            <a:rect l="l" t="t" r="r" b="b"/>
            <a:pathLst>
              <a:path w="5903725" h="6858000">
                <a:moveTo>
                  <a:pt x="17547" y="0"/>
                </a:moveTo>
                <a:lnTo>
                  <a:pt x="5903725" y="0"/>
                </a:lnTo>
                <a:lnTo>
                  <a:pt x="5903725" y="6858000"/>
                </a:lnTo>
                <a:lnTo>
                  <a:pt x="57217" y="6858000"/>
                </a:lnTo>
                <a:lnTo>
                  <a:pt x="57185" y="6699667"/>
                </a:lnTo>
                <a:cubicBezTo>
                  <a:pt x="57923" y="6526851"/>
                  <a:pt x="61039" y="6384211"/>
                  <a:pt x="67005" y="6279216"/>
                </a:cubicBezTo>
                <a:cubicBezTo>
                  <a:pt x="108514" y="5194623"/>
                  <a:pt x="-44577" y="788432"/>
                  <a:pt x="13203" y="42009"/>
                </a:cubicBezTo>
                <a:close/>
              </a:path>
            </a:pathLst>
          </a:custGeom>
        </p:spPr>
      </p:pic>
    </p:spTree>
    <p:extLst>
      <p:ext uri="{BB962C8B-B14F-4D97-AF65-F5344CB8AC3E}">
        <p14:creationId xmlns:p14="http://schemas.microsoft.com/office/powerpoint/2010/main" val="2826354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E1D531-5F78-6A29-EEF3-C5F17D86FC2A}"/>
              </a:ext>
            </a:extLst>
          </p:cNvPr>
          <p:cNvSpPr>
            <a:spLocks noGrp="1"/>
          </p:cNvSpPr>
          <p:nvPr>
            <p:ph type="title"/>
          </p:nvPr>
        </p:nvSpPr>
        <p:spPr>
          <a:xfrm>
            <a:off x="720000" y="619200"/>
            <a:ext cx="10728322" cy="724691"/>
          </a:xfrm>
        </p:spPr>
        <p:txBody>
          <a:bodyPr/>
          <a:lstStyle/>
          <a:p>
            <a:pPr algn="ctr"/>
            <a:r>
              <a:rPr lang="en-US" dirty="0"/>
              <a:t>The Event of Ghadir </a:t>
            </a:r>
            <a:r>
              <a:rPr lang="en-US" dirty="0" err="1"/>
              <a:t>Khumm</a:t>
            </a:r>
            <a:endParaRPr lang="en-US" dirty="0"/>
          </a:p>
        </p:txBody>
      </p:sp>
      <p:sp>
        <p:nvSpPr>
          <p:cNvPr id="3" name="Content Placeholder 2">
            <a:extLst>
              <a:ext uri="{FF2B5EF4-FFF2-40B4-BE49-F238E27FC236}">
                <a16:creationId xmlns:a16="http://schemas.microsoft.com/office/drawing/2014/main" id="{DAB07F58-02D9-68D6-8B7A-9FAEB48833E9}"/>
              </a:ext>
            </a:extLst>
          </p:cNvPr>
          <p:cNvSpPr>
            <a:spLocks noGrp="1"/>
          </p:cNvSpPr>
          <p:nvPr>
            <p:ph idx="1"/>
          </p:nvPr>
        </p:nvSpPr>
        <p:spPr>
          <a:xfrm>
            <a:off x="720000" y="1565564"/>
            <a:ext cx="10728325" cy="4572000"/>
          </a:xfrm>
        </p:spPr>
        <p:txBody>
          <a:bodyPr>
            <a:normAutofit/>
          </a:bodyPr>
          <a:lstStyle/>
          <a:p>
            <a:pPr marL="0" indent="0" algn="ctr">
              <a:buNone/>
            </a:pPr>
            <a:r>
              <a:rPr lang="ar-AE" sz="2400" dirty="0">
                <a:solidFill>
                  <a:srgbClr val="FFFFFF"/>
                </a:solidFill>
              </a:rPr>
              <a:t>ثُمَّ قَالَ: أَلَا وَإِنِّي قَدْ تَرَكْتُ فِيكُمْ أَمْرَيْنِ إِنْ أَخَذْتُمْ بِهِمَا لَنْ تَضِلُّوا: كِتَابَ اللَّهِ وَعِتْرَتِي أَهْلَ بَيْتِي، فَإِنَّهُ قَدْ نَبَّأَنِي اللَّطِيفُ الْخَبِيرُ أَنَّهُمَا لَنْ يَفْتَرِقَا حَتَّى يَرِدَا عَلَيَّ الْحَوْضَ، أَلَا فَمَنِ اعْتَصَمَ بِهِمَا فَقَدْ نَجَا، وَمَنْ خَالَفَهُمَا فَقَدْ هَلَكَ! أَلَا هَلْ بَلَّغْتُ؟ قَالُوا: نَعَمْ، قَالَ: اللَّهُمَّ اشْهَدْ.</a:t>
            </a:r>
            <a:endParaRPr lang="en-CA" sz="2400" dirty="0">
              <a:solidFill>
                <a:srgbClr val="FFFFFF"/>
              </a:solidFill>
            </a:endParaRPr>
          </a:p>
          <a:p>
            <a:pPr marL="0" indent="0" algn="ctr">
              <a:buNone/>
            </a:pPr>
            <a:r>
              <a:rPr lang="en-CA" sz="2400" dirty="0">
                <a:solidFill>
                  <a:srgbClr val="FFFFFF"/>
                </a:solidFill>
              </a:rPr>
              <a:t>"Behold, I have left with you two weighty things—if you hold fast to them, you will never go astray: the Book of God and my progeny, the members of my household. Verily, the All-Knowing, All-Aware has informed me that they shall never be separated until they return to me at the Pond (of Kawthar). Whoever adheres to them will be saved, and whoever opposes them will be destroyed. Have I not conveyed [the message]?" They replied, "Yes." He said, "O God, bear witness."</a:t>
            </a:r>
            <a:endParaRPr lang="ar-AE" sz="2400" dirty="0">
              <a:solidFill>
                <a:srgbClr val="FFFFFF"/>
              </a:solidFill>
            </a:endParaRPr>
          </a:p>
          <a:p>
            <a:pPr marL="0" indent="0" algn="ctr">
              <a:buNone/>
            </a:pPr>
            <a:endParaRPr lang="en-US" dirty="0"/>
          </a:p>
        </p:txBody>
      </p:sp>
    </p:spTree>
    <p:extLst>
      <p:ext uri="{BB962C8B-B14F-4D97-AF65-F5344CB8AC3E}">
        <p14:creationId xmlns:p14="http://schemas.microsoft.com/office/powerpoint/2010/main" val="9732106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93F486-AB73-9D05-A6AC-8E6F96D38B9D}"/>
              </a:ext>
            </a:extLst>
          </p:cNvPr>
          <p:cNvSpPr>
            <a:spLocks noGrp="1"/>
          </p:cNvSpPr>
          <p:nvPr>
            <p:ph type="title"/>
          </p:nvPr>
        </p:nvSpPr>
        <p:spPr>
          <a:xfrm>
            <a:off x="720000" y="619200"/>
            <a:ext cx="10728322" cy="807818"/>
          </a:xfrm>
        </p:spPr>
        <p:txBody>
          <a:bodyPr/>
          <a:lstStyle/>
          <a:p>
            <a:pPr algn="ctr"/>
            <a:r>
              <a:rPr lang="en-US" dirty="0"/>
              <a:t>The Event of Ghadir </a:t>
            </a:r>
            <a:r>
              <a:rPr lang="en-US" dirty="0" err="1"/>
              <a:t>Khumm</a:t>
            </a:r>
            <a:endParaRPr lang="en-US" dirty="0"/>
          </a:p>
        </p:txBody>
      </p:sp>
      <p:sp>
        <p:nvSpPr>
          <p:cNvPr id="3" name="Content Placeholder 2">
            <a:extLst>
              <a:ext uri="{FF2B5EF4-FFF2-40B4-BE49-F238E27FC236}">
                <a16:creationId xmlns:a16="http://schemas.microsoft.com/office/drawing/2014/main" id="{D83FA563-6AAB-E937-6646-ED0F3E4EB7F2}"/>
              </a:ext>
            </a:extLst>
          </p:cNvPr>
          <p:cNvSpPr>
            <a:spLocks noGrp="1"/>
          </p:cNvSpPr>
          <p:nvPr>
            <p:ph idx="1"/>
          </p:nvPr>
        </p:nvSpPr>
        <p:spPr>
          <a:xfrm>
            <a:off x="720000" y="1551710"/>
            <a:ext cx="10728325" cy="4217266"/>
          </a:xfrm>
        </p:spPr>
        <p:txBody>
          <a:bodyPr/>
          <a:lstStyle/>
          <a:p>
            <a:pPr marL="0" indent="0" algn="ctr">
              <a:buNone/>
            </a:pPr>
            <a:r>
              <a:rPr lang="ar-AE" sz="2400" dirty="0">
                <a:solidFill>
                  <a:srgbClr val="FFFFFF"/>
                </a:solidFill>
              </a:rPr>
              <a:t>ثُمَّ قَالَ: أَلَا وَإِنَّهُ سَيَرِدُ عَلَيَّ الْحَوْضَ مِنْكُمْ رِجَالٌ فَيُدْفَعُونَ عَنِّي، فَأَقُولُ: رَبِّ أَصْحَابِي، فَيُقَالُ: يَا مُحَمَّدُ، إِنَّهُمْ أَحْدَثُوا بَعْدَكَ وَغَيَّرُوا سُنَّتَكَ! فَأَقُولُ: سُحْقًا سُحْقًا!</a:t>
            </a:r>
            <a:endParaRPr lang="en-CA" sz="2400" dirty="0">
              <a:solidFill>
                <a:srgbClr val="FFFFFF"/>
              </a:solidFill>
            </a:endParaRPr>
          </a:p>
          <a:p>
            <a:pPr marL="0" indent="0" algn="ctr">
              <a:buNone/>
            </a:pPr>
            <a:r>
              <a:rPr lang="en-CA" sz="2400" dirty="0">
                <a:solidFill>
                  <a:srgbClr val="FFFFFF"/>
                </a:solidFill>
              </a:rPr>
              <a:t>"Indeed, there will be men from among you who will come to me at the Pond (of Kawthar), but they will be turned away. I will say: 'My Lord, these are my companions!' It will be said to me: 'O Muhammad, they introduced changes after you and altered your tradition!' Then I will say: 'Be gone, be gone!'"</a:t>
            </a:r>
            <a:endParaRPr lang="ar-AE" sz="2400" dirty="0">
              <a:solidFill>
                <a:srgbClr val="FFFFFF"/>
              </a:solidFill>
            </a:endParaRPr>
          </a:p>
          <a:p>
            <a:pPr marL="0" indent="0" algn="ctr">
              <a:buNone/>
            </a:pPr>
            <a:endParaRPr lang="en-US" dirty="0"/>
          </a:p>
        </p:txBody>
      </p:sp>
    </p:spTree>
    <p:extLst>
      <p:ext uri="{BB962C8B-B14F-4D97-AF65-F5344CB8AC3E}">
        <p14:creationId xmlns:p14="http://schemas.microsoft.com/office/powerpoint/2010/main" val="32140544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592BAC-C3A2-1E86-B8AD-DD9732780CD7}"/>
              </a:ext>
            </a:extLst>
          </p:cNvPr>
          <p:cNvSpPr>
            <a:spLocks noGrp="1"/>
          </p:cNvSpPr>
          <p:nvPr>
            <p:ph type="title"/>
          </p:nvPr>
        </p:nvSpPr>
        <p:spPr>
          <a:xfrm>
            <a:off x="720000" y="619200"/>
            <a:ext cx="10728322" cy="793964"/>
          </a:xfrm>
        </p:spPr>
        <p:txBody>
          <a:bodyPr/>
          <a:lstStyle/>
          <a:p>
            <a:pPr algn="ctr"/>
            <a:r>
              <a:rPr lang="en-US" dirty="0"/>
              <a:t>The Event of Ghadir </a:t>
            </a:r>
            <a:r>
              <a:rPr lang="en-US" dirty="0" err="1"/>
              <a:t>Khumm</a:t>
            </a:r>
            <a:endParaRPr lang="en-US" dirty="0"/>
          </a:p>
        </p:txBody>
      </p:sp>
      <p:sp>
        <p:nvSpPr>
          <p:cNvPr id="3" name="Content Placeholder 2">
            <a:extLst>
              <a:ext uri="{FF2B5EF4-FFF2-40B4-BE49-F238E27FC236}">
                <a16:creationId xmlns:a16="http://schemas.microsoft.com/office/drawing/2014/main" id="{7D6EBCA3-1F80-6E08-C9D4-DB5DC7371656}"/>
              </a:ext>
            </a:extLst>
          </p:cNvPr>
          <p:cNvSpPr>
            <a:spLocks noGrp="1"/>
          </p:cNvSpPr>
          <p:nvPr>
            <p:ph idx="1"/>
          </p:nvPr>
        </p:nvSpPr>
        <p:spPr>
          <a:xfrm>
            <a:off x="720000" y="1634836"/>
            <a:ext cx="10728325" cy="4134139"/>
          </a:xfrm>
        </p:spPr>
        <p:txBody>
          <a:bodyPr>
            <a:normAutofit/>
          </a:bodyPr>
          <a:lstStyle/>
          <a:p>
            <a:r>
              <a:rPr lang="en-US" sz="2400" dirty="0">
                <a:solidFill>
                  <a:srgbClr val="FFFFFF"/>
                </a:solidFill>
              </a:rPr>
              <a:t>On the 13th of </a:t>
            </a:r>
            <a:r>
              <a:rPr lang="en-US" sz="2400" dirty="0" err="1">
                <a:solidFill>
                  <a:srgbClr val="FFFFFF"/>
                </a:solidFill>
              </a:rPr>
              <a:t>Dhl</a:t>
            </a:r>
            <a:r>
              <a:rPr lang="en-US" sz="2400" dirty="0">
                <a:solidFill>
                  <a:srgbClr val="FFFFFF"/>
                </a:solidFill>
              </a:rPr>
              <a:t> </a:t>
            </a:r>
            <a:r>
              <a:rPr lang="en-US" sz="2400" dirty="0" err="1">
                <a:solidFill>
                  <a:srgbClr val="FFFFFF"/>
                </a:solidFill>
              </a:rPr>
              <a:t>Hijjah</a:t>
            </a:r>
            <a:r>
              <a:rPr lang="en-US" sz="2400" dirty="0">
                <a:solidFill>
                  <a:srgbClr val="FFFFFF"/>
                </a:solidFill>
              </a:rPr>
              <a:t>, the Prophet delivered the following sermon at Masjid al-</a:t>
            </a:r>
            <a:r>
              <a:rPr lang="en-US" sz="2400" dirty="0" err="1">
                <a:solidFill>
                  <a:srgbClr val="FFFFFF"/>
                </a:solidFill>
              </a:rPr>
              <a:t>Khayf</a:t>
            </a:r>
            <a:r>
              <a:rPr lang="en-US" sz="2400" dirty="0">
                <a:solidFill>
                  <a:srgbClr val="FFFFFF"/>
                </a:solidFill>
              </a:rPr>
              <a:t>:</a:t>
            </a:r>
          </a:p>
          <a:p>
            <a:pPr marL="0" indent="0" algn="ctr">
              <a:buNone/>
            </a:pPr>
            <a:r>
              <a:rPr lang="ar-AE" sz="2400" dirty="0">
                <a:solidFill>
                  <a:srgbClr val="FFFFFF"/>
                </a:solidFill>
              </a:rPr>
              <a:t>نَضَّرَ اللَّهُ امْرَأً سَمِعَ مَقَالَتِي فَوَعَاهَا وَبَلَّغَهَا مَنْ لَمْ يَسْمَعْهَا، فَرُبَّ حَامِلِ فِقْهٍ غَيْرُ فَقِيهٍ، وَرُبَّ حَامِلِ فِقْهٍ إِلَى مَنْ هُوَ أَفْقَهُ مِنْهُ.</a:t>
            </a:r>
          </a:p>
          <a:p>
            <a:pPr marL="0" indent="0" algn="ctr">
              <a:buNone/>
            </a:pPr>
            <a:r>
              <a:rPr lang="en-US" sz="2400" dirty="0">
                <a:solidFill>
                  <a:srgbClr val="FFFFFF"/>
                </a:solidFill>
              </a:rPr>
              <a:t>May God bless him who hears what I say, remembers it, and conveys it to those who did not hear it. For there are many who bear knowledge who are not themselves learned, and there are many who bear knowledge to those more learned than they.</a:t>
            </a:r>
          </a:p>
        </p:txBody>
      </p:sp>
    </p:spTree>
    <p:extLst>
      <p:ext uri="{BB962C8B-B14F-4D97-AF65-F5344CB8AC3E}">
        <p14:creationId xmlns:p14="http://schemas.microsoft.com/office/powerpoint/2010/main" val="37363219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7D7A88-934A-1A74-5E5A-294E24F55051}"/>
              </a:ext>
            </a:extLst>
          </p:cNvPr>
          <p:cNvSpPr>
            <a:spLocks noGrp="1"/>
          </p:cNvSpPr>
          <p:nvPr>
            <p:ph type="title"/>
          </p:nvPr>
        </p:nvSpPr>
        <p:spPr>
          <a:xfrm>
            <a:off x="720000" y="619200"/>
            <a:ext cx="10728322" cy="738545"/>
          </a:xfrm>
        </p:spPr>
        <p:txBody>
          <a:bodyPr/>
          <a:lstStyle/>
          <a:p>
            <a:pPr algn="ctr"/>
            <a:r>
              <a:rPr lang="en-US" dirty="0"/>
              <a:t>The Event of Ghadir </a:t>
            </a:r>
            <a:r>
              <a:rPr lang="en-US" dirty="0" err="1"/>
              <a:t>Khumm</a:t>
            </a:r>
            <a:endParaRPr lang="en-US" dirty="0"/>
          </a:p>
        </p:txBody>
      </p:sp>
      <p:sp>
        <p:nvSpPr>
          <p:cNvPr id="3" name="Content Placeholder 2">
            <a:extLst>
              <a:ext uri="{FF2B5EF4-FFF2-40B4-BE49-F238E27FC236}">
                <a16:creationId xmlns:a16="http://schemas.microsoft.com/office/drawing/2014/main" id="{06C52448-8C22-FA75-BEDF-8C78E11B9609}"/>
              </a:ext>
            </a:extLst>
          </p:cNvPr>
          <p:cNvSpPr>
            <a:spLocks noGrp="1"/>
          </p:cNvSpPr>
          <p:nvPr>
            <p:ph idx="1"/>
          </p:nvPr>
        </p:nvSpPr>
        <p:spPr>
          <a:xfrm>
            <a:off x="720000" y="1634836"/>
            <a:ext cx="10728325" cy="4603964"/>
          </a:xfrm>
        </p:spPr>
        <p:txBody>
          <a:bodyPr/>
          <a:lstStyle/>
          <a:p>
            <a:pPr marL="0" indent="0" algn="ctr">
              <a:buNone/>
            </a:pPr>
            <a:r>
              <a:rPr lang="ar-AE" dirty="0">
                <a:solidFill>
                  <a:srgbClr val="FFFFFF"/>
                </a:solidFill>
              </a:rPr>
              <a:t>أَيُّهَا النَّاسُ، إِنِّي تَارِكٌ فِيكُمْ مَا إِنْ تَمَسَّكْتُمْ بِهِ لَنْ تَضِلُّوا وَلَنْ تَزِلُّوا: كِتَابَ اللَّهِ وَعِتْرَتِي أَهْلَ بَيْتِي، فَإِنَّهُ قَدْ نَبَّأَنِي اللَّطِيفُ الْخَبِيرُ أَنَّهُمَا لَنْ يَفْتَرِقَا حَتَّى يَرِدَا عَلَيَّ الْحَوْضَ كَإِصْبَعَيَّ هَاتَيْنِ" وَجَمَعَ بَيْنَ سَبَّابَتَيْهِ "وَلَا أَقُولُ كَهَاتَيْنِ" وَجَمَعَ بَيْنَ السَّبَّابَةِ وَالْوُسْطَى "فَتَفَضَّلُ هَذِهِ عَلَى هَذِهِ.”</a:t>
            </a:r>
            <a:endParaRPr lang="en-CA" dirty="0">
              <a:solidFill>
                <a:srgbClr val="FFFFFF"/>
              </a:solidFill>
            </a:endParaRPr>
          </a:p>
          <a:p>
            <a:pPr marL="0" indent="0" algn="ctr">
              <a:buNone/>
            </a:pPr>
            <a:r>
              <a:rPr lang="en-CA" dirty="0">
                <a:solidFill>
                  <a:srgbClr val="FFFFFF"/>
                </a:solidFill>
              </a:rPr>
              <a:t>O People! I am leaving among you two things because of which you shall not go astray or slip if you hold fast to them: the book of God and my progeny, my household. God, the Subtle, the Aware has informed me that these two shall not part until they meet me at the Pool. They are like these two fingers of mine. (at that he held his two index fingers together) I do not say they are like these two, (he held up his index finger and middle finger) for then one would be greater than the other.</a:t>
            </a:r>
          </a:p>
          <a:p>
            <a:pPr marL="0" indent="0" algn="ctr">
              <a:buNone/>
            </a:pPr>
            <a:endParaRPr lang="en-CA" dirty="0">
              <a:solidFill>
                <a:srgbClr val="FFFFFF"/>
              </a:solidFill>
            </a:endParaRPr>
          </a:p>
          <a:p>
            <a:pPr marL="0" indent="0">
              <a:buNone/>
            </a:pPr>
            <a:r>
              <a:rPr lang="en-CA" dirty="0">
                <a:solidFill>
                  <a:srgbClr val="FFFFFF"/>
                </a:solidFill>
              </a:rPr>
              <a:t>Source: Tafsir Al-</a:t>
            </a:r>
            <a:r>
              <a:rPr lang="en-CA" dirty="0" err="1">
                <a:solidFill>
                  <a:srgbClr val="FFFFFF"/>
                </a:solidFill>
              </a:rPr>
              <a:t>Qummi</a:t>
            </a:r>
            <a:endParaRPr lang="ar-AE" dirty="0">
              <a:solidFill>
                <a:srgbClr val="FFFFFF"/>
              </a:solidFill>
            </a:endParaRPr>
          </a:p>
          <a:p>
            <a:pPr marL="0" indent="0" algn="ctr">
              <a:buNone/>
            </a:pPr>
            <a:endParaRPr lang="en-US" dirty="0"/>
          </a:p>
        </p:txBody>
      </p:sp>
    </p:spTree>
    <p:extLst>
      <p:ext uri="{BB962C8B-B14F-4D97-AF65-F5344CB8AC3E}">
        <p14:creationId xmlns:p14="http://schemas.microsoft.com/office/powerpoint/2010/main" val="3131747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04C5F2-531D-D589-807A-C7DF3B29F7A7}"/>
              </a:ext>
            </a:extLst>
          </p:cNvPr>
          <p:cNvSpPr>
            <a:spLocks noGrp="1"/>
          </p:cNvSpPr>
          <p:nvPr>
            <p:ph type="title"/>
          </p:nvPr>
        </p:nvSpPr>
        <p:spPr>
          <a:xfrm>
            <a:off x="720000" y="619200"/>
            <a:ext cx="10728322" cy="807818"/>
          </a:xfrm>
        </p:spPr>
        <p:txBody>
          <a:bodyPr/>
          <a:lstStyle/>
          <a:p>
            <a:pPr algn="ctr"/>
            <a:r>
              <a:rPr lang="en-US" dirty="0"/>
              <a:t>The Event of Ghadir </a:t>
            </a:r>
            <a:r>
              <a:rPr lang="en-US" dirty="0" err="1"/>
              <a:t>Khumm</a:t>
            </a:r>
            <a:endParaRPr lang="en-US" dirty="0"/>
          </a:p>
        </p:txBody>
      </p:sp>
      <p:sp>
        <p:nvSpPr>
          <p:cNvPr id="3" name="Content Placeholder 2">
            <a:extLst>
              <a:ext uri="{FF2B5EF4-FFF2-40B4-BE49-F238E27FC236}">
                <a16:creationId xmlns:a16="http://schemas.microsoft.com/office/drawing/2014/main" id="{30D24FD5-2732-0A7A-536B-F2B1C1EEC6C9}"/>
              </a:ext>
            </a:extLst>
          </p:cNvPr>
          <p:cNvSpPr>
            <a:spLocks noGrp="1"/>
          </p:cNvSpPr>
          <p:nvPr>
            <p:ph idx="1"/>
          </p:nvPr>
        </p:nvSpPr>
        <p:spPr>
          <a:xfrm>
            <a:off x="720000" y="1537856"/>
            <a:ext cx="10728325" cy="4700944"/>
          </a:xfrm>
        </p:spPr>
        <p:txBody>
          <a:bodyPr>
            <a:normAutofit/>
          </a:bodyPr>
          <a:lstStyle/>
          <a:p>
            <a:r>
              <a:rPr lang="en-US" sz="2400" dirty="0">
                <a:solidFill>
                  <a:srgbClr val="FFFFFF"/>
                </a:solidFill>
              </a:rPr>
              <a:t>Once again, Gabriel came to the Prophet with the command to declare Ali's succession without waiting for divine protection. According to some traditions, Gabriel reiterated this message in the days following the </a:t>
            </a:r>
            <a:r>
              <a:rPr lang="en-US" sz="2400" dirty="0" err="1">
                <a:solidFill>
                  <a:srgbClr val="FFFFFF"/>
                </a:solidFill>
              </a:rPr>
              <a:t>ḥajj</a:t>
            </a:r>
            <a:r>
              <a:rPr lang="en-US" sz="2400" dirty="0">
                <a:solidFill>
                  <a:srgbClr val="FFFFFF"/>
                </a:solidFill>
              </a:rPr>
              <a:t> as the Prophet journeyed back to Medina. He revealed to him: "O Messenger, deliver what has been revealed to you.”</a:t>
            </a:r>
          </a:p>
          <a:p>
            <a:pPr marL="0" indent="0" algn="ctr">
              <a:buNone/>
            </a:pPr>
            <a:r>
              <a:rPr lang="ar-AE" sz="2400" dirty="0">
                <a:solidFill>
                  <a:srgbClr val="FFFFFF"/>
                </a:solidFill>
              </a:rPr>
              <a:t>فَقَالَ رَسُولُ اللَّهِ: يَا جِبْرِيلُ إِنَّ النَّاسَ حَدِيثُو عَهْدٍ بِالْإِسْلَامِ، فَأَخْشَى أَنْ يَضْطَرِبُوا وَلَا يُطِيعُوا. فَعَرَجَ جِبْرِيلُ.</a:t>
            </a:r>
          </a:p>
          <a:p>
            <a:pPr marL="0" indent="0" algn="ctr">
              <a:buNone/>
            </a:pPr>
            <a:r>
              <a:rPr lang="en-US" sz="2400" dirty="0">
                <a:solidFill>
                  <a:srgbClr val="FFFFFF"/>
                </a:solidFill>
              </a:rPr>
              <a:t>The Prophet replied, “Gabriel, these people are new to Islam. I fear they will not obey me.” So Gabriel ascended.</a:t>
            </a:r>
          </a:p>
        </p:txBody>
      </p:sp>
    </p:spTree>
    <p:extLst>
      <p:ext uri="{BB962C8B-B14F-4D97-AF65-F5344CB8AC3E}">
        <p14:creationId xmlns:p14="http://schemas.microsoft.com/office/powerpoint/2010/main" val="26859574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532BA1-A9BD-A951-B2B8-F0ADFE483854}"/>
              </a:ext>
            </a:extLst>
          </p:cNvPr>
          <p:cNvSpPr>
            <a:spLocks noGrp="1"/>
          </p:cNvSpPr>
          <p:nvPr>
            <p:ph type="title"/>
          </p:nvPr>
        </p:nvSpPr>
        <p:spPr>
          <a:xfrm>
            <a:off x="720000" y="619200"/>
            <a:ext cx="10728322" cy="766255"/>
          </a:xfrm>
        </p:spPr>
        <p:txBody>
          <a:bodyPr/>
          <a:lstStyle/>
          <a:p>
            <a:pPr algn="ctr"/>
            <a:r>
              <a:rPr lang="en-US" dirty="0"/>
              <a:t>The Event of Ghadir </a:t>
            </a:r>
            <a:r>
              <a:rPr lang="en-US" dirty="0" err="1"/>
              <a:t>Khumm</a:t>
            </a:r>
            <a:endParaRPr lang="en-US" dirty="0"/>
          </a:p>
        </p:txBody>
      </p:sp>
      <p:sp>
        <p:nvSpPr>
          <p:cNvPr id="3" name="Content Placeholder 2">
            <a:extLst>
              <a:ext uri="{FF2B5EF4-FFF2-40B4-BE49-F238E27FC236}">
                <a16:creationId xmlns:a16="http://schemas.microsoft.com/office/drawing/2014/main" id="{F2814676-D069-6DD3-7D55-86C6064CA3A5}"/>
              </a:ext>
            </a:extLst>
          </p:cNvPr>
          <p:cNvSpPr>
            <a:spLocks noGrp="1"/>
          </p:cNvSpPr>
          <p:nvPr>
            <p:ph idx="1"/>
          </p:nvPr>
        </p:nvSpPr>
        <p:spPr>
          <a:xfrm>
            <a:off x="720000" y="1496292"/>
            <a:ext cx="10728325" cy="4272684"/>
          </a:xfrm>
        </p:spPr>
        <p:txBody>
          <a:bodyPr>
            <a:normAutofit/>
          </a:bodyPr>
          <a:lstStyle/>
          <a:p>
            <a:r>
              <a:rPr lang="en-US" sz="2400" dirty="0">
                <a:solidFill>
                  <a:srgbClr val="FFFFFF"/>
                </a:solidFill>
              </a:rPr>
              <a:t>The following day, as the Prophet reached a place called Ghadir </a:t>
            </a:r>
            <a:r>
              <a:rPr lang="en-US" sz="2400" dirty="0" err="1">
                <a:solidFill>
                  <a:srgbClr val="FFFFFF"/>
                </a:solidFill>
              </a:rPr>
              <a:t>Khumm</a:t>
            </a:r>
            <a:r>
              <a:rPr lang="en-US" sz="2400" dirty="0">
                <a:solidFill>
                  <a:srgbClr val="FFFFFF"/>
                </a:solidFill>
              </a:rPr>
              <a:t>, Gabriel revealed additional parts of the verse, accompanied by a stern warning: "O Messenger, deliver what has been revealed to you. If you do not, then you will not have conveyed His message at all.”</a:t>
            </a:r>
          </a:p>
          <a:p>
            <a:pPr marL="0" indent="0" algn="ctr">
              <a:buNone/>
            </a:pPr>
            <a:r>
              <a:rPr lang="ar-AE" sz="2400" dirty="0">
                <a:solidFill>
                  <a:srgbClr val="FFFFFF"/>
                </a:solidFill>
              </a:rPr>
              <a:t>فَقَالَ لَهُ: يَا جِبْرِيلُ، أَخْشَى مِنْ أَصْحَابِي أَنْ يُخَالِفُونِي! فَعَرَجَ جِبْرِيلُ.</a:t>
            </a:r>
          </a:p>
          <a:p>
            <a:pPr marL="0" indent="0" algn="ctr">
              <a:buNone/>
            </a:pPr>
            <a:r>
              <a:rPr lang="en-US" sz="2400" dirty="0">
                <a:solidFill>
                  <a:srgbClr val="FFFFFF"/>
                </a:solidFill>
              </a:rPr>
              <a:t>He said to him: "O Gabriel, I fear that my companions will oppose me!" So Gabriel ascended.</a:t>
            </a:r>
          </a:p>
          <a:p>
            <a:endParaRPr lang="en-US" sz="2400" dirty="0">
              <a:solidFill>
                <a:srgbClr val="FFFFFF"/>
              </a:solidFill>
            </a:endParaRPr>
          </a:p>
        </p:txBody>
      </p:sp>
    </p:spTree>
    <p:extLst>
      <p:ext uri="{BB962C8B-B14F-4D97-AF65-F5344CB8AC3E}">
        <p14:creationId xmlns:p14="http://schemas.microsoft.com/office/powerpoint/2010/main" val="31481463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908944-1C1E-E53C-14B9-B76C75648844}"/>
              </a:ext>
            </a:extLst>
          </p:cNvPr>
          <p:cNvSpPr>
            <a:spLocks noGrp="1"/>
          </p:cNvSpPr>
          <p:nvPr>
            <p:ph type="title"/>
          </p:nvPr>
        </p:nvSpPr>
        <p:spPr>
          <a:xfrm>
            <a:off x="720000" y="619200"/>
            <a:ext cx="10728322" cy="752400"/>
          </a:xfrm>
        </p:spPr>
        <p:txBody>
          <a:bodyPr/>
          <a:lstStyle/>
          <a:p>
            <a:pPr algn="ctr"/>
            <a:r>
              <a:rPr lang="en-US" dirty="0"/>
              <a:t>The Event of Ghadir </a:t>
            </a:r>
            <a:r>
              <a:rPr lang="en-US" dirty="0" err="1"/>
              <a:t>Khumm</a:t>
            </a:r>
            <a:endParaRPr lang="en-US" dirty="0"/>
          </a:p>
        </p:txBody>
      </p:sp>
      <p:sp>
        <p:nvSpPr>
          <p:cNvPr id="3" name="Content Placeholder 2">
            <a:extLst>
              <a:ext uri="{FF2B5EF4-FFF2-40B4-BE49-F238E27FC236}">
                <a16:creationId xmlns:a16="http://schemas.microsoft.com/office/drawing/2014/main" id="{C4E8EABD-7DDC-7DAA-D3C7-C80019B7A9C9}"/>
              </a:ext>
            </a:extLst>
          </p:cNvPr>
          <p:cNvSpPr>
            <a:spLocks noGrp="1"/>
          </p:cNvSpPr>
          <p:nvPr>
            <p:ph idx="1"/>
          </p:nvPr>
        </p:nvSpPr>
        <p:spPr>
          <a:xfrm>
            <a:off x="720000" y="1579418"/>
            <a:ext cx="10728325" cy="4530437"/>
          </a:xfrm>
        </p:spPr>
        <p:txBody>
          <a:bodyPr>
            <a:normAutofit/>
          </a:bodyPr>
          <a:lstStyle/>
          <a:p>
            <a:pPr marL="0" indent="0" algn="ctr">
              <a:buNone/>
            </a:pPr>
            <a:r>
              <a:rPr lang="ar-AE" sz="2400" dirty="0">
                <a:solidFill>
                  <a:srgbClr val="FFFFFF"/>
                </a:solidFill>
              </a:rPr>
              <a:t>و نزل عليه في اليوم الثالث و رسول اللّه بالغدير و قال له: يََا أَيُّهَا اَلرَّسُولُ بَلِّغْ مََا أُنْزِلَ إِلَيْكَ مِنْ رَبِّكَ وَ إِنْ لَمْ تَفْعَلْ فَمََا بَلَّغْتَ رِسََالَتَهُ وَ اَللََّهُ يَعْصِمُكَ مِنَ اَلنََّاسِ... فلما سمع رسول اللّه هذه المقالة قال للناس: و اللّه ما أبرح هذا المكان حتى أبلّغ رسالة ربّي</a:t>
            </a:r>
            <a:endParaRPr lang="en-CA" sz="2400" dirty="0">
              <a:solidFill>
                <a:srgbClr val="FFFFFF"/>
              </a:solidFill>
            </a:endParaRPr>
          </a:p>
          <a:p>
            <a:pPr marL="0" indent="0" algn="ctr">
              <a:buNone/>
            </a:pPr>
            <a:r>
              <a:rPr lang="en-CA" sz="2400" dirty="0">
                <a:solidFill>
                  <a:srgbClr val="FFFFFF"/>
                </a:solidFill>
              </a:rPr>
              <a:t>On the third day (the 18th of </a:t>
            </a:r>
            <a:r>
              <a:rPr lang="en-CA" sz="2400" dirty="0" err="1">
                <a:solidFill>
                  <a:srgbClr val="FFFFFF"/>
                </a:solidFill>
              </a:rPr>
              <a:t>Dhul</a:t>
            </a:r>
            <a:r>
              <a:rPr lang="en-CA" sz="2400" dirty="0">
                <a:solidFill>
                  <a:srgbClr val="FFFFFF"/>
                </a:solidFill>
              </a:rPr>
              <a:t> </a:t>
            </a:r>
            <a:r>
              <a:rPr lang="en-CA" sz="2400" dirty="0" err="1">
                <a:solidFill>
                  <a:srgbClr val="FFFFFF"/>
                </a:solidFill>
              </a:rPr>
              <a:t>Hijjah</a:t>
            </a:r>
            <a:r>
              <a:rPr lang="en-CA" sz="2400" dirty="0">
                <a:solidFill>
                  <a:srgbClr val="FFFFFF"/>
                </a:solidFill>
              </a:rPr>
              <a:t>), as the Messenger of God was at Ghadir, the following verse was revealed to him: "O Messenger, convey what has been sent down to you from your Lord. If you do not, then you have not conveyed His message. And God will protect you from the people." When the Messenger of God heard this command, he said to the people: "By God, I will not leave this place until I have conveyed the message of my Lord."</a:t>
            </a:r>
            <a:r>
              <a:rPr lang="ar-AE" sz="2400" dirty="0">
                <a:solidFill>
                  <a:srgbClr val="FFFFFF"/>
                </a:solidFill>
              </a:rPr>
              <a:t>‌</a:t>
            </a:r>
          </a:p>
          <a:p>
            <a:pPr marL="0" indent="0" algn="ctr">
              <a:buNone/>
            </a:pPr>
            <a:endParaRPr lang="en-US" dirty="0"/>
          </a:p>
        </p:txBody>
      </p:sp>
    </p:spTree>
    <p:extLst>
      <p:ext uri="{BB962C8B-B14F-4D97-AF65-F5344CB8AC3E}">
        <p14:creationId xmlns:p14="http://schemas.microsoft.com/office/powerpoint/2010/main" val="16285048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1094FF-03A1-8E29-5FF3-2129DD6515C6}"/>
              </a:ext>
            </a:extLst>
          </p:cNvPr>
          <p:cNvSpPr>
            <a:spLocks noGrp="1"/>
          </p:cNvSpPr>
          <p:nvPr>
            <p:ph type="title"/>
          </p:nvPr>
        </p:nvSpPr>
        <p:spPr>
          <a:xfrm>
            <a:off x="720000" y="619200"/>
            <a:ext cx="10728322" cy="780109"/>
          </a:xfrm>
        </p:spPr>
        <p:txBody>
          <a:bodyPr/>
          <a:lstStyle/>
          <a:p>
            <a:pPr algn="ctr"/>
            <a:r>
              <a:rPr lang="en-US" dirty="0"/>
              <a:t>The Event of Ghadir </a:t>
            </a:r>
            <a:r>
              <a:rPr lang="en-US" dirty="0" err="1"/>
              <a:t>Khumm</a:t>
            </a:r>
            <a:endParaRPr lang="en-US" dirty="0"/>
          </a:p>
        </p:txBody>
      </p:sp>
      <p:sp>
        <p:nvSpPr>
          <p:cNvPr id="3" name="Content Placeholder 2">
            <a:extLst>
              <a:ext uri="{FF2B5EF4-FFF2-40B4-BE49-F238E27FC236}">
                <a16:creationId xmlns:a16="http://schemas.microsoft.com/office/drawing/2014/main" id="{4A02B34B-5A9A-D0E6-030A-D8AFD387F120}"/>
              </a:ext>
            </a:extLst>
          </p:cNvPr>
          <p:cNvSpPr>
            <a:spLocks noGrp="1"/>
          </p:cNvSpPr>
          <p:nvPr>
            <p:ph idx="1"/>
          </p:nvPr>
        </p:nvSpPr>
        <p:spPr>
          <a:xfrm>
            <a:off x="720000" y="1565563"/>
            <a:ext cx="10728325" cy="4959927"/>
          </a:xfrm>
        </p:spPr>
        <p:txBody>
          <a:bodyPr>
            <a:normAutofit/>
          </a:bodyPr>
          <a:lstStyle/>
          <a:p>
            <a:r>
              <a:rPr lang="en-US" sz="2400" dirty="0">
                <a:solidFill>
                  <a:srgbClr val="FFFFFF"/>
                </a:solidFill>
              </a:rPr>
              <a:t>The Prophet instructed the criers to call the people for congregational prayer. Those who had gone ahead to al-</a:t>
            </a:r>
            <a:r>
              <a:rPr lang="en-US" sz="2400" dirty="0" err="1">
                <a:solidFill>
                  <a:srgbClr val="FFFFFF"/>
                </a:solidFill>
              </a:rPr>
              <a:t>Juhfah</a:t>
            </a:r>
            <a:r>
              <a:rPr lang="en-US" sz="2400" dirty="0">
                <a:solidFill>
                  <a:srgbClr val="FFFFFF"/>
                </a:solidFill>
              </a:rPr>
              <a:t> were summoned back, while the laggards were urged to catch up. In the shade of some trees, he ordered the ground to be cleared of thorns and stones, and a makeshift pulpit was assembled from saddles. </a:t>
            </a:r>
          </a:p>
          <a:p>
            <a:r>
              <a:rPr lang="en-US" sz="2400" dirty="0">
                <a:solidFill>
                  <a:srgbClr val="FFFFFF"/>
                </a:solidFill>
              </a:rPr>
              <a:t>It was a scorching day, and the Prophet let one corner of his cloak trail beneath his feet to protect them from the heat, while shading himself with the other. After the adhan was called, they prayed the noon prayer in congregation. Once the prayer concluded and the pulpit—now as tall as he—was draped with a blanket, he ascended it and waited as the people gathered closely around him.</a:t>
            </a:r>
          </a:p>
        </p:txBody>
      </p:sp>
    </p:spTree>
    <p:extLst>
      <p:ext uri="{BB962C8B-B14F-4D97-AF65-F5344CB8AC3E}">
        <p14:creationId xmlns:p14="http://schemas.microsoft.com/office/powerpoint/2010/main" val="41616350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F918A3-8B85-FB3F-1171-13D8483C30E2}"/>
              </a:ext>
            </a:extLst>
          </p:cNvPr>
          <p:cNvSpPr>
            <a:spLocks noGrp="1"/>
          </p:cNvSpPr>
          <p:nvPr>
            <p:ph type="title"/>
          </p:nvPr>
        </p:nvSpPr>
        <p:spPr>
          <a:xfrm>
            <a:off x="720000" y="619200"/>
            <a:ext cx="10728322" cy="738545"/>
          </a:xfrm>
        </p:spPr>
        <p:txBody>
          <a:bodyPr/>
          <a:lstStyle/>
          <a:p>
            <a:pPr algn="ctr"/>
            <a:r>
              <a:rPr lang="en-US" dirty="0"/>
              <a:t>The Event of Ghadir </a:t>
            </a:r>
            <a:r>
              <a:rPr lang="en-US" dirty="0" err="1"/>
              <a:t>Khumm</a:t>
            </a:r>
            <a:endParaRPr lang="en-US" dirty="0"/>
          </a:p>
        </p:txBody>
      </p:sp>
      <p:sp>
        <p:nvSpPr>
          <p:cNvPr id="3" name="Content Placeholder 2">
            <a:extLst>
              <a:ext uri="{FF2B5EF4-FFF2-40B4-BE49-F238E27FC236}">
                <a16:creationId xmlns:a16="http://schemas.microsoft.com/office/drawing/2014/main" id="{3A0FD051-780F-C31B-D2FD-6D58773CBBA9}"/>
              </a:ext>
            </a:extLst>
          </p:cNvPr>
          <p:cNvSpPr>
            <a:spLocks noGrp="1"/>
          </p:cNvSpPr>
          <p:nvPr>
            <p:ph idx="1"/>
          </p:nvPr>
        </p:nvSpPr>
        <p:spPr>
          <a:xfrm>
            <a:off x="720000" y="1620981"/>
            <a:ext cx="10728325" cy="4946073"/>
          </a:xfrm>
        </p:spPr>
        <p:txBody>
          <a:bodyPr>
            <a:normAutofit/>
          </a:bodyPr>
          <a:lstStyle/>
          <a:p>
            <a:r>
              <a:rPr lang="en-US" sz="2400" dirty="0">
                <a:solidFill>
                  <a:srgbClr val="FFFFFF"/>
                </a:solidFill>
              </a:rPr>
              <a:t>Raising his voice so that everyone could hear, he began to preach:</a:t>
            </a:r>
          </a:p>
          <a:p>
            <a:pPr marL="0" indent="0" algn="ctr">
              <a:buNone/>
            </a:pPr>
            <a:r>
              <a:rPr lang="en-US" sz="2400" dirty="0">
                <a:solidFill>
                  <a:srgbClr val="FFFFFF"/>
                </a:solidFill>
              </a:rPr>
              <a:t>“Praise is for God. We seek his help, we believe in him, and we rely upon him. We seek refuge in God from the evil within us and from the ill [effects] of our bad deeds. There is no guide for him whom God leads astray, and no one to lead astray him whom God guides. I testify that there is no god but God. And I testify that </a:t>
            </a:r>
            <a:r>
              <a:rPr lang="en-US" sz="2400" dirty="0" err="1">
                <a:solidFill>
                  <a:srgbClr val="FFFFFF"/>
                </a:solidFill>
              </a:rPr>
              <a:t>Muḥammad</a:t>
            </a:r>
            <a:r>
              <a:rPr lang="en-US" sz="2400" dirty="0">
                <a:solidFill>
                  <a:srgbClr val="FFFFFF"/>
                </a:solidFill>
              </a:rPr>
              <a:t> is his servant and messenger. God, the Subtle, the Aware, has informed me that no prophet lives to more than half the age of the one before him. I am soon to be called, and I shall answer. I shall be questioned, and you too shall be questioned. What answer will you give?</a:t>
            </a:r>
          </a:p>
          <a:p>
            <a:pPr marL="0" indent="0" algn="ctr">
              <a:buNone/>
            </a:pPr>
            <a:endParaRPr lang="en-US" sz="2400" dirty="0">
              <a:solidFill>
                <a:srgbClr val="FFFFFF"/>
              </a:solidFill>
            </a:endParaRPr>
          </a:p>
        </p:txBody>
      </p:sp>
    </p:spTree>
    <p:extLst>
      <p:ext uri="{BB962C8B-B14F-4D97-AF65-F5344CB8AC3E}">
        <p14:creationId xmlns:p14="http://schemas.microsoft.com/office/powerpoint/2010/main" val="310913152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04EFF4-2765-0184-FF05-50B7795CE65B}"/>
              </a:ext>
            </a:extLst>
          </p:cNvPr>
          <p:cNvSpPr>
            <a:spLocks noGrp="1"/>
          </p:cNvSpPr>
          <p:nvPr>
            <p:ph type="title"/>
          </p:nvPr>
        </p:nvSpPr>
        <p:spPr>
          <a:xfrm>
            <a:off x="720000" y="619200"/>
            <a:ext cx="10728322" cy="766255"/>
          </a:xfrm>
        </p:spPr>
        <p:txBody>
          <a:bodyPr/>
          <a:lstStyle/>
          <a:p>
            <a:pPr algn="ctr"/>
            <a:r>
              <a:rPr lang="en-US" dirty="0"/>
              <a:t>The Event of Ghadir </a:t>
            </a:r>
            <a:r>
              <a:rPr lang="en-US" dirty="0" err="1"/>
              <a:t>Khumm</a:t>
            </a:r>
            <a:endParaRPr lang="en-US" dirty="0"/>
          </a:p>
        </p:txBody>
      </p:sp>
      <p:sp>
        <p:nvSpPr>
          <p:cNvPr id="3" name="Content Placeholder 2">
            <a:extLst>
              <a:ext uri="{FF2B5EF4-FFF2-40B4-BE49-F238E27FC236}">
                <a16:creationId xmlns:a16="http://schemas.microsoft.com/office/drawing/2014/main" id="{56F990E5-CB20-5225-5D74-067AC0063E76}"/>
              </a:ext>
            </a:extLst>
          </p:cNvPr>
          <p:cNvSpPr>
            <a:spLocks noGrp="1"/>
          </p:cNvSpPr>
          <p:nvPr>
            <p:ph idx="1"/>
          </p:nvPr>
        </p:nvSpPr>
        <p:spPr>
          <a:xfrm>
            <a:off x="720000" y="1496292"/>
            <a:ext cx="10728325" cy="4272684"/>
          </a:xfrm>
        </p:spPr>
        <p:txBody>
          <a:bodyPr/>
          <a:lstStyle/>
          <a:p>
            <a:r>
              <a:rPr lang="en-US" sz="2400" dirty="0">
                <a:solidFill>
                  <a:srgbClr val="FFFFFF"/>
                </a:solidFill>
              </a:rPr>
              <a:t>They replied in unison, “We shall testify that you conveyed and were sincere and struggled painstakingly. May God reward you well.” He continued:</a:t>
            </a:r>
          </a:p>
          <a:p>
            <a:pPr marL="0" indent="0" algn="ctr">
              <a:buNone/>
            </a:pPr>
            <a:r>
              <a:rPr lang="en-US" sz="2400" dirty="0">
                <a:solidFill>
                  <a:srgbClr val="FFFFFF"/>
                </a:solidFill>
              </a:rPr>
              <a:t>Will you not testify that there is no god but God and that </a:t>
            </a:r>
            <a:r>
              <a:rPr lang="en-US" sz="2400" dirty="0" err="1">
                <a:solidFill>
                  <a:srgbClr val="FFFFFF"/>
                </a:solidFill>
              </a:rPr>
              <a:t>Muḥammad</a:t>
            </a:r>
            <a:r>
              <a:rPr lang="en-US" sz="2400" dirty="0">
                <a:solidFill>
                  <a:srgbClr val="FFFFFF"/>
                </a:solidFill>
              </a:rPr>
              <a:t> is his servant and messenger? that paradise is real and the fire is real? that death is real? and that the Hour is approaching—there is no doubt in that—and that God shall raise all from their graves?</a:t>
            </a:r>
          </a:p>
          <a:p>
            <a:pPr marL="0" indent="0" algn="ctr">
              <a:buNone/>
            </a:pPr>
            <a:endParaRPr lang="en-US" dirty="0"/>
          </a:p>
        </p:txBody>
      </p:sp>
    </p:spTree>
    <p:extLst>
      <p:ext uri="{BB962C8B-B14F-4D97-AF65-F5344CB8AC3E}">
        <p14:creationId xmlns:p14="http://schemas.microsoft.com/office/powerpoint/2010/main" val="7051679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B921AD-BB27-F0DC-CE14-9074847A4701}"/>
              </a:ext>
            </a:extLst>
          </p:cNvPr>
          <p:cNvSpPr>
            <a:spLocks noGrp="1"/>
          </p:cNvSpPr>
          <p:nvPr>
            <p:ph type="title"/>
          </p:nvPr>
        </p:nvSpPr>
        <p:spPr>
          <a:xfrm>
            <a:off x="720000" y="619200"/>
            <a:ext cx="10728322" cy="752400"/>
          </a:xfrm>
        </p:spPr>
        <p:txBody>
          <a:bodyPr/>
          <a:lstStyle/>
          <a:p>
            <a:pPr algn="ctr"/>
            <a:r>
              <a:rPr lang="en-US" dirty="0"/>
              <a:t>The Event of Ghadir </a:t>
            </a:r>
            <a:r>
              <a:rPr lang="en-US" dirty="0" err="1"/>
              <a:t>Khumm</a:t>
            </a:r>
            <a:endParaRPr lang="en-US" dirty="0"/>
          </a:p>
        </p:txBody>
      </p:sp>
      <p:sp>
        <p:nvSpPr>
          <p:cNvPr id="3" name="Content Placeholder 2">
            <a:extLst>
              <a:ext uri="{FF2B5EF4-FFF2-40B4-BE49-F238E27FC236}">
                <a16:creationId xmlns:a16="http://schemas.microsoft.com/office/drawing/2014/main" id="{18D8E920-338A-0E5C-5C97-F1372F340D03}"/>
              </a:ext>
            </a:extLst>
          </p:cNvPr>
          <p:cNvSpPr>
            <a:spLocks noGrp="1"/>
          </p:cNvSpPr>
          <p:nvPr>
            <p:ph idx="1"/>
          </p:nvPr>
        </p:nvSpPr>
        <p:spPr>
          <a:xfrm>
            <a:off x="720000" y="1482435"/>
            <a:ext cx="10728325" cy="4932219"/>
          </a:xfrm>
        </p:spPr>
        <p:txBody>
          <a:bodyPr>
            <a:normAutofit lnSpcReduction="10000"/>
          </a:bodyPr>
          <a:lstStyle/>
          <a:p>
            <a:r>
              <a:rPr lang="en-US" sz="2400" dirty="0">
                <a:solidFill>
                  <a:srgbClr val="FFFFFF"/>
                </a:solidFill>
              </a:rPr>
              <a:t>On the 9th of </a:t>
            </a:r>
            <a:r>
              <a:rPr lang="en-US" sz="2400" dirty="0" err="1">
                <a:solidFill>
                  <a:srgbClr val="FFFFFF"/>
                </a:solidFill>
              </a:rPr>
              <a:t>Dhul</a:t>
            </a:r>
            <a:r>
              <a:rPr lang="en-US" sz="2400" dirty="0">
                <a:solidFill>
                  <a:srgbClr val="FFFFFF"/>
                </a:solidFill>
              </a:rPr>
              <a:t> </a:t>
            </a:r>
            <a:r>
              <a:rPr lang="en-US" sz="2400" dirty="0" err="1">
                <a:solidFill>
                  <a:srgbClr val="FFFFFF"/>
                </a:solidFill>
              </a:rPr>
              <a:t>Hijjah</a:t>
            </a:r>
            <a:r>
              <a:rPr lang="en-US" sz="2400" dirty="0">
                <a:solidFill>
                  <a:srgbClr val="FFFFFF"/>
                </a:solidFill>
              </a:rPr>
              <a:t>, the Muslims commenced the </a:t>
            </a:r>
            <a:r>
              <a:rPr lang="en-US" sz="2400" dirty="0" err="1">
                <a:solidFill>
                  <a:srgbClr val="FFFFFF"/>
                </a:solidFill>
              </a:rPr>
              <a:t>Ḥajj</a:t>
            </a:r>
            <a:r>
              <a:rPr lang="en-US" sz="2400" dirty="0">
                <a:solidFill>
                  <a:srgbClr val="FFFFFF"/>
                </a:solidFill>
              </a:rPr>
              <a:t>. Upon reaching the Plain of Arafat, the Prophet addressed the people, saying:</a:t>
            </a:r>
          </a:p>
          <a:p>
            <a:pPr marL="0" indent="0" algn="ctr">
              <a:buNone/>
            </a:pPr>
            <a:r>
              <a:rPr lang="ar-AE" sz="2400" dirty="0">
                <a:solidFill>
                  <a:srgbClr val="FFFFFF"/>
                </a:solidFill>
              </a:rPr>
              <a:t>الحمد للّه، نحمده و نستعينه، و نستغفره و نتوب إليه، و نعوذ باللّه من شرور أنفسنا، و من سيّئات أعمالنا من يهد اللّه فلا مضلّ له، و من يضلل فلا هادي له.و أشهد أن لا إله إلاّ اللّه وحده لا شريك له، و أشهد أنّ محمدا عبده و رسوله.</a:t>
            </a:r>
          </a:p>
          <a:p>
            <a:pPr marL="0" indent="0" algn="ctr">
              <a:buNone/>
            </a:pPr>
            <a:r>
              <a:rPr lang="en-US" sz="2400" dirty="0">
                <a:solidFill>
                  <a:srgbClr val="FFFFFF"/>
                </a:solidFill>
              </a:rPr>
              <a:t>Praise is for God. We praise him and seek his help. We seek his forgiveness and repent to him. We seek </a:t>
            </a:r>
            <a:r>
              <a:rPr lang="en-US" sz="2400" dirty="0" err="1">
                <a:solidFill>
                  <a:srgbClr val="FFFFFF"/>
                </a:solidFill>
              </a:rPr>
              <a:t>refugein</a:t>
            </a:r>
            <a:r>
              <a:rPr lang="en-US" sz="2400" dirty="0">
                <a:solidFill>
                  <a:srgbClr val="FFFFFF"/>
                </a:solidFill>
              </a:rPr>
              <a:t> God from the evil within us and from the ill [effects] of our bad deeds. He whom God guides cannot be led astray, and he whom God leads astray cannot be guided. I testify that there is no god but God, who is singular and has no partner. And I testify that </a:t>
            </a:r>
            <a:r>
              <a:rPr lang="en-US" sz="2400" dirty="0" err="1">
                <a:solidFill>
                  <a:srgbClr val="FFFFFF"/>
                </a:solidFill>
              </a:rPr>
              <a:t>Muḥammad</a:t>
            </a:r>
            <a:r>
              <a:rPr lang="en-US" sz="2400" dirty="0">
                <a:solidFill>
                  <a:srgbClr val="FFFFFF"/>
                </a:solidFill>
              </a:rPr>
              <a:t> is his servant and messenger.</a:t>
            </a:r>
          </a:p>
          <a:p>
            <a:endParaRPr lang="en-US" dirty="0"/>
          </a:p>
        </p:txBody>
      </p:sp>
    </p:spTree>
    <p:extLst>
      <p:ext uri="{BB962C8B-B14F-4D97-AF65-F5344CB8AC3E}">
        <p14:creationId xmlns:p14="http://schemas.microsoft.com/office/powerpoint/2010/main" val="39774608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BB4FA3-7610-5B47-CB2C-E303DFBFA791}"/>
              </a:ext>
            </a:extLst>
          </p:cNvPr>
          <p:cNvSpPr>
            <a:spLocks noGrp="1"/>
          </p:cNvSpPr>
          <p:nvPr>
            <p:ph type="title"/>
          </p:nvPr>
        </p:nvSpPr>
        <p:spPr>
          <a:xfrm>
            <a:off x="720000" y="619200"/>
            <a:ext cx="10728322" cy="738545"/>
          </a:xfrm>
        </p:spPr>
        <p:txBody>
          <a:bodyPr/>
          <a:lstStyle/>
          <a:p>
            <a:pPr algn="ctr"/>
            <a:r>
              <a:rPr lang="en-US" dirty="0"/>
              <a:t>The Event of Ghadir </a:t>
            </a:r>
            <a:r>
              <a:rPr lang="en-US" dirty="0" err="1"/>
              <a:t>Khumm</a:t>
            </a:r>
            <a:endParaRPr lang="en-US" dirty="0"/>
          </a:p>
        </p:txBody>
      </p:sp>
      <p:sp>
        <p:nvSpPr>
          <p:cNvPr id="3" name="Content Placeholder 2">
            <a:extLst>
              <a:ext uri="{FF2B5EF4-FFF2-40B4-BE49-F238E27FC236}">
                <a16:creationId xmlns:a16="http://schemas.microsoft.com/office/drawing/2014/main" id="{59709E1F-C7FE-0425-9670-59CF695EAA22}"/>
              </a:ext>
            </a:extLst>
          </p:cNvPr>
          <p:cNvSpPr>
            <a:spLocks noGrp="1"/>
          </p:cNvSpPr>
          <p:nvPr>
            <p:ph idx="1"/>
          </p:nvPr>
        </p:nvSpPr>
        <p:spPr>
          <a:xfrm>
            <a:off x="720000" y="1482436"/>
            <a:ext cx="10728325" cy="4286539"/>
          </a:xfrm>
        </p:spPr>
        <p:txBody>
          <a:bodyPr/>
          <a:lstStyle/>
          <a:p>
            <a:r>
              <a:rPr lang="en-US" sz="2400" dirty="0">
                <a:solidFill>
                  <a:srgbClr val="FFFFFF"/>
                </a:solidFill>
              </a:rPr>
              <a:t>They replied, “Yes, we shall testify to all that.” He said to God, “God be witness to their testimony.”</a:t>
            </a:r>
          </a:p>
          <a:p>
            <a:pPr marL="0" indent="0" algn="ctr">
              <a:buNone/>
            </a:pPr>
            <a:r>
              <a:rPr lang="en-US" sz="2400" dirty="0">
                <a:solidFill>
                  <a:srgbClr val="FFFFFF"/>
                </a:solidFill>
              </a:rPr>
              <a:t>O People! Are you listening? I shall be the first to reach the Pool, and you shall be brought before me. It is vast and there are as many goblets of silver as there are stars. So be careful how you behave after me with my two precious [legacies].</a:t>
            </a:r>
          </a:p>
          <a:p>
            <a:pPr marL="0" indent="0" algn="ctr">
              <a:buNone/>
            </a:pPr>
            <a:endParaRPr lang="en-US" dirty="0"/>
          </a:p>
        </p:txBody>
      </p:sp>
    </p:spTree>
    <p:extLst>
      <p:ext uri="{BB962C8B-B14F-4D97-AF65-F5344CB8AC3E}">
        <p14:creationId xmlns:p14="http://schemas.microsoft.com/office/powerpoint/2010/main" val="196548734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7ECAF1-4A9F-A87F-D582-590DD5B7B377}"/>
              </a:ext>
            </a:extLst>
          </p:cNvPr>
          <p:cNvSpPr>
            <a:spLocks noGrp="1"/>
          </p:cNvSpPr>
          <p:nvPr>
            <p:ph type="title"/>
          </p:nvPr>
        </p:nvSpPr>
        <p:spPr>
          <a:xfrm>
            <a:off x="720000" y="619200"/>
            <a:ext cx="10728322" cy="738545"/>
          </a:xfrm>
        </p:spPr>
        <p:txBody>
          <a:bodyPr/>
          <a:lstStyle/>
          <a:p>
            <a:pPr algn="ctr"/>
            <a:r>
              <a:rPr lang="en-US" dirty="0"/>
              <a:t>The Event of Ghadir </a:t>
            </a:r>
            <a:r>
              <a:rPr lang="en-US" dirty="0" err="1"/>
              <a:t>Khumm</a:t>
            </a:r>
            <a:endParaRPr lang="en-US" dirty="0"/>
          </a:p>
        </p:txBody>
      </p:sp>
      <p:sp>
        <p:nvSpPr>
          <p:cNvPr id="3" name="Content Placeholder 2">
            <a:extLst>
              <a:ext uri="{FF2B5EF4-FFF2-40B4-BE49-F238E27FC236}">
                <a16:creationId xmlns:a16="http://schemas.microsoft.com/office/drawing/2014/main" id="{C7BC191A-CFE2-7A51-8F0D-D3D8A5B1606C}"/>
              </a:ext>
            </a:extLst>
          </p:cNvPr>
          <p:cNvSpPr>
            <a:spLocks noGrp="1"/>
          </p:cNvSpPr>
          <p:nvPr>
            <p:ph idx="1"/>
          </p:nvPr>
        </p:nvSpPr>
        <p:spPr>
          <a:xfrm>
            <a:off x="720000" y="1357746"/>
            <a:ext cx="10728325" cy="4411230"/>
          </a:xfrm>
        </p:spPr>
        <p:txBody>
          <a:bodyPr/>
          <a:lstStyle/>
          <a:p>
            <a:r>
              <a:rPr lang="en-US" sz="2400" dirty="0">
                <a:solidFill>
                  <a:srgbClr val="FFFFFF"/>
                </a:solidFill>
              </a:rPr>
              <a:t>A man cried out, “What are these two precious [legacies]?”</a:t>
            </a:r>
          </a:p>
          <a:p>
            <a:pPr marL="0" indent="0" algn="ctr">
              <a:buNone/>
            </a:pPr>
            <a:r>
              <a:rPr lang="en-US" sz="2400" dirty="0">
                <a:solidFill>
                  <a:srgbClr val="FFFFFF"/>
                </a:solidFill>
              </a:rPr>
              <a:t>The greater of the two is God’s Book. One end is in God’s hand and the other is in yours. So hold fast to it, and you shall not go astray. The other is the lesser, my family. God, the Subtle, the Aware has informed me that these two shall not part until they meet me at the Pool…So do not transgress their [sanctity] or you shall perish, and do not fail [in obeying] them or you shall perish.</a:t>
            </a:r>
          </a:p>
          <a:p>
            <a:pPr marL="0" indent="0" algn="ctr">
              <a:buNone/>
            </a:pPr>
            <a:endParaRPr lang="en-US" dirty="0"/>
          </a:p>
        </p:txBody>
      </p:sp>
    </p:spTree>
    <p:extLst>
      <p:ext uri="{BB962C8B-B14F-4D97-AF65-F5344CB8AC3E}">
        <p14:creationId xmlns:p14="http://schemas.microsoft.com/office/powerpoint/2010/main" val="110774096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A93A25-30F1-467C-3753-7DC973251EE4}"/>
              </a:ext>
            </a:extLst>
          </p:cNvPr>
          <p:cNvSpPr>
            <a:spLocks noGrp="1"/>
          </p:cNvSpPr>
          <p:nvPr>
            <p:ph type="title"/>
          </p:nvPr>
        </p:nvSpPr>
        <p:spPr>
          <a:xfrm>
            <a:off x="720000" y="619200"/>
            <a:ext cx="10728322" cy="793964"/>
          </a:xfrm>
        </p:spPr>
        <p:txBody>
          <a:bodyPr/>
          <a:lstStyle/>
          <a:p>
            <a:pPr algn="ctr"/>
            <a:r>
              <a:rPr lang="en-US" dirty="0"/>
              <a:t>The Event of Ghadir </a:t>
            </a:r>
            <a:r>
              <a:rPr lang="en-US" dirty="0" err="1"/>
              <a:t>Khumm</a:t>
            </a:r>
            <a:endParaRPr lang="en-US" dirty="0"/>
          </a:p>
        </p:txBody>
      </p:sp>
      <p:sp>
        <p:nvSpPr>
          <p:cNvPr id="3" name="Content Placeholder 2">
            <a:extLst>
              <a:ext uri="{FF2B5EF4-FFF2-40B4-BE49-F238E27FC236}">
                <a16:creationId xmlns:a16="http://schemas.microsoft.com/office/drawing/2014/main" id="{E5082114-BC01-8029-8466-ADD3BC1FB3D5}"/>
              </a:ext>
            </a:extLst>
          </p:cNvPr>
          <p:cNvSpPr>
            <a:spLocks noGrp="1"/>
          </p:cNvSpPr>
          <p:nvPr>
            <p:ph idx="1"/>
          </p:nvPr>
        </p:nvSpPr>
        <p:spPr>
          <a:xfrm>
            <a:off x="720000" y="1413164"/>
            <a:ext cx="10728325" cy="5015345"/>
          </a:xfrm>
        </p:spPr>
        <p:txBody>
          <a:bodyPr>
            <a:normAutofit/>
          </a:bodyPr>
          <a:lstStyle/>
          <a:p>
            <a:r>
              <a:rPr lang="en-US" dirty="0">
                <a:solidFill>
                  <a:srgbClr val="FFFFFF"/>
                </a:solidFill>
              </a:rPr>
              <a:t>Then he grasped Ali's hand and lifted it high, raising him up so that everyone could see him clearly. The crowd immediately recognized him. The Prophet then asked, "O people, who holds the foremost authority over you?”</a:t>
            </a:r>
          </a:p>
          <a:p>
            <a:r>
              <a:rPr lang="en-US" dirty="0">
                <a:solidFill>
                  <a:srgbClr val="FFFFFF"/>
                </a:solidFill>
              </a:rPr>
              <a:t>They replied, “God and his messenger know best.” He said,</a:t>
            </a:r>
          </a:p>
          <a:p>
            <a:pPr marL="0" indent="0" algn="ctr">
              <a:buNone/>
            </a:pPr>
            <a:r>
              <a:rPr lang="en-US" dirty="0">
                <a:solidFill>
                  <a:srgbClr val="FFFFFF"/>
                </a:solidFill>
              </a:rPr>
              <a:t>God has authority over me, and I have authority over the faithful. I have more authority over them than they have over themselves. He over whom I have authority, Ali has authority. He over whom I have authority, Ali has authority. He over whom I have authority, Ali has authority. O God, befriend whoever befriends him, and show enmity to whoever shows him enmity; love whoever loves him, and hate whoever hates him; aid whoever aids him, and abandon whoever abandons him. Make truth go wherever he goes. Let those who are present convey this message to those who are absent.</a:t>
            </a:r>
          </a:p>
        </p:txBody>
      </p:sp>
    </p:spTree>
    <p:extLst>
      <p:ext uri="{BB962C8B-B14F-4D97-AF65-F5344CB8AC3E}">
        <p14:creationId xmlns:p14="http://schemas.microsoft.com/office/powerpoint/2010/main" val="14894209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90F321-6FF3-0725-2CB7-D37A381BA326}"/>
              </a:ext>
            </a:extLst>
          </p:cNvPr>
          <p:cNvSpPr>
            <a:spLocks noGrp="1"/>
          </p:cNvSpPr>
          <p:nvPr>
            <p:ph type="title"/>
          </p:nvPr>
        </p:nvSpPr>
        <p:spPr>
          <a:xfrm>
            <a:off x="720000" y="619200"/>
            <a:ext cx="10728322" cy="738545"/>
          </a:xfrm>
        </p:spPr>
        <p:txBody>
          <a:bodyPr/>
          <a:lstStyle/>
          <a:p>
            <a:pPr algn="ctr"/>
            <a:r>
              <a:rPr lang="en-US" dirty="0"/>
              <a:t>The Event of Ghadir </a:t>
            </a:r>
            <a:r>
              <a:rPr lang="en-US" dirty="0" err="1"/>
              <a:t>Khumm</a:t>
            </a:r>
            <a:endParaRPr lang="en-US" dirty="0"/>
          </a:p>
        </p:txBody>
      </p:sp>
      <p:sp>
        <p:nvSpPr>
          <p:cNvPr id="3" name="Content Placeholder 2">
            <a:extLst>
              <a:ext uri="{FF2B5EF4-FFF2-40B4-BE49-F238E27FC236}">
                <a16:creationId xmlns:a16="http://schemas.microsoft.com/office/drawing/2014/main" id="{FE9EC9D7-6D0E-D6F6-8C63-B49334DDB0E0}"/>
              </a:ext>
            </a:extLst>
          </p:cNvPr>
          <p:cNvSpPr>
            <a:spLocks noGrp="1"/>
          </p:cNvSpPr>
          <p:nvPr>
            <p:ph idx="1"/>
          </p:nvPr>
        </p:nvSpPr>
        <p:spPr>
          <a:xfrm>
            <a:off x="720000" y="1357746"/>
            <a:ext cx="10728325" cy="4411230"/>
          </a:xfrm>
        </p:spPr>
        <p:txBody>
          <a:bodyPr/>
          <a:lstStyle/>
          <a:p>
            <a:pPr marL="0" indent="0" algn="ctr">
              <a:buNone/>
            </a:pPr>
            <a:r>
              <a:rPr lang="ar-AE" sz="2400" dirty="0">
                <a:solidFill>
                  <a:srgbClr val="FFFFFF"/>
                </a:solidFill>
              </a:rPr>
              <a:t>أُوصِيكُمْ عِبَادَ اللَّهِ بِتَقْوَى اللَّهِ، وَأَحُثُّكُمْ عَلَى الْعَمَلِ بِطَاعَتِهِ، وَأَسْتَفْتِحُ اللَّهَ بِالَّذِي هُوَ خَيْرٌ. أَيُّهَا النَّاسُ! اسْمَعُوا مِنِّي مَا أُبَيِّنُ لَكُمْ فَإِنِّي لَا أَدْرِي لَعَلِّي لَا أَلْقَاكُمْ بَعْدَ عَامِي هَذَا فِي مَوْقِفِي هَذَا.</a:t>
            </a:r>
            <a:endParaRPr lang="en-CA" sz="2400" dirty="0">
              <a:solidFill>
                <a:srgbClr val="FFFFFF"/>
              </a:solidFill>
            </a:endParaRPr>
          </a:p>
          <a:p>
            <a:pPr marL="0" indent="0" algn="ctr">
              <a:buNone/>
            </a:pPr>
            <a:r>
              <a:rPr lang="en-CA" sz="2400" dirty="0">
                <a:solidFill>
                  <a:srgbClr val="FFFFFF"/>
                </a:solidFill>
              </a:rPr>
              <a:t>O Servants of God! I exhort you to fear God. I urge you to act in his obedience. I begin by seeking the best from God. O people! Listen to what I say to you, for I do not know, but perhaps I shall not meet you again after this year.</a:t>
            </a:r>
          </a:p>
          <a:p>
            <a:r>
              <a:rPr lang="en-CA" sz="2400" dirty="0">
                <a:solidFill>
                  <a:srgbClr val="FFFFFF"/>
                </a:solidFill>
              </a:rPr>
              <a:t>He then began to elucidate key aspects of the law and offer them words of exhortation.</a:t>
            </a:r>
            <a:endParaRPr lang="ar-AE" sz="2400" dirty="0">
              <a:solidFill>
                <a:srgbClr val="FFFFFF"/>
              </a:solidFill>
            </a:endParaRPr>
          </a:p>
          <a:p>
            <a:pPr marL="0" indent="0" algn="ctr">
              <a:buNone/>
            </a:pPr>
            <a:endParaRPr lang="en-US" dirty="0"/>
          </a:p>
        </p:txBody>
      </p:sp>
    </p:spTree>
    <p:extLst>
      <p:ext uri="{BB962C8B-B14F-4D97-AF65-F5344CB8AC3E}">
        <p14:creationId xmlns:p14="http://schemas.microsoft.com/office/powerpoint/2010/main" val="10276884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9AA439-A5EB-2198-26A7-BC25B1FB4ECE}"/>
              </a:ext>
            </a:extLst>
          </p:cNvPr>
          <p:cNvSpPr>
            <a:spLocks noGrp="1"/>
          </p:cNvSpPr>
          <p:nvPr>
            <p:ph type="title"/>
          </p:nvPr>
        </p:nvSpPr>
        <p:spPr>
          <a:xfrm>
            <a:off x="720000" y="619200"/>
            <a:ext cx="10728322" cy="752400"/>
          </a:xfrm>
        </p:spPr>
        <p:txBody>
          <a:bodyPr/>
          <a:lstStyle/>
          <a:p>
            <a:pPr algn="ctr"/>
            <a:r>
              <a:rPr lang="en-US" dirty="0"/>
              <a:t>The Event of Ghadir </a:t>
            </a:r>
            <a:r>
              <a:rPr lang="en-US" dirty="0" err="1"/>
              <a:t>Khumm</a:t>
            </a:r>
            <a:endParaRPr lang="en-US" dirty="0"/>
          </a:p>
        </p:txBody>
      </p:sp>
      <p:sp>
        <p:nvSpPr>
          <p:cNvPr id="3" name="Content Placeholder 2">
            <a:extLst>
              <a:ext uri="{FF2B5EF4-FFF2-40B4-BE49-F238E27FC236}">
                <a16:creationId xmlns:a16="http://schemas.microsoft.com/office/drawing/2014/main" id="{00BDDD78-780A-5E1F-8DB8-984F18428058}"/>
              </a:ext>
            </a:extLst>
          </p:cNvPr>
          <p:cNvSpPr>
            <a:spLocks noGrp="1"/>
          </p:cNvSpPr>
          <p:nvPr>
            <p:ph idx="1"/>
          </p:nvPr>
        </p:nvSpPr>
        <p:spPr>
          <a:xfrm>
            <a:off x="720000" y="1537856"/>
            <a:ext cx="10728325" cy="4231120"/>
          </a:xfrm>
        </p:spPr>
        <p:txBody>
          <a:bodyPr/>
          <a:lstStyle/>
          <a:p>
            <a:pPr marL="0" indent="0" algn="ctr">
              <a:buNone/>
            </a:pPr>
            <a:r>
              <a:rPr lang="ar-AE" sz="2400" dirty="0">
                <a:solidFill>
                  <a:srgbClr val="FFFFFF"/>
                </a:solidFill>
              </a:rPr>
              <a:t>وَرَوَى الطَّبْرَسِيُّ فِي «الِاحْتِجَاجِ» بِسَنَدِهِ عَنِ الطُّوسِيِّ عَنِ الْبَاقِرِ عَلَيْهِ السَّلَامُ قَالَ: لَمَّا وَقَفَ رَسُولُ اللَّهِ صَلَّى اللَّهُ عَلَيْهِ وَآلِهِ بِالْمَوْقِفِ أَتَاهُ جِبْرِيلُ عَنِ اللَّهِ تَعَالَى فَقَالَ لَهُ: يَا مُحَمَّدُ، إِنَّ اللَّهَ عَزَّ وَجَلَّ يُقْرِئُكَ السَّلَامَ وَيَقُولُ لَكَ: إِنَّهُ قَدْ دَنَا أَجَلُكَ وَمُدَّتُكَ، وَأَنَا مُسْتَقْدِمُكَ عَلَى مَا لَا بُدَّ مِنْهُ وَلَا مَحِيصَ عَنْهُ.</a:t>
            </a:r>
            <a:endParaRPr lang="en-CA" sz="2400" dirty="0">
              <a:solidFill>
                <a:srgbClr val="FFFFFF"/>
              </a:solidFill>
            </a:endParaRPr>
          </a:p>
          <a:p>
            <a:pPr marL="0" indent="0" algn="ctr">
              <a:buNone/>
            </a:pPr>
            <a:r>
              <a:rPr lang="en-CA" sz="2400" dirty="0">
                <a:solidFill>
                  <a:srgbClr val="FFFFFF"/>
                </a:solidFill>
              </a:rPr>
              <a:t>When the Messenger of God (s) stood at the [</a:t>
            </a:r>
            <a:r>
              <a:rPr lang="en-CA" sz="2400" dirty="0" err="1">
                <a:solidFill>
                  <a:srgbClr val="FFFFFF"/>
                </a:solidFill>
              </a:rPr>
              <a:t>ʿArafah</a:t>
            </a:r>
            <a:r>
              <a:rPr lang="en-CA" sz="2400" dirty="0">
                <a:solidFill>
                  <a:srgbClr val="FFFFFF"/>
                </a:solidFill>
              </a:rPr>
              <a:t>] station, Gabriel came to him from God the Exalted, and said to him: 'O Muhammad, God, Mighty and Majestic, sends you His peace and says to you: Verily, your term has drawn near and your time has come, and I am bringing you towards that which is inevitable and from which there is no escape.'</a:t>
            </a:r>
          </a:p>
          <a:p>
            <a:pPr marL="0" indent="0" algn="ctr">
              <a:buNone/>
            </a:pPr>
            <a:endParaRPr lang="ar-AE" sz="2400" dirty="0">
              <a:solidFill>
                <a:srgbClr val="FFFFFF"/>
              </a:solidFill>
            </a:endParaRPr>
          </a:p>
          <a:p>
            <a:pPr marL="0" indent="0" algn="ctr">
              <a:buNone/>
            </a:pPr>
            <a:endParaRPr lang="en-US" dirty="0"/>
          </a:p>
        </p:txBody>
      </p:sp>
    </p:spTree>
    <p:extLst>
      <p:ext uri="{BB962C8B-B14F-4D97-AF65-F5344CB8AC3E}">
        <p14:creationId xmlns:p14="http://schemas.microsoft.com/office/powerpoint/2010/main" val="28561870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F07C07-0FA2-7B36-3CF3-786EB6E0A447}"/>
              </a:ext>
            </a:extLst>
          </p:cNvPr>
          <p:cNvSpPr>
            <a:spLocks noGrp="1"/>
          </p:cNvSpPr>
          <p:nvPr>
            <p:ph type="title"/>
          </p:nvPr>
        </p:nvSpPr>
        <p:spPr>
          <a:xfrm>
            <a:off x="720000" y="619200"/>
            <a:ext cx="10728322" cy="738545"/>
          </a:xfrm>
        </p:spPr>
        <p:txBody>
          <a:bodyPr/>
          <a:lstStyle/>
          <a:p>
            <a:pPr algn="ctr"/>
            <a:r>
              <a:rPr lang="en-US" dirty="0"/>
              <a:t>The Event of Ghadir </a:t>
            </a:r>
            <a:r>
              <a:rPr lang="en-US" dirty="0" err="1"/>
              <a:t>Khumm</a:t>
            </a:r>
            <a:endParaRPr lang="en-US" dirty="0"/>
          </a:p>
        </p:txBody>
      </p:sp>
      <p:sp>
        <p:nvSpPr>
          <p:cNvPr id="3" name="Content Placeholder 2">
            <a:extLst>
              <a:ext uri="{FF2B5EF4-FFF2-40B4-BE49-F238E27FC236}">
                <a16:creationId xmlns:a16="http://schemas.microsoft.com/office/drawing/2014/main" id="{D60E730B-3186-2EB4-5B91-23AC52201D0B}"/>
              </a:ext>
            </a:extLst>
          </p:cNvPr>
          <p:cNvSpPr>
            <a:spLocks noGrp="1"/>
          </p:cNvSpPr>
          <p:nvPr>
            <p:ph idx="1"/>
          </p:nvPr>
        </p:nvSpPr>
        <p:spPr>
          <a:xfrm>
            <a:off x="720000" y="1510145"/>
            <a:ext cx="10728325" cy="4599709"/>
          </a:xfrm>
        </p:spPr>
        <p:txBody>
          <a:bodyPr/>
          <a:lstStyle/>
          <a:p>
            <a:pPr marL="0" indent="0" algn="ctr">
              <a:buNone/>
            </a:pPr>
            <a:r>
              <a:rPr lang="ar-AE" sz="2400" dirty="0">
                <a:solidFill>
                  <a:srgbClr val="FFFFFF"/>
                </a:solidFill>
              </a:rPr>
              <a:t>فَاعْهَدْ عَهْدَكَ وَ قَدِّمْ وَصِيَّتَكَ، وَ اعْمِدْ إِلَى مَا عِنْدَكَ مِنَ الْعِلْمِ وَ مِيرَاثِ عُلُومِ الْأَنْبِيَاءِ مِنْ قَبْلِكَ، وَ السِّلَاحِ وَ التَّابُوتِ وَ جَمِيعِ مَا عِنْدَكَ مِنْ آيَاتِ الْأَنْبِيَاءِ، فَسَلِّمْهُ إِلَى وَصِيِّكَ وَ خَلِيفَتِكَ مِنْ بَعْدِكَ، حُجَّتِي الْبَالِغَةِ عَلَى خَلْقِي: عَلِيِّ بْنِ أَبِي طَالِبٍ، فَأَقِمْهُ لِلنَّاسِ عِلْماً، وَ جَدِّدْ عَهْدَهُ وَ مِيثَاقَهُ وَ بَيْعَتَهُ.</a:t>
            </a:r>
            <a:endParaRPr lang="en-CA" sz="2400" dirty="0">
              <a:solidFill>
                <a:srgbClr val="FFFFFF"/>
              </a:solidFill>
            </a:endParaRPr>
          </a:p>
          <a:p>
            <a:pPr marL="0" indent="0" algn="ctr">
              <a:buNone/>
            </a:pPr>
            <a:r>
              <a:rPr lang="en-CA" sz="2400" dirty="0">
                <a:solidFill>
                  <a:srgbClr val="FFFFFF"/>
                </a:solidFill>
              </a:rPr>
              <a:t>Fulfill your oath and announce your successor. Place your legacy of knowledge from past prophets, their weapons, the ark of the covenant, and all the miracles of the prophets in the care of your successor and your vicegerent  after you—My conclusive proof upon My creation: </a:t>
            </a:r>
            <a:r>
              <a:rPr lang="en-CA" sz="2400" dirty="0" err="1">
                <a:solidFill>
                  <a:srgbClr val="FFFFFF"/>
                </a:solidFill>
              </a:rPr>
              <a:t>ʿAli</a:t>
            </a:r>
            <a:r>
              <a:rPr lang="en-CA" sz="2400" dirty="0">
                <a:solidFill>
                  <a:srgbClr val="FFFFFF"/>
                </a:solidFill>
              </a:rPr>
              <a:t> ibn Abi Talib. Appoint him as a guide for the people, renew his covenant, his pledge, and their allegiance to him."</a:t>
            </a:r>
            <a:endParaRPr lang="ar-AE" sz="2400" dirty="0">
              <a:solidFill>
                <a:srgbClr val="FFFFFF"/>
              </a:solidFill>
            </a:endParaRPr>
          </a:p>
          <a:p>
            <a:pPr marL="0" indent="0" algn="ctr">
              <a:buNone/>
            </a:pPr>
            <a:endParaRPr lang="en-US" dirty="0"/>
          </a:p>
        </p:txBody>
      </p:sp>
    </p:spTree>
    <p:extLst>
      <p:ext uri="{BB962C8B-B14F-4D97-AF65-F5344CB8AC3E}">
        <p14:creationId xmlns:p14="http://schemas.microsoft.com/office/powerpoint/2010/main" val="373255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8AB7D8-FF10-95BD-582E-FF35F82EF1D5}"/>
              </a:ext>
            </a:extLst>
          </p:cNvPr>
          <p:cNvSpPr>
            <a:spLocks noGrp="1"/>
          </p:cNvSpPr>
          <p:nvPr>
            <p:ph type="title"/>
          </p:nvPr>
        </p:nvSpPr>
        <p:spPr>
          <a:xfrm>
            <a:off x="720000" y="619200"/>
            <a:ext cx="10728322" cy="793964"/>
          </a:xfrm>
        </p:spPr>
        <p:txBody>
          <a:bodyPr/>
          <a:lstStyle/>
          <a:p>
            <a:pPr algn="ctr"/>
            <a:r>
              <a:rPr lang="en-US" dirty="0"/>
              <a:t>The Event of Ghadir </a:t>
            </a:r>
            <a:r>
              <a:rPr lang="en-US" dirty="0" err="1"/>
              <a:t>Khumm</a:t>
            </a:r>
            <a:endParaRPr lang="en-US" dirty="0"/>
          </a:p>
        </p:txBody>
      </p:sp>
      <p:sp>
        <p:nvSpPr>
          <p:cNvPr id="3" name="Content Placeholder 2">
            <a:extLst>
              <a:ext uri="{FF2B5EF4-FFF2-40B4-BE49-F238E27FC236}">
                <a16:creationId xmlns:a16="http://schemas.microsoft.com/office/drawing/2014/main" id="{F970F125-ABF0-0E89-FA81-86AE267EB030}"/>
              </a:ext>
            </a:extLst>
          </p:cNvPr>
          <p:cNvSpPr>
            <a:spLocks noGrp="1"/>
          </p:cNvSpPr>
          <p:nvPr>
            <p:ph idx="1"/>
          </p:nvPr>
        </p:nvSpPr>
        <p:spPr>
          <a:xfrm>
            <a:off x="720000" y="1413164"/>
            <a:ext cx="10728325" cy="4355811"/>
          </a:xfrm>
        </p:spPr>
        <p:txBody>
          <a:bodyPr/>
          <a:lstStyle/>
          <a:p>
            <a:r>
              <a:rPr lang="en-US" sz="2400" dirty="0">
                <a:solidFill>
                  <a:srgbClr val="FFFFFF"/>
                </a:solidFill>
              </a:rPr>
              <a:t>Sahih Al-Bukhari:</a:t>
            </a:r>
          </a:p>
          <a:p>
            <a:pPr marL="0" indent="0" algn="ctr">
              <a:buNone/>
            </a:pPr>
            <a:r>
              <a:rPr lang="ar-AE" sz="2400" dirty="0">
                <a:solidFill>
                  <a:srgbClr val="FFFFFF"/>
                </a:solidFill>
              </a:rPr>
              <a:t>جَابِرَ بْنَ سَمُرَةَ، قَالَ سَمِعْتُ النَّبِيَّ صلى الله عليه وسلم يَقُولُ ‏ "‏ يَكُونُ اثْنَا عَشَرَ أَمِيرًا ـ فَقَالَ كَلِمَةً لَمْ أَسْمَعْهَا فَقَالَ أَبِي إِنَّهُ قَالَ ـ كُلُّهُمْ مِنْ قُرَيْشٍ ‏”</a:t>
            </a:r>
            <a:endParaRPr lang="en-CA" sz="2400" dirty="0">
              <a:solidFill>
                <a:srgbClr val="FFFFFF"/>
              </a:solidFill>
            </a:endParaRPr>
          </a:p>
          <a:p>
            <a:pPr marL="0" indent="0" algn="ctr">
              <a:buNone/>
            </a:pPr>
            <a:r>
              <a:rPr lang="en-CA" sz="2400" dirty="0">
                <a:solidFill>
                  <a:srgbClr val="FFFFFF"/>
                </a:solidFill>
              </a:rPr>
              <a:t>Jabir ibn </a:t>
            </a:r>
            <a:r>
              <a:rPr lang="en-CA" sz="2400" dirty="0" err="1">
                <a:solidFill>
                  <a:srgbClr val="FFFFFF"/>
                </a:solidFill>
              </a:rPr>
              <a:t>Samurah</a:t>
            </a:r>
            <a:r>
              <a:rPr lang="en-CA" sz="2400" dirty="0">
                <a:solidFill>
                  <a:srgbClr val="FFFFFF"/>
                </a:solidFill>
              </a:rPr>
              <a:t> said: I heard the Prophet (s) say, "There will be twelve leaders." Then he said something I did not hear. So my father said: "He said, 'All of them are from Quraysh.'"</a:t>
            </a:r>
            <a:r>
              <a:rPr lang="ar-AE" sz="2400" dirty="0">
                <a:solidFill>
                  <a:srgbClr val="FFFFFF"/>
                </a:solidFill>
              </a:rPr>
              <a:t>‏‏</a:t>
            </a:r>
          </a:p>
          <a:p>
            <a:pPr marL="0" indent="0" algn="ctr">
              <a:buNone/>
            </a:pPr>
            <a:endParaRPr lang="en-US" dirty="0"/>
          </a:p>
        </p:txBody>
      </p:sp>
    </p:spTree>
    <p:extLst>
      <p:ext uri="{BB962C8B-B14F-4D97-AF65-F5344CB8AC3E}">
        <p14:creationId xmlns:p14="http://schemas.microsoft.com/office/powerpoint/2010/main" val="15107879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EC87EE-B96E-50BE-3863-08AE9FC96C78}"/>
              </a:ext>
            </a:extLst>
          </p:cNvPr>
          <p:cNvSpPr>
            <a:spLocks noGrp="1"/>
          </p:cNvSpPr>
          <p:nvPr>
            <p:ph type="title"/>
          </p:nvPr>
        </p:nvSpPr>
        <p:spPr>
          <a:xfrm>
            <a:off x="720000" y="619200"/>
            <a:ext cx="10728322" cy="710836"/>
          </a:xfrm>
        </p:spPr>
        <p:txBody>
          <a:bodyPr/>
          <a:lstStyle/>
          <a:p>
            <a:pPr algn="ctr"/>
            <a:r>
              <a:rPr lang="en-US" dirty="0"/>
              <a:t>The Event of Ghadir </a:t>
            </a:r>
            <a:r>
              <a:rPr lang="en-US" dirty="0" err="1"/>
              <a:t>Khumm</a:t>
            </a:r>
            <a:endParaRPr lang="en-US" dirty="0"/>
          </a:p>
        </p:txBody>
      </p:sp>
      <p:sp>
        <p:nvSpPr>
          <p:cNvPr id="3" name="Content Placeholder 2">
            <a:extLst>
              <a:ext uri="{FF2B5EF4-FFF2-40B4-BE49-F238E27FC236}">
                <a16:creationId xmlns:a16="http://schemas.microsoft.com/office/drawing/2014/main" id="{41D25F61-88E0-9324-B078-F0F160C6A509}"/>
              </a:ext>
            </a:extLst>
          </p:cNvPr>
          <p:cNvSpPr>
            <a:spLocks noGrp="1"/>
          </p:cNvSpPr>
          <p:nvPr>
            <p:ph idx="1"/>
          </p:nvPr>
        </p:nvSpPr>
        <p:spPr>
          <a:xfrm>
            <a:off x="720000" y="1482436"/>
            <a:ext cx="10728325" cy="5250873"/>
          </a:xfrm>
        </p:spPr>
        <p:txBody>
          <a:bodyPr>
            <a:normAutofit/>
          </a:bodyPr>
          <a:lstStyle/>
          <a:p>
            <a:pPr marL="0" indent="0" algn="ctr">
              <a:buNone/>
            </a:pPr>
            <a:r>
              <a:rPr lang="ar-AE" sz="2400" dirty="0">
                <a:solidFill>
                  <a:srgbClr val="FFFFFF"/>
                </a:solidFill>
              </a:rPr>
              <a:t>عَن جَابِرِ بْنِ سَمُرَةَ قَالَ: خَطَبَنَا رَسُولُ اللَّهِ صَلَّى اللَّهُ عَلَيْهِ وَسَلَّمَ بِعَرَفَاتٍ... يَقُولُ: "لَنْ يَزَالَ هَذَا الأَمْرُ عَزِيزًا ظَاهِرًا حَتَّى يَمْلِكَ اثْنَا عَشَرَ كُلُّهُمْ". ثُمَّ لَغَطَ القَوْمُ وَتَكَلَّمُوا، فَلَمْ أَفْهَمْ قَوْلَهُ بَعْدَ "كُلُّهُمْ"، فَقُلْتُ لِأَبِي: يَا أَبَتَاهْ، مَا بَعْدَ "كُلُّهُمْ"؟ قَالَ: "كُلُّهُمْ مِنْ قُرَيْشٍ"</a:t>
            </a:r>
          </a:p>
          <a:p>
            <a:pPr marL="0" indent="0" algn="ctr">
              <a:buNone/>
            </a:pPr>
            <a:r>
              <a:rPr lang="en-US" sz="2400" dirty="0">
                <a:solidFill>
                  <a:srgbClr val="FFFFFF"/>
                </a:solidFill>
              </a:rPr>
              <a:t>Jabir ibn </a:t>
            </a:r>
            <a:r>
              <a:rPr lang="en-US" sz="2400" dirty="0" err="1">
                <a:solidFill>
                  <a:srgbClr val="FFFFFF"/>
                </a:solidFill>
              </a:rPr>
              <a:t>Samurah</a:t>
            </a:r>
            <a:r>
              <a:rPr lang="en-US" sz="2400" dirty="0">
                <a:solidFill>
                  <a:srgbClr val="FFFFFF"/>
                </a:solidFill>
              </a:rPr>
              <a:t> said: The Messenger of God (s) addressed us at </a:t>
            </a:r>
            <a:r>
              <a:rPr lang="en-US" sz="2400" dirty="0" err="1">
                <a:solidFill>
                  <a:srgbClr val="FFFFFF"/>
                </a:solidFill>
              </a:rPr>
              <a:t>ʿArafah</a:t>
            </a:r>
            <a:r>
              <a:rPr lang="en-US" sz="2400" dirty="0">
                <a:solidFill>
                  <a:srgbClr val="FFFFFF"/>
                </a:solidFill>
              </a:rPr>
              <a:t>, saying: "This matter will remain strong and manifest until twelve [leaders] take charge, all of them..." Then the people made noise and spoke, and I could not understand what he said after "all of them." So I asked my father, "O my father, what did he say after 'all of them'?" He replied, "All of them are from Quraysh.”</a:t>
            </a:r>
            <a:endParaRPr lang="en-US" dirty="0">
              <a:solidFill>
                <a:srgbClr val="FFFFFF"/>
              </a:solidFill>
            </a:endParaRPr>
          </a:p>
          <a:p>
            <a:pPr marL="0" indent="0">
              <a:buNone/>
            </a:pPr>
            <a:r>
              <a:rPr lang="en-US" dirty="0">
                <a:solidFill>
                  <a:srgbClr val="FFFFFF"/>
                </a:solidFill>
              </a:rPr>
              <a:t>Source: </a:t>
            </a:r>
            <a:r>
              <a:rPr lang="en-US" dirty="0" err="1">
                <a:solidFill>
                  <a:srgbClr val="FFFFFF"/>
                </a:solidFill>
              </a:rPr>
              <a:t>Musnad</a:t>
            </a:r>
            <a:r>
              <a:rPr lang="en-US" dirty="0">
                <a:solidFill>
                  <a:srgbClr val="FFFFFF"/>
                </a:solidFill>
              </a:rPr>
              <a:t> Ahmad ibn </a:t>
            </a:r>
            <a:r>
              <a:rPr lang="en-US" dirty="0" err="1">
                <a:solidFill>
                  <a:srgbClr val="FFFFFF"/>
                </a:solidFill>
              </a:rPr>
              <a:t>Hanbal</a:t>
            </a:r>
            <a:endParaRPr lang="en-US" dirty="0">
              <a:solidFill>
                <a:srgbClr val="FFFFFF"/>
              </a:solidFill>
            </a:endParaRPr>
          </a:p>
        </p:txBody>
      </p:sp>
    </p:spTree>
    <p:extLst>
      <p:ext uri="{BB962C8B-B14F-4D97-AF65-F5344CB8AC3E}">
        <p14:creationId xmlns:p14="http://schemas.microsoft.com/office/powerpoint/2010/main" val="9865324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C8CE67-194C-89F5-B8EE-ABE1A3D87D98}"/>
              </a:ext>
            </a:extLst>
          </p:cNvPr>
          <p:cNvSpPr>
            <a:spLocks noGrp="1"/>
          </p:cNvSpPr>
          <p:nvPr>
            <p:ph type="title"/>
          </p:nvPr>
        </p:nvSpPr>
        <p:spPr>
          <a:xfrm>
            <a:off x="720000" y="619200"/>
            <a:ext cx="10728322" cy="807818"/>
          </a:xfrm>
        </p:spPr>
        <p:txBody>
          <a:bodyPr/>
          <a:lstStyle/>
          <a:p>
            <a:pPr algn="ctr"/>
            <a:r>
              <a:rPr lang="en-US" dirty="0"/>
              <a:t>The Event of Ghadir </a:t>
            </a:r>
            <a:r>
              <a:rPr lang="en-US" dirty="0" err="1"/>
              <a:t>Khumm</a:t>
            </a:r>
            <a:endParaRPr lang="en-US" dirty="0"/>
          </a:p>
        </p:txBody>
      </p:sp>
      <p:sp>
        <p:nvSpPr>
          <p:cNvPr id="3" name="Content Placeholder 2">
            <a:extLst>
              <a:ext uri="{FF2B5EF4-FFF2-40B4-BE49-F238E27FC236}">
                <a16:creationId xmlns:a16="http://schemas.microsoft.com/office/drawing/2014/main" id="{21FD6BAC-5030-8737-46E1-824692CBE180}"/>
              </a:ext>
            </a:extLst>
          </p:cNvPr>
          <p:cNvSpPr>
            <a:spLocks noGrp="1"/>
          </p:cNvSpPr>
          <p:nvPr>
            <p:ph idx="1"/>
          </p:nvPr>
        </p:nvSpPr>
        <p:spPr>
          <a:xfrm>
            <a:off x="720000" y="1427019"/>
            <a:ext cx="10728325" cy="5223164"/>
          </a:xfrm>
        </p:spPr>
        <p:txBody>
          <a:bodyPr>
            <a:normAutofit/>
          </a:bodyPr>
          <a:lstStyle/>
          <a:p>
            <a:pPr marL="0" indent="0" algn="ctr">
              <a:buNone/>
            </a:pPr>
            <a:r>
              <a:rPr lang="ar-AE" dirty="0">
                <a:solidFill>
                  <a:srgbClr val="FFFFFF"/>
                </a:solidFill>
              </a:rPr>
              <a:t>ق</a:t>
            </a:r>
            <a:r>
              <a:rPr lang="ar-AE" sz="2400" dirty="0">
                <a:solidFill>
                  <a:srgbClr val="FFFFFF"/>
                </a:solidFill>
              </a:rPr>
              <a:t>َالَ الْبَاقِرُ عَلَيْهِ السَّلَامُ: فَخَشِيَ رَسُولُ اللَّهِ صَلَّى اللَّهُ عَلَيْهِ وَآلِهِ مِنْ قَوْمِهِ، وَأَهْلِ النِّفَاقِ وَالشِّقَاقِ أَنْ يَتَفَرَّقُوا وَيَرْجِعُوا إِلَى الْجَاهِلِيَّةِ، لِمَا عَرَفَ مِنْ عَدَاوَاتٍ وَمَا تَنْطَوِي عَلَيْهِ أَنْفُسُهُمْ مِنَ الْعَدَاوَةِ وَالْبَغْضَاءِ لِعَلِيٍّ عَلَيْهِ السَّلَامُ. فَسَأَلَ جِبْرِيلَ أَنْ يَسْأَلَ رَبَّهُ لَهُ الْعِصْمَةَ مِنَ النَّاسِ، وَأَخَّرَ ذَلِكَ وَانْتَظَرَ أَنْ يَأْتِيَهُ جِبْرِيلُ عَنِ اللَّهِ جَلَّ اسْمُهُ بِالْعِصْمَةِ مِنَ النَّاسِ.</a:t>
            </a:r>
            <a:endParaRPr lang="en-CA" sz="2400" dirty="0">
              <a:solidFill>
                <a:srgbClr val="FFFFFF"/>
              </a:solidFill>
            </a:endParaRPr>
          </a:p>
          <a:p>
            <a:pPr marL="0" indent="0" algn="ctr">
              <a:buNone/>
            </a:pPr>
            <a:r>
              <a:rPr lang="en-CA" sz="2400" dirty="0">
                <a:solidFill>
                  <a:srgbClr val="FFFFFF"/>
                </a:solidFill>
              </a:rPr>
              <a:t>The Messenger of God (s) feared for his people, and the hypocrites and dissenters, that they would disperse and revert to the ways of ignorance, due to what he knew of their enmities and the deep-seated hostility and hatred they harboured towards Ali (a). So, he asked Gabriel to request from his Lord protection from the people, and he delayed the matter, waiting for Gabriel to come to him from God, Glorified be His name, with the assurance of protection from the people."</a:t>
            </a:r>
            <a:endParaRPr lang="ar-AE" sz="2400" dirty="0">
              <a:solidFill>
                <a:srgbClr val="FFFFFF"/>
              </a:solidFill>
            </a:endParaRPr>
          </a:p>
          <a:p>
            <a:pPr marL="0" indent="0" algn="ctr">
              <a:buNone/>
            </a:pPr>
            <a:endParaRPr lang="en-US" dirty="0"/>
          </a:p>
        </p:txBody>
      </p:sp>
    </p:spTree>
    <p:extLst>
      <p:ext uri="{BB962C8B-B14F-4D97-AF65-F5344CB8AC3E}">
        <p14:creationId xmlns:p14="http://schemas.microsoft.com/office/powerpoint/2010/main" val="467086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9E90F5-43C8-F342-9ED3-5977A50DEDA4}"/>
              </a:ext>
            </a:extLst>
          </p:cNvPr>
          <p:cNvSpPr>
            <a:spLocks noGrp="1"/>
          </p:cNvSpPr>
          <p:nvPr>
            <p:ph type="title"/>
          </p:nvPr>
        </p:nvSpPr>
        <p:spPr>
          <a:xfrm>
            <a:off x="720000" y="619200"/>
            <a:ext cx="10728322" cy="724691"/>
          </a:xfrm>
        </p:spPr>
        <p:txBody>
          <a:bodyPr/>
          <a:lstStyle/>
          <a:p>
            <a:pPr algn="ctr"/>
            <a:r>
              <a:rPr lang="en-US" dirty="0"/>
              <a:t>The Event of Ghadir </a:t>
            </a:r>
            <a:r>
              <a:rPr lang="en-US" dirty="0" err="1"/>
              <a:t>Khumm</a:t>
            </a:r>
            <a:endParaRPr lang="en-US" dirty="0"/>
          </a:p>
        </p:txBody>
      </p:sp>
      <p:sp>
        <p:nvSpPr>
          <p:cNvPr id="3" name="Content Placeholder 2">
            <a:extLst>
              <a:ext uri="{FF2B5EF4-FFF2-40B4-BE49-F238E27FC236}">
                <a16:creationId xmlns:a16="http://schemas.microsoft.com/office/drawing/2014/main" id="{71A18B2A-F009-8998-5AF2-D6EC23C72FE8}"/>
              </a:ext>
            </a:extLst>
          </p:cNvPr>
          <p:cNvSpPr>
            <a:spLocks noGrp="1"/>
          </p:cNvSpPr>
          <p:nvPr>
            <p:ph idx="1"/>
          </p:nvPr>
        </p:nvSpPr>
        <p:spPr>
          <a:xfrm>
            <a:off x="720000" y="1496292"/>
            <a:ext cx="10728325" cy="4272684"/>
          </a:xfrm>
        </p:spPr>
        <p:txBody>
          <a:bodyPr/>
          <a:lstStyle/>
          <a:p>
            <a:r>
              <a:rPr lang="en-US" sz="2400" dirty="0">
                <a:solidFill>
                  <a:srgbClr val="FFFFFF"/>
                </a:solidFill>
              </a:rPr>
              <a:t>On the 10th of </a:t>
            </a:r>
            <a:r>
              <a:rPr lang="en-US" sz="2400" dirty="0" err="1">
                <a:solidFill>
                  <a:srgbClr val="FFFFFF"/>
                </a:solidFill>
              </a:rPr>
              <a:t>Dhul</a:t>
            </a:r>
            <a:r>
              <a:rPr lang="en-US" sz="2400" dirty="0">
                <a:solidFill>
                  <a:srgbClr val="FFFFFF"/>
                </a:solidFill>
              </a:rPr>
              <a:t> </a:t>
            </a:r>
            <a:r>
              <a:rPr lang="en-US" sz="2400" dirty="0" err="1">
                <a:solidFill>
                  <a:srgbClr val="FFFFFF"/>
                </a:solidFill>
              </a:rPr>
              <a:t>Hijjah</a:t>
            </a:r>
            <a:r>
              <a:rPr lang="en-US" sz="2400" dirty="0">
                <a:solidFill>
                  <a:srgbClr val="FFFFFF"/>
                </a:solidFill>
              </a:rPr>
              <a:t>, after completing the rites of Mina, he delivered another address, akin to his previous ones. As he concluded, he said:</a:t>
            </a:r>
          </a:p>
          <a:p>
            <a:pPr marL="0" indent="0" algn="ctr">
              <a:buNone/>
            </a:pPr>
            <a:r>
              <a:rPr lang="ar-AE" sz="2400" dirty="0">
                <a:solidFill>
                  <a:srgbClr val="FFFFFF"/>
                </a:solidFill>
              </a:rPr>
              <a:t>أَيُّهَا النَّاسُ، احْفَظُوا قَوْلِي تَنْتَفِعُوا بِهِ بَعْدِي، وَافْهَمُوهُ تَنْعَشُوا: أَلَا لَا تَرْجِعُوا بَعْدِي كُفَّارًا يَضْرِبُ بَعْضُكُمْ رِقَابَ بَعْضٍ بِالسَّيْفِ عَلَى الدُّنْيَا.</a:t>
            </a:r>
            <a:endParaRPr lang="en-CA" sz="2400" dirty="0">
              <a:solidFill>
                <a:srgbClr val="FFFFFF"/>
              </a:solidFill>
            </a:endParaRPr>
          </a:p>
          <a:p>
            <a:pPr marL="0" indent="0" algn="ctr">
              <a:buNone/>
            </a:pPr>
            <a:r>
              <a:rPr lang="en-CA" sz="2400" dirty="0">
                <a:solidFill>
                  <a:srgbClr val="FFFFFF"/>
                </a:solidFill>
              </a:rPr>
              <a:t>O people, remember my words so you may benefit from them after I am gone, and understand them so that you may thrive: Beware, do not return to disbelief after me, striking each other's necks with swords over worldly matters."</a:t>
            </a:r>
            <a:endParaRPr lang="ar-AE" sz="2400" dirty="0">
              <a:solidFill>
                <a:srgbClr val="FFFFFF"/>
              </a:solidFill>
            </a:endParaRPr>
          </a:p>
          <a:p>
            <a:pPr marL="0" indent="0" algn="ctr">
              <a:buNone/>
            </a:pPr>
            <a:endParaRPr lang="en-US" dirty="0"/>
          </a:p>
        </p:txBody>
      </p:sp>
    </p:spTree>
    <p:extLst>
      <p:ext uri="{BB962C8B-B14F-4D97-AF65-F5344CB8AC3E}">
        <p14:creationId xmlns:p14="http://schemas.microsoft.com/office/powerpoint/2010/main" val="2029883350"/>
      </p:ext>
    </p:extLst>
  </p:cSld>
  <p:clrMapOvr>
    <a:masterClrMapping/>
  </p:clrMapOvr>
</p:sld>
</file>

<file path=ppt/theme/theme1.xml><?xml version="1.0" encoding="utf-8"?>
<a:theme xmlns:a="http://schemas.openxmlformats.org/drawingml/2006/main" name="BlobVTI">
  <a:themeElements>
    <a:clrScheme name="Blob V2">
      <a:dk1>
        <a:sysClr val="windowText" lastClr="000000"/>
      </a:dk1>
      <a:lt1>
        <a:sysClr val="window" lastClr="FFFFFF"/>
      </a:lt1>
      <a:dk2>
        <a:srgbClr val="0B2827"/>
      </a:dk2>
      <a:lt2>
        <a:srgbClr val="DAE3E3"/>
      </a:lt2>
      <a:accent1>
        <a:srgbClr val="B495C2"/>
      </a:accent1>
      <a:accent2>
        <a:srgbClr val="767E37"/>
      </a:accent2>
      <a:accent3>
        <a:srgbClr val="8FA3A3"/>
      </a:accent3>
      <a:accent4>
        <a:srgbClr val="CE7F01"/>
      </a:accent4>
      <a:accent5>
        <a:srgbClr val="D15A29"/>
      </a:accent5>
      <a:accent6>
        <a:srgbClr val="B88470"/>
      </a:accent6>
      <a:hlink>
        <a:srgbClr val="B57001"/>
      </a:hlink>
      <a:folHlink>
        <a:srgbClr val="996209"/>
      </a:folHlink>
    </a:clrScheme>
    <a:fontScheme name="Blob">
      <a:majorFont>
        <a:latin typeface="Sagona Book"/>
        <a:ea typeface=""/>
        <a:cs typeface=""/>
      </a:majorFont>
      <a:minorFont>
        <a:latin typeface="Avenir Next LT Pr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bVTI" id="{06D3AACF-B619-4265-899F-5E2FB3A445D5}" vid="{F5918863-BA1A-4735-81A8-3E7BFBDA8478}"/>
    </a:ext>
  </a:extLst>
</a:theme>
</file>

<file path=docProps/app.xml><?xml version="1.0" encoding="utf-8"?>
<Properties xmlns="http://schemas.openxmlformats.org/officeDocument/2006/extended-properties" xmlns:vt="http://schemas.openxmlformats.org/officeDocument/2006/docPropsVTypes">
  <TotalTime>32333</TotalTime>
  <Words>2836</Words>
  <Application>Microsoft Macintosh PowerPoint</Application>
  <PresentationFormat>Widescreen</PresentationFormat>
  <Paragraphs>76</Paragraphs>
  <Slides>22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Arial</vt:lpstr>
      <vt:lpstr>Avenir Next LT Pro</vt:lpstr>
      <vt:lpstr>Sagona Book</vt:lpstr>
      <vt:lpstr>The Hand Extrablack</vt:lpstr>
      <vt:lpstr>BlobVTI</vt:lpstr>
      <vt:lpstr>The Life of Prophet Muhammad</vt:lpstr>
      <vt:lpstr>The Event of Ghadir Khumm</vt:lpstr>
      <vt:lpstr>The Event of Ghadir Khumm</vt:lpstr>
      <vt:lpstr>The Event of Ghadir Khumm</vt:lpstr>
      <vt:lpstr>The Event of Ghadir Khumm</vt:lpstr>
      <vt:lpstr>The Event of Ghadir Khumm</vt:lpstr>
      <vt:lpstr>The Event of Ghadir Khumm</vt:lpstr>
      <vt:lpstr>The Event of Ghadir Khumm</vt:lpstr>
      <vt:lpstr>The Event of Ghadir Khumm</vt:lpstr>
      <vt:lpstr>The Event of Ghadir Khumm</vt:lpstr>
      <vt:lpstr>The Event of Ghadir Khumm</vt:lpstr>
      <vt:lpstr>The Event of Ghadir Khumm</vt:lpstr>
      <vt:lpstr>The Event of Ghadir Khumm</vt:lpstr>
      <vt:lpstr>The Event of Ghadir Khumm</vt:lpstr>
      <vt:lpstr>The Event of Ghadir Khumm</vt:lpstr>
      <vt:lpstr>The Event of Ghadir Khumm</vt:lpstr>
      <vt:lpstr>The Event of Ghadir Khumm</vt:lpstr>
      <vt:lpstr>The Event of Ghadir Khumm</vt:lpstr>
      <vt:lpstr>The Event of Ghadir Khumm</vt:lpstr>
      <vt:lpstr>The Event of Ghadir Khumm</vt:lpstr>
      <vt:lpstr>The Event of Ghadir Khumm</vt:lpstr>
      <vt:lpstr>The Event of Ghadir Khumm</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Prophet Muhammad</dc:title>
  <dc:creator>awnasser@outlook.com</dc:creator>
  <cp:lastModifiedBy>Sheikh Azhar Nasser</cp:lastModifiedBy>
  <cp:revision>1926</cp:revision>
  <dcterms:created xsi:type="dcterms:W3CDTF">2020-11-25T07:02:27Z</dcterms:created>
  <dcterms:modified xsi:type="dcterms:W3CDTF">2024-10-23T16:46:11Z</dcterms:modified>
</cp:coreProperties>
</file>