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74" r:id="rId8"/>
    <p:sldId id="279"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5" r:id="rId22"/>
    <p:sldId id="276" r:id="rId23"/>
    <p:sldId id="277" r:id="rId24"/>
    <p:sldId id="278"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55"/>
    <p:restoredTop sz="94787"/>
  </p:normalViewPr>
  <p:slideViewPr>
    <p:cSldViewPr snapToGrid="0" snapToObjects="1">
      <p:cViewPr varScale="1">
        <p:scale>
          <a:sx n="103" d="100"/>
          <a:sy n="103" d="100"/>
        </p:scale>
        <p:origin x="84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October 27,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October 27,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October 27,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October 27,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October 27,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October 27,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October 27,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October 27,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October 27,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October 27,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October 27,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October 27,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33</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34F9E-F521-CB4D-A428-217DDD38CC46}"/>
              </a:ext>
            </a:extLst>
          </p:cNvPr>
          <p:cNvSpPr>
            <a:spLocks noGrp="1"/>
          </p:cNvSpPr>
          <p:nvPr>
            <p:ph type="title"/>
          </p:nvPr>
        </p:nvSpPr>
        <p:spPr>
          <a:xfrm>
            <a:off x="720000" y="619200"/>
            <a:ext cx="10728322" cy="641189"/>
          </a:xfrm>
        </p:spPr>
        <p:txBody>
          <a:bodyPr/>
          <a:lstStyle/>
          <a:p>
            <a:pPr algn="ctr"/>
            <a:r>
              <a:rPr lang="en-US" dirty="0"/>
              <a:t>The Expedition of Hamza</a:t>
            </a:r>
          </a:p>
        </p:txBody>
      </p:sp>
      <p:sp>
        <p:nvSpPr>
          <p:cNvPr id="3" name="Content Placeholder 2">
            <a:extLst>
              <a:ext uri="{FF2B5EF4-FFF2-40B4-BE49-F238E27FC236}">
                <a16:creationId xmlns:a16="http://schemas.microsoft.com/office/drawing/2014/main" id="{2490D496-D1D2-A242-9B59-C8A9BFC1FC28}"/>
              </a:ext>
            </a:extLst>
          </p:cNvPr>
          <p:cNvSpPr>
            <a:spLocks noGrp="1"/>
          </p:cNvSpPr>
          <p:nvPr>
            <p:ph idx="1"/>
          </p:nvPr>
        </p:nvSpPr>
        <p:spPr>
          <a:xfrm>
            <a:off x="720000" y="1260390"/>
            <a:ext cx="10728325" cy="4508586"/>
          </a:xfrm>
        </p:spPr>
        <p:txBody>
          <a:bodyPr>
            <a:noAutofit/>
          </a:bodyPr>
          <a:lstStyle/>
          <a:p>
            <a:r>
              <a:rPr lang="en-US" dirty="0"/>
              <a:t>The first expedition </a:t>
            </a:r>
            <a:r>
              <a:rPr lang="ar-SA" dirty="0"/>
              <a:t>سرية </a:t>
            </a:r>
            <a:r>
              <a:rPr lang="en-US" dirty="0"/>
              <a:t> order by the Prophet was under the leadership of his uncle, Hamza in 1AH in the month of Ramadan.</a:t>
            </a:r>
          </a:p>
          <a:p>
            <a:r>
              <a:rPr lang="en-US" dirty="0"/>
              <a:t>The raid was comprised of 30-40 emigrants </a:t>
            </a:r>
            <a:r>
              <a:rPr lang="en-CA" dirty="0"/>
              <a:t>and they were given the task of intercepting a caravan that belonged to Quraysh.</a:t>
            </a:r>
          </a:p>
          <a:p>
            <a:r>
              <a:rPr lang="en-CA" dirty="0"/>
              <a:t>Abu </a:t>
            </a:r>
            <a:r>
              <a:rPr lang="en-CA" dirty="0" err="1"/>
              <a:t>Jahl</a:t>
            </a:r>
            <a:r>
              <a:rPr lang="en-CA" dirty="0"/>
              <a:t> was the leader of the caravan and he was accompanied by 300 riders.</a:t>
            </a:r>
          </a:p>
          <a:p>
            <a:r>
              <a:rPr lang="en-CA" dirty="0"/>
              <a:t>The two parties encountered each other, aligned and stood face to face in preparation for battle but </a:t>
            </a:r>
            <a:r>
              <a:rPr lang="en-CA" dirty="0" err="1"/>
              <a:t>Majdi</a:t>
            </a:r>
            <a:r>
              <a:rPr lang="en-CA" dirty="0"/>
              <a:t> ibn Amr al-Juhani, a </a:t>
            </a:r>
            <a:r>
              <a:rPr lang="en-CA" dirty="0" err="1"/>
              <a:t>Qurayshi</a:t>
            </a:r>
            <a:r>
              <a:rPr lang="en-CA" dirty="0"/>
              <a:t> who was friendly to both the parties intervened between them; so both parties separated without fighting. Hamza returned to Medina and Abu </a:t>
            </a:r>
            <a:r>
              <a:rPr lang="en-CA" dirty="0" err="1"/>
              <a:t>Jahl</a:t>
            </a:r>
            <a:r>
              <a:rPr lang="en-CA" dirty="0"/>
              <a:t> proceeded towards Makkah.</a:t>
            </a:r>
            <a:endParaRPr lang="en-US" dirty="0"/>
          </a:p>
        </p:txBody>
      </p:sp>
    </p:spTree>
    <p:extLst>
      <p:ext uri="{BB962C8B-B14F-4D97-AF65-F5344CB8AC3E}">
        <p14:creationId xmlns:p14="http://schemas.microsoft.com/office/powerpoint/2010/main" val="1407026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8BBCF-1F05-D34F-A186-82606A006420}"/>
              </a:ext>
            </a:extLst>
          </p:cNvPr>
          <p:cNvSpPr>
            <a:spLocks noGrp="1"/>
          </p:cNvSpPr>
          <p:nvPr>
            <p:ph type="title"/>
          </p:nvPr>
        </p:nvSpPr>
        <p:spPr>
          <a:xfrm>
            <a:off x="720000" y="619200"/>
            <a:ext cx="10728322" cy="727686"/>
          </a:xfrm>
        </p:spPr>
        <p:txBody>
          <a:bodyPr>
            <a:normAutofit fontScale="90000"/>
          </a:bodyPr>
          <a:lstStyle/>
          <a:p>
            <a:pPr algn="ctr"/>
            <a:r>
              <a:rPr lang="en-CA" dirty="0"/>
              <a:t>The Expedition of </a:t>
            </a:r>
            <a:r>
              <a:rPr lang="en-CA" dirty="0" err="1"/>
              <a:t>Ubaydah</a:t>
            </a:r>
            <a:r>
              <a:rPr lang="en-CA" dirty="0"/>
              <a:t> ibn al-Harith</a:t>
            </a:r>
            <a:br>
              <a:rPr lang="en-CA" dirty="0"/>
            </a:br>
            <a:endParaRPr lang="en-US" dirty="0"/>
          </a:p>
        </p:txBody>
      </p:sp>
      <p:sp>
        <p:nvSpPr>
          <p:cNvPr id="3" name="Content Placeholder 2">
            <a:extLst>
              <a:ext uri="{FF2B5EF4-FFF2-40B4-BE49-F238E27FC236}">
                <a16:creationId xmlns:a16="http://schemas.microsoft.com/office/drawing/2014/main" id="{90385A38-A97D-EA49-84AF-B888F7AEA7F5}"/>
              </a:ext>
            </a:extLst>
          </p:cNvPr>
          <p:cNvSpPr>
            <a:spLocks noGrp="1"/>
          </p:cNvSpPr>
          <p:nvPr>
            <p:ph idx="1"/>
          </p:nvPr>
        </p:nvSpPr>
        <p:spPr>
          <a:xfrm>
            <a:off x="720000" y="1346886"/>
            <a:ext cx="10728325" cy="4422089"/>
          </a:xfrm>
        </p:spPr>
        <p:txBody>
          <a:bodyPr>
            <a:normAutofit/>
          </a:bodyPr>
          <a:lstStyle/>
          <a:p>
            <a:r>
              <a:rPr lang="en-US" sz="2400" dirty="0"/>
              <a:t>The Prophet sent </a:t>
            </a:r>
            <a:r>
              <a:rPr lang="en-US" sz="2400" dirty="0" err="1"/>
              <a:t>Ubaydah</a:t>
            </a:r>
            <a:r>
              <a:rPr lang="en-US" sz="2400" dirty="0"/>
              <a:t> ibn al-Harith with a party of 60-70 armed emigrants to the valley of Rabigh. They expected to intercept a Quraysh caravan that was returning from Syria under the protection of Abu Sufyan and 200 armed riders.</a:t>
            </a:r>
          </a:p>
          <a:p>
            <a:r>
              <a:rPr lang="en-CA" sz="2400" dirty="0"/>
              <a:t>Some arrows were shot back and forth but no blood was shed, and then a neutral party came in and basically caused a type of truce, and the Quraysh went their way, and the Muslims went their way.</a:t>
            </a:r>
            <a:endParaRPr lang="en-US" sz="2400" dirty="0"/>
          </a:p>
          <a:p>
            <a:endParaRPr lang="en-US" sz="2400" dirty="0"/>
          </a:p>
        </p:txBody>
      </p:sp>
    </p:spTree>
    <p:extLst>
      <p:ext uri="{BB962C8B-B14F-4D97-AF65-F5344CB8AC3E}">
        <p14:creationId xmlns:p14="http://schemas.microsoft.com/office/powerpoint/2010/main" val="3596595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D5AB5-EA02-6A41-98E4-1929A011D41B}"/>
              </a:ext>
            </a:extLst>
          </p:cNvPr>
          <p:cNvSpPr>
            <a:spLocks noGrp="1"/>
          </p:cNvSpPr>
          <p:nvPr>
            <p:ph type="title"/>
          </p:nvPr>
        </p:nvSpPr>
        <p:spPr>
          <a:xfrm>
            <a:off x="720000" y="619200"/>
            <a:ext cx="10728322" cy="715330"/>
          </a:xfrm>
        </p:spPr>
        <p:txBody>
          <a:bodyPr>
            <a:normAutofit fontScale="90000"/>
          </a:bodyPr>
          <a:lstStyle/>
          <a:p>
            <a:pPr algn="ctr"/>
            <a:r>
              <a:rPr lang="en-CA" dirty="0"/>
              <a:t>The Expedition of </a:t>
            </a:r>
            <a:r>
              <a:rPr lang="en-CA" dirty="0" err="1"/>
              <a:t>Ubaydah</a:t>
            </a:r>
            <a:r>
              <a:rPr lang="en-CA" dirty="0"/>
              <a:t> ibn al-Harith</a:t>
            </a:r>
            <a:br>
              <a:rPr lang="en-CA" dirty="0"/>
            </a:br>
            <a:endParaRPr lang="en-US" dirty="0"/>
          </a:p>
        </p:txBody>
      </p:sp>
      <p:sp>
        <p:nvSpPr>
          <p:cNvPr id="3" name="Content Placeholder 2">
            <a:extLst>
              <a:ext uri="{FF2B5EF4-FFF2-40B4-BE49-F238E27FC236}">
                <a16:creationId xmlns:a16="http://schemas.microsoft.com/office/drawing/2014/main" id="{45174B7C-04EA-AA4C-B71B-9D861CEA2332}"/>
              </a:ext>
            </a:extLst>
          </p:cNvPr>
          <p:cNvSpPr>
            <a:spLocks noGrp="1"/>
          </p:cNvSpPr>
          <p:nvPr>
            <p:ph idx="1"/>
          </p:nvPr>
        </p:nvSpPr>
        <p:spPr>
          <a:xfrm>
            <a:off x="720000" y="1248032"/>
            <a:ext cx="10728325" cy="4520943"/>
          </a:xfrm>
        </p:spPr>
        <p:txBody>
          <a:bodyPr>
            <a:normAutofit/>
          </a:bodyPr>
          <a:lstStyle/>
          <a:p>
            <a:r>
              <a:rPr lang="en-US" sz="2400" dirty="0"/>
              <a:t> </a:t>
            </a:r>
            <a:r>
              <a:rPr lang="en-US" sz="2400" dirty="0" err="1"/>
              <a:t>Sa`d</a:t>
            </a:r>
            <a:r>
              <a:rPr lang="en-US" sz="2400" dirty="0"/>
              <a:t> ibn Abi </a:t>
            </a:r>
            <a:r>
              <a:rPr lang="en-US" sz="2400" dirty="0" err="1"/>
              <a:t>Waqqas</a:t>
            </a:r>
            <a:r>
              <a:rPr lang="en-US" sz="2400" dirty="0"/>
              <a:t> shot an arrow at the Quraysh. This is known as the first arrow of Islam.</a:t>
            </a:r>
          </a:p>
          <a:p>
            <a:r>
              <a:rPr lang="en-CA" sz="2400" dirty="0"/>
              <a:t>After this, the neutral tribe formed an alliance with the Muslims. </a:t>
            </a:r>
          </a:p>
          <a:p>
            <a:r>
              <a:rPr lang="en-CA" sz="2400" dirty="0"/>
              <a:t>More tribes are embracing, if not the religion of Islam, at least the political state of Islam. What does it mean embracing the political state? They write a contract that they won't support the Quraysh; and if the Quraysh comes, they will inform the Prophet</a:t>
            </a:r>
            <a:endParaRPr lang="en-US" sz="2400" dirty="0"/>
          </a:p>
        </p:txBody>
      </p:sp>
    </p:spTree>
    <p:extLst>
      <p:ext uri="{BB962C8B-B14F-4D97-AF65-F5344CB8AC3E}">
        <p14:creationId xmlns:p14="http://schemas.microsoft.com/office/powerpoint/2010/main" val="722795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31FE3-F359-B64A-AFCD-50380C325E05}"/>
              </a:ext>
            </a:extLst>
          </p:cNvPr>
          <p:cNvSpPr>
            <a:spLocks noGrp="1"/>
          </p:cNvSpPr>
          <p:nvPr>
            <p:ph type="title"/>
          </p:nvPr>
        </p:nvSpPr>
        <p:spPr>
          <a:xfrm>
            <a:off x="720000" y="619200"/>
            <a:ext cx="10728322" cy="727686"/>
          </a:xfrm>
        </p:spPr>
        <p:txBody>
          <a:bodyPr/>
          <a:lstStyle/>
          <a:p>
            <a:pPr algn="ctr"/>
            <a:r>
              <a:rPr lang="en-CA" dirty="0"/>
              <a:t>The Expedition to al-</a:t>
            </a:r>
            <a:r>
              <a:rPr lang="en-CA" dirty="0" err="1"/>
              <a:t>Abwa</a:t>
            </a:r>
            <a:r>
              <a:rPr lang="en-CA" dirty="0"/>
              <a:t>’ </a:t>
            </a:r>
            <a:r>
              <a:rPr lang="ar-SA" dirty="0"/>
              <a:t>الأبواء</a:t>
            </a:r>
            <a:endParaRPr lang="en-US" dirty="0"/>
          </a:p>
        </p:txBody>
      </p:sp>
      <p:sp>
        <p:nvSpPr>
          <p:cNvPr id="3" name="Content Placeholder 2">
            <a:extLst>
              <a:ext uri="{FF2B5EF4-FFF2-40B4-BE49-F238E27FC236}">
                <a16:creationId xmlns:a16="http://schemas.microsoft.com/office/drawing/2014/main" id="{069BC8EC-CE65-C84C-92DD-5B9D3A9BCC8B}"/>
              </a:ext>
            </a:extLst>
          </p:cNvPr>
          <p:cNvSpPr>
            <a:spLocks noGrp="1"/>
          </p:cNvSpPr>
          <p:nvPr>
            <p:ph idx="1"/>
          </p:nvPr>
        </p:nvSpPr>
        <p:spPr>
          <a:xfrm>
            <a:off x="720000" y="1346886"/>
            <a:ext cx="10728325" cy="4422089"/>
          </a:xfrm>
        </p:spPr>
        <p:txBody>
          <a:bodyPr/>
          <a:lstStyle/>
          <a:p>
            <a:r>
              <a:rPr lang="en-US" sz="2400" dirty="0"/>
              <a:t>This was the Prophet’s first military expedition.</a:t>
            </a:r>
          </a:p>
          <a:p>
            <a:r>
              <a:rPr lang="en-CA" sz="2400" dirty="0"/>
              <a:t>Leaves on </a:t>
            </a:r>
            <a:r>
              <a:rPr lang="en-CA" sz="2400" dirty="0" err="1"/>
              <a:t>Ṣafar</a:t>
            </a:r>
            <a:r>
              <a:rPr lang="en-CA" sz="2400" dirty="0"/>
              <a:t> 1, 2 AH to </a:t>
            </a:r>
            <a:r>
              <a:rPr lang="en-CA" sz="2400" dirty="0" err="1"/>
              <a:t>Abwāʾ</a:t>
            </a:r>
            <a:r>
              <a:rPr lang="en-CA" sz="2400" dirty="0"/>
              <a:t>, just past </a:t>
            </a:r>
            <a:r>
              <a:rPr lang="en-CA" sz="2400" dirty="0" err="1"/>
              <a:t>Juḥfah</a:t>
            </a:r>
            <a:endParaRPr lang="en-CA" sz="2400" dirty="0"/>
          </a:p>
          <a:p>
            <a:r>
              <a:rPr lang="en-CA" sz="2400" dirty="0"/>
              <a:t>The mission of this expedition was to intercept a </a:t>
            </a:r>
            <a:r>
              <a:rPr lang="en-CA" sz="2400" dirty="0" err="1"/>
              <a:t>Qurashī</a:t>
            </a:r>
            <a:r>
              <a:rPr lang="en-CA" sz="2400" dirty="0"/>
              <a:t> caravan, but there is no contact. </a:t>
            </a:r>
          </a:p>
          <a:p>
            <a:r>
              <a:rPr lang="en-CA" sz="2400" dirty="0"/>
              <a:t>He does make a treaty with the </a:t>
            </a:r>
            <a:r>
              <a:rPr lang="en-CA" sz="2400" dirty="0" err="1"/>
              <a:t>Banū</a:t>
            </a:r>
            <a:r>
              <a:rPr lang="en-CA" sz="2400" dirty="0"/>
              <a:t> </a:t>
            </a:r>
            <a:r>
              <a:rPr lang="en-CA" sz="2400" dirty="0" err="1"/>
              <a:t>Ḍamrah</a:t>
            </a:r>
            <a:r>
              <a:rPr lang="en-CA" sz="2400" dirty="0"/>
              <a:t> clan </a:t>
            </a:r>
            <a:r>
              <a:rPr lang="ar-SA" sz="2400" dirty="0"/>
              <a:t>بنو ضمرة</a:t>
            </a:r>
            <a:r>
              <a:rPr lang="en-CA" sz="2400" dirty="0"/>
              <a:t> Imam Ali writes the agreement.</a:t>
            </a:r>
          </a:p>
          <a:p>
            <a:endParaRPr lang="en-CA" dirty="0"/>
          </a:p>
          <a:p>
            <a:endParaRPr lang="en-CA" dirty="0"/>
          </a:p>
          <a:p>
            <a:endParaRPr lang="en-US" dirty="0"/>
          </a:p>
          <a:p>
            <a:endParaRPr lang="en-US" dirty="0"/>
          </a:p>
        </p:txBody>
      </p:sp>
    </p:spTree>
    <p:extLst>
      <p:ext uri="{BB962C8B-B14F-4D97-AF65-F5344CB8AC3E}">
        <p14:creationId xmlns:p14="http://schemas.microsoft.com/office/powerpoint/2010/main" val="2859867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D08DF-8AF4-A14A-B3E7-E7F00415D8C2}"/>
              </a:ext>
            </a:extLst>
          </p:cNvPr>
          <p:cNvSpPr>
            <a:spLocks noGrp="1"/>
          </p:cNvSpPr>
          <p:nvPr>
            <p:ph type="title"/>
          </p:nvPr>
        </p:nvSpPr>
        <p:spPr>
          <a:xfrm>
            <a:off x="720000" y="619200"/>
            <a:ext cx="10728322" cy="690616"/>
          </a:xfrm>
        </p:spPr>
        <p:txBody>
          <a:bodyPr/>
          <a:lstStyle/>
          <a:p>
            <a:pPr algn="ctr"/>
            <a:r>
              <a:rPr lang="en-US" dirty="0"/>
              <a:t>The Expedition to </a:t>
            </a:r>
            <a:r>
              <a:rPr lang="en-US" dirty="0" err="1"/>
              <a:t>Buwat</a:t>
            </a:r>
            <a:r>
              <a:rPr lang="en-US" dirty="0"/>
              <a:t> </a:t>
            </a:r>
            <a:r>
              <a:rPr lang="ar-SA" dirty="0"/>
              <a:t>بواط</a:t>
            </a:r>
            <a:endParaRPr lang="en-US" dirty="0"/>
          </a:p>
        </p:txBody>
      </p:sp>
      <p:sp>
        <p:nvSpPr>
          <p:cNvPr id="3" name="Content Placeholder 2">
            <a:extLst>
              <a:ext uri="{FF2B5EF4-FFF2-40B4-BE49-F238E27FC236}">
                <a16:creationId xmlns:a16="http://schemas.microsoft.com/office/drawing/2014/main" id="{972D4DD6-E479-524E-A973-AC286B838089}"/>
              </a:ext>
            </a:extLst>
          </p:cNvPr>
          <p:cNvSpPr>
            <a:spLocks noGrp="1"/>
          </p:cNvSpPr>
          <p:nvPr>
            <p:ph idx="1"/>
          </p:nvPr>
        </p:nvSpPr>
        <p:spPr>
          <a:xfrm>
            <a:off x="720000" y="1309816"/>
            <a:ext cx="10728325" cy="4459159"/>
          </a:xfrm>
        </p:spPr>
        <p:txBody>
          <a:bodyPr/>
          <a:lstStyle/>
          <a:p>
            <a:r>
              <a:rPr lang="en-CA" sz="2400" dirty="0"/>
              <a:t>This was the Prophet’s second expedition.</a:t>
            </a:r>
          </a:p>
          <a:p>
            <a:r>
              <a:rPr lang="en-CA" sz="2400" dirty="0"/>
              <a:t>In Rabi’ al-</a:t>
            </a:r>
            <a:r>
              <a:rPr lang="en-CA" sz="2400" dirty="0" err="1"/>
              <a:t>Awwal</a:t>
            </a:r>
            <a:r>
              <a:rPr lang="en-CA" sz="2400" dirty="0"/>
              <a:t> the Prophet led a second expedition to attack a caravan led by </a:t>
            </a:r>
            <a:r>
              <a:rPr lang="en-CA" sz="2400" dirty="0" err="1"/>
              <a:t>Umayyah</a:t>
            </a:r>
            <a:r>
              <a:rPr lang="en-CA" sz="2400" dirty="0"/>
              <a:t> ibn Khalaf (</a:t>
            </a:r>
            <a:r>
              <a:rPr lang="en-CA" sz="2400" dirty="0" err="1"/>
              <a:t>Bilāl’s</a:t>
            </a:r>
            <a:r>
              <a:rPr lang="en-CA" sz="2400" dirty="0"/>
              <a:t> former owner). Again they failed to engage.</a:t>
            </a:r>
          </a:p>
          <a:p>
            <a:r>
              <a:rPr lang="en-CA" sz="2400" dirty="0"/>
              <a:t>According to some historians, </a:t>
            </a:r>
            <a:r>
              <a:rPr lang="en-CA" sz="2400" dirty="0" err="1"/>
              <a:t>Umayyah</a:t>
            </a:r>
            <a:r>
              <a:rPr lang="en-CA" sz="2400" dirty="0"/>
              <a:t> ibn Khalaf took another route </a:t>
            </a:r>
            <a:r>
              <a:rPr lang="en-CA" sz="2400" dirty="0" err="1"/>
              <a:t>possibley</a:t>
            </a:r>
            <a:r>
              <a:rPr lang="en-CA" sz="2400" dirty="0"/>
              <a:t> because he was tipped off.</a:t>
            </a:r>
          </a:p>
          <a:p>
            <a:endParaRPr lang="en-US" dirty="0"/>
          </a:p>
        </p:txBody>
      </p:sp>
    </p:spTree>
    <p:extLst>
      <p:ext uri="{BB962C8B-B14F-4D97-AF65-F5344CB8AC3E}">
        <p14:creationId xmlns:p14="http://schemas.microsoft.com/office/powerpoint/2010/main" val="1889047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786FE-686F-B241-B3D8-D0B0E0CBBFF1}"/>
              </a:ext>
            </a:extLst>
          </p:cNvPr>
          <p:cNvSpPr>
            <a:spLocks noGrp="1"/>
          </p:cNvSpPr>
          <p:nvPr>
            <p:ph type="title"/>
          </p:nvPr>
        </p:nvSpPr>
        <p:spPr>
          <a:xfrm>
            <a:off x="720000" y="619200"/>
            <a:ext cx="10728322" cy="727686"/>
          </a:xfrm>
        </p:spPr>
        <p:txBody>
          <a:bodyPr/>
          <a:lstStyle/>
          <a:p>
            <a:pPr algn="ctr"/>
            <a:r>
              <a:rPr lang="en-US" dirty="0"/>
              <a:t>The Minor Battle of </a:t>
            </a:r>
            <a:r>
              <a:rPr lang="en-US" dirty="0" err="1"/>
              <a:t>Badr</a:t>
            </a:r>
            <a:r>
              <a:rPr lang="en-US" dirty="0"/>
              <a:t> </a:t>
            </a:r>
            <a:r>
              <a:rPr lang="ar-SA" dirty="0"/>
              <a:t>غزوة بدر الصغرى</a:t>
            </a:r>
            <a:endParaRPr lang="en-US" dirty="0"/>
          </a:p>
        </p:txBody>
      </p:sp>
      <p:sp>
        <p:nvSpPr>
          <p:cNvPr id="3" name="Content Placeholder 2">
            <a:extLst>
              <a:ext uri="{FF2B5EF4-FFF2-40B4-BE49-F238E27FC236}">
                <a16:creationId xmlns:a16="http://schemas.microsoft.com/office/drawing/2014/main" id="{E6B43727-C3D6-7E4E-B104-D4F028D7C557}"/>
              </a:ext>
            </a:extLst>
          </p:cNvPr>
          <p:cNvSpPr>
            <a:spLocks noGrp="1"/>
          </p:cNvSpPr>
          <p:nvPr>
            <p:ph idx="1"/>
          </p:nvPr>
        </p:nvSpPr>
        <p:spPr>
          <a:xfrm>
            <a:off x="720000" y="1445742"/>
            <a:ext cx="10728325" cy="4323234"/>
          </a:xfrm>
        </p:spPr>
        <p:txBody>
          <a:bodyPr/>
          <a:lstStyle/>
          <a:p>
            <a:r>
              <a:rPr lang="en-CA" sz="2400" dirty="0"/>
              <a:t>This was the Prophet’s third military expedition.</a:t>
            </a:r>
          </a:p>
          <a:p>
            <a:r>
              <a:rPr lang="en-CA" sz="2400" dirty="0" err="1"/>
              <a:t>Karz</a:t>
            </a:r>
            <a:r>
              <a:rPr lang="en-CA" sz="2400" dirty="0"/>
              <a:t> ibn </a:t>
            </a:r>
            <a:r>
              <a:rPr lang="en-CA" sz="2400" dirty="0" err="1"/>
              <a:t>Jābir</a:t>
            </a:r>
            <a:r>
              <a:rPr lang="en-CA" sz="2400" dirty="0"/>
              <a:t> al-</a:t>
            </a:r>
            <a:r>
              <a:rPr lang="en-CA" sz="2400" dirty="0" err="1"/>
              <a:t>Fihrī</a:t>
            </a:r>
            <a:r>
              <a:rPr lang="en-CA" sz="2400" dirty="0"/>
              <a:t> burgled the cattle of a Medinan. The Prophet and Imam Ali (standard bearer) led an expedition to chase him down. Followed him to the Wells of </a:t>
            </a:r>
            <a:r>
              <a:rPr lang="en-CA" sz="2400" dirty="0" err="1"/>
              <a:t>Badr</a:t>
            </a:r>
            <a:r>
              <a:rPr lang="en-CA" sz="2400" dirty="0"/>
              <a:t>, but lost him. During this expedition, he installed Zayd as his deputy in Medina.</a:t>
            </a:r>
          </a:p>
          <a:p>
            <a:r>
              <a:rPr lang="en-CA" sz="2400" dirty="0"/>
              <a:t>One of the consequences of The Minor Battle of </a:t>
            </a:r>
            <a:r>
              <a:rPr lang="en-CA" sz="2400" dirty="0" err="1"/>
              <a:t>Badr</a:t>
            </a:r>
            <a:r>
              <a:rPr lang="en-CA" sz="2400" dirty="0"/>
              <a:t> was that the Prophet decided that he needed to have spies for reconnaissance (i.e. to monitor the tracks of the Quraysh and their allies)</a:t>
            </a:r>
          </a:p>
        </p:txBody>
      </p:sp>
    </p:spTree>
    <p:extLst>
      <p:ext uri="{BB962C8B-B14F-4D97-AF65-F5344CB8AC3E}">
        <p14:creationId xmlns:p14="http://schemas.microsoft.com/office/powerpoint/2010/main" val="25437956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91FC4-4993-B242-B4BA-F0B4C65AECFF}"/>
              </a:ext>
            </a:extLst>
          </p:cNvPr>
          <p:cNvSpPr>
            <a:spLocks noGrp="1"/>
          </p:cNvSpPr>
          <p:nvPr>
            <p:ph type="title"/>
          </p:nvPr>
        </p:nvSpPr>
        <p:spPr>
          <a:xfrm>
            <a:off x="720000" y="619200"/>
            <a:ext cx="10728322" cy="702973"/>
          </a:xfrm>
        </p:spPr>
        <p:txBody>
          <a:bodyPr>
            <a:normAutofit fontScale="90000"/>
          </a:bodyPr>
          <a:lstStyle/>
          <a:p>
            <a:pPr algn="ctr"/>
            <a:r>
              <a:rPr lang="en-CA" dirty="0"/>
              <a:t>Expedition to </a:t>
            </a:r>
            <a:r>
              <a:rPr lang="en-CA" dirty="0" err="1"/>
              <a:t>Dhū</a:t>
            </a:r>
            <a:r>
              <a:rPr lang="en-CA" dirty="0"/>
              <a:t> al-</a:t>
            </a:r>
            <a:r>
              <a:rPr lang="en-CA" dirty="0" err="1"/>
              <a:t>ʿUshayrah</a:t>
            </a:r>
            <a:br>
              <a:rPr lang="en-CA" dirty="0"/>
            </a:br>
            <a:endParaRPr lang="en-US" dirty="0"/>
          </a:p>
        </p:txBody>
      </p:sp>
      <p:sp>
        <p:nvSpPr>
          <p:cNvPr id="3" name="Content Placeholder 2">
            <a:extLst>
              <a:ext uri="{FF2B5EF4-FFF2-40B4-BE49-F238E27FC236}">
                <a16:creationId xmlns:a16="http://schemas.microsoft.com/office/drawing/2014/main" id="{DBB9EC35-B63E-7849-B666-0A362274D871}"/>
              </a:ext>
            </a:extLst>
          </p:cNvPr>
          <p:cNvSpPr>
            <a:spLocks noGrp="1"/>
          </p:cNvSpPr>
          <p:nvPr>
            <p:ph idx="1"/>
          </p:nvPr>
        </p:nvSpPr>
        <p:spPr>
          <a:xfrm>
            <a:off x="720000" y="1322174"/>
            <a:ext cx="10728325" cy="4446802"/>
          </a:xfrm>
        </p:spPr>
        <p:txBody>
          <a:bodyPr/>
          <a:lstStyle/>
          <a:p>
            <a:r>
              <a:rPr lang="en-CA" dirty="0"/>
              <a:t>The Prophet  took around 150-200 companions to attack the mother of all caravans led by Abu Sufyan. This is the annual caravan that went up to Syria.</a:t>
            </a:r>
          </a:p>
          <a:p>
            <a:r>
              <a:rPr lang="en-CA" dirty="0"/>
              <a:t> Around 70-80% of wealth in Makkah. Because anyone who has any money in Makkah would invest in this caravan.</a:t>
            </a:r>
          </a:p>
          <a:p>
            <a:r>
              <a:rPr lang="en-CA" dirty="0"/>
              <a:t> The Prophet  wanted to catch the caravan as it went up to Syria. However</a:t>
            </a:r>
            <a:r>
              <a:rPr lang="en-US" dirty="0"/>
              <a:t>, their paths did not cross.</a:t>
            </a:r>
          </a:p>
          <a:p>
            <a:r>
              <a:rPr lang="en-US" dirty="0"/>
              <a:t>One of the people of Abu Sufyan’s caravan had strayed and saw the Muslims. </a:t>
            </a:r>
            <a:r>
              <a:rPr lang="en-CA" dirty="0"/>
              <a:t>He rushed back to inform his people, and Abu Sufyan hastily went a way that otherwise he would have not gone.</a:t>
            </a:r>
          </a:p>
          <a:p>
            <a:pPr marL="0" indent="0">
              <a:buNone/>
            </a:pPr>
            <a:r>
              <a:rPr lang="en-CA" dirty="0"/>
              <a:t>.</a:t>
            </a:r>
          </a:p>
          <a:p>
            <a:endParaRPr lang="en-US" dirty="0"/>
          </a:p>
        </p:txBody>
      </p:sp>
    </p:spTree>
    <p:extLst>
      <p:ext uri="{BB962C8B-B14F-4D97-AF65-F5344CB8AC3E}">
        <p14:creationId xmlns:p14="http://schemas.microsoft.com/office/powerpoint/2010/main" val="2209656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C25CF-96B8-C347-AA52-615B04B48419}"/>
              </a:ext>
            </a:extLst>
          </p:cNvPr>
          <p:cNvSpPr>
            <a:spLocks noGrp="1"/>
          </p:cNvSpPr>
          <p:nvPr>
            <p:ph type="title"/>
          </p:nvPr>
        </p:nvSpPr>
        <p:spPr>
          <a:xfrm>
            <a:off x="720000" y="619200"/>
            <a:ext cx="10728322" cy="740043"/>
          </a:xfrm>
        </p:spPr>
        <p:txBody>
          <a:bodyPr>
            <a:normAutofit fontScale="90000"/>
          </a:bodyPr>
          <a:lstStyle/>
          <a:p>
            <a:pPr algn="ctr"/>
            <a:r>
              <a:rPr lang="en-CA" dirty="0"/>
              <a:t>Expedition to </a:t>
            </a:r>
            <a:r>
              <a:rPr lang="en-CA" dirty="0" err="1"/>
              <a:t>Dhū</a:t>
            </a:r>
            <a:r>
              <a:rPr lang="en-CA" dirty="0"/>
              <a:t> al-</a:t>
            </a:r>
            <a:r>
              <a:rPr lang="en-CA" dirty="0" err="1"/>
              <a:t>ʿUshayrah</a:t>
            </a:r>
            <a:br>
              <a:rPr lang="en-CA" dirty="0"/>
            </a:br>
            <a:endParaRPr lang="en-US" dirty="0"/>
          </a:p>
        </p:txBody>
      </p:sp>
      <p:sp>
        <p:nvSpPr>
          <p:cNvPr id="3" name="Content Placeholder 2">
            <a:extLst>
              <a:ext uri="{FF2B5EF4-FFF2-40B4-BE49-F238E27FC236}">
                <a16:creationId xmlns:a16="http://schemas.microsoft.com/office/drawing/2014/main" id="{F64AC591-6152-E348-B76C-54F16F8E04CE}"/>
              </a:ext>
            </a:extLst>
          </p:cNvPr>
          <p:cNvSpPr>
            <a:spLocks noGrp="1"/>
          </p:cNvSpPr>
          <p:nvPr>
            <p:ph idx="1"/>
          </p:nvPr>
        </p:nvSpPr>
        <p:spPr>
          <a:xfrm>
            <a:off x="720000" y="1359244"/>
            <a:ext cx="10728325" cy="4409732"/>
          </a:xfrm>
        </p:spPr>
        <p:txBody>
          <a:bodyPr>
            <a:normAutofit fontScale="92500" lnSpcReduction="10000"/>
          </a:bodyPr>
          <a:lstStyle/>
          <a:p>
            <a:r>
              <a:rPr lang="en-CA" sz="2400" dirty="0"/>
              <a:t>Abu Sufyan knows that he cannot come back unprepared, so he sends an envoy back to Makkah, making sure that they are prepared for him on the return journey. The Quraysh will send an entire army, and this was the set-up for the Battle of </a:t>
            </a:r>
            <a:r>
              <a:rPr lang="en-CA" sz="2400" dirty="0" err="1"/>
              <a:t>Badr</a:t>
            </a:r>
            <a:r>
              <a:rPr lang="en-CA" sz="2400" dirty="0"/>
              <a:t>.</a:t>
            </a:r>
          </a:p>
          <a:p>
            <a:r>
              <a:rPr lang="en-CA" sz="2400" dirty="0"/>
              <a:t>The Muslims were not expecting an army, but Abu Sufyan was trying to be 10 steps ahead. </a:t>
            </a:r>
          </a:p>
          <a:p>
            <a:r>
              <a:rPr lang="en-CA" sz="2400" dirty="0"/>
              <a:t>He sent a crier with false stories, exaggerations, etc. - he told the crier to brush himself up, cause himself to bleed, tore his clothes up, etc. and basically was causing frantic chaos in Makkah to get an army together and prepare for war. And so they went berserk and gathered the largest army the Quraysh had ever seen.</a:t>
            </a:r>
            <a:endParaRPr lang="en-US" sz="2400" dirty="0"/>
          </a:p>
        </p:txBody>
      </p:sp>
    </p:spTree>
    <p:extLst>
      <p:ext uri="{BB962C8B-B14F-4D97-AF65-F5344CB8AC3E}">
        <p14:creationId xmlns:p14="http://schemas.microsoft.com/office/powerpoint/2010/main" val="5082778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94BEB-D5DF-B04C-9920-F56D232E8E0A}"/>
              </a:ext>
            </a:extLst>
          </p:cNvPr>
          <p:cNvSpPr>
            <a:spLocks noGrp="1"/>
          </p:cNvSpPr>
          <p:nvPr>
            <p:ph type="title"/>
          </p:nvPr>
        </p:nvSpPr>
        <p:spPr>
          <a:xfrm>
            <a:off x="720000" y="619200"/>
            <a:ext cx="10728322" cy="801827"/>
          </a:xfrm>
        </p:spPr>
        <p:txBody>
          <a:bodyPr/>
          <a:lstStyle/>
          <a:p>
            <a:pPr algn="ctr"/>
            <a:r>
              <a:rPr lang="en-US" dirty="0"/>
              <a:t>The Expedition of </a:t>
            </a:r>
            <a:r>
              <a:rPr lang="en-US" dirty="0" err="1"/>
              <a:t>Nakhlah</a:t>
            </a:r>
            <a:endParaRPr lang="en-US" dirty="0"/>
          </a:p>
        </p:txBody>
      </p:sp>
      <p:sp>
        <p:nvSpPr>
          <p:cNvPr id="3" name="Content Placeholder 2">
            <a:extLst>
              <a:ext uri="{FF2B5EF4-FFF2-40B4-BE49-F238E27FC236}">
                <a16:creationId xmlns:a16="http://schemas.microsoft.com/office/drawing/2014/main" id="{0D7B6FB3-40EE-A142-A566-ADC419058FFB}"/>
              </a:ext>
            </a:extLst>
          </p:cNvPr>
          <p:cNvSpPr>
            <a:spLocks noGrp="1"/>
          </p:cNvSpPr>
          <p:nvPr>
            <p:ph idx="1"/>
          </p:nvPr>
        </p:nvSpPr>
        <p:spPr>
          <a:xfrm>
            <a:off x="720000" y="1334530"/>
            <a:ext cx="10728325" cy="4434445"/>
          </a:xfrm>
        </p:spPr>
        <p:txBody>
          <a:bodyPr>
            <a:normAutofit/>
          </a:bodyPr>
          <a:lstStyle/>
          <a:p>
            <a:r>
              <a:rPr lang="en-US" sz="2400" dirty="0"/>
              <a:t>Prophet learned of a </a:t>
            </a:r>
            <a:r>
              <a:rPr lang="en-US" sz="2400" dirty="0" err="1"/>
              <a:t>Makhzumi</a:t>
            </a:r>
            <a:r>
              <a:rPr lang="en-US" sz="2400" dirty="0"/>
              <a:t> caravan returning from Yemen and sends an eight-person reconnaissance team to verify the news. </a:t>
            </a:r>
          </a:p>
          <a:p>
            <a:r>
              <a:rPr lang="en-US" sz="2400" dirty="0"/>
              <a:t>The group, led by his cousin Abdullah ibn </a:t>
            </a:r>
            <a:r>
              <a:rPr lang="en-US" sz="2400" dirty="0" err="1"/>
              <a:t>Jahsh</a:t>
            </a:r>
            <a:r>
              <a:rPr lang="en-US" sz="2400" dirty="0"/>
              <a:t>, is instructed to proceed to to the road that connects Makkah to </a:t>
            </a:r>
            <a:r>
              <a:rPr lang="en-US" sz="2400" dirty="0" err="1"/>
              <a:t>Tai’f</a:t>
            </a:r>
            <a:r>
              <a:rPr lang="en-US" sz="2400" dirty="0"/>
              <a:t>, and watch for a returning </a:t>
            </a:r>
            <a:r>
              <a:rPr lang="en-US" sz="2400" dirty="0" err="1"/>
              <a:t>Qurayshi</a:t>
            </a:r>
            <a:r>
              <a:rPr lang="en-US" sz="2400" dirty="0"/>
              <a:t> caravan.</a:t>
            </a:r>
          </a:p>
          <a:p>
            <a:r>
              <a:rPr lang="en-US" sz="2400" dirty="0"/>
              <a:t>Though the men are instructed to simply observe the caravan, they spot a rare opportunity to attack it near the village of </a:t>
            </a:r>
            <a:r>
              <a:rPr lang="en-US" sz="2400" dirty="0" err="1"/>
              <a:t>Nakhla</a:t>
            </a:r>
            <a:r>
              <a:rPr lang="en-US" sz="2400" dirty="0"/>
              <a:t>. It is the last day of the sacred month of Rajab, when fighting is strictly forbidden throughout Arabia.</a:t>
            </a:r>
          </a:p>
        </p:txBody>
      </p:sp>
    </p:spTree>
    <p:extLst>
      <p:ext uri="{BB962C8B-B14F-4D97-AF65-F5344CB8AC3E}">
        <p14:creationId xmlns:p14="http://schemas.microsoft.com/office/powerpoint/2010/main" val="3821538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91F08-5F90-7C40-BBC2-5DB939E64CCE}"/>
              </a:ext>
            </a:extLst>
          </p:cNvPr>
          <p:cNvSpPr>
            <a:spLocks noGrp="1"/>
          </p:cNvSpPr>
          <p:nvPr>
            <p:ph type="title"/>
          </p:nvPr>
        </p:nvSpPr>
        <p:spPr>
          <a:xfrm>
            <a:off x="720000" y="619200"/>
            <a:ext cx="10728322" cy="690616"/>
          </a:xfrm>
        </p:spPr>
        <p:txBody>
          <a:bodyPr/>
          <a:lstStyle/>
          <a:p>
            <a:pPr algn="ctr"/>
            <a:r>
              <a:rPr lang="en-US" dirty="0"/>
              <a:t>The Expedition of </a:t>
            </a:r>
            <a:r>
              <a:rPr lang="en-US" dirty="0" err="1"/>
              <a:t>Nakhlah</a:t>
            </a:r>
            <a:endParaRPr lang="en-US" dirty="0"/>
          </a:p>
        </p:txBody>
      </p:sp>
      <p:sp>
        <p:nvSpPr>
          <p:cNvPr id="3" name="Content Placeholder 2">
            <a:extLst>
              <a:ext uri="{FF2B5EF4-FFF2-40B4-BE49-F238E27FC236}">
                <a16:creationId xmlns:a16="http://schemas.microsoft.com/office/drawing/2014/main" id="{B376EEB3-4411-1E44-9C40-05FFCF1748E4}"/>
              </a:ext>
            </a:extLst>
          </p:cNvPr>
          <p:cNvSpPr>
            <a:spLocks noGrp="1"/>
          </p:cNvSpPr>
          <p:nvPr>
            <p:ph idx="1"/>
          </p:nvPr>
        </p:nvSpPr>
        <p:spPr>
          <a:xfrm>
            <a:off x="720000" y="1309816"/>
            <a:ext cx="10728325" cy="4459159"/>
          </a:xfrm>
        </p:spPr>
        <p:txBody>
          <a:bodyPr>
            <a:normAutofit/>
          </a:bodyPr>
          <a:lstStyle/>
          <a:p>
            <a:r>
              <a:rPr lang="en-US" sz="2400" dirty="0"/>
              <a:t>The attack is unexpected, and all but two </a:t>
            </a:r>
            <a:r>
              <a:rPr lang="en-US" sz="2400" dirty="0" err="1"/>
              <a:t>Makkans</a:t>
            </a:r>
            <a:r>
              <a:rPr lang="en-US" sz="2400" dirty="0"/>
              <a:t> are taken captive. One man is killed, while the other, </a:t>
            </a:r>
            <a:r>
              <a:rPr lang="en-US" sz="2400" dirty="0" err="1"/>
              <a:t>Nawfal</a:t>
            </a:r>
            <a:r>
              <a:rPr lang="en-US" sz="2400" dirty="0"/>
              <a:t> ibn Abdullah, escapes to Makkah.</a:t>
            </a:r>
          </a:p>
          <a:p>
            <a:r>
              <a:rPr lang="en-US" sz="2400" dirty="0"/>
              <a:t>When the emigrants return from </a:t>
            </a:r>
            <a:r>
              <a:rPr lang="en-US" sz="2400" dirty="0" err="1"/>
              <a:t>Nakhlah</a:t>
            </a:r>
            <a:r>
              <a:rPr lang="en-US" sz="2400" dirty="0"/>
              <a:t>, the Prophet condemns their decision to attack during the sacred month and refuses to accept the spoils.</a:t>
            </a:r>
          </a:p>
        </p:txBody>
      </p:sp>
    </p:spTree>
    <p:extLst>
      <p:ext uri="{BB962C8B-B14F-4D97-AF65-F5344CB8AC3E}">
        <p14:creationId xmlns:p14="http://schemas.microsoft.com/office/powerpoint/2010/main" val="391302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56046-AB84-114C-94DE-121E84A919B7}"/>
              </a:ext>
            </a:extLst>
          </p:cNvPr>
          <p:cNvSpPr>
            <a:spLocks noGrp="1"/>
          </p:cNvSpPr>
          <p:nvPr>
            <p:ph type="title"/>
          </p:nvPr>
        </p:nvSpPr>
        <p:spPr>
          <a:xfrm>
            <a:off x="720000" y="619200"/>
            <a:ext cx="10728322" cy="678259"/>
          </a:xfrm>
        </p:spPr>
        <p:txBody>
          <a:bodyPr/>
          <a:lstStyle/>
          <a:p>
            <a:pPr algn="ctr"/>
            <a:r>
              <a:rPr lang="en-US" dirty="0"/>
              <a:t>Changing the City’s Name</a:t>
            </a:r>
          </a:p>
        </p:txBody>
      </p:sp>
      <p:sp>
        <p:nvSpPr>
          <p:cNvPr id="3" name="Content Placeholder 2">
            <a:extLst>
              <a:ext uri="{FF2B5EF4-FFF2-40B4-BE49-F238E27FC236}">
                <a16:creationId xmlns:a16="http://schemas.microsoft.com/office/drawing/2014/main" id="{EE48F9B5-4A5F-6142-91CA-416FC8442526}"/>
              </a:ext>
            </a:extLst>
          </p:cNvPr>
          <p:cNvSpPr>
            <a:spLocks noGrp="1"/>
          </p:cNvSpPr>
          <p:nvPr>
            <p:ph idx="1"/>
          </p:nvPr>
        </p:nvSpPr>
        <p:spPr>
          <a:xfrm>
            <a:off x="720000" y="1297460"/>
            <a:ext cx="10728325" cy="4471516"/>
          </a:xfrm>
        </p:spPr>
        <p:txBody>
          <a:bodyPr/>
          <a:lstStyle/>
          <a:p>
            <a:r>
              <a:rPr lang="en-CA" dirty="0"/>
              <a:t>Ibn Hisham reports:</a:t>
            </a:r>
          </a:p>
          <a:p>
            <a:r>
              <a:rPr lang="en-CA" dirty="0"/>
              <a:t>Aisha reports that when she first emigrated to Yathrib, there was a severe plague that had afflicted many of the Prophet’s companions… When she informed the Prophet of the severity of their fevers and delirium, he prayed as follows:</a:t>
            </a:r>
          </a:p>
          <a:p>
            <a:pPr marL="0" indent="0" algn="ctr">
              <a:buNone/>
            </a:pPr>
            <a:r>
              <a:rPr lang="ar-SA" sz="2400" dirty="0"/>
              <a:t> اللهم حبب إلينا المدينة كما حببت إلينا مكة ، أو أشد ، وبارك لنا في مدها وصاعها وانقل وباءها إلى مهيعة </a:t>
            </a:r>
            <a:endParaRPr lang="en-CA" sz="2400" dirty="0"/>
          </a:p>
          <a:p>
            <a:pPr marL="0" indent="0" algn="ctr">
              <a:buNone/>
            </a:pPr>
            <a:r>
              <a:rPr lang="en-CA" dirty="0"/>
              <a:t>Make Medina beloved to us just as you made Makkah beloved to us, or even more so. Bless our transactions in the market (literally, bless our </a:t>
            </a:r>
            <a:r>
              <a:rPr lang="en-CA" dirty="0" err="1"/>
              <a:t>mudd</a:t>
            </a:r>
            <a:r>
              <a:rPr lang="en-CA" dirty="0"/>
              <a:t> and </a:t>
            </a:r>
            <a:r>
              <a:rPr lang="en-CA" dirty="0" err="1"/>
              <a:t>ṣāʿ</a:t>
            </a:r>
            <a:r>
              <a:rPr lang="en-CA" dirty="0"/>
              <a:t>). Escort this plague down the thoroughfare leading away from us.”</a:t>
            </a:r>
          </a:p>
          <a:p>
            <a:pPr marL="0" indent="0" algn="ctr">
              <a:buNone/>
            </a:pPr>
            <a:endParaRPr lang="en-CA" dirty="0"/>
          </a:p>
          <a:p>
            <a:endParaRPr lang="en-US" dirty="0"/>
          </a:p>
        </p:txBody>
      </p:sp>
    </p:spTree>
    <p:extLst>
      <p:ext uri="{BB962C8B-B14F-4D97-AF65-F5344CB8AC3E}">
        <p14:creationId xmlns:p14="http://schemas.microsoft.com/office/powerpoint/2010/main" val="34184436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C4224-22CC-F849-9F44-9ECDF4FC52C4}"/>
              </a:ext>
            </a:extLst>
          </p:cNvPr>
          <p:cNvSpPr>
            <a:spLocks noGrp="1"/>
          </p:cNvSpPr>
          <p:nvPr>
            <p:ph type="title"/>
          </p:nvPr>
        </p:nvSpPr>
        <p:spPr>
          <a:xfrm>
            <a:off x="720000" y="619200"/>
            <a:ext cx="10728322" cy="752400"/>
          </a:xfrm>
        </p:spPr>
        <p:txBody>
          <a:bodyPr/>
          <a:lstStyle/>
          <a:p>
            <a:pPr algn="ctr"/>
            <a:r>
              <a:rPr lang="en-US" dirty="0"/>
              <a:t>The Expedition of </a:t>
            </a:r>
            <a:r>
              <a:rPr lang="en-US" dirty="0" err="1"/>
              <a:t>Nakhlah</a:t>
            </a:r>
            <a:endParaRPr lang="en-US" dirty="0"/>
          </a:p>
        </p:txBody>
      </p:sp>
      <p:sp>
        <p:nvSpPr>
          <p:cNvPr id="3" name="Content Placeholder 2">
            <a:extLst>
              <a:ext uri="{FF2B5EF4-FFF2-40B4-BE49-F238E27FC236}">
                <a16:creationId xmlns:a16="http://schemas.microsoft.com/office/drawing/2014/main" id="{62C19502-513E-A645-9D7F-EE919BB835A7}"/>
              </a:ext>
            </a:extLst>
          </p:cNvPr>
          <p:cNvSpPr>
            <a:spLocks noGrp="1"/>
          </p:cNvSpPr>
          <p:nvPr>
            <p:ph idx="1"/>
          </p:nvPr>
        </p:nvSpPr>
        <p:spPr>
          <a:xfrm>
            <a:off x="720000" y="1371600"/>
            <a:ext cx="10728325" cy="4397375"/>
          </a:xfrm>
        </p:spPr>
        <p:txBody>
          <a:bodyPr/>
          <a:lstStyle/>
          <a:p>
            <a:pPr marL="0" indent="0" algn="ctr">
              <a:buNone/>
            </a:pPr>
            <a:r>
              <a:rPr lang="ar-SA" sz="2400" dirty="0" err="1"/>
              <a:t>يَسْـَٔلُونَكَ</a:t>
            </a:r>
            <a:r>
              <a:rPr lang="ar-SA" sz="2400" dirty="0"/>
              <a:t> عَنِ </a:t>
            </a:r>
            <a:r>
              <a:rPr lang="ar-SA" sz="2400" dirty="0" err="1"/>
              <a:t>ٱلشَّهْرِ</a:t>
            </a:r>
            <a:r>
              <a:rPr lang="ar-SA" sz="2400" dirty="0"/>
              <a:t> </a:t>
            </a:r>
            <a:r>
              <a:rPr lang="ar-SA" sz="2400" dirty="0" err="1"/>
              <a:t>ٱلْحَرَامِ</a:t>
            </a:r>
            <a:r>
              <a:rPr lang="ar-SA" sz="2400" dirty="0"/>
              <a:t> قِتَالٍ فِيهِ قُلْ قِتَالٌ فِيهِ كَبِيرٌ وَصَدٌّ عَن سَبِيلِ </a:t>
            </a:r>
            <a:r>
              <a:rPr lang="ar-SA" sz="2400" dirty="0" err="1"/>
              <a:t>ٱللَّهِ</a:t>
            </a:r>
            <a:r>
              <a:rPr lang="ar-SA" sz="2400" dirty="0"/>
              <a:t> </a:t>
            </a:r>
            <a:r>
              <a:rPr lang="ar-SA" sz="2400" dirty="0" err="1"/>
              <a:t>وَكُفْرٌۢ</a:t>
            </a:r>
            <a:r>
              <a:rPr lang="ar-SA" sz="2400" dirty="0"/>
              <a:t> </a:t>
            </a:r>
            <a:r>
              <a:rPr lang="ar-SA" sz="2400" dirty="0" err="1"/>
              <a:t>بِهِۦ</a:t>
            </a:r>
            <a:r>
              <a:rPr lang="ar-SA" sz="2400" dirty="0"/>
              <a:t> </a:t>
            </a:r>
            <a:r>
              <a:rPr lang="ar-SA" sz="2400" dirty="0" err="1"/>
              <a:t>وَٱلْمَسْجِدِ</a:t>
            </a:r>
            <a:r>
              <a:rPr lang="ar-SA" sz="2400" dirty="0"/>
              <a:t> </a:t>
            </a:r>
            <a:r>
              <a:rPr lang="ar-SA" sz="2400" dirty="0" err="1"/>
              <a:t>ٱلْحَرَامِ</a:t>
            </a:r>
            <a:r>
              <a:rPr lang="ar-SA" sz="2400" dirty="0"/>
              <a:t> وَإِخْرَاجُ </a:t>
            </a:r>
            <a:r>
              <a:rPr lang="ar-SA" sz="2400" dirty="0" err="1"/>
              <a:t>أَهْلِهِۦ</a:t>
            </a:r>
            <a:r>
              <a:rPr lang="ar-SA" sz="2400" dirty="0"/>
              <a:t> مِنْهُ أَكْبَرُ عِندَ </a:t>
            </a:r>
            <a:r>
              <a:rPr lang="ar-SA" sz="2400" dirty="0" err="1"/>
              <a:t>ٱللَّهِ</a:t>
            </a:r>
            <a:r>
              <a:rPr lang="ar-SA" sz="2400" dirty="0"/>
              <a:t> </a:t>
            </a:r>
            <a:r>
              <a:rPr lang="ar-SA" sz="2400" dirty="0" err="1"/>
              <a:t>وَٱلْفِتْنَةُ</a:t>
            </a:r>
            <a:r>
              <a:rPr lang="ar-SA" sz="2400" dirty="0"/>
              <a:t> أَكْبَرُ مِنَ </a:t>
            </a:r>
            <a:r>
              <a:rPr lang="ar-SA" sz="2400" dirty="0" err="1"/>
              <a:t>ٱلْقَتْلِ</a:t>
            </a:r>
            <a:r>
              <a:rPr lang="ar-SA" sz="2400" dirty="0"/>
              <a:t> وَلَا يَزَالُونَ </a:t>
            </a:r>
            <a:r>
              <a:rPr lang="ar-SA" sz="2400" dirty="0" err="1"/>
              <a:t>يُقَـٰتِلُونَكُمْ</a:t>
            </a:r>
            <a:r>
              <a:rPr lang="ar-SA" sz="2400" dirty="0"/>
              <a:t> </a:t>
            </a:r>
            <a:r>
              <a:rPr lang="ar-SA" sz="2400" dirty="0" err="1"/>
              <a:t>حَتَّىٰ</a:t>
            </a:r>
            <a:r>
              <a:rPr lang="ar-SA" sz="2400" dirty="0"/>
              <a:t> يَرُدُّوكُمْ عَن دِينِكُمْ إِنِ </a:t>
            </a:r>
            <a:r>
              <a:rPr lang="ar-SA" sz="2400" dirty="0" err="1"/>
              <a:t>ٱسْتَطَـٰعُوا</a:t>
            </a:r>
            <a:r>
              <a:rPr lang="ar-SA" sz="2400" dirty="0"/>
              <a:t>۟</a:t>
            </a:r>
            <a:endParaRPr lang="en-US" sz="2400" dirty="0"/>
          </a:p>
          <a:p>
            <a:pPr marL="0" indent="0" algn="ctr">
              <a:buNone/>
            </a:pPr>
            <a:r>
              <a:rPr lang="en-CA" sz="2400" dirty="0"/>
              <a:t>“They ask you about the sacred month - about fighting therein. Say, "Fighting therein is great [sin], but averting [people] from the way of Allah and disbelief in Him and [preventing access to] al-Masjid al-haram and the expulsion of its people therefrom are greater [evil] in the sight of Allah. And fitnah is greater than killing." And they will continue to fight you until they turn you back from your religion if they are able…” Quran 2:217</a:t>
            </a:r>
            <a:endParaRPr lang="en-US" sz="2400" dirty="0"/>
          </a:p>
        </p:txBody>
      </p:sp>
    </p:spTree>
    <p:extLst>
      <p:ext uri="{BB962C8B-B14F-4D97-AF65-F5344CB8AC3E}">
        <p14:creationId xmlns:p14="http://schemas.microsoft.com/office/powerpoint/2010/main" val="509700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6AEA9-F435-5E4E-9C45-3A596E9A8C82}"/>
              </a:ext>
            </a:extLst>
          </p:cNvPr>
          <p:cNvSpPr>
            <a:spLocks noGrp="1"/>
          </p:cNvSpPr>
          <p:nvPr>
            <p:ph type="title"/>
          </p:nvPr>
        </p:nvSpPr>
        <p:spPr>
          <a:xfrm>
            <a:off x="720000" y="619200"/>
            <a:ext cx="10728322" cy="764757"/>
          </a:xfrm>
        </p:spPr>
        <p:txBody>
          <a:bodyPr/>
          <a:lstStyle/>
          <a:p>
            <a:pPr algn="ctr"/>
            <a:r>
              <a:rPr lang="en-US" dirty="0"/>
              <a:t>How Could the Prophet Condone Caravan Raiding?</a:t>
            </a:r>
          </a:p>
        </p:txBody>
      </p:sp>
      <p:sp>
        <p:nvSpPr>
          <p:cNvPr id="3" name="Content Placeholder 2">
            <a:extLst>
              <a:ext uri="{FF2B5EF4-FFF2-40B4-BE49-F238E27FC236}">
                <a16:creationId xmlns:a16="http://schemas.microsoft.com/office/drawing/2014/main" id="{116F391F-A172-484C-8BC3-338E707A6280}"/>
              </a:ext>
            </a:extLst>
          </p:cNvPr>
          <p:cNvSpPr>
            <a:spLocks noGrp="1"/>
          </p:cNvSpPr>
          <p:nvPr>
            <p:ph idx="1"/>
          </p:nvPr>
        </p:nvSpPr>
        <p:spPr>
          <a:xfrm>
            <a:off x="720000" y="1383958"/>
            <a:ext cx="10728325" cy="4385018"/>
          </a:xfrm>
        </p:spPr>
        <p:txBody>
          <a:bodyPr>
            <a:normAutofit/>
          </a:bodyPr>
          <a:lstStyle/>
          <a:p>
            <a:r>
              <a:rPr lang="en-US" sz="2400" dirty="0"/>
              <a:t>Karen Armstrong writes:</a:t>
            </a:r>
          </a:p>
          <a:p>
            <a:r>
              <a:rPr lang="en-US" sz="2400" dirty="0"/>
              <a:t>“At the very least, he had to ensure that the Emigrants did not become a drain upon the economy. But it was difficult for them to earn a living. Most of them were merchants or bankers, but there was very little opportunity for trade in Medina, where the wealthier Arabs and Jewish tribes had achieved a monopoly…Their aim was not to shed blood, but to secure an income by capturing camels, merchandise, and prisoners, who could be held for ransom.”</a:t>
            </a:r>
          </a:p>
        </p:txBody>
      </p:sp>
    </p:spTree>
    <p:extLst>
      <p:ext uri="{BB962C8B-B14F-4D97-AF65-F5344CB8AC3E}">
        <p14:creationId xmlns:p14="http://schemas.microsoft.com/office/powerpoint/2010/main" val="3117743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4F2F3-2283-5640-A54B-AB6DAE3C56DD}"/>
              </a:ext>
            </a:extLst>
          </p:cNvPr>
          <p:cNvSpPr>
            <a:spLocks noGrp="1"/>
          </p:cNvSpPr>
          <p:nvPr>
            <p:ph type="title"/>
          </p:nvPr>
        </p:nvSpPr>
        <p:spPr>
          <a:xfrm>
            <a:off x="720000" y="619200"/>
            <a:ext cx="10728322" cy="789470"/>
          </a:xfrm>
        </p:spPr>
        <p:txBody>
          <a:bodyPr/>
          <a:lstStyle/>
          <a:p>
            <a:pPr algn="ctr"/>
            <a:r>
              <a:rPr lang="en-US" dirty="0"/>
              <a:t>Were the  Raids Offensive or Defensive?</a:t>
            </a:r>
          </a:p>
        </p:txBody>
      </p:sp>
      <p:sp>
        <p:nvSpPr>
          <p:cNvPr id="3" name="Content Placeholder 2">
            <a:extLst>
              <a:ext uri="{FF2B5EF4-FFF2-40B4-BE49-F238E27FC236}">
                <a16:creationId xmlns:a16="http://schemas.microsoft.com/office/drawing/2014/main" id="{9B1E9B1A-96D0-AC4D-97AC-0F9B38F91298}"/>
              </a:ext>
            </a:extLst>
          </p:cNvPr>
          <p:cNvSpPr>
            <a:spLocks noGrp="1"/>
          </p:cNvSpPr>
          <p:nvPr>
            <p:ph idx="1"/>
          </p:nvPr>
        </p:nvSpPr>
        <p:spPr>
          <a:xfrm>
            <a:off x="720000" y="1297460"/>
            <a:ext cx="10728325" cy="4471516"/>
          </a:xfrm>
        </p:spPr>
        <p:txBody>
          <a:bodyPr>
            <a:normAutofit/>
          </a:bodyPr>
          <a:lstStyle/>
          <a:p>
            <a:r>
              <a:rPr lang="en-US" sz="2400" dirty="0"/>
              <a:t>It’s important to keep in mind that some of the Quraysh went so far as to seize the property and belongings the emigrants had left behind in Makkah.</a:t>
            </a:r>
          </a:p>
          <a:p>
            <a:r>
              <a:rPr lang="en-US" sz="2400" dirty="0"/>
              <a:t>They (the emigrants) would attack the </a:t>
            </a:r>
            <a:r>
              <a:rPr lang="en-US" sz="2400" dirty="0" err="1"/>
              <a:t>Makkan</a:t>
            </a:r>
            <a:r>
              <a:rPr lang="en-US" sz="2400" dirty="0"/>
              <a:t> caravans passing near Medina in order to take back the equivalent of their belongings that were usurped. </a:t>
            </a:r>
          </a:p>
          <a:p>
            <a:r>
              <a:rPr lang="en-US" sz="2400" dirty="0"/>
              <a:t>The raids included only the emigrants, since only they were the victims of Quraysh confiscation.</a:t>
            </a:r>
          </a:p>
        </p:txBody>
      </p:sp>
    </p:spTree>
    <p:extLst>
      <p:ext uri="{BB962C8B-B14F-4D97-AF65-F5344CB8AC3E}">
        <p14:creationId xmlns:p14="http://schemas.microsoft.com/office/powerpoint/2010/main" val="40828055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5B768-BD20-0C4B-ACE8-3606F72BB12F}"/>
              </a:ext>
            </a:extLst>
          </p:cNvPr>
          <p:cNvSpPr>
            <a:spLocks noGrp="1"/>
          </p:cNvSpPr>
          <p:nvPr>
            <p:ph type="title"/>
          </p:nvPr>
        </p:nvSpPr>
        <p:spPr>
          <a:xfrm>
            <a:off x="720000" y="619200"/>
            <a:ext cx="10728322" cy="838897"/>
          </a:xfrm>
        </p:spPr>
        <p:txBody>
          <a:bodyPr/>
          <a:lstStyle/>
          <a:p>
            <a:pPr algn="ctr"/>
            <a:r>
              <a:rPr lang="en-US" dirty="0"/>
              <a:t>Why did the Raids Achieve?</a:t>
            </a:r>
          </a:p>
        </p:txBody>
      </p:sp>
      <p:sp>
        <p:nvSpPr>
          <p:cNvPr id="3" name="Content Placeholder 2">
            <a:extLst>
              <a:ext uri="{FF2B5EF4-FFF2-40B4-BE49-F238E27FC236}">
                <a16:creationId xmlns:a16="http://schemas.microsoft.com/office/drawing/2014/main" id="{31B378EC-5443-F54D-81D1-55B46D4D09F4}"/>
              </a:ext>
            </a:extLst>
          </p:cNvPr>
          <p:cNvSpPr>
            <a:spLocks noGrp="1"/>
          </p:cNvSpPr>
          <p:nvPr>
            <p:ph idx="1"/>
          </p:nvPr>
        </p:nvSpPr>
        <p:spPr>
          <a:xfrm>
            <a:off x="720000" y="1322174"/>
            <a:ext cx="10728325" cy="4446802"/>
          </a:xfrm>
        </p:spPr>
        <p:txBody>
          <a:bodyPr/>
          <a:lstStyle/>
          <a:p>
            <a:r>
              <a:rPr lang="en-US" dirty="0"/>
              <a:t>The early expeditions achieved considerable results for the Muslims.</a:t>
            </a:r>
          </a:p>
          <a:p>
            <a:r>
              <a:rPr lang="en-US" dirty="0"/>
              <a:t>They enabled them to form a good idea of the geography of the surrounding regions of Medina.</a:t>
            </a:r>
          </a:p>
          <a:p>
            <a:r>
              <a:rPr lang="en-US" dirty="0"/>
              <a:t>They identified the routes followed by caravans travelling from Makkah to Syria.</a:t>
            </a:r>
          </a:p>
          <a:p>
            <a:r>
              <a:rPr lang="en-US" dirty="0"/>
              <a:t>They also established contacts with several tribes in the area and entered into alliances with them.</a:t>
            </a:r>
          </a:p>
          <a:p>
            <a:r>
              <a:rPr lang="en-US" dirty="0"/>
              <a:t>The Muslims also proved that they were powerful enough to defend themselves and their faith against any external or internal threat.</a:t>
            </a:r>
          </a:p>
        </p:txBody>
      </p:sp>
    </p:spTree>
    <p:extLst>
      <p:ext uri="{BB962C8B-B14F-4D97-AF65-F5344CB8AC3E}">
        <p14:creationId xmlns:p14="http://schemas.microsoft.com/office/powerpoint/2010/main" val="2180982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CDFD2-1BFE-CF4F-9A08-98A44A773C0D}"/>
              </a:ext>
            </a:extLst>
          </p:cNvPr>
          <p:cNvSpPr>
            <a:spLocks noGrp="1"/>
          </p:cNvSpPr>
          <p:nvPr>
            <p:ph type="title"/>
          </p:nvPr>
        </p:nvSpPr>
        <p:spPr>
          <a:xfrm>
            <a:off x="720000" y="619200"/>
            <a:ext cx="10728322" cy="789470"/>
          </a:xfrm>
        </p:spPr>
        <p:txBody>
          <a:bodyPr/>
          <a:lstStyle/>
          <a:p>
            <a:pPr algn="ctr"/>
            <a:r>
              <a:rPr lang="en-US" dirty="0"/>
              <a:t>Why did the Raids Achieve?</a:t>
            </a:r>
          </a:p>
        </p:txBody>
      </p:sp>
      <p:sp>
        <p:nvSpPr>
          <p:cNvPr id="3" name="Content Placeholder 2">
            <a:extLst>
              <a:ext uri="{FF2B5EF4-FFF2-40B4-BE49-F238E27FC236}">
                <a16:creationId xmlns:a16="http://schemas.microsoft.com/office/drawing/2014/main" id="{41413AA7-09AD-2442-9AA2-32C6C8E8C69E}"/>
              </a:ext>
            </a:extLst>
          </p:cNvPr>
          <p:cNvSpPr>
            <a:spLocks noGrp="1"/>
          </p:cNvSpPr>
          <p:nvPr>
            <p:ph idx="1"/>
          </p:nvPr>
        </p:nvSpPr>
        <p:spPr>
          <a:xfrm>
            <a:off x="720000" y="1408670"/>
            <a:ext cx="10728325" cy="4360305"/>
          </a:xfrm>
        </p:spPr>
        <p:txBody>
          <a:bodyPr/>
          <a:lstStyle/>
          <a:p>
            <a:r>
              <a:rPr lang="en-US" dirty="0"/>
              <a:t>They were aware that threats could potentially come from either direction. Internally, the Jews and the Arabs who had accepted Islam could pose a threat, while externally the Quraysh and their allies were on the lookout for a chance to crush the new Muslim state.</a:t>
            </a:r>
          </a:p>
          <a:p>
            <a:r>
              <a:rPr lang="en-US" dirty="0"/>
              <a:t>The Prophet also introduced certain new tactics which he employed in these expeditions. Most important among these was secrecy, which helped in taking the enemy by surprise.</a:t>
            </a:r>
          </a:p>
          <a:p>
            <a:r>
              <a:rPr lang="en-US" dirty="0"/>
              <a:t>As a result of these expeditions, the Quraysh recognized that its trade route to Syria was no longer secure. As Makkah relied on trade, such insecurity and the threat of an economic siege were restraining factors against the Quraysh making any rash move against the Muslims of Medina.</a:t>
            </a:r>
          </a:p>
        </p:txBody>
      </p:sp>
    </p:spTree>
    <p:extLst>
      <p:ext uri="{BB962C8B-B14F-4D97-AF65-F5344CB8AC3E}">
        <p14:creationId xmlns:p14="http://schemas.microsoft.com/office/powerpoint/2010/main" val="32025205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59063-4C60-2F49-B4E3-21D4022B122B}"/>
              </a:ext>
            </a:extLst>
          </p:cNvPr>
          <p:cNvSpPr>
            <a:spLocks noGrp="1"/>
          </p:cNvSpPr>
          <p:nvPr>
            <p:ph type="title"/>
          </p:nvPr>
        </p:nvSpPr>
        <p:spPr>
          <a:xfrm>
            <a:off x="720000" y="619200"/>
            <a:ext cx="10728322" cy="715330"/>
          </a:xfrm>
        </p:spPr>
        <p:txBody>
          <a:bodyPr/>
          <a:lstStyle/>
          <a:p>
            <a:pPr algn="ctr"/>
            <a:r>
              <a:rPr lang="en-US" dirty="0"/>
              <a:t>Practical Lessons</a:t>
            </a:r>
          </a:p>
        </p:txBody>
      </p:sp>
      <p:sp>
        <p:nvSpPr>
          <p:cNvPr id="3" name="Content Placeholder 2">
            <a:extLst>
              <a:ext uri="{FF2B5EF4-FFF2-40B4-BE49-F238E27FC236}">
                <a16:creationId xmlns:a16="http://schemas.microsoft.com/office/drawing/2014/main" id="{1400E47E-475B-2A46-82A2-DA0ACEEA5CB9}"/>
              </a:ext>
            </a:extLst>
          </p:cNvPr>
          <p:cNvSpPr>
            <a:spLocks noGrp="1"/>
          </p:cNvSpPr>
          <p:nvPr>
            <p:ph idx="1"/>
          </p:nvPr>
        </p:nvSpPr>
        <p:spPr>
          <a:xfrm>
            <a:off x="720000" y="1334530"/>
            <a:ext cx="10728325" cy="5177481"/>
          </a:xfrm>
        </p:spPr>
        <p:txBody>
          <a:bodyPr/>
          <a:lstStyle/>
          <a:p>
            <a:r>
              <a:rPr lang="en-US" dirty="0"/>
              <a:t>1. No victory comes with ease. Even prophets must sacrifice, face challenges and fail before attaining victory.</a:t>
            </a:r>
          </a:p>
          <a:p>
            <a:r>
              <a:rPr lang="en-US" dirty="0"/>
              <a:t>2. God is not bias towards Muslims. When Muslims violated the sanctity of the sacred months, they were condemned.</a:t>
            </a:r>
          </a:p>
          <a:p>
            <a:r>
              <a:rPr lang="en-US" dirty="0"/>
              <a:t>3. Prophet chose his family members to lead dangerous missions. True leaders lead by example and do not put others in harms way while they protect themselves and their own families.</a:t>
            </a:r>
          </a:p>
          <a:p>
            <a:r>
              <a:rPr lang="en-US" dirty="0"/>
              <a:t>4. Prophet did not send any Ansar on these expeditions because he honored the terms of their pledge which was based on protection and not offensive </a:t>
            </a:r>
            <a:r>
              <a:rPr lang="en-US"/>
              <a:t>attacks.</a:t>
            </a:r>
          </a:p>
          <a:p>
            <a:endParaRPr lang="en-US" dirty="0"/>
          </a:p>
        </p:txBody>
      </p:sp>
    </p:spTree>
    <p:extLst>
      <p:ext uri="{BB962C8B-B14F-4D97-AF65-F5344CB8AC3E}">
        <p14:creationId xmlns:p14="http://schemas.microsoft.com/office/powerpoint/2010/main" val="2771770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8DD9A-E1F4-274C-91FE-8C0E150311A4}"/>
              </a:ext>
            </a:extLst>
          </p:cNvPr>
          <p:cNvSpPr>
            <a:spLocks noGrp="1"/>
          </p:cNvSpPr>
          <p:nvPr>
            <p:ph type="title"/>
          </p:nvPr>
        </p:nvSpPr>
        <p:spPr>
          <a:xfrm>
            <a:off x="720000" y="619200"/>
            <a:ext cx="10728322" cy="665903"/>
          </a:xfrm>
        </p:spPr>
        <p:txBody>
          <a:bodyPr/>
          <a:lstStyle/>
          <a:p>
            <a:pPr algn="ctr"/>
            <a:r>
              <a:rPr lang="en-US" dirty="0"/>
              <a:t>Changing the City’s Name</a:t>
            </a:r>
          </a:p>
        </p:txBody>
      </p:sp>
      <p:sp>
        <p:nvSpPr>
          <p:cNvPr id="3" name="Content Placeholder 2">
            <a:extLst>
              <a:ext uri="{FF2B5EF4-FFF2-40B4-BE49-F238E27FC236}">
                <a16:creationId xmlns:a16="http://schemas.microsoft.com/office/drawing/2014/main" id="{180B95E6-78B1-F74A-8231-DDC96A499A71}"/>
              </a:ext>
            </a:extLst>
          </p:cNvPr>
          <p:cNvSpPr>
            <a:spLocks noGrp="1"/>
          </p:cNvSpPr>
          <p:nvPr>
            <p:ph idx="1"/>
          </p:nvPr>
        </p:nvSpPr>
        <p:spPr>
          <a:xfrm>
            <a:off x="720000" y="1285104"/>
            <a:ext cx="10728325" cy="4483872"/>
          </a:xfrm>
        </p:spPr>
        <p:txBody>
          <a:bodyPr/>
          <a:lstStyle/>
          <a:p>
            <a:r>
              <a:rPr lang="en-CA" sz="2400" dirty="0"/>
              <a:t>Some scholars believe that he changed the name of the city in the tradition from Yathrib, which means “plague” or is related to </a:t>
            </a:r>
            <a:r>
              <a:rPr lang="en-CA" sz="2400" dirty="0" err="1"/>
              <a:t>tathrīb</a:t>
            </a:r>
            <a:r>
              <a:rPr lang="en-CA" sz="2400" dirty="0"/>
              <a:t> “blame” and “faultfinding,” to Medina as a good omen and as part of the reformation of the city.</a:t>
            </a:r>
          </a:p>
          <a:p>
            <a:r>
              <a:rPr lang="en-CA" sz="2400" dirty="0" err="1"/>
              <a:t>Lisan</a:t>
            </a:r>
            <a:r>
              <a:rPr lang="en-CA" sz="2400" dirty="0"/>
              <a:t> Al-Arab claims that he thereafter would discourage people from calling it Yathrib. Eventually, after </a:t>
            </a:r>
            <a:r>
              <a:rPr lang="en-CA" sz="2400" dirty="0" err="1"/>
              <a:t>Tabūk</a:t>
            </a:r>
            <a:r>
              <a:rPr lang="en-CA" sz="2400" dirty="0"/>
              <a:t>, he named the city </a:t>
            </a:r>
            <a:r>
              <a:rPr lang="en-CA" sz="2400" dirty="0" err="1"/>
              <a:t>Ṭaybah</a:t>
            </a:r>
            <a:r>
              <a:rPr lang="en-CA" sz="2400" dirty="0"/>
              <a:t> or </a:t>
            </a:r>
            <a:r>
              <a:rPr lang="en-CA" sz="2400" dirty="0" err="1"/>
              <a:t>Ṭābah</a:t>
            </a:r>
            <a:r>
              <a:rPr lang="en-CA" sz="2400" dirty="0"/>
              <a:t>.</a:t>
            </a:r>
          </a:p>
          <a:p>
            <a:endParaRPr lang="en-CA" dirty="0"/>
          </a:p>
          <a:p>
            <a:endParaRPr lang="en-US" dirty="0"/>
          </a:p>
        </p:txBody>
      </p:sp>
    </p:spTree>
    <p:extLst>
      <p:ext uri="{BB962C8B-B14F-4D97-AF65-F5344CB8AC3E}">
        <p14:creationId xmlns:p14="http://schemas.microsoft.com/office/powerpoint/2010/main" val="522970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FC037-DC30-FB4E-938C-E667B614CB48}"/>
              </a:ext>
            </a:extLst>
          </p:cNvPr>
          <p:cNvSpPr>
            <a:spLocks noGrp="1"/>
          </p:cNvSpPr>
          <p:nvPr>
            <p:ph type="title"/>
          </p:nvPr>
        </p:nvSpPr>
        <p:spPr>
          <a:xfrm>
            <a:off x="720000" y="619200"/>
            <a:ext cx="10728322" cy="690616"/>
          </a:xfrm>
        </p:spPr>
        <p:txBody>
          <a:bodyPr/>
          <a:lstStyle/>
          <a:p>
            <a:pPr algn="ctr"/>
            <a:r>
              <a:rPr lang="en-US" dirty="0"/>
              <a:t>The Rise of Hypocrisy in Medina</a:t>
            </a:r>
          </a:p>
        </p:txBody>
      </p:sp>
      <p:sp>
        <p:nvSpPr>
          <p:cNvPr id="3" name="Content Placeholder 2">
            <a:extLst>
              <a:ext uri="{FF2B5EF4-FFF2-40B4-BE49-F238E27FC236}">
                <a16:creationId xmlns:a16="http://schemas.microsoft.com/office/drawing/2014/main" id="{71E2C78A-4FCD-3243-9F5A-31033563D6F5}"/>
              </a:ext>
            </a:extLst>
          </p:cNvPr>
          <p:cNvSpPr>
            <a:spLocks noGrp="1"/>
          </p:cNvSpPr>
          <p:nvPr>
            <p:ph idx="1"/>
          </p:nvPr>
        </p:nvSpPr>
        <p:spPr>
          <a:xfrm>
            <a:off x="720000" y="1309816"/>
            <a:ext cx="10728325" cy="4459159"/>
          </a:xfrm>
        </p:spPr>
        <p:txBody>
          <a:bodyPr/>
          <a:lstStyle/>
          <a:p>
            <a:r>
              <a:rPr lang="en-CA" sz="2400" dirty="0"/>
              <a:t>Abdullah ibn </a:t>
            </a:r>
            <a:r>
              <a:rPr lang="en-CA" sz="2400" dirty="0" err="1"/>
              <a:t>Ubayy</a:t>
            </a:r>
            <a:r>
              <a:rPr lang="en-CA" sz="2400" dirty="0"/>
              <a:t> ibn </a:t>
            </a:r>
            <a:r>
              <a:rPr lang="en-CA" sz="2400" dirty="0" err="1"/>
              <a:t>Salūl</a:t>
            </a:r>
            <a:r>
              <a:rPr lang="en-CA" sz="2400" dirty="0"/>
              <a:t> from </a:t>
            </a:r>
            <a:r>
              <a:rPr lang="en-CA" sz="2400" dirty="0" err="1"/>
              <a:t>Khazraj</a:t>
            </a:r>
            <a:r>
              <a:rPr lang="en-CA" sz="2400" dirty="0"/>
              <a:t> was unmatched in nobility.</a:t>
            </a:r>
          </a:p>
          <a:p>
            <a:r>
              <a:rPr lang="en-CA" sz="2400" dirty="0"/>
              <a:t> Abdullah was about to be made king of Yathrib when the 1st Pledge at </a:t>
            </a:r>
            <a:r>
              <a:rPr lang="en-CA" sz="2400" dirty="0" err="1"/>
              <a:t>ʿAqabah</a:t>
            </a:r>
            <a:r>
              <a:rPr lang="en-CA" sz="2400" dirty="0"/>
              <a:t> took place. He was bitter that the Prophet had stripped him of his position.</a:t>
            </a:r>
          </a:p>
          <a:p>
            <a:r>
              <a:rPr lang="en-CA" sz="2400" dirty="0"/>
              <a:t>The Prophet went to visit </a:t>
            </a:r>
            <a:r>
              <a:rPr lang="en-CA" sz="2400" dirty="0" err="1"/>
              <a:t>Saʿd</a:t>
            </a:r>
            <a:r>
              <a:rPr lang="en-CA" sz="2400" dirty="0"/>
              <a:t> ibn </a:t>
            </a:r>
            <a:r>
              <a:rPr lang="en-CA" sz="2400" dirty="0" err="1"/>
              <a:t>ʿUbādah</a:t>
            </a:r>
            <a:r>
              <a:rPr lang="en-CA" sz="2400" dirty="0"/>
              <a:t> during the plague. On the way, he passed Abdullah ibn </a:t>
            </a:r>
            <a:r>
              <a:rPr lang="en-CA" sz="2400" dirty="0" err="1"/>
              <a:t>Ubayy</a:t>
            </a:r>
            <a:r>
              <a:rPr lang="en-CA" sz="2400" dirty="0"/>
              <a:t> and some others. He felt obliged to stop and pay respects to Abdullah.  He also preached to them. Abdullah replied:</a:t>
            </a:r>
          </a:p>
          <a:p>
            <a:endParaRPr lang="en-CA" sz="2400" dirty="0"/>
          </a:p>
          <a:p>
            <a:endParaRPr lang="en-US" dirty="0"/>
          </a:p>
        </p:txBody>
      </p:sp>
    </p:spTree>
    <p:extLst>
      <p:ext uri="{BB962C8B-B14F-4D97-AF65-F5344CB8AC3E}">
        <p14:creationId xmlns:p14="http://schemas.microsoft.com/office/powerpoint/2010/main" val="2061601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0B060-9778-DB4E-A285-C2792E6A2AC1}"/>
              </a:ext>
            </a:extLst>
          </p:cNvPr>
          <p:cNvSpPr>
            <a:spLocks noGrp="1"/>
          </p:cNvSpPr>
          <p:nvPr>
            <p:ph type="title"/>
          </p:nvPr>
        </p:nvSpPr>
        <p:spPr>
          <a:xfrm>
            <a:off x="720000" y="619200"/>
            <a:ext cx="10728322" cy="727686"/>
          </a:xfrm>
        </p:spPr>
        <p:txBody>
          <a:bodyPr/>
          <a:lstStyle/>
          <a:p>
            <a:pPr algn="ctr"/>
            <a:r>
              <a:rPr lang="en-US" dirty="0"/>
              <a:t>The Rise of Hypocrisy in Medina</a:t>
            </a:r>
          </a:p>
        </p:txBody>
      </p:sp>
      <p:sp>
        <p:nvSpPr>
          <p:cNvPr id="3" name="Content Placeholder 2">
            <a:extLst>
              <a:ext uri="{FF2B5EF4-FFF2-40B4-BE49-F238E27FC236}">
                <a16:creationId xmlns:a16="http://schemas.microsoft.com/office/drawing/2014/main" id="{E6F62678-F847-9E4B-A896-DE6C4E972C2F}"/>
              </a:ext>
            </a:extLst>
          </p:cNvPr>
          <p:cNvSpPr>
            <a:spLocks noGrp="1"/>
          </p:cNvSpPr>
          <p:nvPr>
            <p:ph idx="1"/>
          </p:nvPr>
        </p:nvSpPr>
        <p:spPr>
          <a:xfrm>
            <a:off x="720000" y="1346886"/>
            <a:ext cx="10728325" cy="4422089"/>
          </a:xfrm>
        </p:spPr>
        <p:txBody>
          <a:bodyPr>
            <a:normAutofit/>
          </a:bodyPr>
          <a:lstStyle/>
          <a:p>
            <a:pPr marL="0" indent="0" algn="ctr">
              <a:buNone/>
            </a:pPr>
            <a:r>
              <a:rPr lang="ar-SA" sz="2400" dirty="0"/>
              <a:t>يا هذا ، إنه لا أحسن من حديثك هذا إن كان حقا فاجلس في بيتك فمن جاءك له فحدثه إياه ، و من لم يأتك فلا تغتته به ، ولا تأته في مجلسه بما يكره منه</a:t>
            </a:r>
            <a:endParaRPr lang="en-US" sz="2400" dirty="0"/>
          </a:p>
          <a:p>
            <a:pPr marL="0" indent="0" algn="ctr">
              <a:buNone/>
            </a:pPr>
            <a:r>
              <a:rPr lang="en-CA" sz="2400" dirty="0"/>
              <a:t>There are no better words than these you have shared with us--if they be true. So go sit in your house. If anyone comes to you to hear your words, then speak to him. But if someone doesn’t come seeking them, then don’t dump them on him, and certainly do not speak them in a person’s gathering when he hates to hear them.</a:t>
            </a:r>
          </a:p>
          <a:p>
            <a:pPr marL="0" indent="0" algn="ctr">
              <a:buNone/>
            </a:pPr>
            <a:endParaRPr lang="en-US" sz="2400" dirty="0"/>
          </a:p>
        </p:txBody>
      </p:sp>
    </p:spTree>
    <p:extLst>
      <p:ext uri="{BB962C8B-B14F-4D97-AF65-F5344CB8AC3E}">
        <p14:creationId xmlns:p14="http://schemas.microsoft.com/office/powerpoint/2010/main" val="1868068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8FF1C-C6A6-A243-A44F-279C9CE7AC62}"/>
              </a:ext>
            </a:extLst>
          </p:cNvPr>
          <p:cNvSpPr>
            <a:spLocks noGrp="1"/>
          </p:cNvSpPr>
          <p:nvPr>
            <p:ph type="title"/>
          </p:nvPr>
        </p:nvSpPr>
        <p:spPr>
          <a:xfrm>
            <a:off x="720000" y="619200"/>
            <a:ext cx="10728322" cy="702973"/>
          </a:xfrm>
        </p:spPr>
        <p:txBody>
          <a:bodyPr/>
          <a:lstStyle/>
          <a:p>
            <a:pPr algn="ctr"/>
            <a:r>
              <a:rPr lang="en-US" dirty="0"/>
              <a:t>The Rise of Hypocrisy in Medina</a:t>
            </a:r>
          </a:p>
        </p:txBody>
      </p:sp>
      <p:sp>
        <p:nvSpPr>
          <p:cNvPr id="3" name="Content Placeholder 2">
            <a:extLst>
              <a:ext uri="{FF2B5EF4-FFF2-40B4-BE49-F238E27FC236}">
                <a16:creationId xmlns:a16="http://schemas.microsoft.com/office/drawing/2014/main" id="{D9651D98-A12B-D744-8D57-50175A3C62EE}"/>
              </a:ext>
            </a:extLst>
          </p:cNvPr>
          <p:cNvSpPr>
            <a:spLocks noGrp="1"/>
          </p:cNvSpPr>
          <p:nvPr>
            <p:ph idx="1"/>
          </p:nvPr>
        </p:nvSpPr>
        <p:spPr>
          <a:xfrm>
            <a:off x="720000" y="1322174"/>
            <a:ext cx="10728325" cy="4446802"/>
          </a:xfrm>
        </p:spPr>
        <p:txBody>
          <a:bodyPr/>
          <a:lstStyle/>
          <a:p>
            <a:r>
              <a:rPr lang="en-US" sz="2400" dirty="0"/>
              <a:t>According to Al-Tabari, all of Surat al-</a:t>
            </a:r>
            <a:r>
              <a:rPr lang="en-US" sz="2400" dirty="0" err="1"/>
              <a:t>Munafiqun</a:t>
            </a:r>
            <a:r>
              <a:rPr lang="en-US" sz="2400" dirty="0"/>
              <a:t> was revealed about him.</a:t>
            </a:r>
          </a:p>
          <a:p>
            <a:r>
              <a:rPr lang="en-CA" sz="2400" dirty="0"/>
              <a:t>Some scholars have listed the names of the known hypocrites of the Aws, </a:t>
            </a:r>
            <a:r>
              <a:rPr lang="en-CA" sz="2400" dirty="0" err="1"/>
              <a:t>Khazraj</a:t>
            </a:r>
            <a:r>
              <a:rPr lang="en-CA" sz="2400" dirty="0"/>
              <a:t> and Jewish tribes.</a:t>
            </a:r>
          </a:p>
          <a:p>
            <a:r>
              <a:rPr lang="en-CA" sz="2400" dirty="0"/>
              <a:t>Ibn </a:t>
            </a:r>
            <a:r>
              <a:rPr lang="en-CA" sz="2400" dirty="0" err="1"/>
              <a:t>Hishām</a:t>
            </a:r>
            <a:r>
              <a:rPr lang="en-CA" sz="2400" dirty="0"/>
              <a:t> says that the first 100 verses of al-Baqarah were revealed about these hypocrites</a:t>
            </a:r>
          </a:p>
          <a:p>
            <a:endParaRPr lang="en-US" dirty="0"/>
          </a:p>
        </p:txBody>
      </p:sp>
    </p:spTree>
    <p:extLst>
      <p:ext uri="{BB962C8B-B14F-4D97-AF65-F5344CB8AC3E}">
        <p14:creationId xmlns:p14="http://schemas.microsoft.com/office/powerpoint/2010/main" val="4100160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40FF8-665E-2340-9D91-7E1DC80EB45A}"/>
              </a:ext>
            </a:extLst>
          </p:cNvPr>
          <p:cNvSpPr>
            <a:spLocks noGrp="1"/>
          </p:cNvSpPr>
          <p:nvPr>
            <p:ph type="title"/>
          </p:nvPr>
        </p:nvSpPr>
        <p:spPr>
          <a:xfrm>
            <a:off x="720000" y="619200"/>
            <a:ext cx="10728322" cy="715330"/>
          </a:xfrm>
        </p:spPr>
        <p:txBody>
          <a:bodyPr/>
          <a:lstStyle/>
          <a:p>
            <a:pPr algn="ctr"/>
            <a:r>
              <a:rPr lang="en-US" dirty="0"/>
              <a:t>Permission to Fight</a:t>
            </a:r>
          </a:p>
        </p:txBody>
      </p:sp>
      <p:sp>
        <p:nvSpPr>
          <p:cNvPr id="3" name="Content Placeholder 2">
            <a:extLst>
              <a:ext uri="{FF2B5EF4-FFF2-40B4-BE49-F238E27FC236}">
                <a16:creationId xmlns:a16="http://schemas.microsoft.com/office/drawing/2014/main" id="{30609C4B-DD04-7148-9FC9-AD35F701E0B7}"/>
              </a:ext>
            </a:extLst>
          </p:cNvPr>
          <p:cNvSpPr>
            <a:spLocks noGrp="1"/>
          </p:cNvSpPr>
          <p:nvPr>
            <p:ph idx="1"/>
          </p:nvPr>
        </p:nvSpPr>
        <p:spPr>
          <a:xfrm>
            <a:off x="720000" y="1334530"/>
            <a:ext cx="10728325" cy="4434445"/>
          </a:xfrm>
        </p:spPr>
        <p:txBody>
          <a:bodyPr>
            <a:normAutofit lnSpcReduction="10000"/>
          </a:bodyPr>
          <a:lstStyle/>
          <a:p>
            <a:pPr marL="0" indent="0" algn="ctr">
              <a:buNone/>
            </a:pPr>
            <a:r>
              <a:rPr lang="ar-SA" sz="2400" dirty="0"/>
              <a:t>أُذِنَ لِلَّذِينَ </a:t>
            </a:r>
            <a:r>
              <a:rPr lang="ar-SA" sz="2400" dirty="0" err="1"/>
              <a:t>يُقَـٰتَلُونَ</a:t>
            </a:r>
            <a:r>
              <a:rPr lang="ar-SA" sz="2400" dirty="0"/>
              <a:t> بِأَنَّهُمْ ظُلِمُوا۟ وَإِنَّ </a:t>
            </a:r>
            <a:r>
              <a:rPr lang="ar-SA" sz="2400" dirty="0" err="1"/>
              <a:t>ٱللَّهَ</a:t>
            </a:r>
            <a:r>
              <a:rPr lang="ar-SA" sz="2400" dirty="0"/>
              <a:t> </a:t>
            </a:r>
            <a:r>
              <a:rPr lang="ar-SA" sz="2400" dirty="0" err="1"/>
              <a:t>عَلَىٰ</a:t>
            </a:r>
            <a:r>
              <a:rPr lang="ar-SA" sz="2400" dirty="0"/>
              <a:t> نَصْرِهِمْ لَقَدِيرٌ</a:t>
            </a:r>
            <a:endParaRPr lang="en-US" sz="2400" dirty="0"/>
          </a:p>
          <a:p>
            <a:pPr marL="0" indent="0" algn="ctr">
              <a:buNone/>
            </a:pPr>
            <a:r>
              <a:rPr lang="en-CA" dirty="0"/>
              <a:t>“Permission [to fight] has been given to those who are being fought, because they were wronged. And indeed, Allah is competent to give them victory.” Quran 22:39</a:t>
            </a:r>
            <a:endParaRPr lang="en-CA" sz="2400" dirty="0"/>
          </a:p>
          <a:p>
            <a:r>
              <a:rPr lang="en-CA" dirty="0"/>
              <a:t>This was the first ayah that came down that gave Muslims permission to raise arms &amp; fight their oppressors.</a:t>
            </a:r>
          </a:p>
          <a:p>
            <a:r>
              <a:rPr lang="en-CA" dirty="0"/>
              <a:t>God used the term “permission” rather than “command” when letting the Muslims know that they can take up arms against their </a:t>
            </a:r>
            <a:r>
              <a:rPr lang="en-CA" dirty="0" err="1"/>
              <a:t>Makkan</a:t>
            </a:r>
            <a:r>
              <a:rPr lang="en-CA" dirty="0"/>
              <a:t> &amp; </a:t>
            </a:r>
            <a:r>
              <a:rPr lang="en-CA" dirty="0" err="1"/>
              <a:t>Madinan</a:t>
            </a:r>
            <a:r>
              <a:rPr lang="en-CA" dirty="0"/>
              <a:t> oppressors. It was up to the Muslims to figure out whether they felt it was necessary to fight or not, depending on their situation.</a:t>
            </a:r>
          </a:p>
          <a:p>
            <a:r>
              <a:rPr lang="en-CA" dirty="0"/>
              <a:t>Later on, God would </a:t>
            </a:r>
            <a:r>
              <a:rPr lang="en-CA" i="1" dirty="0"/>
              <a:t>command </a:t>
            </a:r>
            <a:r>
              <a:rPr lang="en-CA" dirty="0"/>
              <a:t>those believers that they have to fight against those people who fight against the Muslims in Surat Al-Baqarah verse 190.</a:t>
            </a:r>
          </a:p>
          <a:p>
            <a:endParaRPr lang="en-CA" dirty="0"/>
          </a:p>
          <a:p>
            <a:endParaRPr lang="en-CA" dirty="0"/>
          </a:p>
          <a:p>
            <a:endParaRPr lang="en-US" sz="2400" dirty="0"/>
          </a:p>
        </p:txBody>
      </p:sp>
    </p:spTree>
    <p:extLst>
      <p:ext uri="{BB962C8B-B14F-4D97-AF65-F5344CB8AC3E}">
        <p14:creationId xmlns:p14="http://schemas.microsoft.com/office/powerpoint/2010/main" val="3271219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8A1D5-0ADD-D147-A2F2-B86B9080867C}"/>
              </a:ext>
            </a:extLst>
          </p:cNvPr>
          <p:cNvSpPr>
            <a:spLocks noGrp="1"/>
          </p:cNvSpPr>
          <p:nvPr>
            <p:ph type="title"/>
          </p:nvPr>
        </p:nvSpPr>
        <p:spPr>
          <a:xfrm>
            <a:off x="720000" y="619200"/>
            <a:ext cx="10728322" cy="740043"/>
          </a:xfrm>
        </p:spPr>
        <p:txBody>
          <a:bodyPr/>
          <a:lstStyle/>
          <a:p>
            <a:pPr algn="ctr"/>
            <a:r>
              <a:rPr lang="en-US" dirty="0"/>
              <a:t>Reasons for Concern</a:t>
            </a:r>
          </a:p>
        </p:txBody>
      </p:sp>
      <p:sp>
        <p:nvSpPr>
          <p:cNvPr id="3" name="Content Placeholder 2">
            <a:extLst>
              <a:ext uri="{FF2B5EF4-FFF2-40B4-BE49-F238E27FC236}">
                <a16:creationId xmlns:a16="http://schemas.microsoft.com/office/drawing/2014/main" id="{F5D0DA05-EFC6-5B46-983A-B7982A217455}"/>
              </a:ext>
            </a:extLst>
          </p:cNvPr>
          <p:cNvSpPr>
            <a:spLocks noGrp="1"/>
          </p:cNvSpPr>
          <p:nvPr>
            <p:ph idx="1"/>
          </p:nvPr>
        </p:nvSpPr>
        <p:spPr>
          <a:xfrm>
            <a:off x="720000" y="1359243"/>
            <a:ext cx="10728325" cy="5090983"/>
          </a:xfrm>
        </p:spPr>
        <p:txBody>
          <a:bodyPr>
            <a:normAutofit/>
          </a:bodyPr>
          <a:lstStyle/>
          <a:p>
            <a:r>
              <a:rPr lang="en-US" dirty="0"/>
              <a:t>1. Quraysh’s enmity toward the Prophet was still real. He had recently escaped an assassination attempt. </a:t>
            </a:r>
            <a:r>
              <a:rPr lang="en-CA" dirty="0"/>
              <a:t>The Prophet leaving Makkah wasn’t good enough for them, so this issue had not been dealt with </a:t>
            </a:r>
          </a:p>
          <a:p>
            <a:r>
              <a:rPr lang="en-CA" dirty="0"/>
              <a:t>2. The Muslims in Medina had caught people who were spies from Quraysh &amp; other tribes in Makkah who were spying on the Prophet &amp; the Muslims in Medina. </a:t>
            </a:r>
          </a:p>
          <a:p>
            <a:r>
              <a:rPr lang="en-CA" dirty="0"/>
              <a:t>3. These spies were relaying that information back to the </a:t>
            </a:r>
            <a:r>
              <a:rPr lang="en-CA" dirty="0" err="1"/>
              <a:t>Makkans</a:t>
            </a:r>
            <a:r>
              <a:rPr lang="en-CA" dirty="0"/>
              <a:t>, who were trying to figure out what was going on &amp; maybe even possibly look for a vantage point or a particular weak spot where they (the </a:t>
            </a:r>
            <a:r>
              <a:rPr lang="en-CA" dirty="0" err="1"/>
              <a:t>Makkans</a:t>
            </a:r>
            <a:r>
              <a:rPr lang="en-CA" dirty="0"/>
              <a:t>) could attack Medina.</a:t>
            </a:r>
          </a:p>
          <a:p>
            <a:r>
              <a:rPr lang="en-CA" dirty="0"/>
              <a:t>4. The </a:t>
            </a:r>
            <a:r>
              <a:rPr lang="en-CA" dirty="0" err="1"/>
              <a:t>Makkans</a:t>
            </a:r>
            <a:r>
              <a:rPr lang="en-CA" dirty="0"/>
              <a:t> had also started to develop &amp; invest into their defense fund </a:t>
            </a:r>
          </a:p>
          <a:p>
            <a:r>
              <a:rPr lang="en-CA" dirty="0"/>
              <a:t>5. The Prophet was concerned about the Arab tribes that lived around Medina, the Bedouin tribes. These tribes were between Makkah &amp; Madinah. They were basically in the middle of the two cities.</a:t>
            </a:r>
          </a:p>
          <a:p>
            <a:endParaRPr lang="en-CA" dirty="0"/>
          </a:p>
          <a:p>
            <a:endParaRPr lang="en-CA" dirty="0"/>
          </a:p>
          <a:p>
            <a:endParaRPr lang="en-CA" dirty="0"/>
          </a:p>
          <a:p>
            <a:endParaRPr lang="en-CA" dirty="0"/>
          </a:p>
          <a:p>
            <a:endParaRPr lang="en-US" dirty="0"/>
          </a:p>
          <a:p>
            <a:endParaRPr lang="en-US" dirty="0"/>
          </a:p>
        </p:txBody>
      </p:sp>
    </p:spTree>
    <p:extLst>
      <p:ext uri="{BB962C8B-B14F-4D97-AF65-F5344CB8AC3E}">
        <p14:creationId xmlns:p14="http://schemas.microsoft.com/office/powerpoint/2010/main" val="1577392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F3E25-D728-124A-B84A-43B2D80AB5C8}"/>
              </a:ext>
            </a:extLst>
          </p:cNvPr>
          <p:cNvSpPr>
            <a:spLocks noGrp="1"/>
          </p:cNvSpPr>
          <p:nvPr>
            <p:ph type="title"/>
          </p:nvPr>
        </p:nvSpPr>
        <p:spPr>
          <a:xfrm>
            <a:off x="720000" y="619200"/>
            <a:ext cx="10728322" cy="678259"/>
          </a:xfrm>
        </p:spPr>
        <p:txBody>
          <a:bodyPr/>
          <a:lstStyle/>
          <a:p>
            <a:pPr algn="ctr"/>
            <a:r>
              <a:rPr lang="en-US" dirty="0"/>
              <a:t>The Early Expeditions</a:t>
            </a:r>
          </a:p>
        </p:txBody>
      </p:sp>
      <p:sp>
        <p:nvSpPr>
          <p:cNvPr id="3" name="Content Placeholder 2">
            <a:extLst>
              <a:ext uri="{FF2B5EF4-FFF2-40B4-BE49-F238E27FC236}">
                <a16:creationId xmlns:a16="http://schemas.microsoft.com/office/drawing/2014/main" id="{13A4AB5F-4F59-854F-B815-B23698678917}"/>
              </a:ext>
            </a:extLst>
          </p:cNvPr>
          <p:cNvSpPr>
            <a:spLocks noGrp="1"/>
          </p:cNvSpPr>
          <p:nvPr>
            <p:ph idx="1"/>
          </p:nvPr>
        </p:nvSpPr>
        <p:spPr>
          <a:xfrm>
            <a:off x="720000" y="1297460"/>
            <a:ext cx="10728325" cy="4471516"/>
          </a:xfrm>
        </p:spPr>
        <p:txBody>
          <a:bodyPr/>
          <a:lstStyle/>
          <a:p>
            <a:r>
              <a:rPr lang="en-US" sz="2400" dirty="0"/>
              <a:t>Two types of military expeditions in the </a:t>
            </a:r>
            <a:r>
              <a:rPr lang="en-US" sz="2400" dirty="0" err="1"/>
              <a:t>seerah</a:t>
            </a:r>
            <a:r>
              <a:rPr lang="en-US" sz="2400" dirty="0"/>
              <a:t>:</a:t>
            </a:r>
          </a:p>
          <a:p>
            <a:r>
              <a:rPr lang="en-CA" sz="2400" dirty="0"/>
              <a:t>1.</a:t>
            </a:r>
            <a:r>
              <a:rPr lang="ar-SA" sz="2400" dirty="0"/>
              <a:t> غزوة</a:t>
            </a:r>
            <a:r>
              <a:rPr lang="en-CA" sz="2400" dirty="0"/>
              <a:t> </a:t>
            </a:r>
            <a:r>
              <a:rPr lang="en-CA" sz="2400" dirty="0" err="1"/>
              <a:t>Ghazwa</a:t>
            </a:r>
            <a:r>
              <a:rPr lang="en-CA" sz="2400" dirty="0"/>
              <a:t> (plural </a:t>
            </a:r>
            <a:r>
              <a:rPr lang="en-CA" sz="2400" dirty="0" err="1"/>
              <a:t>ghazawat</a:t>
            </a:r>
            <a:r>
              <a:rPr lang="en-CA" sz="2400" dirty="0"/>
              <a:t> </a:t>
            </a:r>
            <a:r>
              <a:rPr lang="ar-SA" sz="2400" dirty="0"/>
              <a:t>غزوات</a:t>
            </a:r>
            <a:r>
              <a:rPr lang="en-US" sz="2400" dirty="0"/>
              <a:t> ) </a:t>
            </a:r>
            <a:r>
              <a:rPr lang="en-CA" sz="2400" dirty="0"/>
              <a:t>is any military expedition that the Prophet himself accompanied. In these expeditions the Prophet was obviously the commander. </a:t>
            </a:r>
            <a:r>
              <a:rPr lang="en-CA" sz="2400" dirty="0" err="1"/>
              <a:t>Ghazwa</a:t>
            </a:r>
            <a:r>
              <a:rPr lang="en-CA" sz="2400" dirty="0"/>
              <a:t> is typically translated as "war" or "battle.”</a:t>
            </a:r>
          </a:p>
          <a:p>
            <a:r>
              <a:rPr lang="en-CA" sz="2400" dirty="0"/>
              <a:t>2. </a:t>
            </a:r>
            <a:r>
              <a:rPr lang="ar-SA" sz="2400" dirty="0"/>
              <a:t>سرية</a:t>
            </a:r>
            <a:r>
              <a:rPr lang="en-US" sz="2400" dirty="0"/>
              <a:t> </a:t>
            </a:r>
            <a:r>
              <a:rPr lang="en-US" sz="2400" dirty="0" err="1"/>
              <a:t>Sariyya</a:t>
            </a:r>
            <a:r>
              <a:rPr lang="en-US" sz="2400" dirty="0"/>
              <a:t> (</a:t>
            </a:r>
            <a:r>
              <a:rPr lang="en-CA" sz="2400" dirty="0"/>
              <a:t>plural </a:t>
            </a:r>
            <a:r>
              <a:rPr lang="en-CA" sz="2400" dirty="0" err="1"/>
              <a:t>saraya</a:t>
            </a:r>
            <a:r>
              <a:rPr lang="en-CA" sz="2400" dirty="0"/>
              <a:t> </a:t>
            </a:r>
            <a:r>
              <a:rPr lang="ar-SA" sz="2400" dirty="0"/>
              <a:t>سرايا</a:t>
            </a:r>
            <a:r>
              <a:rPr lang="en-US" sz="2400" dirty="0"/>
              <a:t> )</a:t>
            </a:r>
            <a:r>
              <a:rPr lang="en-CA" sz="2400" dirty="0"/>
              <a:t> is something that Prophet commanded the companions to go on, but he did not accompany. </a:t>
            </a:r>
            <a:r>
              <a:rPr lang="en-CA" sz="2400" dirty="0" err="1"/>
              <a:t>Sariyya</a:t>
            </a:r>
            <a:r>
              <a:rPr lang="en-CA" sz="2400" dirty="0"/>
              <a:t> is typically translated as "expedition."</a:t>
            </a:r>
          </a:p>
          <a:p>
            <a:endParaRPr lang="en-CA" dirty="0"/>
          </a:p>
          <a:p>
            <a:endParaRPr lang="en-US" dirty="0"/>
          </a:p>
        </p:txBody>
      </p:sp>
    </p:spTree>
    <p:extLst>
      <p:ext uri="{BB962C8B-B14F-4D97-AF65-F5344CB8AC3E}">
        <p14:creationId xmlns:p14="http://schemas.microsoft.com/office/powerpoint/2010/main" val="1172594666"/>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5305</TotalTime>
  <Words>2487</Words>
  <Application>Microsoft Macintosh PowerPoint</Application>
  <PresentationFormat>Widescreen</PresentationFormat>
  <Paragraphs>111</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Avenir Next LT Pro</vt:lpstr>
      <vt:lpstr>Sagona Book</vt:lpstr>
      <vt:lpstr>The Hand Extrablack</vt:lpstr>
      <vt:lpstr>BlobVTI</vt:lpstr>
      <vt:lpstr>The Life of Prophet Muhammad</vt:lpstr>
      <vt:lpstr>Changing the City’s Name</vt:lpstr>
      <vt:lpstr>Changing the City’s Name</vt:lpstr>
      <vt:lpstr>The Rise of Hypocrisy in Medina</vt:lpstr>
      <vt:lpstr>The Rise of Hypocrisy in Medina</vt:lpstr>
      <vt:lpstr>The Rise of Hypocrisy in Medina</vt:lpstr>
      <vt:lpstr>Permission to Fight</vt:lpstr>
      <vt:lpstr>Reasons for Concern</vt:lpstr>
      <vt:lpstr>The Early Expeditions</vt:lpstr>
      <vt:lpstr>The Expedition of Hamza</vt:lpstr>
      <vt:lpstr>The Expedition of Ubaydah ibn al-Harith </vt:lpstr>
      <vt:lpstr>The Expedition of Ubaydah ibn al-Harith </vt:lpstr>
      <vt:lpstr>The Expedition to al-Abwa’ الأبواء</vt:lpstr>
      <vt:lpstr>The Expedition to Buwat بواط</vt:lpstr>
      <vt:lpstr>The Minor Battle of Badr غزوة بدر الصغرى</vt:lpstr>
      <vt:lpstr>Expedition to Dhū al-ʿUshayrah </vt:lpstr>
      <vt:lpstr>Expedition to Dhū al-ʿUshayrah </vt:lpstr>
      <vt:lpstr>The Expedition of Nakhlah</vt:lpstr>
      <vt:lpstr>The Expedition of Nakhlah</vt:lpstr>
      <vt:lpstr>The Expedition of Nakhlah</vt:lpstr>
      <vt:lpstr>How Could the Prophet Condone Caravan Raiding?</vt:lpstr>
      <vt:lpstr>Were the  Raids Offensive or Defensive?</vt:lpstr>
      <vt:lpstr>Why did the Raids Achieve?</vt:lpstr>
      <vt:lpstr>Why did the Raids Achieve?</vt:lpstr>
      <vt:lpstr>Practical Lessons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604</cp:revision>
  <dcterms:created xsi:type="dcterms:W3CDTF">2020-11-25T07:02:27Z</dcterms:created>
  <dcterms:modified xsi:type="dcterms:W3CDTF">2021-10-28T03:23:20Z</dcterms:modified>
</cp:coreProperties>
</file>