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55"/>
    <p:restoredTop sz="94811"/>
  </p:normalViewPr>
  <p:slideViewPr>
    <p:cSldViewPr snapToGrid="0" snapToObjects="1">
      <p:cViewPr varScale="1">
        <p:scale>
          <a:sx n="104" d="100"/>
          <a:sy n="104" d="100"/>
        </p:scale>
        <p:origin x="8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3,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3,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3,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3,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3,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3,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3,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3,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34</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3DC2E-950B-E344-BAA7-521A978F9AB7}"/>
              </a:ext>
            </a:extLst>
          </p:cNvPr>
          <p:cNvSpPr>
            <a:spLocks noGrp="1"/>
          </p:cNvSpPr>
          <p:nvPr>
            <p:ph type="title"/>
          </p:nvPr>
        </p:nvSpPr>
        <p:spPr>
          <a:xfrm>
            <a:off x="720000" y="619200"/>
            <a:ext cx="10728322" cy="764757"/>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A3D564AA-0647-134C-9B76-CE737CBFB7CA}"/>
              </a:ext>
            </a:extLst>
          </p:cNvPr>
          <p:cNvSpPr>
            <a:spLocks noGrp="1"/>
          </p:cNvSpPr>
          <p:nvPr>
            <p:ph idx="1"/>
          </p:nvPr>
        </p:nvSpPr>
        <p:spPr>
          <a:xfrm>
            <a:off x="720000" y="1383958"/>
            <a:ext cx="10728325" cy="4385018"/>
          </a:xfrm>
        </p:spPr>
        <p:txBody>
          <a:bodyPr/>
          <a:lstStyle/>
          <a:p>
            <a:pPr marL="0" indent="0" algn="ctr">
              <a:buNone/>
            </a:pPr>
            <a:r>
              <a:rPr lang="ar-SA" dirty="0"/>
              <a:t>وفي الكافي : ٥٦۸ / ٥ ، بسند صحيح عن الإمام الباقر عليه السلام قال : « قال رسول الله صلّى الله عليه </a:t>
            </a:r>
            <a:r>
              <a:rPr lang="ar-SA" dirty="0" err="1"/>
              <a:t>وآله</a:t>
            </a:r>
            <a:r>
              <a:rPr lang="ar-SA" dirty="0"/>
              <a:t> : إنّما أنا بشر مثلكم أتزوّج فيكم وأزوّجكم ، إلّا فاطمة ، فإنّ تزويجها نزل من السماء ».</a:t>
            </a:r>
            <a:endParaRPr lang="en-US" dirty="0"/>
          </a:p>
          <a:p>
            <a:pPr marL="0" indent="0" algn="ctr">
              <a:buNone/>
            </a:pPr>
            <a:endParaRPr lang="en-US" dirty="0"/>
          </a:p>
          <a:p>
            <a:pPr marL="0" indent="0" algn="ctr">
              <a:buNone/>
            </a:pPr>
            <a:r>
              <a:rPr lang="en-US" dirty="0"/>
              <a:t>“I am a human being like you, I marry from you and you give in marriage to you except for Fatima for her marriage is decided by God’s order.”</a:t>
            </a:r>
          </a:p>
        </p:txBody>
      </p:sp>
    </p:spTree>
    <p:extLst>
      <p:ext uri="{BB962C8B-B14F-4D97-AF65-F5344CB8AC3E}">
        <p14:creationId xmlns:p14="http://schemas.microsoft.com/office/powerpoint/2010/main" val="3845235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A8744-9091-BC46-BA7A-72C4E1955EBD}"/>
              </a:ext>
            </a:extLst>
          </p:cNvPr>
          <p:cNvSpPr>
            <a:spLocks noGrp="1"/>
          </p:cNvSpPr>
          <p:nvPr>
            <p:ph type="title"/>
          </p:nvPr>
        </p:nvSpPr>
        <p:spPr>
          <a:xfrm>
            <a:off x="720000" y="619200"/>
            <a:ext cx="10728322" cy="690616"/>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7BFC3D34-1636-6342-A66D-3A09D1F2BAC5}"/>
              </a:ext>
            </a:extLst>
          </p:cNvPr>
          <p:cNvSpPr>
            <a:spLocks noGrp="1"/>
          </p:cNvSpPr>
          <p:nvPr>
            <p:ph idx="1"/>
          </p:nvPr>
        </p:nvSpPr>
        <p:spPr>
          <a:xfrm>
            <a:off x="720000" y="1433384"/>
            <a:ext cx="10728325" cy="4335591"/>
          </a:xfrm>
        </p:spPr>
        <p:txBody>
          <a:bodyPr>
            <a:normAutofit/>
          </a:bodyPr>
          <a:lstStyle/>
          <a:p>
            <a:pPr marL="0" indent="0" algn="ctr">
              <a:buNone/>
            </a:pPr>
            <a:r>
              <a:rPr lang="ar-LB" sz="2400" b="1" dirty="0"/>
              <a:t>روى غير واحد: </a:t>
            </a:r>
            <a:r>
              <a:rPr lang="ar-LB" sz="2400" dirty="0"/>
              <a:t>أن علياً «عليه السلام» خطب فاطمة  إلى رسول الله «صلى الله عليه وآله»، فقال «صلى الله عليه وآله»: هي لك يا علي، لست بدجال.</a:t>
            </a:r>
            <a:endParaRPr lang="en-US" sz="2400" dirty="0"/>
          </a:p>
          <a:p>
            <a:pPr marL="0" indent="0" algn="ctr">
              <a:buNone/>
            </a:pPr>
            <a:r>
              <a:rPr lang="en-US" sz="2400" dirty="0"/>
              <a:t>“When Ali proposed to Fatima, the Prophet said: “She is yours O Ali! You are not a con artist.”</a:t>
            </a:r>
          </a:p>
        </p:txBody>
      </p:sp>
    </p:spTree>
    <p:extLst>
      <p:ext uri="{BB962C8B-B14F-4D97-AF65-F5344CB8AC3E}">
        <p14:creationId xmlns:p14="http://schemas.microsoft.com/office/powerpoint/2010/main" val="4141813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EC1F5-5976-944E-94D8-70C94929703B}"/>
              </a:ext>
            </a:extLst>
          </p:cNvPr>
          <p:cNvSpPr>
            <a:spLocks noGrp="1"/>
          </p:cNvSpPr>
          <p:nvPr>
            <p:ph type="title"/>
          </p:nvPr>
        </p:nvSpPr>
        <p:spPr>
          <a:xfrm>
            <a:off x="720000" y="619200"/>
            <a:ext cx="10728322" cy="801827"/>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6FF80319-9C55-0E41-B56B-7CFE73CD83DA}"/>
              </a:ext>
            </a:extLst>
          </p:cNvPr>
          <p:cNvSpPr>
            <a:spLocks noGrp="1"/>
          </p:cNvSpPr>
          <p:nvPr>
            <p:ph idx="1"/>
          </p:nvPr>
        </p:nvSpPr>
        <p:spPr>
          <a:xfrm>
            <a:off x="720000" y="1421028"/>
            <a:ext cx="10728325" cy="4347948"/>
          </a:xfrm>
        </p:spPr>
        <p:txBody>
          <a:bodyPr/>
          <a:lstStyle/>
          <a:p>
            <a:pPr marL="0" indent="0" algn="ctr">
              <a:buNone/>
            </a:pPr>
            <a:r>
              <a:rPr lang="ar-SA" dirty="0"/>
              <a:t>جاء الإمام علي(عليه السلام) إلى رسول الله(صلى الله عليه </a:t>
            </a:r>
            <a:r>
              <a:rPr lang="ar-SA" dirty="0" err="1"/>
              <a:t>وآله</a:t>
            </a:r>
            <a:r>
              <a:rPr lang="ar-SA" dirty="0"/>
              <a:t>) وهو في منزل أُمّ سلمة، فسلّم عليه وجلس بين يديه، فقال له النبي(صلى الله عليه </a:t>
            </a:r>
            <a:r>
              <a:rPr lang="ar-SA" dirty="0" err="1"/>
              <a:t>وآله</a:t>
            </a:r>
            <a:r>
              <a:rPr lang="ar-SA" dirty="0"/>
              <a:t>): «أتَيْتَ لِحاجَة»؟</a:t>
            </a:r>
            <a:endParaRPr lang="en-US" dirty="0"/>
          </a:p>
          <a:p>
            <a:pPr marL="0" indent="0" algn="ctr">
              <a:buNone/>
            </a:pPr>
            <a:endParaRPr lang="en-US" dirty="0"/>
          </a:p>
          <a:p>
            <a:pPr marL="0" indent="0" algn="ctr">
              <a:buNone/>
            </a:pPr>
            <a:r>
              <a:rPr lang="en-US" dirty="0"/>
              <a:t>“Imam Ali went to the Prophet while he was in the home of Umm </a:t>
            </a:r>
            <a:r>
              <a:rPr lang="en-US" dirty="0" err="1"/>
              <a:t>Salamah</a:t>
            </a:r>
            <a:r>
              <a:rPr lang="en-US" dirty="0"/>
              <a:t>. He greeted him and sat in front of him. The Prophet asked: “Have you come for a need?”</a:t>
            </a:r>
          </a:p>
        </p:txBody>
      </p:sp>
    </p:spTree>
    <p:extLst>
      <p:ext uri="{BB962C8B-B14F-4D97-AF65-F5344CB8AC3E}">
        <p14:creationId xmlns:p14="http://schemas.microsoft.com/office/powerpoint/2010/main" val="2586526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3A63B-3002-6348-B013-63D006056BA1}"/>
              </a:ext>
            </a:extLst>
          </p:cNvPr>
          <p:cNvSpPr>
            <a:spLocks noGrp="1"/>
          </p:cNvSpPr>
          <p:nvPr>
            <p:ph type="title"/>
          </p:nvPr>
        </p:nvSpPr>
        <p:spPr>
          <a:xfrm>
            <a:off x="720000" y="619200"/>
            <a:ext cx="10728322" cy="801827"/>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AA6205C6-9225-0F4A-AA67-80051E22B2DA}"/>
              </a:ext>
            </a:extLst>
          </p:cNvPr>
          <p:cNvSpPr>
            <a:spLocks noGrp="1"/>
          </p:cNvSpPr>
          <p:nvPr>
            <p:ph idx="1"/>
          </p:nvPr>
        </p:nvSpPr>
        <p:spPr>
          <a:xfrm>
            <a:off x="720000" y="1421028"/>
            <a:ext cx="10728325" cy="4347948"/>
          </a:xfrm>
        </p:spPr>
        <p:txBody>
          <a:bodyPr/>
          <a:lstStyle/>
          <a:p>
            <a:pPr marL="0" indent="0" algn="ctr">
              <a:buNone/>
            </a:pPr>
            <a:r>
              <a:rPr lang="ar-SA" dirty="0"/>
              <a:t>فقال الإمام(عليه السلام): «نَعَمْ، أتَيتُ خاطباً ابنتك فاطمة، فهلْ أنتَ </a:t>
            </a:r>
            <a:r>
              <a:rPr lang="ar-SA" dirty="0" err="1"/>
              <a:t>مُزوِّجُني</a:t>
            </a:r>
            <a:r>
              <a:rPr lang="ar-SA" dirty="0"/>
              <a:t>»؟</a:t>
            </a:r>
            <a:endParaRPr lang="en-US" dirty="0"/>
          </a:p>
          <a:p>
            <a:pPr marL="0" indent="0" algn="ctr">
              <a:buNone/>
            </a:pPr>
            <a:r>
              <a:rPr lang="en-US" dirty="0"/>
              <a:t>The Imam said: Yes, I have come to propose to your daughter Fatima. Will you wed her to me?</a:t>
            </a:r>
          </a:p>
          <a:p>
            <a:pPr marL="0" indent="0" algn="ctr">
              <a:buNone/>
            </a:pPr>
            <a:endParaRPr lang="en-US" dirty="0"/>
          </a:p>
          <a:p>
            <a:pPr marL="0" indent="0" algn="ctr">
              <a:buNone/>
            </a:pPr>
            <a:r>
              <a:rPr lang="ar-SA" dirty="0"/>
              <a:t>قالت أُمّ سلمة: فرأيت وجه النبي(صلى الله عليه </a:t>
            </a:r>
            <a:r>
              <a:rPr lang="ar-SA" dirty="0" err="1"/>
              <a:t>وآله</a:t>
            </a:r>
            <a:r>
              <a:rPr lang="ar-SA" dirty="0"/>
              <a:t>) يَتَهلّلُ فرحاً وسروراً، ثمّ ابتسم في وجه الإمام علي(عليه السلام)، ودخل على فاطمة(عليها السلام) وقال لها: «إنّ عَليّاً قد ذكر عن أمرك شيئاً، وإنّي سألتُ ربِّي أن يزوِّجكِ خير خَلقه، فما تَرَين»؟.</a:t>
            </a:r>
            <a:endParaRPr lang="en-US" dirty="0"/>
          </a:p>
          <a:p>
            <a:pPr marL="0" indent="0" algn="ctr">
              <a:buNone/>
            </a:pPr>
            <a:r>
              <a:rPr lang="en-US" dirty="0"/>
              <a:t>Umm </a:t>
            </a:r>
            <a:r>
              <a:rPr lang="en-US" dirty="0" err="1"/>
              <a:t>Salamah</a:t>
            </a:r>
            <a:r>
              <a:rPr lang="en-US" dirty="0"/>
              <a:t> says: I saw the Prophet’s face light up with joy and happiness. He smiled at the face of Ali and went to go see Fatima…”</a:t>
            </a:r>
          </a:p>
        </p:txBody>
      </p:sp>
    </p:spTree>
    <p:extLst>
      <p:ext uri="{BB962C8B-B14F-4D97-AF65-F5344CB8AC3E}">
        <p14:creationId xmlns:p14="http://schemas.microsoft.com/office/powerpoint/2010/main" val="554951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2B693-2423-3B42-AE74-7A619B0A7C96}"/>
              </a:ext>
            </a:extLst>
          </p:cNvPr>
          <p:cNvSpPr>
            <a:spLocks noGrp="1"/>
          </p:cNvSpPr>
          <p:nvPr>
            <p:ph type="title"/>
          </p:nvPr>
        </p:nvSpPr>
        <p:spPr>
          <a:xfrm>
            <a:off x="720000" y="619200"/>
            <a:ext cx="10728322" cy="690616"/>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CFCD8B35-9217-8740-B99D-1CEFA598125E}"/>
              </a:ext>
            </a:extLst>
          </p:cNvPr>
          <p:cNvSpPr>
            <a:spLocks noGrp="1"/>
          </p:cNvSpPr>
          <p:nvPr>
            <p:ph idx="1"/>
          </p:nvPr>
        </p:nvSpPr>
        <p:spPr>
          <a:xfrm>
            <a:off x="720000" y="1309816"/>
            <a:ext cx="10728325" cy="4459159"/>
          </a:xfrm>
        </p:spPr>
        <p:txBody>
          <a:bodyPr/>
          <a:lstStyle/>
          <a:p>
            <a:pPr marL="0" indent="0" algn="ctr">
              <a:buNone/>
            </a:pPr>
            <a:r>
              <a:rPr lang="ar-SA" dirty="0"/>
              <a:t>فسكتت، فخرج رسول الله(صلى الله عليه </a:t>
            </a:r>
            <a:r>
              <a:rPr lang="ar-SA" dirty="0" err="1"/>
              <a:t>وآله</a:t>
            </a:r>
            <a:r>
              <a:rPr lang="ar-SA" dirty="0"/>
              <a:t>) وهو يقول: «اللهُ أكبَرُ، سُكوتُها إِقرارُها»، فأتاه جبرائيل(عليه السلام) فقال: يا محمّد، زوّجها علي بن أبي طالب، فإنّ الله قد رضيها له ورضيه لها.</a:t>
            </a:r>
            <a:endParaRPr lang="en-US" dirty="0"/>
          </a:p>
          <a:p>
            <a:pPr marL="0" indent="0" algn="ctr">
              <a:buNone/>
            </a:pPr>
            <a:endParaRPr lang="en-US" dirty="0"/>
          </a:p>
          <a:p>
            <a:pPr marL="0" indent="0" algn="ctr">
              <a:buNone/>
            </a:pPr>
            <a:r>
              <a:rPr lang="en-US" dirty="0"/>
              <a:t>When the Prophet mentioned the proposal of Ali, Fatima remained silent. The Prophet exclaimed: God is great! Her silence is her approval…”</a:t>
            </a:r>
          </a:p>
        </p:txBody>
      </p:sp>
    </p:spTree>
    <p:extLst>
      <p:ext uri="{BB962C8B-B14F-4D97-AF65-F5344CB8AC3E}">
        <p14:creationId xmlns:p14="http://schemas.microsoft.com/office/powerpoint/2010/main" val="3222798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9A5B9-73F3-EB4F-A856-917C7ECC0EEB}"/>
              </a:ext>
            </a:extLst>
          </p:cNvPr>
          <p:cNvSpPr>
            <a:spLocks noGrp="1"/>
          </p:cNvSpPr>
          <p:nvPr>
            <p:ph type="title"/>
          </p:nvPr>
        </p:nvSpPr>
        <p:spPr>
          <a:xfrm>
            <a:off x="720000" y="619200"/>
            <a:ext cx="10728322" cy="727686"/>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5053D00A-BA5A-C44D-B61B-A6667B308BC4}"/>
              </a:ext>
            </a:extLst>
          </p:cNvPr>
          <p:cNvSpPr>
            <a:spLocks noGrp="1"/>
          </p:cNvSpPr>
          <p:nvPr>
            <p:ph idx="1"/>
          </p:nvPr>
        </p:nvSpPr>
        <p:spPr>
          <a:xfrm>
            <a:off x="720000" y="1470454"/>
            <a:ext cx="10728325" cy="4298521"/>
          </a:xfrm>
        </p:spPr>
        <p:txBody>
          <a:bodyPr/>
          <a:lstStyle/>
          <a:p>
            <a:pPr marL="0" indent="0" algn="ctr">
              <a:buNone/>
            </a:pPr>
            <a:r>
              <a:rPr lang="ar-SA" dirty="0"/>
              <a:t>أمر رسول الله(صلى الله عليه </a:t>
            </a:r>
            <a:r>
              <a:rPr lang="ar-SA" dirty="0" err="1"/>
              <a:t>وآله</a:t>
            </a:r>
            <a:r>
              <a:rPr lang="ar-SA" dirty="0"/>
              <a:t>) أنس بن مالك أن يجمع الصحابة ليُعلِن عليهم نبأ تزويج فاطمة للإمام علي(عليهما السلام). فلمّا اجتمعوا قال(صلى الله عليه </a:t>
            </a:r>
            <a:r>
              <a:rPr lang="ar-SA" dirty="0" err="1"/>
              <a:t>وآله</a:t>
            </a:r>
            <a:r>
              <a:rPr lang="ar-SA" dirty="0"/>
              <a:t>) لهم: «إنّ الله تعالى أمَرَني أن أُزوِّجَ فاطمة بنت خديجة من علي بن أبي طالب</a:t>
            </a:r>
          </a:p>
          <a:p>
            <a:pPr marL="0" indent="0" algn="ctr">
              <a:buNone/>
            </a:pPr>
            <a:r>
              <a:rPr lang="en-US" dirty="0"/>
              <a:t>“The Prophet commanded Anas ibn Malik to gather all of the companions so that he could announce the marriage of Fatima to Ali. When they all gathered, the Prophet said: Verily God had commanded me to wed Fatima, daughter of Khadijah to Ali son of Abu Talib.”</a:t>
            </a:r>
          </a:p>
        </p:txBody>
      </p:sp>
    </p:spTree>
    <p:extLst>
      <p:ext uri="{BB962C8B-B14F-4D97-AF65-F5344CB8AC3E}">
        <p14:creationId xmlns:p14="http://schemas.microsoft.com/office/powerpoint/2010/main" val="2286296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284B3-9872-D141-80B8-F1104252775A}"/>
              </a:ext>
            </a:extLst>
          </p:cNvPr>
          <p:cNvSpPr>
            <a:spLocks noGrp="1"/>
          </p:cNvSpPr>
          <p:nvPr>
            <p:ph type="title"/>
          </p:nvPr>
        </p:nvSpPr>
        <p:spPr>
          <a:xfrm>
            <a:off x="720000" y="619200"/>
            <a:ext cx="10728322" cy="628832"/>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037C72A2-7D62-2A4C-8A94-707AE4583F91}"/>
              </a:ext>
            </a:extLst>
          </p:cNvPr>
          <p:cNvSpPr>
            <a:spLocks noGrp="1"/>
          </p:cNvSpPr>
          <p:nvPr>
            <p:ph idx="1"/>
          </p:nvPr>
        </p:nvSpPr>
        <p:spPr>
          <a:xfrm>
            <a:off x="720000" y="1334530"/>
            <a:ext cx="10728325" cy="4434445"/>
          </a:xfrm>
        </p:spPr>
        <p:txBody>
          <a:bodyPr/>
          <a:lstStyle/>
          <a:p>
            <a:r>
              <a:rPr lang="en-US" sz="2400" b="1" dirty="0"/>
              <a:t>The bridal gift of Fatima:</a:t>
            </a:r>
          </a:p>
          <a:p>
            <a:r>
              <a:rPr lang="en-US" sz="2400" dirty="0"/>
              <a:t>Imam Ali </a:t>
            </a:r>
            <a:r>
              <a:rPr lang="en-CA" sz="2400" dirty="0"/>
              <a:t>had nothing of value but his shield. He pawns it for 4-500 dirham and gives that as a bridal gift.</a:t>
            </a:r>
          </a:p>
          <a:p>
            <a:r>
              <a:rPr lang="en-CA" sz="2400" dirty="0"/>
              <a:t>The currency of the time was in the form of gold (dinar) and silver (dirham)coins.</a:t>
            </a:r>
          </a:p>
          <a:p>
            <a:r>
              <a:rPr lang="en-CA" sz="2400" dirty="0"/>
              <a:t>A dirham is roughly 2.5 grams of silver.</a:t>
            </a:r>
          </a:p>
          <a:p>
            <a:r>
              <a:rPr lang="en-CA" sz="2400" dirty="0"/>
              <a:t>Thus, the bridal gift of Fatima was about 500 silver coins, the </a:t>
            </a:r>
            <a:r>
              <a:rPr lang="en-CA" sz="2400" dirty="0" err="1"/>
              <a:t>equavilant</a:t>
            </a:r>
            <a:r>
              <a:rPr lang="en-CA" sz="2400" dirty="0"/>
              <a:t> of about $1300 USD.</a:t>
            </a:r>
          </a:p>
          <a:p>
            <a:endParaRPr lang="en-CA" dirty="0"/>
          </a:p>
          <a:p>
            <a:endParaRPr lang="en-US" dirty="0"/>
          </a:p>
          <a:p>
            <a:pPr marL="0" indent="0" algn="ctr">
              <a:buNone/>
            </a:pPr>
            <a:endParaRPr lang="en-US" dirty="0"/>
          </a:p>
        </p:txBody>
      </p:sp>
    </p:spTree>
    <p:extLst>
      <p:ext uri="{BB962C8B-B14F-4D97-AF65-F5344CB8AC3E}">
        <p14:creationId xmlns:p14="http://schemas.microsoft.com/office/powerpoint/2010/main" val="20027565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1E02-7C71-7B45-8E1A-83268816F932}"/>
              </a:ext>
            </a:extLst>
          </p:cNvPr>
          <p:cNvSpPr>
            <a:spLocks noGrp="1"/>
          </p:cNvSpPr>
          <p:nvPr>
            <p:ph type="title"/>
          </p:nvPr>
        </p:nvSpPr>
        <p:spPr>
          <a:xfrm>
            <a:off x="720000" y="619200"/>
            <a:ext cx="10728322" cy="777114"/>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1EAFD89D-F14C-5F41-9098-A559EE979089}"/>
              </a:ext>
            </a:extLst>
          </p:cNvPr>
          <p:cNvSpPr>
            <a:spLocks noGrp="1"/>
          </p:cNvSpPr>
          <p:nvPr>
            <p:ph idx="1"/>
          </p:nvPr>
        </p:nvSpPr>
        <p:spPr>
          <a:xfrm>
            <a:off x="720000" y="1396314"/>
            <a:ext cx="10728325" cy="4372661"/>
          </a:xfrm>
        </p:spPr>
        <p:txBody>
          <a:bodyPr/>
          <a:lstStyle/>
          <a:p>
            <a:pPr marL="0" indent="0" algn="ctr">
              <a:buNone/>
            </a:pPr>
            <a:r>
              <a:rPr lang="ar-SA" dirty="0"/>
              <a:t>جاء الإمام علي(عليه السلام) بالدراهم ـ مهر الزهراء ـ فوضعها بين يدي رسول الله(صلى الله عليه </a:t>
            </a:r>
            <a:r>
              <a:rPr lang="ar-SA" dirty="0" err="1"/>
              <a:t>وآله</a:t>
            </a:r>
            <a:r>
              <a:rPr lang="ar-SA" dirty="0"/>
              <a:t>)، فأمر(صلى الله عليه </a:t>
            </a:r>
            <a:r>
              <a:rPr lang="ar-SA" dirty="0" err="1"/>
              <a:t>وآله</a:t>
            </a:r>
            <a:r>
              <a:rPr lang="ar-SA" dirty="0"/>
              <a:t>) أن يجعل ثلثها في الطيب، وثلثها في الثياب، وقبض قبضة كانت ثلاثة وستّين لمتاع البيت، ودفع الباقي إلى أُمّ سلمة، فقال: «أبقيه عندك».</a:t>
            </a:r>
            <a:endParaRPr lang="en-US" dirty="0"/>
          </a:p>
          <a:p>
            <a:pPr marL="0" indent="0" algn="ctr">
              <a:buNone/>
            </a:pPr>
            <a:r>
              <a:rPr lang="en-US" dirty="0"/>
              <a:t>Imam Ali presented the bridal gift to the Prophet. The Prophet designated 1/3 of it for perfumes, another 1/3 for clothing, and took 63 coins to be spent on household items, and gave the rest to Umm </a:t>
            </a:r>
            <a:r>
              <a:rPr lang="en-US" dirty="0" err="1"/>
              <a:t>Salamah</a:t>
            </a:r>
            <a:r>
              <a:rPr lang="en-US" dirty="0"/>
              <a:t> to keep with her.”</a:t>
            </a:r>
          </a:p>
        </p:txBody>
      </p:sp>
    </p:spTree>
    <p:extLst>
      <p:ext uri="{BB962C8B-B14F-4D97-AF65-F5344CB8AC3E}">
        <p14:creationId xmlns:p14="http://schemas.microsoft.com/office/powerpoint/2010/main" val="2552267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597B-2B4D-1648-9083-C61D206A0C73}"/>
              </a:ext>
            </a:extLst>
          </p:cNvPr>
          <p:cNvSpPr>
            <a:spLocks noGrp="1"/>
          </p:cNvSpPr>
          <p:nvPr>
            <p:ph type="title"/>
          </p:nvPr>
        </p:nvSpPr>
        <p:spPr>
          <a:xfrm>
            <a:off x="720000" y="619200"/>
            <a:ext cx="10728322" cy="789470"/>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25B5F953-E462-7B43-A265-4F344F58C649}"/>
              </a:ext>
            </a:extLst>
          </p:cNvPr>
          <p:cNvSpPr>
            <a:spLocks noGrp="1"/>
          </p:cNvSpPr>
          <p:nvPr>
            <p:ph idx="1"/>
          </p:nvPr>
        </p:nvSpPr>
        <p:spPr>
          <a:xfrm>
            <a:off x="720000" y="1408670"/>
            <a:ext cx="10728325" cy="4360305"/>
          </a:xfrm>
        </p:spPr>
        <p:txBody>
          <a:bodyPr/>
          <a:lstStyle/>
          <a:p>
            <a:pPr marL="0" indent="0" algn="ctr">
              <a:buNone/>
            </a:pPr>
            <a:r>
              <a:rPr lang="ar-SA" dirty="0"/>
              <a:t>قال الإمام علي(عليه السلام): «قال لي رسول الله(صلى الله عليه </a:t>
            </a:r>
            <a:r>
              <a:rPr lang="ar-SA" dirty="0" err="1"/>
              <a:t>وآله</a:t>
            </a:r>
            <a:r>
              <a:rPr lang="ar-SA" dirty="0"/>
              <a:t>): يا علي، اصنع لأهلك طعاماً فاضلاً، ثمّ قال: من عندنا اللحم والخبز، وعليك التمر والسمن. فاشتريت تمراً وسمناً،</a:t>
            </a:r>
            <a:endParaRPr lang="en-US" dirty="0"/>
          </a:p>
          <a:p>
            <a:pPr marL="0" indent="0" algn="ctr">
              <a:buNone/>
            </a:pPr>
            <a:r>
              <a:rPr lang="en-US" dirty="0"/>
              <a:t>Imam Ali says: The Prophet said to me: O Ali, prepare some food for your family. On us is the meat and bread and upon you are the dates and butter…”</a:t>
            </a:r>
          </a:p>
        </p:txBody>
      </p:sp>
    </p:spTree>
    <p:extLst>
      <p:ext uri="{BB962C8B-B14F-4D97-AF65-F5344CB8AC3E}">
        <p14:creationId xmlns:p14="http://schemas.microsoft.com/office/powerpoint/2010/main" val="3401544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3A135-060B-774E-9262-494107B9CA76}"/>
              </a:ext>
            </a:extLst>
          </p:cNvPr>
          <p:cNvSpPr>
            <a:spLocks noGrp="1"/>
          </p:cNvSpPr>
          <p:nvPr>
            <p:ph type="title"/>
          </p:nvPr>
        </p:nvSpPr>
        <p:spPr>
          <a:xfrm>
            <a:off x="720000" y="619200"/>
            <a:ext cx="10728322" cy="752400"/>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A3748346-521C-0340-9429-B000B4F45373}"/>
              </a:ext>
            </a:extLst>
          </p:cNvPr>
          <p:cNvSpPr>
            <a:spLocks noGrp="1"/>
          </p:cNvSpPr>
          <p:nvPr>
            <p:ph idx="1"/>
          </p:nvPr>
        </p:nvSpPr>
        <p:spPr>
          <a:xfrm>
            <a:off x="720000" y="1371600"/>
            <a:ext cx="10728325" cy="4397375"/>
          </a:xfrm>
        </p:spPr>
        <p:txBody>
          <a:bodyPr/>
          <a:lstStyle/>
          <a:p>
            <a:pPr marL="0" indent="0" algn="ctr">
              <a:buNone/>
            </a:pPr>
            <a:r>
              <a:rPr lang="ar-SA" dirty="0"/>
              <a:t>ثمّ قال لي رسول الله(صلى الله عليه </a:t>
            </a:r>
            <a:r>
              <a:rPr lang="ar-SA" dirty="0" err="1"/>
              <a:t>وآله</a:t>
            </a:r>
            <a:r>
              <a:rPr lang="ar-SA" dirty="0"/>
              <a:t>): اُدع مَن أحببت. فأتيت المسجد وهو مشحن بالصحابة، فاستحييت أن أشخص قوماً وأدع قوماً، ثمّ صعدت على ربوة هناك وناديت: أجيبوا إلى وليمة فاطمة، فأقبل الناس أرسالاً، فاستحييت من كثرة الناس وقلّة الطعام، فعلم رسول الله(صلى الله عليه </a:t>
            </a:r>
            <a:r>
              <a:rPr lang="ar-SA" dirty="0" err="1"/>
              <a:t>وآله</a:t>
            </a:r>
            <a:r>
              <a:rPr lang="ar-SA" dirty="0"/>
              <a:t>) ما تداخلني، فقال: يا علي، إنّي سأدعو الله بالبركة»</a:t>
            </a:r>
            <a:endParaRPr lang="en-US" dirty="0"/>
          </a:p>
          <a:p>
            <a:pPr marL="0" indent="0" algn="ctr">
              <a:buNone/>
            </a:pPr>
            <a:r>
              <a:rPr lang="en-US" dirty="0"/>
              <a:t>The Prophet told me to go to the masjid and invite whoever you wish to the wedding feast. So I went to the masjid and saw that it was crowded with people. I felt embarrassed to invite some and not others so I ascended a platform and said: You are invited to the wedding feast of Fatima…”</a:t>
            </a:r>
          </a:p>
        </p:txBody>
      </p:sp>
    </p:spTree>
    <p:extLst>
      <p:ext uri="{BB962C8B-B14F-4D97-AF65-F5344CB8AC3E}">
        <p14:creationId xmlns:p14="http://schemas.microsoft.com/office/powerpoint/2010/main" val="52268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3FC76-F72F-4A42-AD79-49CB2E716DAC}"/>
              </a:ext>
            </a:extLst>
          </p:cNvPr>
          <p:cNvSpPr>
            <a:spLocks noGrp="1"/>
          </p:cNvSpPr>
          <p:nvPr>
            <p:ph type="title"/>
          </p:nvPr>
        </p:nvSpPr>
        <p:spPr>
          <a:xfrm>
            <a:off x="720000" y="619200"/>
            <a:ext cx="10728322" cy="690616"/>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E0113C6E-DFE5-154E-8629-9F4EED0877BC}"/>
              </a:ext>
            </a:extLst>
          </p:cNvPr>
          <p:cNvSpPr>
            <a:spLocks noGrp="1"/>
          </p:cNvSpPr>
          <p:nvPr>
            <p:ph idx="1"/>
          </p:nvPr>
        </p:nvSpPr>
        <p:spPr>
          <a:xfrm>
            <a:off x="720000" y="1309816"/>
            <a:ext cx="10728325" cy="4459159"/>
          </a:xfrm>
        </p:spPr>
        <p:txBody>
          <a:bodyPr/>
          <a:lstStyle/>
          <a:p>
            <a:r>
              <a:rPr lang="en-CA" sz="2400" dirty="0"/>
              <a:t>In the end of </a:t>
            </a:r>
            <a:r>
              <a:rPr lang="en-CA" sz="2400" dirty="0" err="1"/>
              <a:t>Ṣafar</a:t>
            </a:r>
            <a:r>
              <a:rPr lang="en-CA" sz="2400" dirty="0"/>
              <a:t> of the 2nd year AH, Ali and Fatima marry.</a:t>
            </a:r>
          </a:p>
          <a:p>
            <a:r>
              <a:rPr lang="en-CA" sz="2400" dirty="0"/>
              <a:t>Fatima is 9 at the time, but they still delay the wedding celebration for 10 months on the first of </a:t>
            </a:r>
            <a:r>
              <a:rPr lang="en-CA" sz="2400" dirty="0" err="1"/>
              <a:t>Dhū</a:t>
            </a:r>
            <a:r>
              <a:rPr lang="en-CA" sz="2400" dirty="0"/>
              <a:t> al-</a:t>
            </a:r>
            <a:r>
              <a:rPr lang="en-CA" sz="2400" dirty="0" err="1"/>
              <a:t>Ḥijjah</a:t>
            </a:r>
            <a:r>
              <a:rPr lang="en-CA" sz="2400" dirty="0"/>
              <a:t>.</a:t>
            </a:r>
          </a:p>
          <a:p>
            <a:r>
              <a:rPr lang="en-CA" sz="2400" dirty="0"/>
              <a:t>In the Sunni tradition, Fatima is believed to be in her late teens at the time of her marriage to Ali.</a:t>
            </a:r>
          </a:p>
          <a:p>
            <a:pPr lvl="1"/>
            <a:endParaRPr lang="en-CA" sz="2400" dirty="0"/>
          </a:p>
          <a:p>
            <a:endParaRPr lang="en-CA" dirty="0"/>
          </a:p>
          <a:p>
            <a:endParaRPr lang="en-US" dirty="0"/>
          </a:p>
        </p:txBody>
      </p:sp>
    </p:spTree>
    <p:extLst>
      <p:ext uri="{BB962C8B-B14F-4D97-AF65-F5344CB8AC3E}">
        <p14:creationId xmlns:p14="http://schemas.microsoft.com/office/powerpoint/2010/main" val="2085234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08C07-F559-964B-BEC0-9D030D341FC4}"/>
              </a:ext>
            </a:extLst>
          </p:cNvPr>
          <p:cNvSpPr>
            <a:spLocks noGrp="1"/>
          </p:cNvSpPr>
          <p:nvPr>
            <p:ph type="title"/>
          </p:nvPr>
        </p:nvSpPr>
        <p:spPr>
          <a:xfrm>
            <a:off x="720000" y="619200"/>
            <a:ext cx="10728322" cy="851254"/>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732A00BF-7A66-1A4A-A025-7E4E6CA02817}"/>
              </a:ext>
            </a:extLst>
          </p:cNvPr>
          <p:cNvSpPr>
            <a:spLocks noGrp="1"/>
          </p:cNvSpPr>
          <p:nvPr>
            <p:ph idx="1"/>
          </p:nvPr>
        </p:nvSpPr>
        <p:spPr>
          <a:xfrm>
            <a:off x="720000" y="1371600"/>
            <a:ext cx="10728325" cy="4397375"/>
          </a:xfrm>
        </p:spPr>
        <p:txBody>
          <a:bodyPr/>
          <a:lstStyle/>
          <a:p>
            <a:pPr marL="0" indent="0" algn="ctr">
              <a:buNone/>
            </a:pPr>
            <a:r>
              <a:rPr lang="ar-SA" dirty="0"/>
              <a:t>قال علي(عليه السلام): «وأكل القوم عن آخرهم طعامي، وشربوا شرابي، ودعوا لي بالبركة، وصدروا وهم أكثر من أربعة آلاف رجل، ولم ينقص من الطعام شيء، ثمّ دعا رسول الله(صلى الله عليه </a:t>
            </a:r>
            <a:r>
              <a:rPr lang="ar-SA" dirty="0" err="1"/>
              <a:t>وآله</a:t>
            </a:r>
            <a:r>
              <a:rPr lang="ar-SA" dirty="0"/>
              <a:t>) بالصحاف فملئت، ووجّه بها إلى منازل أزواجه، ثمّ أخذ صحفة وجعل فيها طعاماً، وقال: هذا لفاطمة وبعلها»</a:t>
            </a:r>
            <a:endParaRPr lang="en-US" dirty="0"/>
          </a:p>
          <a:p>
            <a:pPr marL="0" indent="0" algn="ctr">
              <a:buNone/>
            </a:pPr>
            <a:r>
              <a:rPr lang="en-US" dirty="0"/>
              <a:t>“Everyone ate and drank… and the attendees were more than 4000 men and the food did not decrease at all. The Prophet then requested some trays that he filled with food to be sent to his wives. He also requested a tray of food to be sent for Fatima and her husband.”</a:t>
            </a:r>
          </a:p>
        </p:txBody>
      </p:sp>
    </p:spTree>
    <p:extLst>
      <p:ext uri="{BB962C8B-B14F-4D97-AF65-F5344CB8AC3E}">
        <p14:creationId xmlns:p14="http://schemas.microsoft.com/office/powerpoint/2010/main" val="1407618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CA6EA-7B67-EE45-85A4-58E056F130FC}"/>
              </a:ext>
            </a:extLst>
          </p:cNvPr>
          <p:cNvSpPr>
            <a:spLocks noGrp="1"/>
          </p:cNvSpPr>
          <p:nvPr>
            <p:ph type="title"/>
          </p:nvPr>
        </p:nvSpPr>
        <p:spPr>
          <a:xfrm>
            <a:off x="720000" y="619200"/>
            <a:ext cx="10728322" cy="740043"/>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E8A2A387-9970-BF44-9FED-22E8A5D28BB9}"/>
              </a:ext>
            </a:extLst>
          </p:cNvPr>
          <p:cNvSpPr>
            <a:spLocks noGrp="1"/>
          </p:cNvSpPr>
          <p:nvPr>
            <p:ph idx="1"/>
          </p:nvPr>
        </p:nvSpPr>
        <p:spPr>
          <a:xfrm>
            <a:off x="720000" y="1260390"/>
            <a:ext cx="10728325" cy="4508586"/>
          </a:xfrm>
        </p:spPr>
        <p:txBody>
          <a:bodyPr/>
          <a:lstStyle/>
          <a:p>
            <a:pPr marL="0" indent="0" algn="ctr">
              <a:buNone/>
            </a:pPr>
            <a:r>
              <a:rPr lang="ar-SA" dirty="0"/>
              <a:t>لمّا كانت ليلة الزفاف، أتى(صلى الله عليه </a:t>
            </a:r>
            <a:r>
              <a:rPr lang="ar-SA" dirty="0" err="1"/>
              <a:t>وآله</a:t>
            </a:r>
            <a:r>
              <a:rPr lang="ar-SA" dirty="0"/>
              <a:t>) ببغلته الشهباء، وثنى عليها قطيفة وقال لفاطمة(عليها السلام): «اركبي»، فأركبها وأمر سلمان أن يقود بها إلى بيتها، وأمر بنات عبد المطّلب ونساء المهاجرين والأنصار أن يمضين في صحبة فاطمة، وأن يفرحن </a:t>
            </a:r>
            <a:r>
              <a:rPr lang="ar-SA" dirty="0" err="1"/>
              <a:t>ويرزجن</a:t>
            </a:r>
            <a:r>
              <a:rPr lang="ar-SA" dirty="0"/>
              <a:t> ويكبّرن ويحمدن، ولا يقلن ما لا يرضي الله تعالى</a:t>
            </a:r>
            <a:endParaRPr lang="en-US" dirty="0"/>
          </a:p>
        </p:txBody>
      </p:sp>
    </p:spTree>
    <p:extLst>
      <p:ext uri="{BB962C8B-B14F-4D97-AF65-F5344CB8AC3E}">
        <p14:creationId xmlns:p14="http://schemas.microsoft.com/office/powerpoint/2010/main" val="34471303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EA00C-A458-DE4E-A061-10C9012B69E0}"/>
              </a:ext>
            </a:extLst>
          </p:cNvPr>
          <p:cNvSpPr>
            <a:spLocks noGrp="1"/>
          </p:cNvSpPr>
          <p:nvPr>
            <p:ph type="title"/>
          </p:nvPr>
        </p:nvSpPr>
        <p:spPr>
          <a:xfrm>
            <a:off x="720000" y="619200"/>
            <a:ext cx="10728322" cy="740043"/>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C6BE54CC-0E89-514F-93C7-5B44CD155E1A}"/>
              </a:ext>
            </a:extLst>
          </p:cNvPr>
          <p:cNvSpPr>
            <a:spLocks noGrp="1"/>
          </p:cNvSpPr>
          <p:nvPr>
            <p:ph idx="1"/>
          </p:nvPr>
        </p:nvSpPr>
        <p:spPr>
          <a:xfrm>
            <a:off x="720000" y="1359244"/>
            <a:ext cx="10728325" cy="4409732"/>
          </a:xfrm>
        </p:spPr>
        <p:txBody>
          <a:bodyPr/>
          <a:lstStyle/>
          <a:p>
            <a:pPr marL="0" indent="0" algn="ctr">
              <a:buNone/>
            </a:pPr>
            <a:r>
              <a:rPr lang="ar-SA" dirty="0"/>
              <a:t>ثمّ إنّ النبي(صلى الله عليه </a:t>
            </a:r>
            <a:r>
              <a:rPr lang="ar-SA" dirty="0" err="1"/>
              <a:t>وآله</a:t>
            </a:r>
            <a:r>
              <a:rPr lang="ar-SA" dirty="0"/>
              <a:t>) أخذ علياً(عليه السلام) بيمينه وفاطمة(عليها السلام) بشماله، وضمّهما إلى صدره، فقبّل بين أعينهما، وأخذ بيد فاطمة فوضعها في يد علي، وقال: «بارك الله لكَ في ابنة رسول الله»</a:t>
            </a:r>
            <a:endParaRPr lang="en-US" dirty="0"/>
          </a:p>
        </p:txBody>
      </p:sp>
    </p:spTree>
    <p:extLst>
      <p:ext uri="{BB962C8B-B14F-4D97-AF65-F5344CB8AC3E}">
        <p14:creationId xmlns:p14="http://schemas.microsoft.com/office/powerpoint/2010/main" val="4065376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13033-D726-9E46-95F0-873D1CB0FBDF}"/>
              </a:ext>
            </a:extLst>
          </p:cNvPr>
          <p:cNvSpPr>
            <a:spLocks noGrp="1"/>
          </p:cNvSpPr>
          <p:nvPr>
            <p:ph type="title"/>
          </p:nvPr>
        </p:nvSpPr>
        <p:spPr>
          <a:xfrm>
            <a:off x="720000" y="619200"/>
            <a:ext cx="10728322" cy="789470"/>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B57B1F62-54A8-B24F-8631-345FFF4DA833}"/>
              </a:ext>
            </a:extLst>
          </p:cNvPr>
          <p:cNvSpPr>
            <a:spLocks noGrp="1"/>
          </p:cNvSpPr>
          <p:nvPr>
            <p:ph idx="1"/>
          </p:nvPr>
        </p:nvSpPr>
        <p:spPr>
          <a:xfrm>
            <a:off x="720000" y="1408670"/>
            <a:ext cx="10728325" cy="4360305"/>
          </a:xfrm>
        </p:spPr>
        <p:txBody>
          <a:bodyPr/>
          <a:lstStyle/>
          <a:p>
            <a:pPr marL="0" indent="0" algn="ctr">
              <a:buNone/>
            </a:pPr>
            <a:r>
              <a:rPr lang="ar-SA" dirty="0"/>
              <a:t>وقال(صلى الله عليه </a:t>
            </a:r>
            <a:r>
              <a:rPr lang="ar-SA" dirty="0" err="1"/>
              <a:t>وآله</a:t>
            </a:r>
            <a:r>
              <a:rPr lang="ar-SA" dirty="0"/>
              <a:t>): «يا علي، نعم الزوجة زوجتك»، وقال: «يا فاطمة، نعم البعل بعلك»، ثمّ قال لهما: «اذهبا إلى بيتكما، جمع الله بينكما وأصلح بالكما»، وقام يمشي بينهما حتّى أدخلهما بيتهما</a:t>
            </a:r>
            <a:endParaRPr lang="en-US" dirty="0"/>
          </a:p>
        </p:txBody>
      </p:sp>
    </p:spTree>
    <p:extLst>
      <p:ext uri="{BB962C8B-B14F-4D97-AF65-F5344CB8AC3E}">
        <p14:creationId xmlns:p14="http://schemas.microsoft.com/office/powerpoint/2010/main" val="1082441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C1CA6-A6E2-124B-AA5B-2E3A53D6CFEF}"/>
              </a:ext>
            </a:extLst>
          </p:cNvPr>
          <p:cNvSpPr>
            <a:spLocks noGrp="1"/>
          </p:cNvSpPr>
          <p:nvPr>
            <p:ph type="title"/>
          </p:nvPr>
        </p:nvSpPr>
        <p:spPr>
          <a:xfrm>
            <a:off x="720000" y="619200"/>
            <a:ext cx="10728322" cy="727686"/>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C10E73EF-EE93-D84B-AA19-E92A20CF9B1E}"/>
              </a:ext>
            </a:extLst>
          </p:cNvPr>
          <p:cNvSpPr>
            <a:spLocks noGrp="1"/>
          </p:cNvSpPr>
          <p:nvPr>
            <p:ph idx="1"/>
          </p:nvPr>
        </p:nvSpPr>
        <p:spPr>
          <a:xfrm>
            <a:off x="720000" y="1346886"/>
            <a:ext cx="10728325" cy="4422089"/>
          </a:xfrm>
        </p:spPr>
        <p:txBody>
          <a:bodyPr/>
          <a:lstStyle/>
          <a:p>
            <a:pPr marL="0" indent="0" algn="ctr" fontAlgn="base">
              <a:buNone/>
            </a:pPr>
            <a:r>
              <a:rPr lang="ar-SA" dirty="0"/>
              <a:t>ثمّ أمر(صلى الله عليه </a:t>
            </a:r>
            <a:r>
              <a:rPr lang="ar-SA" dirty="0" err="1"/>
              <a:t>وآله</a:t>
            </a:r>
            <a:r>
              <a:rPr lang="ar-SA" dirty="0"/>
              <a:t>) النساء بالخروج، فخرجن. تقول أسماء بنت عُميس: فبقيت في البيت، فلمّا أراد(صلى الله عليه </a:t>
            </a:r>
            <a:r>
              <a:rPr lang="ar-SA" dirty="0" err="1"/>
              <a:t>وآله</a:t>
            </a:r>
            <a:r>
              <a:rPr lang="ar-SA" dirty="0"/>
              <a:t>) الخروج رأى سوادي فقال: «مَن أنتِ»؟ فقلت: أسماء بنت عُميس، قال: «ألم آمرك أن تخرجي»؟</a:t>
            </a:r>
          </a:p>
          <a:p>
            <a:pPr marL="0" indent="0" algn="ctr" fontAlgn="base">
              <a:buNone/>
            </a:pPr>
            <a:r>
              <a:rPr lang="ar-SA" dirty="0"/>
              <a:t>قلت: بلى يا رسول الله، وما قصدت خلافك، ولكن أعطيت خديجة عهداً. ثمّ حدّثته بما جرى عند وفاة السيّدة خديجة(عليها السلام)، فبكى(صلى الله عليه </a:t>
            </a:r>
            <a:r>
              <a:rPr lang="ar-SA" dirty="0" err="1"/>
              <a:t>وآله</a:t>
            </a:r>
            <a:r>
              <a:rPr lang="ar-SA" dirty="0"/>
              <a:t>) وأجاز لها البقاء(</a:t>
            </a:r>
          </a:p>
          <a:p>
            <a:pPr marL="0" indent="0" algn="ctr" fontAlgn="base">
              <a:buNone/>
            </a:pPr>
            <a:endParaRPr lang="en-US" dirty="0"/>
          </a:p>
        </p:txBody>
      </p:sp>
    </p:spTree>
    <p:extLst>
      <p:ext uri="{BB962C8B-B14F-4D97-AF65-F5344CB8AC3E}">
        <p14:creationId xmlns:p14="http://schemas.microsoft.com/office/powerpoint/2010/main" val="1434252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E0A6D-6475-DE44-9BEB-BF92A3038092}"/>
              </a:ext>
            </a:extLst>
          </p:cNvPr>
          <p:cNvSpPr>
            <a:spLocks noGrp="1"/>
          </p:cNvSpPr>
          <p:nvPr>
            <p:ph type="title"/>
          </p:nvPr>
        </p:nvSpPr>
        <p:spPr>
          <a:xfrm>
            <a:off x="720000" y="619200"/>
            <a:ext cx="10728322" cy="777114"/>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44468C95-7CD3-5B43-99CB-0AD7AB9BD4BD}"/>
              </a:ext>
            </a:extLst>
          </p:cNvPr>
          <p:cNvSpPr>
            <a:spLocks noGrp="1"/>
          </p:cNvSpPr>
          <p:nvPr>
            <p:ph idx="1"/>
          </p:nvPr>
        </p:nvSpPr>
        <p:spPr>
          <a:xfrm>
            <a:off x="720000" y="1248032"/>
            <a:ext cx="10728325" cy="4520943"/>
          </a:xfrm>
        </p:spPr>
        <p:txBody>
          <a:bodyPr/>
          <a:lstStyle/>
          <a:p>
            <a:r>
              <a:rPr lang="en-CA" sz="2400" dirty="0"/>
              <a:t>Why would the Prophet give his daughter’s hand in marriage at such a young age?</a:t>
            </a:r>
          </a:p>
          <a:p>
            <a:pPr lvl="1"/>
            <a:r>
              <a:rPr lang="en-CA" dirty="0"/>
              <a:t>In ancient and medieval societies, it was common for girls to be betrothed at or even before the age of puberty. </a:t>
            </a:r>
          </a:p>
          <a:p>
            <a:pPr lvl="1"/>
            <a:r>
              <a:rPr lang="en-CA" dirty="0"/>
              <a:t>Life expectancy necessitated early marriage. Life expectancy at birth was a brief 25 years during the Roman Empire, it reached 33 years by the Middle Ages and raised up to 55 years in the early 1900s.</a:t>
            </a:r>
          </a:p>
          <a:p>
            <a:pPr lvl="1"/>
            <a:r>
              <a:rPr lang="en-CA" dirty="0"/>
              <a:t>Infant mortality rates were high, and this required couples to have many children with the hopes that some would survive. This was only possible if they married young.</a:t>
            </a:r>
          </a:p>
          <a:p>
            <a:endParaRPr lang="en-US" dirty="0"/>
          </a:p>
        </p:txBody>
      </p:sp>
    </p:spTree>
    <p:extLst>
      <p:ext uri="{BB962C8B-B14F-4D97-AF65-F5344CB8AC3E}">
        <p14:creationId xmlns:p14="http://schemas.microsoft.com/office/powerpoint/2010/main" val="1632651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08FC2-7428-9745-A72B-415E4F918023}"/>
              </a:ext>
            </a:extLst>
          </p:cNvPr>
          <p:cNvSpPr>
            <a:spLocks noGrp="1"/>
          </p:cNvSpPr>
          <p:nvPr>
            <p:ph type="title"/>
          </p:nvPr>
        </p:nvSpPr>
        <p:spPr>
          <a:xfrm>
            <a:off x="720000" y="619200"/>
            <a:ext cx="10728322" cy="814184"/>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9F4B18A4-E5CE-3147-8177-E0FA1154AADC}"/>
              </a:ext>
            </a:extLst>
          </p:cNvPr>
          <p:cNvSpPr>
            <a:spLocks noGrp="1"/>
          </p:cNvSpPr>
          <p:nvPr>
            <p:ph idx="1"/>
          </p:nvPr>
        </p:nvSpPr>
        <p:spPr>
          <a:xfrm>
            <a:off x="720000" y="1433384"/>
            <a:ext cx="10728325" cy="4335591"/>
          </a:xfrm>
        </p:spPr>
        <p:txBody>
          <a:bodyPr/>
          <a:lstStyle/>
          <a:p>
            <a:r>
              <a:rPr lang="en-US" dirty="0"/>
              <a:t>A look at some of the narrations that mention the proposals to Fatima:</a:t>
            </a:r>
          </a:p>
          <a:p>
            <a:pPr marL="0" indent="0" algn="ctr">
              <a:buNone/>
            </a:pPr>
            <a:r>
              <a:rPr lang="ar-SA" dirty="0"/>
              <a:t>وخطب أبو بكر  وعمر ، فاطمة أولاً، فقال رسول الله «صلى الله عليه </a:t>
            </a:r>
            <a:r>
              <a:rPr lang="ar-SA" dirty="0" err="1"/>
              <a:t>وآله</a:t>
            </a:r>
            <a:r>
              <a:rPr lang="ar-SA" dirty="0"/>
              <a:t>» لهما: إنها صغيرة. فخطبها علي؛ فزوجها منه</a:t>
            </a:r>
            <a:endParaRPr lang="en-US" dirty="0"/>
          </a:p>
          <a:p>
            <a:pPr marL="0" indent="0" algn="ctr">
              <a:buNone/>
            </a:pPr>
            <a:r>
              <a:rPr lang="en-US" dirty="0"/>
              <a:t>”Abu Bakr and Umar proposed to Fatima and the Prophet said: She is too young. Then Ali proposed and he wedded her to him.”</a:t>
            </a:r>
          </a:p>
          <a:p>
            <a:pPr marL="0" indent="0" algn="ctr">
              <a:buNone/>
            </a:pPr>
            <a:endParaRPr lang="en-US" dirty="0"/>
          </a:p>
          <a:p>
            <a:pPr marL="0" indent="0" algn="ctr">
              <a:buNone/>
            </a:pPr>
            <a:r>
              <a:rPr lang="ar-LB" b="1" dirty="0"/>
              <a:t>قال الحاكم</a:t>
            </a:r>
            <a:r>
              <a:rPr lang="ar-LB" dirty="0"/>
              <a:t> </a:t>
            </a:r>
            <a:r>
              <a:rPr lang="ar-LB" b="1" dirty="0"/>
              <a:t>: </a:t>
            </a:r>
            <a:r>
              <a:rPr lang="ar-LB" dirty="0"/>
              <a:t>هذا حديث صحيح على شرط الشيخين  ، ولم يخرجاه</a:t>
            </a:r>
            <a:endParaRPr lang="en-US" dirty="0"/>
          </a:p>
          <a:p>
            <a:pPr marL="0" indent="0" algn="ctr">
              <a:buNone/>
            </a:pPr>
            <a:r>
              <a:rPr lang="en-US" dirty="0"/>
              <a:t>Al-Hakim Al-</a:t>
            </a:r>
            <a:r>
              <a:rPr lang="en-US" dirty="0" err="1"/>
              <a:t>Naysaburi</a:t>
            </a:r>
            <a:r>
              <a:rPr lang="en-US" dirty="0"/>
              <a:t> says: This tradition is authentic based on the methodology of Bukhari and Muslim but they did not include it [in their hadith collections].</a:t>
            </a:r>
          </a:p>
          <a:p>
            <a:pPr marL="0" indent="0" algn="ctr">
              <a:buNone/>
            </a:pPr>
            <a:endParaRPr lang="en-US" dirty="0"/>
          </a:p>
        </p:txBody>
      </p:sp>
    </p:spTree>
    <p:extLst>
      <p:ext uri="{BB962C8B-B14F-4D97-AF65-F5344CB8AC3E}">
        <p14:creationId xmlns:p14="http://schemas.microsoft.com/office/powerpoint/2010/main" val="1727947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DFDBA-0865-9D4B-B3D4-836B149BEABD}"/>
              </a:ext>
            </a:extLst>
          </p:cNvPr>
          <p:cNvSpPr>
            <a:spLocks noGrp="1"/>
          </p:cNvSpPr>
          <p:nvPr>
            <p:ph type="title"/>
          </p:nvPr>
        </p:nvSpPr>
        <p:spPr>
          <a:xfrm>
            <a:off x="720000" y="619200"/>
            <a:ext cx="10728322" cy="752400"/>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6214D7F8-6602-4F4E-843D-12B16343698C}"/>
              </a:ext>
            </a:extLst>
          </p:cNvPr>
          <p:cNvSpPr>
            <a:spLocks noGrp="1"/>
          </p:cNvSpPr>
          <p:nvPr>
            <p:ph idx="1"/>
          </p:nvPr>
        </p:nvSpPr>
        <p:spPr>
          <a:xfrm>
            <a:off x="720000" y="1371600"/>
            <a:ext cx="10728325" cy="4397375"/>
          </a:xfrm>
        </p:spPr>
        <p:txBody>
          <a:bodyPr/>
          <a:lstStyle/>
          <a:p>
            <a:pPr marL="0" indent="0" algn="ctr">
              <a:buNone/>
            </a:pPr>
            <a:r>
              <a:rPr lang="ar-LB" b="1" dirty="0"/>
              <a:t>وفي نص آخر: </a:t>
            </a:r>
            <a:r>
              <a:rPr lang="ar-LB" dirty="0"/>
              <a:t>أن أشراف قريش جماعات"  خطبوا فاطمة «عليها السلام»، فردهم النبي «صلى الله عليه وآله»، ومنهم عبد الرحمن بن عوف " بإشارة من أبي بكر   وعمر  عليه، وكان قد خطبها أبو بكر فرده «صلى الله عليه وآله»، ثم خطبها عمر فرده أيضاً</a:t>
            </a:r>
            <a:endParaRPr lang="en-US" dirty="0"/>
          </a:p>
          <a:p>
            <a:pPr marL="0" indent="0" algn="ctr">
              <a:buNone/>
            </a:pPr>
            <a:r>
              <a:rPr lang="en-US" dirty="0"/>
              <a:t>“The nobles of Quraysh proposed to Fatima but the Prophet turned them away. Among the suitors was Abdul Rahman ibn </a:t>
            </a:r>
            <a:r>
              <a:rPr lang="en-US" dirty="0" err="1"/>
              <a:t>Awf</a:t>
            </a:r>
            <a:r>
              <a:rPr lang="en-US" dirty="0"/>
              <a:t> at the suggestion of Abu Bakr and Umar. And Abu Bakr and Umar also proposed but they were also turned away.”</a:t>
            </a:r>
          </a:p>
        </p:txBody>
      </p:sp>
    </p:spTree>
    <p:extLst>
      <p:ext uri="{BB962C8B-B14F-4D97-AF65-F5344CB8AC3E}">
        <p14:creationId xmlns:p14="http://schemas.microsoft.com/office/powerpoint/2010/main" val="4024286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8B161-BA9A-BF43-929A-48ACDB0F1126}"/>
              </a:ext>
            </a:extLst>
          </p:cNvPr>
          <p:cNvSpPr>
            <a:spLocks noGrp="1"/>
          </p:cNvSpPr>
          <p:nvPr>
            <p:ph type="title"/>
          </p:nvPr>
        </p:nvSpPr>
        <p:spPr>
          <a:xfrm>
            <a:off x="720000" y="619200"/>
            <a:ext cx="10728322" cy="740043"/>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A3215EE4-A663-5E45-80D5-18C5C3039B58}"/>
              </a:ext>
            </a:extLst>
          </p:cNvPr>
          <p:cNvSpPr>
            <a:spLocks noGrp="1"/>
          </p:cNvSpPr>
          <p:nvPr>
            <p:ph idx="1"/>
          </p:nvPr>
        </p:nvSpPr>
        <p:spPr>
          <a:xfrm>
            <a:off x="720000" y="1359244"/>
            <a:ext cx="10728325" cy="4409732"/>
          </a:xfrm>
        </p:spPr>
        <p:txBody>
          <a:bodyPr/>
          <a:lstStyle/>
          <a:p>
            <a:pPr marL="0" indent="0" algn="ctr" rtl="1">
              <a:buNone/>
            </a:pPr>
            <a:r>
              <a:rPr lang="ar-LB" b="1" dirty="0"/>
              <a:t>وقد قيل لعلي ـ وتصرح طائفة من الروايات: </a:t>
            </a:r>
            <a:r>
              <a:rPr lang="ar-LB" dirty="0"/>
              <a:t>بأن أبا بكر  وعمر  ، بعد أن ردهما النبي «صلى الله عليه وآله» قصدا علياً «عليه السلام» إلى محل عمله، فقالا له: لم لا تخطب فاطمة " ؟!</a:t>
            </a:r>
          </a:p>
          <a:p>
            <a:pPr marL="0" indent="0" algn="ctr" rtl="1">
              <a:buNone/>
            </a:pPr>
            <a:r>
              <a:rPr lang="ar-LB" dirty="0"/>
              <a:t>فخطبها «عليه السلام» إلى النبي «صلى الله عليه وآله»؛ فزوجه إياها</a:t>
            </a:r>
          </a:p>
          <a:p>
            <a:pPr marL="0" indent="0" algn="ctr">
              <a:buNone/>
            </a:pPr>
            <a:r>
              <a:rPr lang="en-US" dirty="0"/>
              <a:t>“After having their proposals rejected, Abu Bakr and Umar went to visit Ali where he was working and said to him: Why don’t you propose to Fatima?</a:t>
            </a:r>
          </a:p>
        </p:txBody>
      </p:sp>
    </p:spTree>
    <p:extLst>
      <p:ext uri="{BB962C8B-B14F-4D97-AF65-F5344CB8AC3E}">
        <p14:creationId xmlns:p14="http://schemas.microsoft.com/office/powerpoint/2010/main" val="2064739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CFE8F-57C9-9146-80E4-139BDE5F3379}"/>
              </a:ext>
            </a:extLst>
          </p:cNvPr>
          <p:cNvSpPr>
            <a:spLocks noGrp="1"/>
          </p:cNvSpPr>
          <p:nvPr>
            <p:ph type="title"/>
          </p:nvPr>
        </p:nvSpPr>
        <p:spPr>
          <a:xfrm>
            <a:off x="720000" y="619200"/>
            <a:ext cx="10728322" cy="690616"/>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23B710CD-110C-E049-9EBE-03507BEF2BE4}"/>
              </a:ext>
            </a:extLst>
          </p:cNvPr>
          <p:cNvSpPr>
            <a:spLocks noGrp="1"/>
          </p:cNvSpPr>
          <p:nvPr>
            <p:ph idx="1"/>
          </p:nvPr>
        </p:nvSpPr>
        <p:spPr>
          <a:xfrm>
            <a:off x="720000" y="1408670"/>
            <a:ext cx="10728325" cy="4360305"/>
          </a:xfrm>
        </p:spPr>
        <p:txBody>
          <a:bodyPr/>
          <a:lstStyle/>
          <a:p>
            <a:pPr marL="0" indent="0" algn="ctr">
              <a:buNone/>
            </a:pPr>
            <a:r>
              <a:rPr lang="ar-LB" b="1" dirty="0"/>
              <a:t>وصرح «صلى الله عليه وآله» غير مرة: </a:t>
            </a:r>
            <a:r>
              <a:rPr lang="ar-SA" dirty="0"/>
              <a:t>بأنه إنما زوجه إياها بأمر من السماء، كما صرحت به المصادر الكثيرة التي ذكرناها وغيرها.</a:t>
            </a:r>
            <a:endParaRPr lang="en-US" dirty="0"/>
          </a:p>
          <a:p>
            <a:pPr marL="0" indent="0" algn="ctr">
              <a:buNone/>
            </a:pPr>
            <a:r>
              <a:rPr lang="en-US" dirty="0"/>
              <a:t>“The Prophet used to frequently say that he married Fatima to Ali by the command of God…”</a:t>
            </a:r>
          </a:p>
        </p:txBody>
      </p:sp>
    </p:spTree>
    <p:extLst>
      <p:ext uri="{BB962C8B-B14F-4D97-AF65-F5344CB8AC3E}">
        <p14:creationId xmlns:p14="http://schemas.microsoft.com/office/powerpoint/2010/main" val="302518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F2F9-7F28-5A43-97AC-E59F15FDD1B4}"/>
              </a:ext>
            </a:extLst>
          </p:cNvPr>
          <p:cNvSpPr>
            <a:spLocks noGrp="1"/>
          </p:cNvSpPr>
          <p:nvPr>
            <p:ph type="title"/>
          </p:nvPr>
        </p:nvSpPr>
        <p:spPr>
          <a:xfrm>
            <a:off x="720000" y="619200"/>
            <a:ext cx="10728322" cy="727686"/>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DFAAFDCD-7CC2-E94E-AC6B-5943CD0FF2DC}"/>
              </a:ext>
            </a:extLst>
          </p:cNvPr>
          <p:cNvSpPr>
            <a:spLocks noGrp="1"/>
          </p:cNvSpPr>
          <p:nvPr>
            <p:ph idx="1"/>
          </p:nvPr>
        </p:nvSpPr>
        <p:spPr>
          <a:xfrm>
            <a:off x="720000" y="1346886"/>
            <a:ext cx="10728325" cy="4422089"/>
          </a:xfrm>
        </p:spPr>
        <p:txBody>
          <a:bodyPr/>
          <a:lstStyle/>
          <a:p>
            <a:pPr marL="0" indent="0" algn="ctr">
              <a:buNone/>
            </a:pPr>
            <a:r>
              <a:rPr lang="ar-SA" dirty="0"/>
              <a:t>وقد عاتب أبو بكر وعمر النبي «صلى الله عليه </a:t>
            </a:r>
            <a:r>
              <a:rPr lang="ar-SA" dirty="0" err="1"/>
              <a:t>وآله</a:t>
            </a:r>
            <a:r>
              <a:rPr lang="ar-SA" dirty="0"/>
              <a:t>» على منعهم، وتزويج علي «</a:t>
            </a:r>
            <a:r>
              <a:rPr lang="ar-LB" dirty="0"/>
              <a:t>عليه السلام</a:t>
            </a:r>
            <a:r>
              <a:rPr lang="ar-SA" dirty="0"/>
              <a:t>»، فقال «صلى الله عليه </a:t>
            </a:r>
            <a:r>
              <a:rPr lang="ar-SA" dirty="0" err="1"/>
              <a:t>وآله</a:t>
            </a:r>
            <a:r>
              <a:rPr lang="ar-SA" dirty="0"/>
              <a:t>»: والله، ما أنا منعتكم وزوجته، بل الله منعكم </a:t>
            </a:r>
            <a:r>
              <a:rPr lang="ar-SA" dirty="0" err="1"/>
              <a:t>وزو</a:t>
            </a:r>
            <a:r>
              <a:rPr lang="ar-LB" dirty="0"/>
              <a:t>َّ</a:t>
            </a:r>
            <a:r>
              <a:rPr lang="ar-SA" dirty="0"/>
              <a:t>جه</a:t>
            </a:r>
            <a:endParaRPr lang="en-US" dirty="0"/>
          </a:p>
          <a:p>
            <a:pPr marL="0" indent="0" algn="ctr">
              <a:buNone/>
            </a:pPr>
            <a:r>
              <a:rPr lang="en-US" dirty="0"/>
              <a:t>“Abu Bakr and Umar reproached the Prophet for rejecting their proposals and accepting the proposal of Ali.  The Prophet responded to them saying: “By God, I did not reject you but rather God turned you away and He wedded her [to Ali].</a:t>
            </a:r>
          </a:p>
        </p:txBody>
      </p:sp>
    </p:spTree>
    <p:extLst>
      <p:ext uri="{BB962C8B-B14F-4D97-AF65-F5344CB8AC3E}">
        <p14:creationId xmlns:p14="http://schemas.microsoft.com/office/powerpoint/2010/main" val="669541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E93FA-8855-F44A-9840-A27288B34772}"/>
              </a:ext>
            </a:extLst>
          </p:cNvPr>
          <p:cNvSpPr>
            <a:spLocks noGrp="1"/>
          </p:cNvSpPr>
          <p:nvPr>
            <p:ph type="title"/>
          </p:nvPr>
        </p:nvSpPr>
        <p:spPr>
          <a:xfrm>
            <a:off x="720000" y="619200"/>
            <a:ext cx="10728322" cy="702973"/>
          </a:xfrm>
        </p:spPr>
        <p:txBody>
          <a:bodyPr/>
          <a:lstStyle/>
          <a:p>
            <a:pPr algn="ctr"/>
            <a:r>
              <a:rPr lang="en-US" dirty="0"/>
              <a:t>The Marriage of Ali and Fatima</a:t>
            </a:r>
          </a:p>
        </p:txBody>
      </p:sp>
      <p:sp>
        <p:nvSpPr>
          <p:cNvPr id="3" name="Content Placeholder 2">
            <a:extLst>
              <a:ext uri="{FF2B5EF4-FFF2-40B4-BE49-F238E27FC236}">
                <a16:creationId xmlns:a16="http://schemas.microsoft.com/office/drawing/2014/main" id="{3E87EE70-39A5-4F46-9B36-DE8C314E32E9}"/>
              </a:ext>
            </a:extLst>
          </p:cNvPr>
          <p:cNvSpPr>
            <a:spLocks noGrp="1"/>
          </p:cNvSpPr>
          <p:nvPr>
            <p:ph idx="1"/>
          </p:nvPr>
        </p:nvSpPr>
        <p:spPr>
          <a:xfrm>
            <a:off x="720000" y="1322174"/>
            <a:ext cx="10728325" cy="4446802"/>
          </a:xfrm>
        </p:spPr>
        <p:txBody>
          <a:bodyPr/>
          <a:lstStyle/>
          <a:p>
            <a:pPr marL="0" indent="0" algn="ctr">
              <a:buNone/>
            </a:pPr>
            <a:r>
              <a:rPr lang="ar-LB" b="1" dirty="0"/>
              <a:t>وورد عنه «صلى الله عليه وآله» أنه قال: </a:t>
            </a:r>
            <a:r>
              <a:rPr lang="ar-SA" dirty="0"/>
              <a:t>«لو لم يُخْلَقُ علي ما كان لفاطمة كفؤ»</a:t>
            </a:r>
            <a:endParaRPr lang="en-US" dirty="0"/>
          </a:p>
          <a:p>
            <a:pPr marL="0" indent="0" algn="ctr">
              <a:buNone/>
            </a:pPr>
            <a:r>
              <a:rPr lang="en-US" dirty="0"/>
              <a:t>“If God did not create Ali, Fatima would have no equal [in marriage].”</a:t>
            </a:r>
          </a:p>
          <a:p>
            <a:pPr marL="0" indent="0" algn="ctr">
              <a:buNone/>
            </a:pPr>
            <a:endParaRPr lang="en-US" dirty="0"/>
          </a:p>
          <a:p>
            <a:pPr marL="0" indent="0" algn="ctr">
              <a:buNone/>
            </a:pPr>
            <a:r>
              <a:rPr lang="ar-SA" dirty="0"/>
              <a:t>عن أبي عبد الله عليه السلام قال: لولا أن الله تعالى خلق أمير المؤمنين لم يكن لفاطمة كفو في وجه الأرض آدم فمن دونه</a:t>
            </a:r>
            <a:endParaRPr lang="en-US" dirty="0"/>
          </a:p>
          <a:p>
            <a:pPr marL="0" indent="0" algn="ctr">
              <a:buNone/>
            </a:pPr>
            <a:r>
              <a:rPr lang="en-US" dirty="0"/>
              <a:t>“If God did not create the Commander of the Faithful, Fatima would not have an equal on the face of the earth from the time of Adam till the end of time.”</a:t>
            </a:r>
          </a:p>
        </p:txBody>
      </p:sp>
    </p:spTree>
    <p:extLst>
      <p:ext uri="{BB962C8B-B14F-4D97-AF65-F5344CB8AC3E}">
        <p14:creationId xmlns:p14="http://schemas.microsoft.com/office/powerpoint/2010/main" val="28026681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5472</TotalTime>
  <Words>2142</Words>
  <Application>Microsoft Macintosh PowerPoint</Application>
  <PresentationFormat>Widescreen</PresentationFormat>
  <Paragraphs>90</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Avenir Next LT Pro</vt:lpstr>
      <vt:lpstr>Sagona Book</vt:lpstr>
      <vt:lpstr>The Hand Extrablack</vt:lpstr>
      <vt:lpstr>BlobVTI</vt:lpstr>
      <vt:lpstr>The Life of Prophet Muhammad</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lpstr>The Marriage of Ali and Fatima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624</cp:revision>
  <dcterms:created xsi:type="dcterms:W3CDTF">2020-11-25T07:02:27Z</dcterms:created>
  <dcterms:modified xsi:type="dcterms:W3CDTF">2021-11-04T01:57:04Z</dcterms:modified>
</cp:coreProperties>
</file>