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63" r:id="rId1"/>
  </p:sldMasterIdLst>
  <p:sldIdLst>
    <p:sldId id="256" r:id="rId2"/>
    <p:sldId id="257" r:id="rId3"/>
    <p:sldId id="258" r:id="rId4"/>
    <p:sldId id="259" r:id="rId5"/>
    <p:sldId id="260" r:id="rId6"/>
    <p:sldId id="261" r:id="rId7"/>
    <p:sldId id="262" r:id="rId8"/>
    <p:sldId id="263" r:id="rId9"/>
    <p:sldId id="264" r:id="rId10"/>
    <p:sldId id="265" r:id="rId11"/>
    <p:sldId id="273" r:id="rId12"/>
    <p:sldId id="274" r:id="rId13"/>
    <p:sldId id="275" r:id="rId14"/>
    <p:sldId id="276" r:id="rId15"/>
    <p:sldId id="277" r:id="rId16"/>
    <p:sldId id="278" r:id="rId17"/>
    <p:sldId id="279" r:id="rId18"/>
    <p:sldId id="266" r:id="rId19"/>
    <p:sldId id="267" r:id="rId20"/>
    <p:sldId id="268" r:id="rId21"/>
    <p:sldId id="269" r:id="rId22"/>
    <p:sldId id="270" r:id="rId23"/>
    <p:sldId id="271"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850"/>
    <p:restoredTop sz="94778"/>
  </p:normalViewPr>
  <p:slideViewPr>
    <p:cSldViewPr snapToGrid="0" snapToObjects="1">
      <p:cViewPr varScale="1">
        <p:scale>
          <a:sx n="95" d="100"/>
          <a:sy n="95" d="100"/>
        </p:scale>
        <p:origin x="216" y="3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640013" y="484479"/>
            <a:ext cx="6911974" cy="2954655"/>
          </a:xfrm>
        </p:spPr>
        <p:txBody>
          <a:bodyPr anchor="b">
            <a:normAutofit/>
          </a:bodyPr>
          <a:lstStyle>
            <a:lvl1pPr algn="ctr">
              <a:defRPr sz="5600" spc="-100" baseline="0"/>
            </a:lvl1pPr>
          </a:lstStyle>
          <a:p>
            <a:r>
              <a:rPr lang="en-US"/>
              <a:t>Click to edit Master title style</a:t>
            </a:r>
            <a:endParaRPr lang="en-US" dirty="0"/>
          </a:p>
        </p:txBody>
      </p:sp>
      <p:sp>
        <p:nvSpPr>
          <p:cNvPr id="3" name="Subtitle 2"/>
          <p:cNvSpPr>
            <a:spLocks noGrp="1"/>
          </p:cNvSpPr>
          <p:nvPr>
            <p:ph type="subTitle" idx="1"/>
          </p:nvPr>
        </p:nvSpPr>
        <p:spPr>
          <a:xfrm>
            <a:off x="2640013" y="3799133"/>
            <a:ext cx="6911974" cy="1969841"/>
          </a:xfrm>
        </p:spPr>
        <p:txBody>
          <a:bodyPr>
            <a:normAutofit/>
          </a:bodyPr>
          <a:lstStyle>
            <a:lvl1pPr marL="0" indent="0" algn="ctr">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2395C5C9-164C-46B3-A87E-7660D39D3106}" type="datetime2">
              <a:rPr lang="en-US" smtClean="0"/>
              <a:t>Wednesday, November 17, 2021</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1173847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720000" y="2636838"/>
            <a:ext cx="10728325" cy="31321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5B75179A-1E2B-41AB-B400-4F1B4022FAEE}" type="datetime2">
              <a:rPr lang="en-US" smtClean="0"/>
              <a:t>Wednesday, November 17, 2021</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5303276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140486" y="720000"/>
            <a:ext cx="1477328" cy="5048975"/>
          </a:xfrm>
        </p:spPr>
        <p:txBody>
          <a:bodyPr vert="eaVert">
            <a:normAutofit/>
          </a:bodyPr>
          <a:lstStyle>
            <a:lvl1pPr>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31838" y="720000"/>
            <a:ext cx="8929614" cy="50489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05681D0F-6595-4F14-8EF3-954CD87C797B}" type="datetime2">
              <a:rPr lang="en-US" smtClean="0"/>
              <a:t>Wednesday, November 17, 2021</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266443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720000" y="2541600"/>
            <a:ext cx="10728325" cy="3227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4DDCFF8A-AAF8-4A12-8A91-9CA0EAF6CBB9}" type="datetime2">
              <a:rPr lang="en-US" smtClean="0"/>
              <a:t>Wednesday, November 17, 2021</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3017085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6" cy="2879724"/>
          </a:xfrm>
        </p:spPr>
        <p:txBody>
          <a:bodyPr anchor="b">
            <a:normAutofit/>
          </a:bodyPr>
          <a:lstStyle>
            <a:lvl1pPr>
              <a:defRPr sz="5600"/>
            </a:lvl1pPr>
          </a:lstStyle>
          <a:p>
            <a:r>
              <a:rPr lang="en-US"/>
              <a:t>Click to edit Master title style</a:t>
            </a:r>
            <a:endParaRPr lang="en-US" dirty="0"/>
          </a:p>
        </p:txBody>
      </p:sp>
      <p:sp>
        <p:nvSpPr>
          <p:cNvPr id="3" name="Text Placeholder 2"/>
          <p:cNvSpPr>
            <a:spLocks noGrp="1"/>
          </p:cNvSpPr>
          <p:nvPr>
            <p:ph type="body" idx="1"/>
          </p:nvPr>
        </p:nvSpPr>
        <p:spPr>
          <a:xfrm>
            <a:off x="719910" y="3858924"/>
            <a:ext cx="10728326" cy="1919076"/>
          </a:xfrm>
        </p:spPr>
        <p:txBody>
          <a:bodyPr>
            <a:normAutofit/>
          </a:bodyPr>
          <a:lstStyle>
            <a:lvl1pPr marL="0" indent="0">
              <a:buNone/>
              <a:defRPr sz="2800">
                <a:solidFill>
                  <a:schemeClr val="tx1">
                    <a:tint val="75000"/>
                    <a:alpha val="6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ABCC25C3-021A-4B0B-8F70-0C181FE1CF45}" type="datetime2">
              <a:rPr lang="en-US" smtClean="0"/>
              <a:t>Wednesday, November 17, 2021</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4110058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200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58400" y="2541600"/>
            <a:ext cx="5003801" cy="32345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0C23D88D-8CEC-4ED9-A53B-5596187D9A16}" type="datetime2">
              <a:rPr lang="en-US" smtClean="0"/>
              <a:t>Wednesday, November 17, 2021</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3631772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5" cy="673005"/>
          </a:xfrm>
        </p:spPr>
        <p:txBody>
          <a:bodyPr>
            <a:normAutofit/>
          </a:bodyPr>
          <a:lstStyle/>
          <a:p>
            <a:r>
              <a:rPr lang="en-US"/>
              <a:t>Click to edit Master title style</a:t>
            </a:r>
            <a:endParaRPr lang="en-US" dirty="0"/>
          </a:p>
        </p:txBody>
      </p:sp>
      <p:sp>
        <p:nvSpPr>
          <p:cNvPr id="3" name="Text Placeholder 2"/>
          <p:cNvSpPr>
            <a:spLocks noGrp="1"/>
          </p:cNvSpPr>
          <p:nvPr>
            <p:ph type="body" idx="1"/>
          </p:nvPr>
        </p:nvSpPr>
        <p:spPr>
          <a:xfrm>
            <a:off x="720000" y="1840698"/>
            <a:ext cx="5015638" cy="565796"/>
          </a:xfrm>
        </p:spPr>
        <p:txBody>
          <a:bodyPr wrap="square"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20000" y="2541600"/>
            <a:ext cx="5003801"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58400" y="1840698"/>
            <a:ext cx="5015638" cy="565796"/>
          </a:xfrm>
        </p:spPr>
        <p:txBody>
          <a:bodyPr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84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731837" y="6138000"/>
            <a:ext cx="3095626" cy="720000"/>
          </a:xfrm>
          <a:prstGeom prst="rect">
            <a:avLst/>
          </a:prstGeom>
        </p:spPr>
        <p:txBody>
          <a:bodyPr/>
          <a:lstStyle/>
          <a:p>
            <a:fld id="{D2CCD382-DFDA-4722-A27A-59C21AD112F2}" type="datetime2">
              <a:rPr lang="en-US" smtClean="0"/>
              <a:t>Wednesday, November 17, 2021</a:t>
            </a:fld>
            <a:endParaRPr lang="en-US"/>
          </a:p>
        </p:txBody>
      </p:sp>
      <p:sp>
        <p:nvSpPr>
          <p:cNvPr id="8" name="Footer Placeholder 7"/>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9" name="Slide Number Placeholder 8"/>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5153528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731837" y="6138000"/>
            <a:ext cx="3095626" cy="720000"/>
          </a:xfrm>
          <a:prstGeom prst="rect">
            <a:avLst/>
          </a:prstGeom>
        </p:spPr>
        <p:txBody>
          <a:bodyPr/>
          <a:lstStyle/>
          <a:p>
            <a:fld id="{22F2A30D-1C09-413F-AAB1-38F366000715}" type="datetime2">
              <a:rPr lang="en-US" smtClean="0"/>
              <a:t>Wednesday, November 17, 2021</a:t>
            </a:fld>
            <a:endParaRPr lang="en-US"/>
          </a:p>
        </p:txBody>
      </p:sp>
      <p:sp>
        <p:nvSpPr>
          <p:cNvPr id="4" name="Footer Placeholder 3"/>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5" name="Slide Number Placeholder 4"/>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822073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731837" y="6138000"/>
            <a:ext cx="3095626" cy="720000"/>
          </a:xfrm>
          <a:prstGeom prst="rect">
            <a:avLst/>
          </a:prstGeom>
        </p:spPr>
        <p:txBody>
          <a:bodyPr/>
          <a:lstStyle/>
          <a:p>
            <a:fld id="{6DB82B9C-D65E-4F64-95C3-B10F3B00F0D9}" type="datetime2">
              <a:rPr lang="en-US" smtClean="0"/>
              <a:t>Wednesday, November 17, 2021</a:t>
            </a:fld>
            <a:endParaRPr lang="en-US"/>
          </a:p>
        </p:txBody>
      </p:sp>
      <p:sp>
        <p:nvSpPr>
          <p:cNvPr id="3" name="Footer Placeholder 2"/>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4" name="Slide Number Placeholder 3"/>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257236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107463" cy="1477328"/>
          </a:xfrm>
        </p:spPr>
        <p:txBody>
          <a:bodyPr anchor="t" anchorCtr="0">
            <a:normAutofit/>
          </a:bodyPr>
          <a:lstStyle>
            <a:lvl1pPr>
              <a:lnSpc>
                <a:spcPct val="100000"/>
              </a:lnSpc>
              <a:defRPr sz="2800"/>
            </a:lvl1pPr>
          </a:lstStyle>
          <a:p>
            <a:r>
              <a:rPr lang="en-US"/>
              <a:t>Click to edit Master title style</a:t>
            </a:r>
            <a:endParaRPr lang="en-US" dirty="0"/>
          </a:p>
        </p:txBody>
      </p:sp>
      <p:sp>
        <p:nvSpPr>
          <p:cNvPr id="3" name="Content Placeholder 2"/>
          <p:cNvSpPr>
            <a:spLocks noGrp="1"/>
          </p:cNvSpPr>
          <p:nvPr>
            <p:ph idx="1"/>
          </p:nvPr>
        </p:nvSpPr>
        <p:spPr>
          <a:xfrm>
            <a:off x="4548188" y="584662"/>
            <a:ext cx="6911974" cy="5184313"/>
          </a:xfrm>
        </p:spPr>
        <p:txBody>
          <a:bodyPr/>
          <a:lstStyle>
            <a:lvl1pPr marL="0" indent="0">
              <a:lnSpc>
                <a:spcPct val="100000"/>
              </a:lnSpc>
              <a:buNone/>
              <a:defRPr sz="4800"/>
            </a:lvl1pPr>
            <a:lvl2pPr marL="914400" indent="-457200">
              <a:buFont typeface="Arial" panose="020B0604020202020204" pitchFamily="34" charset="0"/>
              <a:buChar char="•"/>
              <a:defRPr sz="2000"/>
            </a:lvl2pPr>
            <a:lvl3pPr marL="1257300" indent="-342900">
              <a:buFont typeface="Arial" panose="020B0604020202020204" pitchFamily="34" charset="0"/>
              <a:buChar char="•"/>
              <a:defRPr sz="2000"/>
            </a:lvl3pPr>
            <a:lvl4pPr marL="1714500" indent="-342900">
              <a:buFont typeface="Arial" panose="020B0604020202020204" pitchFamily="34" charset="0"/>
              <a:buChar char="•"/>
              <a:defRPr sz="2000"/>
            </a:lvl4pPr>
            <a:lvl5pPr marL="2171700" indent="-342900">
              <a:buFont typeface="Arial" panose="020B0604020202020204" pitchFamily="34" charset="0"/>
              <a:buChar cha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0000" y="2541600"/>
            <a:ext cx="3107463" cy="3231837"/>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B7F5FDCC-6AAC-4A08-B9E0-3793AB5E64C3}" type="datetime2">
              <a:rPr lang="en-US" smtClean="0"/>
              <a:t>Wednesday, November 17, 2021</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991015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095626" cy="1476000"/>
          </a:xfrm>
        </p:spPr>
        <p:txBody>
          <a:bodyPr anchor="t" anchorCtr="0">
            <a:normAutofit/>
          </a:bodyPr>
          <a:lstStyle>
            <a:lvl1pP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548188" y="728664"/>
            <a:ext cx="6923812" cy="5040312"/>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0000" y="2541600"/>
            <a:ext cx="3095625" cy="3232800"/>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349FE94D-439C-40F1-900E-BC07940E3988}" type="datetime2">
              <a:rPr lang="en-US" smtClean="0"/>
              <a:t>Wednesday, November 17, 2021</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8178023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9646535-AEF6-4883-A4F9-EEC1F8B4319E}"/>
              </a:ext>
            </a:extLst>
          </p:cNvPr>
          <p:cNvSpPr/>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720000" y="619200"/>
            <a:ext cx="10728322" cy="1477328"/>
          </a:xfrm>
          <a:prstGeom prst="rect">
            <a:avLst/>
          </a:prstGeom>
        </p:spPr>
        <p:txBody>
          <a:bodyPr vert="horz" wrap="square" lIns="0" tIns="0" rIns="0" bIns="0" rtlCol="0" anchor="t" anchorCtr="0">
            <a:normAutofit/>
          </a:bodyPr>
          <a:lstStyle/>
          <a:p>
            <a:endParaRPr lang="en-US" dirty="0"/>
          </a:p>
        </p:txBody>
      </p:sp>
      <p:sp>
        <p:nvSpPr>
          <p:cNvPr id="3" name="Text Placeholder 2"/>
          <p:cNvSpPr>
            <a:spLocks noGrp="1"/>
          </p:cNvSpPr>
          <p:nvPr>
            <p:ph type="body" idx="1"/>
          </p:nvPr>
        </p:nvSpPr>
        <p:spPr>
          <a:xfrm>
            <a:off x="720000" y="2541600"/>
            <a:ext cx="10728325" cy="3227375"/>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31837" y="6138000"/>
            <a:ext cx="3095626" cy="720000"/>
          </a:xfrm>
          <a:prstGeom prst="rect">
            <a:avLst/>
          </a:prstGeom>
        </p:spPr>
        <p:txBody>
          <a:bodyPr vert="horz" lIns="0" tIns="180000" rIns="0" bIns="180000" rtlCol="0" anchor="ctr"/>
          <a:lstStyle>
            <a:lvl1pPr algn="l">
              <a:lnSpc>
                <a:spcPct val="120000"/>
              </a:lnSpc>
              <a:defRPr sz="1200" spc="20" baseline="0">
                <a:solidFill>
                  <a:schemeClr val="tx1"/>
                </a:solidFill>
                <a:latin typeface="+mn-lt"/>
              </a:defRPr>
            </a:lvl1pPr>
          </a:lstStyle>
          <a:p>
            <a:fld id="{8DEA2CF1-0EB2-4673-802D-3371233E4A77}" type="datetime2">
              <a:rPr lang="en-US" smtClean="0"/>
              <a:t>Wednesday, November 17, 2021</a:t>
            </a:fld>
            <a:endParaRPr lang="en-US" dirty="0"/>
          </a:p>
        </p:txBody>
      </p:sp>
      <p:sp>
        <p:nvSpPr>
          <p:cNvPr id="5" name="Footer Placeholder 4"/>
          <p:cNvSpPr>
            <a:spLocks noGrp="1"/>
          </p:cNvSpPr>
          <p:nvPr>
            <p:ph type="ftr" sz="quarter" idx="3"/>
          </p:nvPr>
        </p:nvSpPr>
        <p:spPr>
          <a:xfrm>
            <a:off x="4548188" y="6138000"/>
            <a:ext cx="5003800" cy="720000"/>
          </a:xfrm>
          <a:prstGeom prst="rect">
            <a:avLst/>
          </a:prstGeom>
        </p:spPr>
        <p:txBody>
          <a:bodyPr vert="horz" lIns="0" tIns="180000" rIns="0" bIns="180000" rtlCol="0" anchor="ctr"/>
          <a:lstStyle>
            <a:lvl1pPr algn="ctr">
              <a:lnSpc>
                <a:spcPct val="120000"/>
              </a:lnSpc>
              <a:defRPr sz="1200" spc="20" baseline="0">
                <a:solidFill>
                  <a:schemeClr val="tx1"/>
                </a:solidFill>
                <a:latin typeface="+mn-lt"/>
              </a:defRPr>
            </a:lvl1pPr>
          </a:lstStyle>
          <a:p>
            <a:pPr algn="l"/>
            <a:r>
              <a:rPr lang="en-US"/>
              <a:t>Sample Footer Text</a:t>
            </a:r>
            <a:endParaRPr lang="en-US" dirty="0"/>
          </a:p>
        </p:txBody>
      </p:sp>
      <p:sp>
        <p:nvSpPr>
          <p:cNvPr id="6" name="Slide Number Placeholder 5"/>
          <p:cNvSpPr>
            <a:spLocks noGrp="1"/>
          </p:cNvSpPr>
          <p:nvPr>
            <p:ph type="sldNum" sz="quarter" idx="4"/>
          </p:nvPr>
        </p:nvSpPr>
        <p:spPr>
          <a:xfrm>
            <a:off x="10272713" y="6138000"/>
            <a:ext cx="1187449" cy="720000"/>
          </a:xfrm>
          <a:prstGeom prst="rect">
            <a:avLst/>
          </a:prstGeom>
        </p:spPr>
        <p:txBody>
          <a:bodyPr vert="horz" lIns="0" tIns="180000" rIns="0" bIns="180000" rtlCol="0" anchor="ctr"/>
          <a:lstStyle>
            <a:lvl1pPr algn="r">
              <a:lnSpc>
                <a:spcPct val="120000"/>
              </a:lnSpc>
              <a:defRPr sz="1200" spc="20" baseline="0">
                <a:solidFill>
                  <a:schemeClr val="tx1"/>
                </a:solidFill>
                <a:latin typeface="+mn-lt"/>
              </a:defRPr>
            </a:lvl1pPr>
          </a:lstStyle>
          <a:p>
            <a:fld id="{1621B6DD-29C1-4FEA-923F-71EA1347694C}" type="slidenum">
              <a:rPr lang="en-US" smtClean="0"/>
              <a:pPr/>
              <a:t>‹#›</a:t>
            </a:fld>
            <a:endParaRPr lang="en-US" dirty="0"/>
          </a:p>
        </p:txBody>
      </p:sp>
    </p:spTree>
    <p:extLst>
      <p:ext uri="{BB962C8B-B14F-4D97-AF65-F5344CB8AC3E}">
        <p14:creationId xmlns:p14="http://schemas.microsoft.com/office/powerpoint/2010/main" val="3904608573"/>
      </p:ext>
    </p:extLst>
  </p:cSld>
  <p:clrMap bg1="dk1" tx1="lt1" bg2="dk2" tx2="lt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 id="2147483762" r:id="rId6"/>
    <p:sldLayoutId id="2147483757" r:id="rId7"/>
    <p:sldLayoutId id="2147483758" r:id="rId8"/>
    <p:sldLayoutId id="2147483759" r:id="rId9"/>
    <p:sldLayoutId id="2147483761" r:id="rId10"/>
    <p:sldLayoutId id="2147483760" r:id="rId11"/>
  </p:sldLayoutIdLst>
  <p:hf sldNum="0" hdr="0" ftr="0" dt="0"/>
  <p:txStyles>
    <p:titleStyle>
      <a:lvl1pPr algn="l" defTabSz="914400" rtl="0" eaLnBrk="1" latinLnBrk="0" hangingPunct="1">
        <a:lnSpc>
          <a:spcPct val="100000"/>
        </a:lnSpc>
        <a:spcBef>
          <a:spcPct val="0"/>
        </a:spcBef>
        <a:buNone/>
        <a:defRPr sz="3200" kern="1200" cap="none"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1pPr>
      <a:lvl2pPr marL="6858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2pPr>
      <a:lvl3pPr marL="11430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3pPr>
      <a:lvl4pPr marL="16002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4pPr>
      <a:lvl5pPr marL="20574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59" name="Rectangle 58">
            <a:extLst>
              <a:ext uri="{FF2B5EF4-FFF2-40B4-BE49-F238E27FC236}">
                <a16:creationId xmlns:a16="http://schemas.microsoft.com/office/drawing/2014/main" id="{C56AE383-06A1-42D3-B1AF-CE22194F54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3D70B90B-BED1-4715-9BFE-9622C47A2B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48FEB4D-A406-DE48-B30A-905F51CEEFDA}"/>
              </a:ext>
            </a:extLst>
          </p:cNvPr>
          <p:cNvSpPr>
            <a:spLocks noGrp="1"/>
          </p:cNvSpPr>
          <p:nvPr>
            <p:ph type="ctrTitle"/>
          </p:nvPr>
        </p:nvSpPr>
        <p:spPr>
          <a:xfrm>
            <a:off x="720000" y="728663"/>
            <a:ext cx="5015638" cy="2795738"/>
          </a:xfrm>
        </p:spPr>
        <p:txBody>
          <a:bodyPr>
            <a:normAutofit/>
          </a:bodyPr>
          <a:lstStyle/>
          <a:p>
            <a:r>
              <a:rPr lang="en-US" dirty="0"/>
              <a:t>The Life of Prophet Muhammad</a:t>
            </a:r>
          </a:p>
        </p:txBody>
      </p:sp>
      <p:sp>
        <p:nvSpPr>
          <p:cNvPr id="3" name="Subtitle 2">
            <a:extLst>
              <a:ext uri="{FF2B5EF4-FFF2-40B4-BE49-F238E27FC236}">
                <a16:creationId xmlns:a16="http://schemas.microsoft.com/office/drawing/2014/main" id="{406A6140-D3C8-854A-89C3-12FA59FF5ED2}"/>
              </a:ext>
            </a:extLst>
          </p:cNvPr>
          <p:cNvSpPr>
            <a:spLocks noGrp="1"/>
          </p:cNvSpPr>
          <p:nvPr>
            <p:ph type="subTitle" idx="1"/>
          </p:nvPr>
        </p:nvSpPr>
        <p:spPr>
          <a:xfrm>
            <a:off x="720000" y="3830398"/>
            <a:ext cx="5015638" cy="2298939"/>
          </a:xfrm>
        </p:spPr>
        <p:txBody>
          <a:bodyPr>
            <a:normAutofit/>
          </a:bodyPr>
          <a:lstStyle/>
          <a:p>
            <a:r>
              <a:rPr lang="en-US" dirty="0"/>
              <a:t>Lesson 35</a:t>
            </a:r>
          </a:p>
        </p:txBody>
      </p:sp>
      <p:pic>
        <p:nvPicPr>
          <p:cNvPr id="4" name="Picture 3" descr="A close up of text on a white background&#10;&#10;Description automatically generated">
            <a:extLst>
              <a:ext uri="{FF2B5EF4-FFF2-40B4-BE49-F238E27FC236}">
                <a16:creationId xmlns:a16="http://schemas.microsoft.com/office/drawing/2014/main" id="{AA813056-1AEB-42B7-BD5B-561C211256A8}"/>
              </a:ext>
            </a:extLst>
          </p:cNvPr>
          <p:cNvPicPr>
            <a:picLocks noChangeAspect="1"/>
          </p:cNvPicPr>
          <p:nvPr/>
        </p:nvPicPr>
        <p:blipFill rotWithShape="1">
          <a:blip r:embed="rId2"/>
          <a:srcRect l="13915"/>
          <a:stretch/>
        </p:blipFill>
        <p:spPr>
          <a:xfrm>
            <a:off x="6288276" y="10"/>
            <a:ext cx="5903725" cy="6857990"/>
          </a:xfrm>
          <a:custGeom>
            <a:avLst/>
            <a:gdLst/>
            <a:ahLst/>
            <a:cxnLst/>
            <a:rect l="l" t="t" r="r" b="b"/>
            <a:pathLst>
              <a:path w="5903725" h="6858000">
                <a:moveTo>
                  <a:pt x="17547" y="0"/>
                </a:moveTo>
                <a:lnTo>
                  <a:pt x="5903725" y="0"/>
                </a:lnTo>
                <a:lnTo>
                  <a:pt x="5903725" y="6858000"/>
                </a:lnTo>
                <a:lnTo>
                  <a:pt x="57217" y="6858000"/>
                </a:lnTo>
                <a:lnTo>
                  <a:pt x="57185" y="6699667"/>
                </a:lnTo>
                <a:cubicBezTo>
                  <a:pt x="57923" y="6526851"/>
                  <a:pt x="61039" y="6384211"/>
                  <a:pt x="67005" y="6279216"/>
                </a:cubicBezTo>
                <a:cubicBezTo>
                  <a:pt x="108514" y="5194623"/>
                  <a:pt x="-44577" y="788432"/>
                  <a:pt x="13203" y="42009"/>
                </a:cubicBezTo>
                <a:close/>
              </a:path>
            </a:pathLst>
          </a:custGeom>
        </p:spPr>
      </p:pic>
    </p:spTree>
    <p:extLst>
      <p:ext uri="{BB962C8B-B14F-4D97-AF65-F5344CB8AC3E}">
        <p14:creationId xmlns:p14="http://schemas.microsoft.com/office/powerpoint/2010/main" val="2826354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D26FDA-3CE3-D14A-A666-0D65DEB68519}"/>
              </a:ext>
            </a:extLst>
          </p:cNvPr>
          <p:cNvSpPr>
            <a:spLocks noGrp="1"/>
          </p:cNvSpPr>
          <p:nvPr>
            <p:ph type="title"/>
          </p:nvPr>
        </p:nvSpPr>
        <p:spPr>
          <a:xfrm>
            <a:off x="720000" y="619200"/>
            <a:ext cx="10728322" cy="797476"/>
          </a:xfrm>
        </p:spPr>
        <p:txBody>
          <a:bodyPr/>
          <a:lstStyle/>
          <a:p>
            <a:pPr algn="ctr"/>
            <a:r>
              <a:rPr lang="en-US" dirty="0"/>
              <a:t>Prelude to the Battle of </a:t>
            </a:r>
            <a:r>
              <a:rPr lang="en-US" dirty="0" err="1"/>
              <a:t>Badr</a:t>
            </a:r>
            <a:endParaRPr lang="en-US" dirty="0"/>
          </a:p>
        </p:txBody>
      </p:sp>
      <p:sp>
        <p:nvSpPr>
          <p:cNvPr id="3" name="Content Placeholder 2">
            <a:extLst>
              <a:ext uri="{FF2B5EF4-FFF2-40B4-BE49-F238E27FC236}">
                <a16:creationId xmlns:a16="http://schemas.microsoft.com/office/drawing/2014/main" id="{998423B4-DE7C-C54B-AAEF-C304872218BD}"/>
              </a:ext>
            </a:extLst>
          </p:cNvPr>
          <p:cNvSpPr>
            <a:spLocks noGrp="1"/>
          </p:cNvSpPr>
          <p:nvPr>
            <p:ph idx="1"/>
          </p:nvPr>
        </p:nvSpPr>
        <p:spPr>
          <a:xfrm>
            <a:off x="720000" y="1416676"/>
            <a:ext cx="10728325" cy="4352299"/>
          </a:xfrm>
        </p:spPr>
        <p:txBody>
          <a:bodyPr>
            <a:normAutofit/>
          </a:bodyPr>
          <a:lstStyle/>
          <a:p>
            <a:r>
              <a:rPr lang="en-CA" sz="2400" dirty="0"/>
              <a:t>Abu Sufyan sent him with false stories, exaggerations, etc. - he told the crier to brush himself up, cause himself to bleed, tore his clothes up, etc. and basically was causing frantic chaos in Makkah to get an army together and prepare for war. And so they went berserk and gathered the largest army the Quraysh had ever seen.</a:t>
            </a:r>
          </a:p>
          <a:p>
            <a:r>
              <a:rPr lang="en-CA" sz="2400" dirty="0"/>
              <a:t>Meanwhile, the Prophet gathers 313 men to raid Abu Sufyan’s caravan on his return from Syria.</a:t>
            </a:r>
          </a:p>
          <a:p>
            <a:endParaRPr lang="en-US" sz="2400" dirty="0"/>
          </a:p>
        </p:txBody>
      </p:sp>
    </p:spTree>
    <p:extLst>
      <p:ext uri="{BB962C8B-B14F-4D97-AF65-F5344CB8AC3E}">
        <p14:creationId xmlns:p14="http://schemas.microsoft.com/office/powerpoint/2010/main" val="440854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02EA88-1697-9841-8A1C-779C56BB2049}"/>
              </a:ext>
            </a:extLst>
          </p:cNvPr>
          <p:cNvSpPr>
            <a:spLocks noGrp="1"/>
          </p:cNvSpPr>
          <p:nvPr>
            <p:ph type="title"/>
          </p:nvPr>
        </p:nvSpPr>
        <p:spPr>
          <a:xfrm>
            <a:off x="720000" y="619200"/>
            <a:ext cx="10728322" cy="833082"/>
          </a:xfrm>
        </p:spPr>
        <p:txBody>
          <a:bodyPr/>
          <a:lstStyle/>
          <a:p>
            <a:pPr algn="ctr"/>
            <a:r>
              <a:rPr lang="en-US" dirty="0"/>
              <a:t>Prelude to the Battle of </a:t>
            </a:r>
            <a:r>
              <a:rPr lang="en-US" dirty="0" err="1"/>
              <a:t>Badr</a:t>
            </a:r>
            <a:endParaRPr lang="en-US" dirty="0"/>
          </a:p>
        </p:txBody>
      </p:sp>
      <p:sp>
        <p:nvSpPr>
          <p:cNvPr id="3" name="Content Placeholder 2">
            <a:extLst>
              <a:ext uri="{FF2B5EF4-FFF2-40B4-BE49-F238E27FC236}">
                <a16:creationId xmlns:a16="http://schemas.microsoft.com/office/drawing/2014/main" id="{45FB98DF-24BB-B84A-93A7-A08EC3C2B946}"/>
              </a:ext>
            </a:extLst>
          </p:cNvPr>
          <p:cNvSpPr>
            <a:spLocks noGrp="1"/>
          </p:cNvSpPr>
          <p:nvPr>
            <p:ph idx="1"/>
          </p:nvPr>
        </p:nvSpPr>
        <p:spPr>
          <a:xfrm>
            <a:off x="720000" y="1452282"/>
            <a:ext cx="10728325" cy="4316693"/>
          </a:xfrm>
        </p:spPr>
        <p:txBody>
          <a:bodyPr>
            <a:normAutofit/>
          </a:bodyPr>
          <a:lstStyle/>
          <a:p>
            <a:r>
              <a:rPr lang="en-US" sz="2400" dirty="0"/>
              <a:t>The Muslims are poorly clad with only 2 horses belonging to al-</a:t>
            </a:r>
            <a:r>
              <a:rPr lang="en-US" sz="2400" dirty="0" err="1"/>
              <a:t>Miqdād</a:t>
            </a:r>
            <a:r>
              <a:rPr lang="en-US" sz="2400" dirty="0"/>
              <a:t> and al-</a:t>
            </a:r>
            <a:r>
              <a:rPr lang="en-US" sz="2400" dirty="0" err="1"/>
              <a:t>Zubayr</a:t>
            </a:r>
            <a:r>
              <a:rPr lang="en-US" sz="2400" dirty="0"/>
              <a:t> and 70 camels on which they put two and three riders</a:t>
            </a:r>
          </a:p>
          <a:p>
            <a:r>
              <a:rPr lang="en-US" sz="2400" dirty="0"/>
              <a:t>They broke their fasts starting on the 12th of Ramadan. When they reached al-</a:t>
            </a:r>
            <a:r>
              <a:rPr lang="en-US" sz="2400" dirty="0" err="1"/>
              <a:t>Suqyā</a:t>
            </a:r>
            <a:r>
              <a:rPr lang="en-US" sz="2400" dirty="0"/>
              <a:t>, the Prophet told them to drink. He drank first to assure them </a:t>
            </a:r>
          </a:p>
          <a:p>
            <a:r>
              <a:rPr lang="en-US" sz="2400" dirty="0"/>
              <a:t> Some disobeyed him and kept their fasts for the next 2 days. The Prophet had a crier announce, “O you who have disobeyed, I have broken my fast, so break your fast also.”</a:t>
            </a:r>
          </a:p>
        </p:txBody>
      </p:sp>
    </p:spTree>
    <p:extLst>
      <p:ext uri="{BB962C8B-B14F-4D97-AF65-F5344CB8AC3E}">
        <p14:creationId xmlns:p14="http://schemas.microsoft.com/office/powerpoint/2010/main" val="37026072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CC5F5F-47D6-7E4E-9CF7-15198FDC06FC}"/>
              </a:ext>
            </a:extLst>
          </p:cNvPr>
          <p:cNvSpPr>
            <a:spLocks noGrp="1"/>
          </p:cNvSpPr>
          <p:nvPr>
            <p:ph type="title"/>
          </p:nvPr>
        </p:nvSpPr>
        <p:spPr>
          <a:xfrm>
            <a:off x="720000" y="619200"/>
            <a:ext cx="10728322" cy="752400"/>
          </a:xfrm>
        </p:spPr>
        <p:txBody>
          <a:bodyPr/>
          <a:lstStyle/>
          <a:p>
            <a:pPr algn="ctr"/>
            <a:r>
              <a:rPr lang="en-US" dirty="0"/>
              <a:t>Prelude to the Battle of </a:t>
            </a:r>
            <a:r>
              <a:rPr lang="en-US" dirty="0" err="1"/>
              <a:t>Badr</a:t>
            </a:r>
            <a:endParaRPr lang="en-US" dirty="0"/>
          </a:p>
        </p:txBody>
      </p:sp>
      <p:sp>
        <p:nvSpPr>
          <p:cNvPr id="3" name="Content Placeholder 2">
            <a:extLst>
              <a:ext uri="{FF2B5EF4-FFF2-40B4-BE49-F238E27FC236}">
                <a16:creationId xmlns:a16="http://schemas.microsoft.com/office/drawing/2014/main" id="{8300F475-60BE-454C-B1BD-121F78AB1589}"/>
              </a:ext>
            </a:extLst>
          </p:cNvPr>
          <p:cNvSpPr>
            <a:spLocks noGrp="1"/>
          </p:cNvSpPr>
          <p:nvPr>
            <p:ph idx="1"/>
          </p:nvPr>
        </p:nvSpPr>
        <p:spPr>
          <a:xfrm>
            <a:off x="720000" y="1264024"/>
            <a:ext cx="10728325" cy="4504951"/>
          </a:xfrm>
        </p:spPr>
        <p:txBody>
          <a:bodyPr/>
          <a:lstStyle/>
          <a:p>
            <a:r>
              <a:rPr lang="en-CA" sz="2400" dirty="0"/>
              <a:t>When the Prophet receives new that Quraysh is advancing towards him, he gathers his men and seeks their counsel in order to test their resolve.</a:t>
            </a:r>
          </a:p>
          <a:p>
            <a:r>
              <a:rPr lang="en-CA" sz="2400" dirty="0"/>
              <a:t>The Ansar had only pledged to defend the Prophet within the borders of Medina.</a:t>
            </a:r>
          </a:p>
          <a:p>
            <a:r>
              <a:rPr lang="en-CA" sz="2400" dirty="0"/>
              <a:t>The Prophet informed his companions that the caravan of Abu Sufyan has passed and now God had commanded him to fight Quraysh.</a:t>
            </a:r>
          </a:p>
          <a:p>
            <a:r>
              <a:rPr lang="en-CA" sz="2400" dirty="0"/>
              <a:t>Many of them were terrified by the prospect so the Prophet asked them to give him counsel. </a:t>
            </a:r>
          </a:p>
          <a:p>
            <a:endParaRPr lang="en-CA" dirty="0"/>
          </a:p>
          <a:p>
            <a:endParaRPr lang="en-CA" dirty="0"/>
          </a:p>
          <a:p>
            <a:endParaRPr lang="en-US" dirty="0"/>
          </a:p>
        </p:txBody>
      </p:sp>
    </p:spTree>
    <p:extLst>
      <p:ext uri="{BB962C8B-B14F-4D97-AF65-F5344CB8AC3E}">
        <p14:creationId xmlns:p14="http://schemas.microsoft.com/office/powerpoint/2010/main" val="32729384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0A322A-7015-D043-AD66-F6B6F9BEACDE}"/>
              </a:ext>
            </a:extLst>
          </p:cNvPr>
          <p:cNvSpPr>
            <a:spLocks noGrp="1"/>
          </p:cNvSpPr>
          <p:nvPr>
            <p:ph type="title"/>
          </p:nvPr>
        </p:nvSpPr>
        <p:spPr>
          <a:xfrm>
            <a:off x="720000" y="619200"/>
            <a:ext cx="10728322" cy="779294"/>
          </a:xfrm>
        </p:spPr>
        <p:txBody>
          <a:bodyPr/>
          <a:lstStyle/>
          <a:p>
            <a:pPr algn="ctr"/>
            <a:r>
              <a:rPr lang="en-US" dirty="0"/>
              <a:t>Prelude to the Battle of </a:t>
            </a:r>
            <a:r>
              <a:rPr lang="en-US" dirty="0" err="1"/>
              <a:t>Badr</a:t>
            </a:r>
            <a:endParaRPr lang="en-US" dirty="0"/>
          </a:p>
        </p:txBody>
      </p:sp>
      <p:sp>
        <p:nvSpPr>
          <p:cNvPr id="3" name="Content Placeholder 2">
            <a:extLst>
              <a:ext uri="{FF2B5EF4-FFF2-40B4-BE49-F238E27FC236}">
                <a16:creationId xmlns:a16="http://schemas.microsoft.com/office/drawing/2014/main" id="{798D5B3A-D310-2444-8B4D-815749D5E1D4}"/>
              </a:ext>
            </a:extLst>
          </p:cNvPr>
          <p:cNvSpPr>
            <a:spLocks noGrp="1"/>
          </p:cNvSpPr>
          <p:nvPr>
            <p:ph idx="1"/>
          </p:nvPr>
        </p:nvSpPr>
        <p:spPr>
          <a:xfrm>
            <a:off x="720000" y="1398494"/>
            <a:ext cx="10728325" cy="4370481"/>
          </a:xfrm>
        </p:spPr>
        <p:txBody>
          <a:bodyPr/>
          <a:lstStyle/>
          <a:p>
            <a:r>
              <a:rPr lang="en-US" sz="2400" dirty="0"/>
              <a:t>Abu Bakr said:</a:t>
            </a:r>
          </a:p>
          <a:p>
            <a:pPr marL="0" indent="0" algn="ctr">
              <a:buNone/>
            </a:pPr>
            <a:r>
              <a:rPr lang="ar-SA" sz="2400" dirty="0"/>
              <a:t> إنّها قريش و خُيَلاؤُها ما آمنت منذ كفرت، و ما ذلّت منذ عزّت، و لم تخرج على هيئة الحرب.</a:t>
            </a:r>
            <a:endParaRPr lang="en-US" sz="2400" dirty="0"/>
          </a:p>
          <a:p>
            <a:pPr marL="0" indent="0" algn="ctr">
              <a:buNone/>
            </a:pPr>
            <a:r>
              <a:rPr lang="en-US" sz="2400" dirty="0"/>
              <a:t>O Messenger of God! Quraysh are arrogant! By God, they have never since they have rejected. By God, they have never been defeated since they’ve [attained] glory.  And you are not prepared for war.”</a:t>
            </a:r>
          </a:p>
          <a:p>
            <a:pPr marL="0" indent="0" algn="ctr">
              <a:buNone/>
            </a:pPr>
            <a:endParaRPr lang="en-US" sz="2400" dirty="0"/>
          </a:p>
          <a:p>
            <a:r>
              <a:rPr lang="en-US" sz="2400" dirty="0"/>
              <a:t>The Prophet told him to sit.</a:t>
            </a:r>
          </a:p>
        </p:txBody>
      </p:sp>
    </p:spTree>
    <p:extLst>
      <p:ext uri="{BB962C8B-B14F-4D97-AF65-F5344CB8AC3E}">
        <p14:creationId xmlns:p14="http://schemas.microsoft.com/office/powerpoint/2010/main" val="13061327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3B5436-439F-6748-966C-7A0E3331EF73}"/>
              </a:ext>
            </a:extLst>
          </p:cNvPr>
          <p:cNvSpPr>
            <a:spLocks noGrp="1"/>
          </p:cNvSpPr>
          <p:nvPr>
            <p:ph type="title"/>
          </p:nvPr>
        </p:nvSpPr>
        <p:spPr>
          <a:xfrm>
            <a:off x="720000" y="619200"/>
            <a:ext cx="10728322" cy="752400"/>
          </a:xfrm>
        </p:spPr>
        <p:txBody>
          <a:bodyPr/>
          <a:lstStyle/>
          <a:p>
            <a:pPr algn="ctr"/>
            <a:r>
              <a:rPr lang="en-US" dirty="0"/>
              <a:t>Prelude to the Battle of </a:t>
            </a:r>
            <a:r>
              <a:rPr lang="en-US" dirty="0" err="1"/>
              <a:t>Badr</a:t>
            </a:r>
            <a:endParaRPr lang="en-US" dirty="0"/>
          </a:p>
        </p:txBody>
      </p:sp>
      <p:sp>
        <p:nvSpPr>
          <p:cNvPr id="3" name="Content Placeholder 2">
            <a:extLst>
              <a:ext uri="{FF2B5EF4-FFF2-40B4-BE49-F238E27FC236}">
                <a16:creationId xmlns:a16="http://schemas.microsoft.com/office/drawing/2014/main" id="{F01DD987-760C-F34B-9FE6-824197F71EC7}"/>
              </a:ext>
            </a:extLst>
          </p:cNvPr>
          <p:cNvSpPr>
            <a:spLocks noGrp="1"/>
          </p:cNvSpPr>
          <p:nvPr>
            <p:ph idx="1"/>
          </p:nvPr>
        </p:nvSpPr>
        <p:spPr>
          <a:xfrm>
            <a:off x="720000" y="1465730"/>
            <a:ext cx="10728325" cy="4303246"/>
          </a:xfrm>
        </p:spPr>
        <p:txBody>
          <a:bodyPr/>
          <a:lstStyle/>
          <a:p>
            <a:r>
              <a:rPr lang="en-US" dirty="0"/>
              <a:t>Umar echoed a similar message and was also told to sit.</a:t>
            </a:r>
          </a:p>
          <a:p>
            <a:r>
              <a:rPr lang="en-US" dirty="0"/>
              <a:t>Then </a:t>
            </a:r>
            <a:r>
              <a:rPr lang="en-US" dirty="0" err="1"/>
              <a:t>Miqdad</a:t>
            </a:r>
            <a:r>
              <a:rPr lang="en-US" dirty="0"/>
              <a:t> ibn Al-Aswad says:</a:t>
            </a:r>
          </a:p>
          <a:p>
            <a:pPr marL="0" indent="0" algn="ctr">
              <a:buNone/>
            </a:pPr>
            <a:r>
              <a:rPr lang="ar-SA" dirty="0"/>
              <a:t>ثمّ قام المقداد، فقال: يا رسول الله، إنّها قريش و خُيَلاؤُها، و قد آمنّا بك و صدّقناك و شهدنا أنّ ما جئت به حقّ من عند الله، و الله لو أمرتنا أن نخوض جمر الغضا و شوك الهَراس </a:t>
            </a:r>
            <a:r>
              <a:rPr lang="ar-SA" dirty="0" err="1"/>
              <a:t>لخضناه</a:t>
            </a:r>
            <a:r>
              <a:rPr lang="ar-SA" dirty="0"/>
              <a:t> معك و لا نقول لك ما قالت بنو إسرائيل لموسى: «قالُوا يا مُوسى إِنَّا لَنْ نَدْخُلَها أَبَداً ما دامُوا فِيها فَاذْهَبْ أَنْتَ وَ رَبُّكَ فَقاتِلا إِنَّا هاهُنا قاعِدُونَ»</a:t>
            </a:r>
            <a:endParaRPr lang="en-US" dirty="0"/>
          </a:p>
          <a:p>
            <a:pPr marL="0" indent="0" algn="ctr">
              <a:buNone/>
            </a:pPr>
            <a:r>
              <a:rPr lang="en-US" dirty="0"/>
              <a:t>O Messenger of God! ...we have believed in you and confirmed everything you are. And we have testified that whatever you have brought is the truth from God. If you were to command us to jump into a blazing fire or to embrace a thorny bush, we would do it. And we will not give to you the reply that the Israelites gave to Moses when they said: ‘Go, you and your Lord and fight, and we will remain here sitting.”</a:t>
            </a:r>
          </a:p>
        </p:txBody>
      </p:sp>
    </p:spTree>
    <p:extLst>
      <p:ext uri="{BB962C8B-B14F-4D97-AF65-F5344CB8AC3E}">
        <p14:creationId xmlns:p14="http://schemas.microsoft.com/office/powerpoint/2010/main" val="33522487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634382-CEE2-D944-9FDC-A80C1F3E234B}"/>
              </a:ext>
            </a:extLst>
          </p:cNvPr>
          <p:cNvSpPr>
            <a:spLocks noGrp="1"/>
          </p:cNvSpPr>
          <p:nvPr>
            <p:ph type="title"/>
          </p:nvPr>
        </p:nvSpPr>
        <p:spPr>
          <a:xfrm>
            <a:off x="720000" y="619200"/>
            <a:ext cx="10728322" cy="738953"/>
          </a:xfrm>
        </p:spPr>
        <p:txBody>
          <a:bodyPr/>
          <a:lstStyle/>
          <a:p>
            <a:pPr algn="ctr"/>
            <a:r>
              <a:rPr lang="en-US" dirty="0"/>
              <a:t>Prelude to the Battle of </a:t>
            </a:r>
            <a:r>
              <a:rPr lang="en-US" dirty="0" err="1"/>
              <a:t>Badr</a:t>
            </a:r>
            <a:endParaRPr lang="en-US" dirty="0"/>
          </a:p>
        </p:txBody>
      </p:sp>
      <p:sp>
        <p:nvSpPr>
          <p:cNvPr id="3" name="Content Placeholder 2">
            <a:extLst>
              <a:ext uri="{FF2B5EF4-FFF2-40B4-BE49-F238E27FC236}">
                <a16:creationId xmlns:a16="http://schemas.microsoft.com/office/drawing/2014/main" id="{3DB25285-F20A-DC41-9E97-D33CC2DD0354}"/>
              </a:ext>
            </a:extLst>
          </p:cNvPr>
          <p:cNvSpPr>
            <a:spLocks noGrp="1"/>
          </p:cNvSpPr>
          <p:nvPr>
            <p:ph idx="1"/>
          </p:nvPr>
        </p:nvSpPr>
        <p:spPr>
          <a:xfrm>
            <a:off x="720000" y="1358154"/>
            <a:ext cx="10728325" cy="4410822"/>
          </a:xfrm>
        </p:spPr>
        <p:txBody>
          <a:bodyPr>
            <a:normAutofit/>
          </a:bodyPr>
          <a:lstStyle/>
          <a:p>
            <a:pPr marL="0" indent="0" algn="ctr">
              <a:buNone/>
            </a:pPr>
            <a:r>
              <a:rPr lang="ar-SA" sz="2400" dirty="0"/>
              <a:t>ولكنّا نقول: </a:t>
            </a:r>
            <a:r>
              <a:rPr lang="ar-SA" sz="2400" dirty="0" err="1"/>
              <a:t>إذهب</a:t>
            </a:r>
            <a:r>
              <a:rPr lang="ar-SA" sz="2400" dirty="0"/>
              <a:t> أنت و ربّك، فقاتلا، إنّا معكم مقاتلون. والله </a:t>
            </a:r>
            <a:r>
              <a:rPr lang="ar-SA" sz="2400" dirty="0" err="1"/>
              <a:t>لنقاتلنّ</a:t>
            </a:r>
            <a:r>
              <a:rPr lang="ar-SA" sz="2400" dirty="0"/>
              <a:t> عن يمينك و شمالك و من بين يديك</a:t>
            </a:r>
            <a:endParaRPr lang="en-US" sz="2400" dirty="0"/>
          </a:p>
          <a:p>
            <a:pPr marL="0" indent="0" algn="ctr">
              <a:buNone/>
            </a:pPr>
            <a:endParaRPr lang="en-US" sz="2400" dirty="0"/>
          </a:p>
          <a:p>
            <a:pPr marL="0" indent="0" algn="ctr">
              <a:buNone/>
            </a:pPr>
            <a:r>
              <a:rPr lang="en-US" sz="2400" dirty="0"/>
              <a:t>But we say: Go you and your Lord and fight and we will fight along with you. I swear by God, we will fight along your right side and your left side and in front of you.”</a:t>
            </a:r>
          </a:p>
          <a:p>
            <a:pPr marL="0" indent="0" algn="ctr">
              <a:buNone/>
            </a:pPr>
            <a:endParaRPr lang="en-US" sz="2400" dirty="0"/>
          </a:p>
          <a:p>
            <a:r>
              <a:rPr lang="en-US" sz="2400" dirty="0"/>
              <a:t>The Prophet thanked him for his answer and showed his gratitude to him.</a:t>
            </a:r>
          </a:p>
        </p:txBody>
      </p:sp>
    </p:spTree>
    <p:extLst>
      <p:ext uri="{BB962C8B-B14F-4D97-AF65-F5344CB8AC3E}">
        <p14:creationId xmlns:p14="http://schemas.microsoft.com/office/powerpoint/2010/main" val="15918392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D38FFB-83A0-D742-B46F-328E178A91F3}"/>
              </a:ext>
            </a:extLst>
          </p:cNvPr>
          <p:cNvSpPr>
            <a:spLocks noGrp="1"/>
          </p:cNvSpPr>
          <p:nvPr>
            <p:ph type="title"/>
          </p:nvPr>
        </p:nvSpPr>
        <p:spPr>
          <a:xfrm>
            <a:off x="720000" y="619200"/>
            <a:ext cx="10728322" cy="792741"/>
          </a:xfrm>
        </p:spPr>
        <p:txBody>
          <a:bodyPr/>
          <a:lstStyle/>
          <a:p>
            <a:pPr algn="ctr"/>
            <a:r>
              <a:rPr lang="en-US" dirty="0"/>
              <a:t>Prelude to the Battle of </a:t>
            </a:r>
            <a:r>
              <a:rPr lang="en-US" dirty="0" err="1"/>
              <a:t>Badr</a:t>
            </a:r>
            <a:endParaRPr lang="en-US" dirty="0"/>
          </a:p>
        </p:txBody>
      </p:sp>
      <p:sp>
        <p:nvSpPr>
          <p:cNvPr id="3" name="Content Placeholder 2">
            <a:extLst>
              <a:ext uri="{FF2B5EF4-FFF2-40B4-BE49-F238E27FC236}">
                <a16:creationId xmlns:a16="http://schemas.microsoft.com/office/drawing/2014/main" id="{3DED0829-C097-1D4E-9AB8-4329A266152D}"/>
              </a:ext>
            </a:extLst>
          </p:cNvPr>
          <p:cNvSpPr>
            <a:spLocks noGrp="1"/>
          </p:cNvSpPr>
          <p:nvPr>
            <p:ph idx="1"/>
          </p:nvPr>
        </p:nvSpPr>
        <p:spPr>
          <a:xfrm>
            <a:off x="720000" y="1250576"/>
            <a:ext cx="10728325" cy="4988224"/>
          </a:xfrm>
        </p:spPr>
        <p:txBody>
          <a:bodyPr>
            <a:noAutofit/>
          </a:bodyPr>
          <a:lstStyle/>
          <a:p>
            <a:r>
              <a:rPr lang="en-US" sz="2400" dirty="0" err="1"/>
              <a:t>Sa’d</a:t>
            </a:r>
            <a:r>
              <a:rPr lang="en-US" sz="2400" dirty="0"/>
              <a:t> ibn </a:t>
            </a:r>
            <a:r>
              <a:rPr lang="en-US" sz="2400" dirty="0" err="1"/>
              <a:t>Mu’adh</a:t>
            </a:r>
            <a:r>
              <a:rPr lang="en-US" sz="2400" dirty="0"/>
              <a:t> stands and says:</a:t>
            </a:r>
          </a:p>
          <a:p>
            <a:pPr marL="0" indent="0" algn="ctr">
              <a:buNone/>
            </a:pPr>
            <a:r>
              <a:rPr lang="ar-SA" sz="2400" dirty="0"/>
              <a:t> بأبي أنت و أمّي يا رسول الله، إنّا قد آمنّا بك و صدّقناك و شهدنا أنّ ما جئت به من حقّ من عند الله، فمرنا بما شئت؛ والله، لو أمرتنا أن نخوض هذا البحر </a:t>
            </a:r>
            <a:r>
              <a:rPr lang="ar-SA" sz="2400" dirty="0" err="1"/>
              <a:t>لخضناه</a:t>
            </a:r>
            <a:r>
              <a:rPr lang="ar-SA" sz="2400" dirty="0"/>
              <a:t> معك، و لعلّ الله يُريك ما تقرّ به عينك، فسر بنا إلى بركة الله</a:t>
            </a:r>
            <a:endParaRPr lang="en-US" sz="2400" dirty="0"/>
          </a:p>
          <a:p>
            <a:pPr marL="0" indent="0" algn="ctr">
              <a:buNone/>
            </a:pPr>
            <a:r>
              <a:rPr lang="en-US" sz="2400" dirty="0"/>
              <a:t>“May my mother and father be sacrificed for you. We have believed in you and confirmed everything that you are.  And we testify that  whatever you have brought is the truth from God. So command us as you wish. By God, if you commanded us to dive into this sea, we would dive with you. Perhaps God will show you what will delight you. Take us forward with the blessing of God.”</a:t>
            </a:r>
          </a:p>
        </p:txBody>
      </p:sp>
    </p:spTree>
    <p:extLst>
      <p:ext uri="{BB962C8B-B14F-4D97-AF65-F5344CB8AC3E}">
        <p14:creationId xmlns:p14="http://schemas.microsoft.com/office/powerpoint/2010/main" val="42632781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4474E6-EA17-4243-BB3B-D2EE0D1B0CE4}"/>
              </a:ext>
            </a:extLst>
          </p:cNvPr>
          <p:cNvSpPr>
            <a:spLocks noGrp="1"/>
          </p:cNvSpPr>
          <p:nvPr>
            <p:ph type="title"/>
          </p:nvPr>
        </p:nvSpPr>
        <p:spPr>
          <a:xfrm>
            <a:off x="720000" y="619200"/>
            <a:ext cx="10728322" cy="779294"/>
          </a:xfrm>
        </p:spPr>
        <p:txBody>
          <a:bodyPr/>
          <a:lstStyle/>
          <a:p>
            <a:pPr algn="ctr"/>
            <a:r>
              <a:rPr lang="en-US" dirty="0"/>
              <a:t>Prelude to the Battle of </a:t>
            </a:r>
            <a:r>
              <a:rPr lang="en-US" dirty="0" err="1"/>
              <a:t>Badr</a:t>
            </a:r>
            <a:endParaRPr lang="en-US" dirty="0"/>
          </a:p>
        </p:txBody>
      </p:sp>
      <p:sp>
        <p:nvSpPr>
          <p:cNvPr id="3" name="Content Placeholder 2">
            <a:extLst>
              <a:ext uri="{FF2B5EF4-FFF2-40B4-BE49-F238E27FC236}">
                <a16:creationId xmlns:a16="http://schemas.microsoft.com/office/drawing/2014/main" id="{63761C95-F07C-3B4C-A0B1-D8D00B746B7C}"/>
              </a:ext>
            </a:extLst>
          </p:cNvPr>
          <p:cNvSpPr>
            <a:spLocks noGrp="1"/>
          </p:cNvSpPr>
          <p:nvPr>
            <p:ph idx="1"/>
          </p:nvPr>
        </p:nvSpPr>
        <p:spPr>
          <a:xfrm>
            <a:off x="720000" y="1398494"/>
            <a:ext cx="10728325" cy="4370481"/>
          </a:xfrm>
        </p:spPr>
        <p:txBody>
          <a:bodyPr>
            <a:normAutofit/>
          </a:bodyPr>
          <a:lstStyle/>
          <a:p>
            <a:pPr marL="0" indent="0" algn="ctr">
              <a:buNone/>
            </a:pPr>
            <a:r>
              <a:rPr lang="ar-SA" sz="2400" dirty="0"/>
              <a:t>فسرّ النّبيّ (ص) و أمرهم بالمسير، و أخبرهم بأنّ الله تعالى قد وعد إحدى الطّائفتين، و لن يخلف الله وعده: ثمّ قال: والله، لكأنّي أنظر إلى مصرع أبي جهل بن هشام و عتبة بن ربيعة و شيبة و ... و سار حتّى نزل بدراً.</a:t>
            </a:r>
            <a:endParaRPr lang="en-US" sz="2400"/>
          </a:p>
          <a:p>
            <a:pPr marL="0" indent="0" algn="ctr">
              <a:buNone/>
            </a:pPr>
            <a:endParaRPr lang="en-US" sz="2400" dirty="0"/>
          </a:p>
        </p:txBody>
      </p:sp>
    </p:spTree>
    <p:extLst>
      <p:ext uri="{BB962C8B-B14F-4D97-AF65-F5344CB8AC3E}">
        <p14:creationId xmlns:p14="http://schemas.microsoft.com/office/powerpoint/2010/main" val="160169669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0621DA-6517-6544-AF18-855EC91CE7BC}"/>
              </a:ext>
            </a:extLst>
          </p:cNvPr>
          <p:cNvSpPr>
            <a:spLocks noGrp="1"/>
          </p:cNvSpPr>
          <p:nvPr>
            <p:ph type="title"/>
          </p:nvPr>
        </p:nvSpPr>
        <p:spPr>
          <a:xfrm>
            <a:off x="720000" y="619200"/>
            <a:ext cx="10728322" cy="707324"/>
          </a:xfrm>
        </p:spPr>
        <p:txBody>
          <a:bodyPr/>
          <a:lstStyle/>
          <a:p>
            <a:pPr algn="ctr"/>
            <a:r>
              <a:rPr lang="en-US" dirty="0"/>
              <a:t>Prelude to the Battle of </a:t>
            </a:r>
            <a:r>
              <a:rPr lang="en-US" dirty="0" err="1"/>
              <a:t>Badr</a:t>
            </a:r>
            <a:endParaRPr lang="en-US" dirty="0"/>
          </a:p>
        </p:txBody>
      </p:sp>
      <p:sp>
        <p:nvSpPr>
          <p:cNvPr id="3" name="Content Placeholder 2">
            <a:extLst>
              <a:ext uri="{FF2B5EF4-FFF2-40B4-BE49-F238E27FC236}">
                <a16:creationId xmlns:a16="http://schemas.microsoft.com/office/drawing/2014/main" id="{188C522E-D211-BA44-B595-F602A345BB80}"/>
              </a:ext>
            </a:extLst>
          </p:cNvPr>
          <p:cNvSpPr>
            <a:spLocks noGrp="1"/>
          </p:cNvSpPr>
          <p:nvPr>
            <p:ph idx="1"/>
          </p:nvPr>
        </p:nvSpPr>
        <p:spPr>
          <a:xfrm>
            <a:off x="720000" y="1326524"/>
            <a:ext cx="10728325" cy="4442451"/>
          </a:xfrm>
        </p:spPr>
        <p:txBody>
          <a:bodyPr/>
          <a:lstStyle/>
          <a:p>
            <a:r>
              <a:rPr lang="en-US" sz="2400" b="1" dirty="0"/>
              <a:t>The Dream of </a:t>
            </a:r>
            <a:r>
              <a:rPr lang="en-US" sz="2400" b="1" dirty="0" err="1"/>
              <a:t>Atikah</a:t>
            </a:r>
            <a:r>
              <a:rPr lang="en-US" sz="2400" b="1" dirty="0"/>
              <a:t> </a:t>
            </a:r>
            <a:r>
              <a:rPr lang="en-US" sz="2400" b="1" dirty="0" err="1"/>
              <a:t>bint</a:t>
            </a:r>
            <a:r>
              <a:rPr lang="en-US" sz="2400" b="1" dirty="0"/>
              <a:t> Abdul </a:t>
            </a:r>
            <a:r>
              <a:rPr lang="en-US" sz="2400" b="1" dirty="0" err="1"/>
              <a:t>Muttalib</a:t>
            </a:r>
            <a:r>
              <a:rPr lang="en-US" sz="2400" b="1" dirty="0"/>
              <a:t>:</a:t>
            </a:r>
          </a:p>
          <a:p>
            <a:r>
              <a:rPr lang="en-CA" sz="2400" dirty="0" err="1"/>
              <a:t>Atikah</a:t>
            </a:r>
            <a:r>
              <a:rPr lang="en-CA" sz="2400" dirty="0"/>
              <a:t> had a terrifying dream three days before </a:t>
            </a:r>
            <a:r>
              <a:rPr lang="en-CA" sz="2400" dirty="0" err="1"/>
              <a:t>Damdam's</a:t>
            </a:r>
            <a:r>
              <a:rPr lang="en-CA" sz="2400" dirty="0"/>
              <a:t> arrival.</a:t>
            </a:r>
          </a:p>
          <a:p>
            <a:r>
              <a:rPr lang="en-CA" sz="2400" dirty="0"/>
              <a:t>She woke up flustered and agitated, and she called her brother Abbas.</a:t>
            </a:r>
          </a:p>
          <a:p>
            <a:r>
              <a:rPr lang="en-CA" sz="2400" dirty="0"/>
              <a:t>She said, "In my dream, I saw that in three days, a crier will come to Makkah, racing on his camel, and he first goes to the </a:t>
            </a:r>
            <a:r>
              <a:rPr lang="en-CA" sz="2400" dirty="0" err="1"/>
              <a:t>Ka'bah</a:t>
            </a:r>
            <a:r>
              <a:rPr lang="en-CA" sz="2400" dirty="0"/>
              <a:t> and cries out, 'O you traitors! Meet your death in three days from now. And then the crier is on top of the </a:t>
            </a:r>
            <a:r>
              <a:rPr lang="en-CA" sz="2400" dirty="0" err="1"/>
              <a:t>Ka'bah</a:t>
            </a:r>
            <a:r>
              <a:rPr lang="en-CA" sz="2400" dirty="0"/>
              <a:t> and says the same thing. Then he's on top of the mountain of Abu </a:t>
            </a:r>
            <a:r>
              <a:rPr lang="en-CA" sz="2400" dirty="0" err="1"/>
              <a:t>Qubays</a:t>
            </a:r>
            <a:r>
              <a:rPr lang="en-CA" sz="2400" dirty="0"/>
              <a:t> and says the same thing. </a:t>
            </a:r>
            <a:endParaRPr lang="en-US" sz="2400" dirty="0"/>
          </a:p>
        </p:txBody>
      </p:sp>
    </p:spTree>
    <p:extLst>
      <p:ext uri="{BB962C8B-B14F-4D97-AF65-F5344CB8AC3E}">
        <p14:creationId xmlns:p14="http://schemas.microsoft.com/office/powerpoint/2010/main" val="37894928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349B08-1B27-234A-A867-82DEAA95AB01}"/>
              </a:ext>
            </a:extLst>
          </p:cNvPr>
          <p:cNvSpPr>
            <a:spLocks noGrp="1"/>
          </p:cNvSpPr>
          <p:nvPr>
            <p:ph type="title"/>
          </p:nvPr>
        </p:nvSpPr>
        <p:spPr>
          <a:xfrm>
            <a:off x="720000" y="619200"/>
            <a:ext cx="10728322" cy="779294"/>
          </a:xfrm>
        </p:spPr>
        <p:txBody>
          <a:bodyPr/>
          <a:lstStyle/>
          <a:p>
            <a:pPr algn="ctr"/>
            <a:r>
              <a:rPr lang="en-US" dirty="0"/>
              <a:t>Prelude to the Battle of </a:t>
            </a:r>
            <a:r>
              <a:rPr lang="en-US" dirty="0" err="1"/>
              <a:t>Badr</a:t>
            </a:r>
            <a:endParaRPr lang="en-US" dirty="0"/>
          </a:p>
        </p:txBody>
      </p:sp>
      <p:sp>
        <p:nvSpPr>
          <p:cNvPr id="3" name="Content Placeholder 2">
            <a:extLst>
              <a:ext uri="{FF2B5EF4-FFF2-40B4-BE49-F238E27FC236}">
                <a16:creationId xmlns:a16="http://schemas.microsoft.com/office/drawing/2014/main" id="{D357A05D-ABA0-5748-BEA1-434C2EB05ABA}"/>
              </a:ext>
            </a:extLst>
          </p:cNvPr>
          <p:cNvSpPr>
            <a:spLocks noGrp="1"/>
          </p:cNvSpPr>
          <p:nvPr>
            <p:ph idx="1"/>
          </p:nvPr>
        </p:nvSpPr>
        <p:spPr>
          <a:xfrm>
            <a:off x="720000" y="1398494"/>
            <a:ext cx="10728325" cy="4370481"/>
          </a:xfrm>
        </p:spPr>
        <p:txBody>
          <a:bodyPr>
            <a:normAutofit/>
          </a:bodyPr>
          <a:lstStyle/>
          <a:p>
            <a:r>
              <a:rPr lang="en-CA" sz="2400" dirty="0"/>
              <a:t>Then </a:t>
            </a:r>
            <a:r>
              <a:rPr lang="en-CA" sz="2400" dirty="0" err="1"/>
              <a:t>Atikah</a:t>
            </a:r>
            <a:r>
              <a:rPr lang="en-CA" sz="2400" dirty="0"/>
              <a:t> continues, "This crier picks up a large rock (from the mountain of Abu </a:t>
            </a:r>
            <a:r>
              <a:rPr lang="en-CA" sz="2400" dirty="0" err="1"/>
              <a:t>Qubays</a:t>
            </a:r>
            <a:r>
              <a:rPr lang="en-CA" sz="2400" dirty="0"/>
              <a:t>), topples it down the mountain, it cracks up at the base, and it keeps on rolling until it hits every house in Makkah.”</a:t>
            </a:r>
          </a:p>
          <a:p>
            <a:r>
              <a:rPr lang="en-CA" sz="2400" dirty="0"/>
              <a:t>They understand this to mean that in three days every household in Makkah will be hit with the calamity of death.</a:t>
            </a:r>
          </a:p>
          <a:p>
            <a:r>
              <a:rPr lang="en-CA" sz="2400" dirty="0"/>
              <a:t>This prophecy is fulfilled through the Battle of </a:t>
            </a:r>
            <a:r>
              <a:rPr lang="en-CA" sz="2400" dirty="0" err="1"/>
              <a:t>Badr</a:t>
            </a:r>
            <a:r>
              <a:rPr lang="en-CA" sz="2400" dirty="0"/>
              <a:t> in which not a single household of the Quraysh was spared.</a:t>
            </a:r>
            <a:br>
              <a:rPr lang="en-CA" sz="2400" dirty="0"/>
            </a:br>
            <a:endParaRPr lang="en-CA" sz="2400" dirty="0"/>
          </a:p>
          <a:p>
            <a:endParaRPr lang="en-US" sz="2400" dirty="0"/>
          </a:p>
        </p:txBody>
      </p:sp>
    </p:spTree>
    <p:extLst>
      <p:ext uri="{BB962C8B-B14F-4D97-AF65-F5344CB8AC3E}">
        <p14:creationId xmlns:p14="http://schemas.microsoft.com/office/powerpoint/2010/main" val="3688376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D9E21A-14A8-B444-A7D3-EFCF092CCBE8}"/>
              </a:ext>
            </a:extLst>
          </p:cNvPr>
          <p:cNvSpPr>
            <a:spLocks noGrp="1"/>
          </p:cNvSpPr>
          <p:nvPr>
            <p:ph type="title"/>
          </p:nvPr>
        </p:nvSpPr>
        <p:spPr>
          <a:xfrm>
            <a:off x="720000" y="619200"/>
            <a:ext cx="10728322" cy="752400"/>
          </a:xfrm>
        </p:spPr>
        <p:txBody>
          <a:bodyPr/>
          <a:lstStyle/>
          <a:p>
            <a:pPr algn="ctr"/>
            <a:r>
              <a:rPr lang="en-US" dirty="0"/>
              <a:t>Prelude to the Battle of </a:t>
            </a:r>
            <a:r>
              <a:rPr lang="en-US" dirty="0" err="1"/>
              <a:t>Badr</a:t>
            </a:r>
            <a:endParaRPr lang="en-US" dirty="0"/>
          </a:p>
        </p:txBody>
      </p:sp>
      <p:sp>
        <p:nvSpPr>
          <p:cNvPr id="3" name="Content Placeholder 2">
            <a:extLst>
              <a:ext uri="{FF2B5EF4-FFF2-40B4-BE49-F238E27FC236}">
                <a16:creationId xmlns:a16="http://schemas.microsoft.com/office/drawing/2014/main" id="{29A7EF03-A442-C24E-B5CA-DD3536456CFD}"/>
              </a:ext>
            </a:extLst>
          </p:cNvPr>
          <p:cNvSpPr>
            <a:spLocks noGrp="1"/>
          </p:cNvSpPr>
          <p:nvPr>
            <p:ph idx="1"/>
          </p:nvPr>
        </p:nvSpPr>
        <p:spPr>
          <a:xfrm>
            <a:off x="720000" y="1594022"/>
            <a:ext cx="10728325" cy="4174953"/>
          </a:xfrm>
        </p:spPr>
        <p:txBody>
          <a:bodyPr/>
          <a:lstStyle/>
          <a:p>
            <a:r>
              <a:rPr lang="en-CA" b="1" dirty="0"/>
              <a:t>The Expedition of </a:t>
            </a:r>
            <a:r>
              <a:rPr lang="en-CA" b="1" dirty="0" err="1"/>
              <a:t>Dhul</a:t>
            </a:r>
            <a:r>
              <a:rPr lang="en-CA" b="1" dirty="0"/>
              <a:t> </a:t>
            </a:r>
            <a:r>
              <a:rPr lang="en-CA" b="1" dirty="0" err="1"/>
              <a:t>Ushayra</a:t>
            </a:r>
            <a:r>
              <a:rPr lang="en-CA" b="1" dirty="0"/>
              <a:t>:</a:t>
            </a:r>
          </a:p>
          <a:p>
            <a:r>
              <a:rPr lang="en-CA" dirty="0"/>
              <a:t>The Prophet  took around 150-200 companions to attack the mother of all caravans led by Abu Sufyan. This is the annual caravan that went up to Syria.</a:t>
            </a:r>
          </a:p>
          <a:p>
            <a:r>
              <a:rPr lang="en-CA" dirty="0"/>
              <a:t> Around 70-80% of wealth in Makkah. Because anyone who has any money in Makkah would invest in this caravan.</a:t>
            </a:r>
          </a:p>
          <a:p>
            <a:r>
              <a:rPr lang="en-CA" dirty="0"/>
              <a:t> The Prophet  wanted to catch the caravan as it went up to Syria. However</a:t>
            </a:r>
            <a:r>
              <a:rPr lang="en-US" dirty="0"/>
              <a:t>, their paths did not cross so the Prophet and his companions return to Medina.</a:t>
            </a:r>
          </a:p>
          <a:p>
            <a:r>
              <a:rPr lang="en-US" dirty="0"/>
              <a:t>One of the people of Abu Sufyan’s caravan had strayed and saw the Muslims. </a:t>
            </a:r>
            <a:r>
              <a:rPr lang="en-CA" dirty="0"/>
              <a:t>He rushed back to inform his people, and Abu Sufyan hastily went a way that otherwise he would have not gone</a:t>
            </a:r>
            <a:endParaRPr lang="en-US" dirty="0"/>
          </a:p>
          <a:p>
            <a:endParaRPr lang="en-US" dirty="0"/>
          </a:p>
        </p:txBody>
      </p:sp>
    </p:spTree>
    <p:extLst>
      <p:ext uri="{BB962C8B-B14F-4D97-AF65-F5344CB8AC3E}">
        <p14:creationId xmlns:p14="http://schemas.microsoft.com/office/powerpoint/2010/main" val="155535095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E4BE35-0230-144A-9CFE-9526B16946FD}"/>
              </a:ext>
            </a:extLst>
          </p:cNvPr>
          <p:cNvSpPr>
            <a:spLocks noGrp="1"/>
          </p:cNvSpPr>
          <p:nvPr>
            <p:ph type="title"/>
          </p:nvPr>
        </p:nvSpPr>
        <p:spPr>
          <a:xfrm>
            <a:off x="720000" y="619200"/>
            <a:ext cx="10728322" cy="792741"/>
          </a:xfrm>
        </p:spPr>
        <p:txBody>
          <a:bodyPr/>
          <a:lstStyle/>
          <a:p>
            <a:pPr algn="ctr"/>
            <a:r>
              <a:rPr lang="en-US" dirty="0"/>
              <a:t>Prelude to the Battle of </a:t>
            </a:r>
            <a:r>
              <a:rPr lang="en-US" dirty="0" err="1"/>
              <a:t>Badr</a:t>
            </a:r>
            <a:endParaRPr lang="en-US" dirty="0"/>
          </a:p>
        </p:txBody>
      </p:sp>
      <p:sp>
        <p:nvSpPr>
          <p:cNvPr id="3" name="Content Placeholder 2">
            <a:extLst>
              <a:ext uri="{FF2B5EF4-FFF2-40B4-BE49-F238E27FC236}">
                <a16:creationId xmlns:a16="http://schemas.microsoft.com/office/drawing/2014/main" id="{D53977C1-7436-2B42-BAC9-670C34F45B3E}"/>
              </a:ext>
            </a:extLst>
          </p:cNvPr>
          <p:cNvSpPr>
            <a:spLocks noGrp="1"/>
          </p:cNvSpPr>
          <p:nvPr>
            <p:ph idx="1"/>
          </p:nvPr>
        </p:nvSpPr>
        <p:spPr>
          <a:xfrm>
            <a:off x="720000" y="1411942"/>
            <a:ext cx="10728325" cy="4357034"/>
          </a:xfrm>
        </p:spPr>
        <p:txBody>
          <a:bodyPr>
            <a:normAutofit/>
          </a:bodyPr>
          <a:lstStyle/>
          <a:p>
            <a:r>
              <a:rPr lang="en-CA" sz="2400" dirty="0"/>
              <a:t>Abbas warns his sister not to tell anyone, yet he couldn't follow his own advice, he tells al-Walid ibn </a:t>
            </a:r>
            <a:r>
              <a:rPr lang="en-CA" sz="2400" dirty="0" err="1"/>
              <a:t>Utbah</a:t>
            </a:r>
            <a:r>
              <a:rPr lang="en-CA" sz="2400" dirty="0"/>
              <a:t> (</a:t>
            </a:r>
            <a:r>
              <a:rPr lang="ar-SA" sz="2400" dirty="0"/>
              <a:t>الوليد بن عتبة) </a:t>
            </a:r>
            <a:r>
              <a:rPr lang="en-CA" sz="2400" dirty="0"/>
              <a:t>and says, "O al-Walid! Please don't tell anyone else." And al-Walid promised not to tell anybody, so Abbas told him of the dream. But then al-Walid goes and tells his father </a:t>
            </a:r>
            <a:r>
              <a:rPr lang="en-CA" sz="2400" dirty="0" err="1"/>
              <a:t>Utbah</a:t>
            </a:r>
            <a:r>
              <a:rPr lang="en-CA" sz="2400" dirty="0"/>
              <a:t>, and says, "Abbas made me promise not to tell anybody, so please don't tell anybody...," </a:t>
            </a:r>
          </a:p>
          <a:p>
            <a:r>
              <a:rPr lang="en-CA" sz="2400" dirty="0"/>
              <a:t>Walid and told his father of the dream, so on and so forth, until within some time, all in Makkah knew about the dream. But Abbas still thinks nobody knows, because he has only told al-Walid.</a:t>
            </a:r>
            <a:endParaRPr lang="en-US" sz="2400" dirty="0"/>
          </a:p>
        </p:txBody>
      </p:sp>
    </p:spTree>
    <p:extLst>
      <p:ext uri="{BB962C8B-B14F-4D97-AF65-F5344CB8AC3E}">
        <p14:creationId xmlns:p14="http://schemas.microsoft.com/office/powerpoint/2010/main" val="365780727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B059CE-482B-0543-92C0-80FBF6C5ED36}"/>
              </a:ext>
            </a:extLst>
          </p:cNvPr>
          <p:cNvSpPr>
            <a:spLocks noGrp="1"/>
          </p:cNvSpPr>
          <p:nvPr>
            <p:ph type="title"/>
          </p:nvPr>
        </p:nvSpPr>
        <p:spPr>
          <a:xfrm>
            <a:off x="720000" y="619200"/>
            <a:ext cx="10728322" cy="738953"/>
          </a:xfrm>
        </p:spPr>
        <p:txBody>
          <a:bodyPr/>
          <a:lstStyle/>
          <a:p>
            <a:pPr algn="ctr"/>
            <a:r>
              <a:rPr lang="en-US" dirty="0"/>
              <a:t>Prelude to the Battle of </a:t>
            </a:r>
            <a:r>
              <a:rPr lang="en-US" dirty="0" err="1"/>
              <a:t>Badr</a:t>
            </a:r>
            <a:endParaRPr lang="en-US" dirty="0"/>
          </a:p>
        </p:txBody>
      </p:sp>
      <p:sp>
        <p:nvSpPr>
          <p:cNvPr id="3" name="Content Placeholder 2">
            <a:extLst>
              <a:ext uri="{FF2B5EF4-FFF2-40B4-BE49-F238E27FC236}">
                <a16:creationId xmlns:a16="http://schemas.microsoft.com/office/drawing/2014/main" id="{A15C4B8F-52D2-A74A-9C1A-FE05DEB4BE54}"/>
              </a:ext>
            </a:extLst>
          </p:cNvPr>
          <p:cNvSpPr>
            <a:spLocks noGrp="1"/>
          </p:cNvSpPr>
          <p:nvPr>
            <p:ph idx="1"/>
          </p:nvPr>
        </p:nvSpPr>
        <p:spPr>
          <a:xfrm>
            <a:off x="720000" y="1465730"/>
            <a:ext cx="10728325" cy="4303246"/>
          </a:xfrm>
        </p:spPr>
        <p:txBody>
          <a:bodyPr>
            <a:normAutofit/>
          </a:bodyPr>
          <a:lstStyle/>
          <a:p>
            <a:r>
              <a:rPr lang="en-CA" sz="2400" dirty="0"/>
              <a:t>Abbas goes to sleep, and by the time he wakes up, everyone in the city is gossiping. But he still doesn't know. So he goes about his business, then as was their custom, does tawaf after </a:t>
            </a:r>
            <a:r>
              <a:rPr lang="en-CA" sz="2400" dirty="0" err="1"/>
              <a:t>Asr</a:t>
            </a:r>
            <a:r>
              <a:rPr lang="en-CA" sz="2400" dirty="0"/>
              <a:t>. But he sees Abu </a:t>
            </a:r>
            <a:r>
              <a:rPr lang="en-CA" sz="2400" dirty="0" err="1"/>
              <a:t>Jahal</a:t>
            </a:r>
            <a:r>
              <a:rPr lang="en-CA" sz="2400" dirty="0"/>
              <a:t>, surrounded with his men, and he says, ”O Abbas, when you're done, come here.”</a:t>
            </a:r>
          </a:p>
          <a:p>
            <a:r>
              <a:rPr lang="en-CA" sz="2400" dirty="0"/>
              <a:t> So he does tawaf and then come to Abu </a:t>
            </a:r>
            <a:r>
              <a:rPr lang="en-CA" sz="2400" dirty="0" err="1"/>
              <a:t>Jahal</a:t>
            </a:r>
            <a:r>
              <a:rPr lang="en-CA" sz="2400" dirty="0"/>
              <a:t>. Abu </a:t>
            </a:r>
            <a:r>
              <a:rPr lang="en-CA" sz="2400" dirty="0" err="1"/>
              <a:t>Jahal</a:t>
            </a:r>
            <a:r>
              <a:rPr lang="en-CA" sz="2400" dirty="0"/>
              <a:t> says, "O children of Abdul </a:t>
            </a:r>
            <a:r>
              <a:rPr lang="en-CA" sz="2400" dirty="0" err="1"/>
              <a:t>Muttalib</a:t>
            </a:r>
            <a:r>
              <a:rPr lang="en-CA" sz="2400" dirty="0"/>
              <a:t>, since when did you get a female prophetess?</a:t>
            </a:r>
            <a:endParaRPr lang="en-US" sz="2400" dirty="0"/>
          </a:p>
        </p:txBody>
      </p:sp>
    </p:spTree>
    <p:extLst>
      <p:ext uri="{BB962C8B-B14F-4D97-AF65-F5344CB8AC3E}">
        <p14:creationId xmlns:p14="http://schemas.microsoft.com/office/powerpoint/2010/main" val="318072191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1741C2-E698-FF4F-9813-18BF9A7665FC}"/>
              </a:ext>
            </a:extLst>
          </p:cNvPr>
          <p:cNvSpPr>
            <a:spLocks noGrp="1"/>
          </p:cNvSpPr>
          <p:nvPr>
            <p:ph type="title"/>
          </p:nvPr>
        </p:nvSpPr>
        <p:spPr>
          <a:xfrm>
            <a:off x="720000" y="619200"/>
            <a:ext cx="10728322" cy="765847"/>
          </a:xfrm>
        </p:spPr>
        <p:txBody>
          <a:bodyPr/>
          <a:lstStyle/>
          <a:p>
            <a:pPr algn="ctr"/>
            <a:r>
              <a:rPr lang="en-US" dirty="0"/>
              <a:t>Prelude to the Battle of </a:t>
            </a:r>
            <a:r>
              <a:rPr lang="en-US" dirty="0" err="1"/>
              <a:t>Badr</a:t>
            </a:r>
            <a:endParaRPr lang="en-US" dirty="0"/>
          </a:p>
        </p:txBody>
      </p:sp>
      <p:sp>
        <p:nvSpPr>
          <p:cNvPr id="3" name="Content Placeholder 2">
            <a:extLst>
              <a:ext uri="{FF2B5EF4-FFF2-40B4-BE49-F238E27FC236}">
                <a16:creationId xmlns:a16="http://schemas.microsoft.com/office/drawing/2014/main" id="{57D38188-96F2-B847-9187-0ACD39679479}"/>
              </a:ext>
            </a:extLst>
          </p:cNvPr>
          <p:cNvSpPr>
            <a:spLocks noGrp="1"/>
          </p:cNvSpPr>
          <p:nvPr>
            <p:ph idx="1"/>
          </p:nvPr>
        </p:nvSpPr>
        <p:spPr>
          <a:xfrm>
            <a:off x="720000" y="1385048"/>
            <a:ext cx="10728325" cy="4383928"/>
          </a:xfrm>
        </p:spPr>
        <p:txBody>
          <a:bodyPr>
            <a:normAutofit/>
          </a:bodyPr>
          <a:lstStyle/>
          <a:p>
            <a:r>
              <a:rPr lang="en-CA" sz="2400" dirty="0"/>
              <a:t>Abbas says, "What do you mean?" He says, "Are you not satisfied that you have a man who claim to be a prophet? You now want woman to be predicting the future as well? If it's true that a crier will come after three days, then it will happen; but if it doesn't happen, then by Allah, we will make a sign and place it on the door of the </a:t>
            </a:r>
            <a:r>
              <a:rPr lang="en-CA" sz="2400" dirty="0" err="1"/>
              <a:t>Ka'bah</a:t>
            </a:r>
            <a:r>
              <a:rPr lang="en-CA" sz="2400" dirty="0"/>
              <a:t> that the Banu Abdul </a:t>
            </a:r>
            <a:r>
              <a:rPr lang="en-CA" sz="2400" dirty="0" err="1"/>
              <a:t>Muttalib</a:t>
            </a:r>
            <a:r>
              <a:rPr lang="en-CA" sz="2400" dirty="0"/>
              <a:t> are the most lying of the Arabs known to men!" i.e. "We will publicly shame you!"</a:t>
            </a:r>
            <a:endParaRPr lang="en-US" sz="2400" dirty="0"/>
          </a:p>
        </p:txBody>
      </p:sp>
    </p:spTree>
    <p:extLst>
      <p:ext uri="{BB962C8B-B14F-4D97-AF65-F5344CB8AC3E}">
        <p14:creationId xmlns:p14="http://schemas.microsoft.com/office/powerpoint/2010/main" val="423389114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A141A7-EFB0-6B48-89DC-DFC796E6394A}"/>
              </a:ext>
            </a:extLst>
          </p:cNvPr>
          <p:cNvSpPr>
            <a:spLocks noGrp="1"/>
          </p:cNvSpPr>
          <p:nvPr>
            <p:ph type="title"/>
          </p:nvPr>
        </p:nvSpPr>
        <p:spPr>
          <a:xfrm>
            <a:off x="720000" y="619200"/>
            <a:ext cx="10728322" cy="779294"/>
          </a:xfrm>
        </p:spPr>
        <p:txBody>
          <a:bodyPr/>
          <a:lstStyle/>
          <a:p>
            <a:pPr algn="ctr"/>
            <a:r>
              <a:rPr lang="en-US" dirty="0"/>
              <a:t>Prelude to the Battle of </a:t>
            </a:r>
            <a:r>
              <a:rPr lang="en-US" dirty="0" err="1"/>
              <a:t>Badr</a:t>
            </a:r>
            <a:endParaRPr lang="en-US" dirty="0"/>
          </a:p>
        </p:txBody>
      </p:sp>
      <p:sp>
        <p:nvSpPr>
          <p:cNvPr id="3" name="Content Placeholder 2">
            <a:extLst>
              <a:ext uri="{FF2B5EF4-FFF2-40B4-BE49-F238E27FC236}">
                <a16:creationId xmlns:a16="http://schemas.microsoft.com/office/drawing/2014/main" id="{44D2DAD5-3B0C-F146-BAF6-11E1418273B8}"/>
              </a:ext>
            </a:extLst>
          </p:cNvPr>
          <p:cNvSpPr>
            <a:spLocks noGrp="1"/>
          </p:cNvSpPr>
          <p:nvPr>
            <p:ph idx="1"/>
          </p:nvPr>
        </p:nvSpPr>
        <p:spPr>
          <a:xfrm>
            <a:off x="720000" y="1398494"/>
            <a:ext cx="10728325" cy="4370481"/>
          </a:xfrm>
        </p:spPr>
        <p:txBody>
          <a:bodyPr>
            <a:normAutofit/>
          </a:bodyPr>
          <a:lstStyle/>
          <a:p>
            <a:r>
              <a:rPr lang="en-US" sz="2400" dirty="0"/>
              <a:t>Exactly three days after </a:t>
            </a:r>
            <a:r>
              <a:rPr lang="en-US" sz="2400" dirty="0" err="1"/>
              <a:t>Atikah’s</a:t>
            </a:r>
            <a:r>
              <a:rPr lang="en-US" sz="2400" dirty="0"/>
              <a:t> dream </a:t>
            </a:r>
            <a:r>
              <a:rPr lang="en-CA" sz="2400" dirty="0" err="1"/>
              <a:t>Damdam</a:t>
            </a:r>
            <a:r>
              <a:rPr lang="en-CA" sz="2400" dirty="0"/>
              <a:t> makes a dramatic entrance into Makkah.</a:t>
            </a:r>
          </a:p>
          <a:p>
            <a:r>
              <a:rPr lang="en-CA" sz="2400" dirty="0"/>
              <a:t>He mutilated his own camel and smeared the blood over the camel, had torn his clothes, looked disheveled, and entered Makkah riding backwards - all of this to give the impression that he himself had also been attacked. </a:t>
            </a:r>
          </a:p>
          <a:p>
            <a:r>
              <a:rPr lang="en-CA" sz="2400" dirty="0"/>
              <a:t>And then he cried out, "O Quraysh, your caravan! O Quraysh, your caravan! Your property and money with Abu Sufyan is being attacked by Muhammad and his companions right now! And you will not be able to defend it unless you act immediately!</a:t>
            </a:r>
            <a:endParaRPr lang="en-US" sz="2400" dirty="0"/>
          </a:p>
        </p:txBody>
      </p:sp>
    </p:spTree>
    <p:extLst>
      <p:ext uri="{BB962C8B-B14F-4D97-AF65-F5344CB8AC3E}">
        <p14:creationId xmlns:p14="http://schemas.microsoft.com/office/powerpoint/2010/main" val="36266434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483D7D-75C3-474C-8E10-3B86F86CCE2D}"/>
              </a:ext>
            </a:extLst>
          </p:cNvPr>
          <p:cNvSpPr>
            <a:spLocks noGrp="1"/>
          </p:cNvSpPr>
          <p:nvPr>
            <p:ph type="title"/>
          </p:nvPr>
        </p:nvSpPr>
        <p:spPr>
          <a:xfrm>
            <a:off x="720000" y="619200"/>
            <a:ext cx="10728322" cy="733082"/>
          </a:xfrm>
        </p:spPr>
        <p:txBody>
          <a:bodyPr/>
          <a:lstStyle/>
          <a:p>
            <a:pPr algn="ctr"/>
            <a:r>
              <a:rPr lang="en-US" dirty="0"/>
              <a:t>Prelude to the Battle of </a:t>
            </a:r>
            <a:r>
              <a:rPr lang="en-US" dirty="0" err="1"/>
              <a:t>Badr</a:t>
            </a:r>
            <a:endParaRPr lang="en-US" dirty="0"/>
          </a:p>
        </p:txBody>
      </p:sp>
      <p:sp>
        <p:nvSpPr>
          <p:cNvPr id="3" name="Content Placeholder 2">
            <a:extLst>
              <a:ext uri="{FF2B5EF4-FFF2-40B4-BE49-F238E27FC236}">
                <a16:creationId xmlns:a16="http://schemas.microsoft.com/office/drawing/2014/main" id="{073A0007-7116-2D4B-8324-C3C4D44FA9B4}"/>
              </a:ext>
            </a:extLst>
          </p:cNvPr>
          <p:cNvSpPr>
            <a:spLocks noGrp="1"/>
          </p:cNvSpPr>
          <p:nvPr>
            <p:ph idx="1"/>
          </p:nvPr>
        </p:nvSpPr>
        <p:spPr>
          <a:xfrm>
            <a:off x="720000" y="1352282"/>
            <a:ext cx="10728325" cy="4416693"/>
          </a:xfrm>
        </p:spPr>
        <p:txBody>
          <a:bodyPr/>
          <a:lstStyle/>
          <a:p>
            <a:r>
              <a:rPr lang="en-US" dirty="0"/>
              <a:t>Ibn Hisham notes that the origin of Imam Ali’s title “Abu </a:t>
            </a:r>
            <a:r>
              <a:rPr lang="en-US" dirty="0" err="1"/>
              <a:t>Turab</a:t>
            </a:r>
            <a:r>
              <a:rPr lang="en-US" dirty="0"/>
              <a:t>” goes back to this expedition.</a:t>
            </a:r>
          </a:p>
          <a:p>
            <a:r>
              <a:rPr lang="en-US" dirty="0"/>
              <a:t>Imam Ali and Ammar were exploring an oasis and observing the date farming techniques of the people. They fell asleep in a soft patch of dust. Later the Prophet woke them up and told Alii, “How are you, O Abu </a:t>
            </a:r>
            <a:r>
              <a:rPr lang="en-US" dirty="0" err="1"/>
              <a:t>Turab</a:t>
            </a:r>
            <a:r>
              <a:rPr lang="en-US" dirty="0"/>
              <a:t>” because he was covered in dust (</a:t>
            </a:r>
            <a:r>
              <a:rPr lang="en-US" dirty="0" err="1"/>
              <a:t>turab</a:t>
            </a:r>
            <a:r>
              <a:rPr lang="en-US" dirty="0"/>
              <a:t>).</a:t>
            </a:r>
          </a:p>
        </p:txBody>
      </p:sp>
    </p:spTree>
    <p:extLst>
      <p:ext uri="{BB962C8B-B14F-4D97-AF65-F5344CB8AC3E}">
        <p14:creationId xmlns:p14="http://schemas.microsoft.com/office/powerpoint/2010/main" val="17145597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7BDC16-CEF4-FA4C-A8AD-778F180A044C}"/>
              </a:ext>
            </a:extLst>
          </p:cNvPr>
          <p:cNvSpPr>
            <a:spLocks noGrp="1"/>
          </p:cNvSpPr>
          <p:nvPr>
            <p:ph type="title"/>
          </p:nvPr>
        </p:nvSpPr>
        <p:spPr>
          <a:xfrm>
            <a:off x="720000" y="619200"/>
            <a:ext cx="10728322" cy="797476"/>
          </a:xfrm>
        </p:spPr>
        <p:txBody>
          <a:bodyPr/>
          <a:lstStyle/>
          <a:p>
            <a:pPr algn="ctr"/>
            <a:r>
              <a:rPr lang="en-US" dirty="0"/>
              <a:t>Prelude to the Battle of </a:t>
            </a:r>
            <a:r>
              <a:rPr lang="en-US" dirty="0" err="1"/>
              <a:t>Badr</a:t>
            </a:r>
            <a:endParaRPr lang="en-US" dirty="0"/>
          </a:p>
        </p:txBody>
      </p:sp>
      <p:sp>
        <p:nvSpPr>
          <p:cNvPr id="3" name="Content Placeholder 2">
            <a:extLst>
              <a:ext uri="{FF2B5EF4-FFF2-40B4-BE49-F238E27FC236}">
                <a16:creationId xmlns:a16="http://schemas.microsoft.com/office/drawing/2014/main" id="{B345ED02-44DA-0142-A37C-98A6451DDCED}"/>
              </a:ext>
            </a:extLst>
          </p:cNvPr>
          <p:cNvSpPr>
            <a:spLocks noGrp="1"/>
          </p:cNvSpPr>
          <p:nvPr>
            <p:ph idx="1"/>
          </p:nvPr>
        </p:nvSpPr>
        <p:spPr>
          <a:xfrm>
            <a:off x="720000" y="1416676"/>
            <a:ext cx="10728325" cy="4352299"/>
          </a:xfrm>
        </p:spPr>
        <p:txBody>
          <a:bodyPr>
            <a:normAutofit/>
          </a:bodyPr>
          <a:lstStyle/>
          <a:p>
            <a:r>
              <a:rPr lang="en-US" sz="2400" dirty="0"/>
              <a:t>Interestingly, he goes on to tell another story of its origin in which Imam Ali gets angry at Fatima and then smears mud on his head in penance when the Prophet sees him and says the same.</a:t>
            </a:r>
          </a:p>
        </p:txBody>
      </p:sp>
    </p:spTree>
    <p:extLst>
      <p:ext uri="{BB962C8B-B14F-4D97-AF65-F5344CB8AC3E}">
        <p14:creationId xmlns:p14="http://schemas.microsoft.com/office/powerpoint/2010/main" val="33537884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416546-A251-AE45-88E6-000CD66915DA}"/>
              </a:ext>
            </a:extLst>
          </p:cNvPr>
          <p:cNvSpPr>
            <a:spLocks noGrp="1"/>
          </p:cNvSpPr>
          <p:nvPr>
            <p:ph type="title"/>
          </p:nvPr>
        </p:nvSpPr>
        <p:spPr>
          <a:xfrm>
            <a:off x="720000" y="619200"/>
            <a:ext cx="10728322" cy="861870"/>
          </a:xfrm>
        </p:spPr>
        <p:txBody>
          <a:bodyPr/>
          <a:lstStyle/>
          <a:p>
            <a:pPr algn="ctr"/>
            <a:r>
              <a:rPr lang="en-US" dirty="0"/>
              <a:t>Prelude to the Battle of </a:t>
            </a:r>
            <a:r>
              <a:rPr lang="en-US" dirty="0" err="1"/>
              <a:t>Badr</a:t>
            </a:r>
            <a:endParaRPr lang="en-US" dirty="0"/>
          </a:p>
        </p:txBody>
      </p:sp>
      <p:sp>
        <p:nvSpPr>
          <p:cNvPr id="3" name="Content Placeholder 2">
            <a:extLst>
              <a:ext uri="{FF2B5EF4-FFF2-40B4-BE49-F238E27FC236}">
                <a16:creationId xmlns:a16="http://schemas.microsoft.com/office/drawing/2014/main" id="{3440E9BE-3C72-104A-9C9F-2A7CA0BF6677}"/>
              </a:ext>
            </a:extLst>
          </p:cNvPr>
          <p:cNvSpPr>
            <a:spLocks noGrp="1"/>
          </p:cNvSpPr>
          <p:nvPr>
            <p:ph idx="1"/>
          </p:nvPr>
        </p:nvSpPr>
        <p:spPr>
          <a:xfrm>
            <a:off x="720000" y="1481070"/>
            <a:ext cx="10728325" cy="4597758"/>
          </a:xfrm>
        </p:spPr>
        <p:txBody>
          <a:bodyPr/>
          <a:lstStyle/>
          <a:p>
            <a:r>
              <a:rPr lang="en-US" sz="2400" dirty="0"/>
              <a:t>Bukhari relates yet a third version in which Ali and Fatima fight and are angry at each other, and Ali leaves and sleeps in the mosque only to be awoken by the Prophet.</a:t>
            </a:r>
          </a:p>
          <a:p>
            <a:pPr marL="0" indent="0" algn="ctr">
              <a:buNone/>
            </a:pPr>
            <a:r>
              <a:rPr lang="ar-SA" sz="2400" dirty="0"/>
              <a:t>عَنْ سَهْلِ بْنِ سَعْدٍ، قَالَ إِنْ كَانَتْ أَحَبَّ أَسْمَاءِ عَلِيٍّ ـ رضى الله عنه ـ إِلَيْهِ لأَبُو تُرَابٍ، وَإِنْ كَانَ لَيَفْرَحُ أَنْ يُدْعَى بِهَا، وَمَا سَمَّاهُ أَبُو تُرَابٍ إِلاَّ النَّبِيُّ صلى الله عليه وسلم غَاضَبَ يَوْمًا فَاطِمَةَ فَخَرَجَ فَاضْطَجَعَ إِلَى الْجِدَارِ إِلَى الْمَسْجِدِ، فَجَاءَهُ النَّبِيُّ صلى الله عليه وسلم يَتْبَعُهُ، فَقَالَ هُوَ ذَا مُضْطَجِعٌ فِي الْجِدَارِ فَجَاءَهُ النَّبِيُّ صلى الله عليه وسلم وَامْتَلأَ ظَهْرُهُ تُرَابًا، فَجَعَلَ النَّبِيُّ صلى الله عليه وسلم يَمْسَحُ التُّرَابَ عَنْ ظَهْرِهِ يَقُولُ ‏ "‏ اجْلِسْ يَا أَبَا تُرَابٍ ‏"</a:t>
            </a:r>
            <a:r>
              <a:rPr lang="ar-SA" dirty="0"/>
              <a:t>‏‏.‏</a:t>
            </a:r>
            <a:endParaRPr lang="en-US" dirty="0"/>
          </a:p>
        </p:txBody>
      </p:sp>
    </p:spTree>
    <p:extLst>
      <p:ext uri="{BB962C8B-B14F-4D97-AF65-F5344CB8AC3E}">
        <p14:creationId xmlns:p14="http://schemas.microsoft.com/office/powerpoint/2010/main" val="42423256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36F347-A1A5-7D49-8BB5-1F5A2BA4A73E}"/>
              </a:ext>
            </a:extLst>
          </p:cNvPr>
          <p:cNvSpPr>
            <a:spLocks noGrp="1"/>
          </p:cNvSpPr>
          <p:nvPr>
            <p:ph type="title"/>
          </p:nvPr>
        </p:nvSpPr>
        <p:spPr>
          <a:xfrm>
            <a:off x="720000" y="619200"/>
            <a:ext cx="10728322" cy="784597"/>
          </a:xfrm>
        </p:spPr>
        <p:txBody>
          <a:bodyPr/>
          <a:lstStyle/>
          <a:p>
            <a:pPr algn="ctr"/>
            <a:r>
              <a:rPr lang="en-US" dirty="0"/>
              <a:t>Prelude to the Battle of </a:t>
            </a:r>
            <a:r>
              <a:rPr lang="en-US" dirty="0" err="1"/>
              <a:t>Badr</a:t>
            </a:r>
            <a:endParaRPr lang="en-US" dirty="0"/>
          </a:p>
        </p:txBody>
      </p:sp>
      <p:sp>
        <p:nvSpPr>
          <p:cNvPr id="3" name="Content Placeholder 2">
            <a:extLst>
              <a:ext uri="{FF2B5EF4-FFF2-40B4-BE49-F238E27FC236}">
                <a16:creationId xmlns:a16="http://schemas.microsoft.com/office/drawing/2014/main" id="{15D2AF7F-4011-934B-8A13-97D02A7CBB42}"/>
              </a:ext>
            </a:extLst>
          </p:cNvPr>
          <p:cNvSpPr>
            <a:spLocks noGrp="1"/>
          </p:cNvSpPr>
          <p:nvPr>
            <p:ph idx="1"/>
          </p:nvPr>
        </p:nvSpPr>
        <p:spPr>
          <a:xfrm>
            <a:off x="720000" y="1249252"/>
            <a:ext cx="10728325" cy="4519724"/>
          </a:xfrm>
        </p:spPr>
        <p:txBody>
          <a:bodyPr/>
          <a:lstStyle/>
          <a:p>
            <a:r>
              <a:rPr lang="en-US" dirty="0" err="1"/>
              <a:t>Sahl</a:t>
            </a:r>
            <a:r>
              <a:rPr lang="en-US" dirty="0"/>
              <a:t> ibn </a:t>
            </a:r>
            <a:r>
              <a:rPr lang="en-US" dirty="0" err="1"/>
              <a:t>Sa’d</a:t>
            </a:r>
            <a:r>
              <a:rPr lang="en-US" dirty="0"/>
              <a:t> narrates:</a:t>
            </a:r>
          </a:p>
          <a:p>
            <a:pPr marL="0" indent="0" algn="ctr">
              <a:buNone/>
            </a:pPr>
            <a:r>
              <a:rPr lang="en-US" sz="2400" dirty="0"/>
              <a:t>The most beloved names to Ali was Abu </a:t>
            </a:r>
            <a:r>
              <a:rPr lang="en-US" sz="2400" dirty="0" err="1"/>
              <a:t>Turab</a:t>
            </a:r>
            <a:r>
              <a:rPr lang="en-US" sz="2400" dirty="0"/>
              <a:t>, and he used to be pleased when we called him by it, for none named him Abu </a:t>
            </a:r>
            <a:r>
              <a:rPr lang="en-US" sz="2400" dirty="0" err="1"/>
              <a:t>Turab</a:t>
            </a:r>
            <a:r>
              <a:rPr lang="en-US" sz="2400" dirty="0"/>
              <a:t> (for the first time), but the Prophet. Once Ali got angry with (his wife) Fatima, and went out (of his house) and slept near a wall in the mosque. The Prophet  came searching for him, and someone said, "He is there, Lying near the wall." The Prophet came to him while his (Ali's) back was covered with dust. The Prophet started removing the dust from his back, saying, "Get up, O Abu </a:t>
            </a:r>
            <a:r>
              <a:rPr lang="en-US" sz="2400" dirty="0" err="1"/>
              <a:t>Turab</a:t>
            </a:r>
            <a:r>
              <a:rPr lang="en-US" sz="2400" dirty="0"/>
              <a:t>!"</a:t>
            </a:r>
          </a:p>
        </p:txBody>
      </p:sp>
    </p:spTree>
    <p:extLst>
      <p:ext uri="{BB962C8B-B14F-4D97-AF65-F5344CB8AC3E}">
        <p14:creationId xmlns:p14="http://schemas.microsoft.com/office/powerpoint/2010/main" val="21951775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B94FCD-9C7D-FC4E-9BD9-0DC0D2199632}"/>
              </a:ext>
            </a:extLst>
          </p:cNvPr>
          <p:cNvSpPr>
            <a:spLocks noGrp="1"/>
          </p:cNvSpPr>
          <p:nvPr>
            <p:ph type="title"/>
          </p:nvPr>
        </p:nvSpPr>
        <p:spPr>
          <a:xfrm>
            <a:off x="720000" y="619200"/>
            <a:ext cx="10728322" cy="720203"/>
          </a:xfrm>
        </p:spPr>
        <p:txBody>
          <a:bodyPr/>
          <a:lstStyle/>
          <a:p>
            <a:pPr algn="ctr"/>
            <a:r>
              <a:rPr lang="en-US" dirty="0"/>
              <a:t>Prelude to the Battle of </a:t>
            </a:r>
            <a:r>
              <a:rPr lang="en-US" dirty="0" err="1"/>
              <a:t>Badr</a:t>
            </a:r>
            <a:endParaRPr lang="en-US" dirty="0"/>
          </a:p>
        </p:txBody>
      </p:sp>
      <p:sp>
        <p:nvSpPr>
          <p:cNvPr id="3" name="Content Placeholder 2">
            <a:extLst>
              <a:ext uri="{FF2B5EF4-FFF2-40B4-BE49-F238E27FC236}">
                <a16:creationId xmlns:a16="http://schemas.microsoft.com/office/drawing/2014/main" id="{AC69DD0D-5058-C04F-9A12-312B54C7A239}"/>
              </a:ext>
            </a:extLst>
          </p:cNvPr>
          <p:cNvSpPr>
            <a:spLocks noGrp="1"/>
          </p:cNvSpPr>
          <p:nvPr>
            <p:ph idx="1"/>
          </p:nvPr>
        </p:nvSpPr>
        <p:spPr>
          <a:xfrm>
            <a:off x="720000" y="1339404"/>
            <a:ext cx="10728325" cy="4429572"/>
          </a:xfrm>
        </p:spPr>
        <p:txBody>
          <a:bodyPr/>
          <a:lstStyle/>
          <a:p>
            <a:r>
              <a:rPr lang="en-US" dirty="0"/>
              <a:t>Why do Shias accept the first story but reject the other two?</a:t>
            </a:r>
          </a:p>
          <a:p>
            <a:pPr lvl="1"/>
            <a:r>
              <a:rPr lang="en-CA" dirty="0"/>
              <a:t>Ibn </a:t>
            </a:r>
            <a:r>
              <a:rPr lang="en-CA" dirty="0" err="1"/>
              <a:t>Hishām</a:t>
            </a:r>
            <a:r>
              <a:rPr lang="en-CA" dirty="0"/>
              <a:t> relates it through a connected chain back to Ammar whereas the other two are </a:t>
            </a:r>
            <a:r>
              <a:rPr lang="en-CA" dirty="0" err="1"/>
              <a:t>marfūʿ</a:t>
            </a:r>
            <a:r>
              <a:rPr lang="en-CA" dirty="0"/>
              <a:t> “disconnected”.</a:t>
            </a:r>
          </a:p>
          <a:p>
            <a:pPr lvl="1"/>
            <a:r>
              <a:rPr lang="en-CA" dirty="0"/>
              <a:t>At the time of this expedition, Ali and Fatima are not yet living under one roof.</a:t>
            </a:r>
          </a:p>
          <a:p>
            <a:pPr lvl="1"/>
            <a:r>
              <a:rPr lang="en-CA" dirty="0"/>
              <a:t>This was Ali’s favorite epithet. If it had been associated with Fatima’s anger, this would certainly not be the case.</a:t>
            </a:r>
          </a:p>
          <a:p>
            <a:pPr lvl="1"/>
            <a:r>
              <a:rPr lang="en-CA" dirty="0"/>
              <a:t>Bukhari has motive in pushing the third story. He wants to bring Ali to the same level as Abu Bakr and Umar. He reports that Ali said, “Fatima died while still angry at the </a:t>
            </a:r>
            <a:r>
              <a:rPr lang="en-CA" dirty="0" err="1"/>
              <a:t>Shaykhayn</a:t>
            </a:r>
            <a:r>
              <a:rPr lang="en-CA" dirty="0"/>
              <a:t>.” By relating this story, he downplays the anger of Fatima.</a:t>
            </a:r>
          </a:p>
          <a:p>
            <a:pPr lvl="1"/>
            <a:endParaRPr lang="en-CA" dirty="0"/>
          </a:p>
          <a:p>
            <a:pPr lvl="1"/>
            <a:endParaRPr lang="en-CA" dirty="0"/>
          </a:p>
          <a:p>
            <a:pPr lvl="1"/>
            <a:endParaRPr lang="en-CA" dirty="0"/>
          </a:p>
          <a:p>
            <a:pPr lvl="1"/>
            <a:endParaRPr lang="en-CA" dirty="0"/>
          </a:p>
          <a:p>
            <a:endParaRPr lang="en-US" dirty="0"/>
          </a:p>
        </p:txBody>
      </p:sp>
    </p:spTree>
    <p:extLst>
      <p:ext uri="{BB962C8B-B14F-4D97-AF65-F5344CB8AC3E}">
        <p14:creationId xmlns:p14="http://schemas.microsoft.com/office/powerpoint/2010/main" val="13329292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59F80A-CC2A-4240-A57F-A93B3AD90933}"/>
              </a:ext>
            </a:extLst>
          </p:cNvPr>
          <p:cNvSpPr>
            <a:spLocks noGrp="1"/>
          </p:cNvSpPr>
          <p:nvPr>
            <p:ph type="title"/>
          </p:nvPr>
        </p:nvSpPr>
        <p:spPr>
          <a:xfrm>
            <a:off x="720000" y="619200"/>
            <a:ext cx="10728322" cy="720203"/>
          </a:xfrm>
        </p:spPr>
        <p:txBody>
          <a:bodyPr/>
          <a:lstStyle/>
          <a:p>
            <a:pPr algn="ctr"/>
            <a:r>
              <a:rPr lang="en-US" dirty="0"/>
              <a:t>Prelude to the Battle of </a:t>
            </a:r>
            <a:r>
              <a:rPr lang="en-US" dirty="0" err="1"/>
              <a:t>Badr</a:t>
            </a:r>
            <a:endParaRPr lang="en-US" dirty="0"/>
          </a:p>
        </p:txBody>
      </p:sp>
      <p:sp>
        <p:nvSpPr>
          <p:cNvPr id="3" name="Content Placeholder 2">
            <a:extLst>
              <a:ext uri="{FF2B5EF4-FFF2-40B4-BE49-F238E27FC236}">
                <a16:creationId xmlns:a16="http://schemas.microsoft.com/office/drawing/2014/main" id="{32681D21-6DCB-9A48-877B-13E8326576DF}"/>
              </a:ext>
            </a:extLst>
          </p:cNvPr>
          <p:cNvSpPr>
            <a:spLocks noGrp="1"/>
          </p:cNvSpPr>
          <p:nvPr>
            <p:ph idx="1"/>
          </p:nvPr>
        </p:nvSpPr>
        <p:spPr>
          <a:xfrm>
            <a:off x="720000" y="1442434"/>
            <a:ext cx="10728325" cy="4326541"/>
          </a:xfrm>
        </p:spPr>
        <p:txBody>
          <a:bodyPr/>
          <a:lstStyle/>
          <a:p>
            <a:r>
              <a:rPr lang="en-CA" sz="2400" dirty="0"/>
              <a:t>The </a:t>
            </a:r>
            <a:r>
              <a:rPr lang="en-CA" sz="2400" dirty="0" err="1"/>
              <a:t>Makkans</a:t>
            </a:r>
            <a:r>
              <a:rPr lang="en-CA" sz="2400" dirty="0"/>
              <a:t> had invested heavily in a caravan to Syria , led by Abu Sufyan. It is reported that every single resident of Makkah had invested, and that the total investment was 50K dinar.</a:t>
            </a:r>
          </a:p>
          <a:p>
            <a:r>
              <a:rPr lang="en-CA" sz="2400" dirty="0"/>
              <a:t>To give a sense of how much money that is, one could purchase a sheep for one dinar.</a:t>
            </a:r>
          </a:p>
          <a:p>
            <a:r>
              <a:rPr lang="en-CA" sz="2400" dirty="0"/>
              <a:t>Today a sheep costs about $300, so the total value of Abu Sufyan’s caravan was around 15 million in today’s currency.</a:t>
            </a:r>
          </a:p>
          <a:p>
            <a:endParaRPr lang="en-US" dirty="0"/>
          </a:p>
        </p:txBody>
      </p:sp>
    </p:spTree>
    <p:extLst>
      <p:ext uri="{BB962C8B-B14F-4D97-AF65-F5344CB8AC3E}">
        <p14:creationId xmlns:p14="http://schemas.microsoft.com/office/powerpoint/2010/main" val="1105479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452DE0-4351-2546-8E2F-2A3C9BA065A9}"/>
              </a:ext>
            </a:extLst>
          </p:cNvPr>
          <p:cNvSpPr>
            <a:spLocks noGrp="1"/>
          </p:cNvSpPr>
          <p:nvPr>
            <p:ph type="title"/>
          </p:nvPr>
        </p:nvSpPr>
        <p:spPr>
          <a:xfrm>
            <a:off x="720000" y="619200"/>
            <a:ext cx="10728322" cy="771718"/>
          </a:xfrm>
        </p:spPr>
        <p:txBody>
          <a:bodyPr/>
          <a:lstStyle/>
          <a:p>
            <a:pPr algn="ctr"/>
            <a:r>
              <a:rPr lang="en-US" dirty="0"/>
              <a:t>Prelude to the Battle of </a:t>
            </a:r>
            <a:r>
              <a:rPr lang="en-US" dirty="0" err="1"/>
              <a:t>Badr</a:t>
            </a:r>
            <a:endParaRPr lang="en-US" dirty="0"/>
          </a:p>
        </p:txBody>
      </p:sp>
      <p:sp>
        <p:nvSpPr>
          <p:cNvPr id="3" name="Content Placeholder 2">
            <a:extLst>
              <a:ext uri="{FF2B5EF4-FFF2-40B4-BE49-F238E27FC236}">
                <a16:creationId xmlns:a16="http://schemas.microsoft.com/office/drawing/2014/main" id="{CEA90BBD-CA76-AD4E-A5F5-2698A9569FB7}"/>
              </a:ext>
            </a:extLst>
          </p:cNvPr>
          <p:cNvSpPr>
            <a:spLocks noGrp="1"/>
          </p:cNvSpPr>
          <p:nvPr>
            <p:ph idx="1"/>
          </p:nvPr>
        </p:nvSpPr>
        <p:spPr>
          <a:xfrm>
            <a:off x="720000" y="1390918"/>
            <a:ext cx="10728325" cy="4378057"/>
          </a:xfrm>
        </p:spPr>
        <p:txBody>
          <a:bodyPr>
            <a:normAutofit/>
          </a:bodyPr>
          <a:lstStyle/>
          <a:p>
            <a:r>
              <a:rPr lang="en-CA" sz="2400" dirty="0"/>
              <a:t>Abu Sufyan knows that he cannot come back unprepared, so he sends an envoy back to Makkah, making sure that they are prepared for him on the return journey. The Quraysh will send an entire army, and this was the set-up for the Battle of </a:t>
            </a:r>
            <a:r>
              <a:rPr lang="en-CA" sz="2400" dirty="0" err="1"/>
              <a:t>Badr</a:t>
            </a:r>
            <a:r>
              <a:rPr lang="en-CA" sz="2400" dirty="0"/>
              <a:t>.</a:t>
            </a:r>
          </a:p>
          <a:p>
            <a:r>
              <a:rPr lang="en-CA" sz="2400" dirty="0"/>
              <a:t>The Muslims were not expecting an army, but Abu Sufyan was trying to plan ahead.</a:t>
            </a:r>
          </a:p>
          <a:p>
            <a:r>
              <a:rPr lang="en-US" sz="2400" dirty="0"/>
              <a:t>Abu Sufyan sends </a:t>
            </a:r>
            <a:r>
              <a:rPr lang="en-US" sz="2400" dirty="0" err="1"/>
              <a:t>Ḍamḍam</a:t>
            </a:r>
            <a:r>
              <a:rPr lang="en-US" sz="2400" dirty="0"/>
              <a:t> al-</a:t>
            </a:r>
            <a:r>
              <a:rPr lang="en-US" sz="2400" dirty="0" err="1"/>
              <a:t>Ghifārī</a:t>
            </a:r>
            <a:r>
              <a:rPr lang="en-US" sz="2400" dirty="0"/>
              <a:t> to ride to Makkah and rile up the people to defend their caravan and to make a show of it. </a:t>
            </a:r>
          </a:p>
        </p:txBody>
      </p:sp>
    </p:spTree>
    <p:extLst>
      <p:ext uri="{BB962C8B-B14F-4D97-AF65-F5344CB8AC3E}">
        <p14:creationId xmlns:p14="http://schemas.microsoft.com/office/powerpoint/2010/main" val="3783844117"/>
      </p:ext>
    </p:extLst>
  </p:cSld>
  <p:clrMapOvr>
    <a:masterClrMapping/>
  </p:clrMapOvr>
</p:sld>
</file>

<file path=ppt/theme/theme1.xml><?xml version="1.0" encoding="utf-8"?>
<a:theme xmlns:a="http://schemas.openxmlformats.org/drawingml/2006/main" name="BlobVTI">
  <a:themeElements>
    <a:clrScheme name="Blob V2">
      <a:dk1>
        <a:sysClr val="windowText" lastClr="000000"/>
      </a:dk1>
      <a:lt1>
        <a:sysClr val="window" lastClr="FFFFFF"/>
      </a:lt1>
      <a:dk2>
        <a:srgbClr val="0B2827"/>
      </a:dk2>
      <a:lt2>
        <a:srgbClr val="DAE3E3"/>
      </a:lt2>
      <a:accent1>
        <a:srgbClr val="B495C2"/>
      </a:accent1>
      <a:accent2>
        <a:srgbClr val="767E37"/>
      </a:accent2>
      <a:accent3>
        <a:srgbClr val="8FA3A3"/>
      </a:accent3>
      <a:accent4>
        <a:srgbClr val="CE7F01"/>
      </a:accent4>
      <a:accent5>
        <a:srgbClr val="D15A29"/>
      </a:accent5>
      <a:accent6>
        <a:srgbClr val="B88470"/>
      </a:accent6>
      <a:hlink>
        <a:srgbClr val="B57001"/>
      </a:hlink>
      <a:folHlink>
        <a:srgbClr val="996209"/>
      </a:folHlink>
    </a:clrScheme>
    <a:fontScheme name="Blob">
      <a:majorFont>
        <a:latin typeface="Sagona Book"/>
        <a:ea typeface=""/>
        <a:cs typeface=""/>
      </a:majorFont>
      <a:minorFont>
        <a:latin typeface="Avenir Next LT Pro"/>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obVTI" id="{06D3AACF-B619-4265-899F-5E2FB3A445D5}" vid="{F5918863-BA1A-4735-81A8-3E7BFBDA8478}"/>
    </a:ext>
  </a:extLst>
</a:theme>
</file>

<file path=docProps/app.xml><?xml version="1.0" encoding="utf-8"?>
<Properties xmlns="http://schemas.openxmlformats.org/officeDocument/2006/extended-properties" xmlns:vt="http://schemas.openxmlformats.org/officeDocument/2006/docPropsVTypes">
  <TotalTime>5581</TotalTime>
  <Words>2392</Words>
  <Application>Microsoft Macintosh PowerPoint</Application>
  <PresentationFormat>Widescreen</PresentationFormat>
  <Paragraphs>93</Paragraphs>
  <Slides>23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23</vt:i4>
      </vt:variant>
    </vt:vector>
  </HeadingPairs>
  <TitlesOfParts>
    <vt:vector size="28" baseType="lpstr">
      <vt:lpstr>Arial</vt:lpstr>
      <vt:lpstr>Avenir Next LT Pro</vt:lpstr>
      <vt:lpstr>Sagona Book</vt:lpstr>
      <vt:lpstr>The Hand Extrablack</vt:lpstr>
      <vt:lpstr>BlobVTI</vt:lpstr>
      <vt:lpstr>The Life of Prophet Muhammad</vt:lpstr>
      <vt:lpstr>Prelude to the Battle of Badr</vt:lpstr>
      <vt:lpstr>Prelude to the Battle of Badr</vt:lpstr>
      <vt:lpstr>Prelude to the Battle of Badr</vt:lpstr>
      <vt:lpstr>Prelude to the Battle of Badr</vt:lpstr>
      <vt:lpstr>Prelude to the Battle of Badr</vt:lpstr>
      <vt:lpstr>Prelude to the Battle of Badr</vt:lpstr>
      <vt:lpstr>Prelude to the Battle of Badr</vt:lpstr>
      <vt:lpstr>Prelude to the Battle of Badr</vt:lpstr>
      <vt:lpstr>Prelude to the Battle of Badr</vt:lpstr>
      <vt:lpstr>Prelude to the Battle of Badr</vt:lpstr>
      <vt:lpstr>Prelude to the Battle of Badr</vt:lpstr>
      <vt:lpstr>Prelude to the Battle of Badr</vt:lpstr>
      <vt:lpstr>Prelude to the Battle of Badr</vt:lpstr>
      <vt:lpstr>Prelude to the Battle of Badr</vt:lpstr>
      <vt:lpstr>Prelude to the Battle of Badr</vt:lpstr>
      <vt:lpstr>Prelude to the Battle of Badr</vt:lpstr>
      <vt:lpstr>Prelude to the Battle of Badr</vt:lpstr>
      <vt:lpstr>Prelude to the Battle of Badr</vt:lpstr>
      <vt:lpstr>Prelude to the Battle of Badr</vt:lpstr>
      <vt:lpstr>Prelude to the Battle of Badr</vt:lpstr>
      <vt:lpstr>Prelude to the Battle of Badr</vt:lpstr>
      <vt:lpstr>Prelude to the Battle of Badr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Prophet Muhammad</dc:title>
  <dc:creator>awnasser@outlook.com</dc:creator>
  <cp:lastModifiedBy>awnasser@outlook.com</cp:lastModifiedBy>
  <cp:revision>639</cp:revision>
  <dcterms:created xsi:type="dcterms:W3CDTF">2020-11-25T07:02:27Z</dcterms:created>
  <dcterms:modified xsi:type="dcterms:W3CDTF">2021-11-18T02:57:16Z</dcterms:modified>
</cp:coreProperties>
</file>