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2" r:id="rId19"/>
    <p:sldId id="276" r:id="rId20"/>
    <p:sldId id="273"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50"/>
    <p:restoredTop sz="94778"/>
  </p:normalViewPr>
  <p:slideViewPr>
    <p:cSldViewPr snapToGrid="0" snapToObjects="1">
      <p:cViewPr varScale="1">
        <p:scale>
          <a:sx n="103" d="100"/>
          <a:sy n="103"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1,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1,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1,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1,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EC7CF-EEC9-1944-9223-461DB506D265}"/>
              </a:ext>
            </a:extLst>
          </p:cNvPr>
          <p:cNvSpPr>
            <a:spLocks noGrp="1"/>
          </p:cNvSpPr>
          <p:nvPr>
            <p:ph type="title"/>
          </p:nvPr>
        </p:nvSpPr>
        <p:spPr>
          <a:xfrm>
            <a:off x="720000" y="619200"/>
            <a:ext cx="10728322" cy="777114"/>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2D5C9D83-56AB-1948-9038-F9F2046E5C19}"/>
              </a:ext>
            </a:extLst>
          </p:cNvPr>
          <p:cNvSpPr>
            <a:spLocks noGrp="1"/>
          </p:cNvSpPr>
          <p:nvPr>
            <p:ph idx="1"/>
          </p:nvPr>
        </p:nvSpPr>
        <p:spPr>
          <a:xfrm>
            <a:off x="720000" y="1532238"/>
            <a:ext cx="10728325" cy="4236737"/>
          </a:xfrm>
        </p:spPr>
        <p:txBody>
          <a:bodyPr>
            <a:normAutofit/>
          </a:bodyPr>
          <a:lstStyle/>
          <a:p>
            <a:r>
              <a:rPr lang="en-CA" sz="2400" dirty="0"/>
              <a:t>But Abu </a:t>
            </a:r>
            <a:r>
              <a:rPr lang="en-CA" sz="2400" dirty="0" err="1"/>
              <a:t>Jahl</a:t>
            </a:r>
            <a:r>
              <a:rPr lang="en-CA" sz="2400" dirty="0"/>
              <a:t> said, "No. We will go to </a:t>
            </a:r>
            <a:r>
              <a:rPr lang="en-CA" sz="2400" dirty="0" err="1"/>
              <a:t>Badr</a:t>
            </a:r>
            <a:r>
              <a:rPr lang="en-CA" sz="2400" dirty="0"/>
              <a:t> and we will stay there for three days, drink our wine, have our women sing for us, and let the news spread in all of Arabia that we are a nation to be feared.”</a:t>
            </a:r>
          </a:p>
          <a:p>
            <a:r>
              <a:rPr lang="en-CA" sz="2400" dirty="0"/>
              <a:t> Notice here there is still no discussion of a battle. The main objective was to protect the caravan.</a:t>
            </a:r>
          </a:p>
          <a:p>
            <a:r>
              <a:rPr lang="en-CA" sz="2400" dirty="0"/>
              <a:t>So even though Abu </a:t>
            </a:r>
            <a:r>
              <a:rPr lang="en-CA" sz="2400" dirty="0" err="1"/>
              <a:t>Jahl</a:t>
            </a:r>
            <a:r>
              <a:rPr lang="en-CA" sz="2400" dirty="0"/>
              <a:t> said to carry on, around 300-350 people, consisting of Banu </a:t>
            </a:r>
            <a:r>
              <a:rPr lang="en-CA" sz="2400" dirty="0" err="1"/>
              <a:t>Zuhrah</a:t>
            </a:r>
            <a:r>
              <a:rPr lang="en-CA" sz="2400" dirty="0"/>
              <a:t> and other smaller tribes, returned back to Makkah. So around ¼ of the army went back, and this was obviously demoralizing.</a:t>
            </a:r>
            <a:endParaRPr lang="en-US" sz="2400" dirty="0"/>
          </a:p>
        </p:txBody>
      </p:sp>
    </p:spTree>
    <p:extLst>
      <p:ext uri="{BB962C8B-B14F-4D97-AF65-F5344CB8AC3E}">
        <p14:creationId xmlns:p14="http://schemas.microsoft.com/office/powerpoint/2010/main" val="3139316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615B7-CD5F-6944-A7D3-526348F73D21}"/>
              </a:ext>
            </a:extLst>
          </p:cNvPr>
          <p:cNvSpPr>
            <a:spLocks noGrp="1"/>
          </p:cNvSpPr>
          <p:nvPr>
            <p:ph type="title"/>
          </p:nvPr>
        </p:nvSpPr>
        <p:spPr>
          <a:xfrm>
            <a:off x="720000" y="619200"/>
            <a:ext cx="10728322" cy="764757"/>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C92DF011-2F60-EE48-B01C-000FA099EC90}"/>
              </a:ext>
            </a:extLst>
          </p:cNvPr>
          <p:cNvSpPr>
            <a:spLocks noGrp="1"/>
          </p:cNvSpPr>
          <p:nvPr>
            <p:ph idx="1"/>
          </p:nvPr>
        </p:nvSpPr>
        <p:spPr>
          <a:xfrm>
            <a:off x="720000" y="1383958"/>
            <a:ext cx="10728325" cy="4385018"/>
          </a:xfrm>
        </p:spPr>
        <p:txBody>
          <a:bodyPr/>
          <a:lstStyle/>
          <a:p>
            <a:r>
              <a:rPr lang="en-CA" sz="2400" dirty="0"/>
              <a:t>So Quraysh was differing among themselves; and as we will come to, we will see that the Muslims as well was differing among themselves. So both parties didn't want to go. But God has already decreed </a:t>
            </a:r>
            <a:r>
              <a:rPr lang="en-CA" sz="2400" dirty="0" err="1"/>
              <a:t>Badr</a:t>
            </a:r>
            <a:r>
              <a:rPr lang="en-CA" sz="2400" dirty="0"/>
              <a:t> will take place. </a:t>
            </a:r>
          </a:p>
          <a:p>
            <a:pPr marL="0" indent="0" algn="ctr">
              <a:buNone/>
            </a:pPr>
            <a:endParaRPr lang="en-US" dirty="0"/>
          </a:p>
        </p:txBody>
      </p:sp>
    </p:spTree>
    <p:extLst>
      <p:ext uri="{BB962C8B-B14F-4D97-AF65-F5344CB8AC3E}">
        <p14:creationId xmlns:p14="http://schemas.microsoft.com/office/powerpoint/2010/main" val="1339153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AB66F-CDDD-8E4F-8A11-0AD90871F872}"/>
              </a:ext>
            </a:extLst>
          </p:cNvPr>
          <p:cNvSpPr>
            <a:spLocks noGrp="1"/>
          </p:cNvSpPr>
          <p:nvPr>
            <p:ph type="title"/>
          </p:nvPr>
        </p:nvSpPr>
        <p:spPr>
          <a:xfrm>
            <a:off x="720000" y="619200"/>
            <a:ext cx="10728322" cy="752400"/>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E545EB6A-40F6-8840-8CF5-B051D749A013}"/>
              </a:ext>
            </a:extLst>
          </p:cNvPr>
          <p:cNvSpPr>
            <a:spLocks noGrp="1"/>
          </p:cNvSpPr>
          <p:nvPr>
            <p:ph idx="1"/>
          </p:nvPr>
        </p:nvSpPr>
        <p:spPr>
          <a:xfrm>
            <a:off x="720000" y="1371600"/>
            <a:ext cx="10728325" cy="4397375"/>
          </a:xfrm>
        </p:spPr>
        <p:txBody>
          <a:bodyPr>
            <a:normAutofit/>
          </a:bodyPr>
          <a:lstStyle/>
          <a:p>
            <a:pPr marL="0" indent="0" algn="ctr">
              <a:buNone/>
            </a:pPr>
            <a:r>
              <a:rPr lang="ar-SA" sz="2400" dirty="0"/>
              <a:t>إِذْ أَنتُم </a:t>
            </a:r>
            <a:r>
              <a:rPr lang="ar-SA" sz="2400" dirty="0" err="1"/>
              <a:t>بِٱلْعُدْوَةِ</a:t>
            </a:r>
            <a:r>
              <a:rPr lang="ar-SA" sz="2400" dirty="0"/>
              <a:t> </a:t>
            </a:r>
            <a:r>
              <a:rPr lang="ar-SA" sz="2400" dirty="0" err="1"/>
              <a:t>ٱلدُّنْيَا</a:t>
            </a:r>
            <a:r>
              <a:rPr lang="ar-SA" sz="2400" dirty="0"/>
              <a:t> وَهُم </a:t>
            </a:r>
            <a:r>
              <a:rPr lang="ar-SA" sz="2400" dirty="0" err="1"/>
              <a:t>بِٱلْعُدْوَةِ</a:t>
            </a:r>
            <a:r>
              <a:rPr lang="ar-SA" sz="2400" dirty="0"/>
              <a:t> </a:t>
            </a:r>
            <a:r>
              <a:rPr lang="ar-SA" sz="2400" dirty="0" err="1"/>
              <a:t>ٱلْقُصْوَىٰ</a:t>
            </a:r>
            <a:r>
              <a:rPr lang="ar-SA" sz="2400" dirty="0"/>
              <a:t> </a:t>
            </a:r>
            <a:r>
              <a:rPr lang="ar-SA" sz="2400" dirty="0" err="1"/>
              <a:t>وَٱلرَّكْبُ</a:t>
            </a:r>
            <a:r>
              <a:rPr lang="ar-SA" sz="2400" dirty="0"/>
              <a:t> أَسْفَلَ مِنكُمْ وَلَوْ تَوَاعَدتُّمْ </a:t>
            </a:r>
            <a:r>
              <a:rPr lang="ar-SA" sz="2400" dirty="0" err="1"/>
              <a:t>لَٱخْتَلَفْتُمْ</a:t>
            </a:r>
            <a:r>
              <a:rPr lang="ar-SA" sz="2400" dirty="0"/>
              <a:t> </a:t>
            </a:r>
            <a:r>
              <a:rPr lang="ar-SA" sz="2400" dirty="0" err="1"/>
              <a:t>فِى</a:t>
            </a:r>
            <a:r>
              <a:rPr lang="ar-SA" sz="2400" dirty="0"/>
              <a:t> </a:t>
            </a:r>
            <a:r>
              <a:rPr lang="ar-SA" sz="2400" dirty="0" err="1"/>
              <a:t>ٱلْمِيعَـٰدِ</a:t>
            </a:r>
            <a:r>
              <a:rPr lang="ar-SA" sz="2400" dirty="0"/>
              <a:t> </a:t>
            </a:r>
            <a:r>
              <a:rPr lang="ar-SA" sz="2400" dirty="0" err="1"/>
              <a:t>وَلَـٰكِن</a:t>
            </a:r>
            <a:r>
              <a:rPr lang="ar-SA" sz="2400" dirty="0"/>
              <a:t> لِّيَقْضِىَ </a:t>
            </a:r>
            <a:r>
              <a:rPr lang="ar-SA" sz="2400" dirty="0" err="1"/>
              <a:t>ٱللَّهُ</a:t>
            </a:r>
            <a:r>
              <a:rPr lang="ar-SA" sz="2400" dirty="0"/>
              <a:t> أَمْرًا كَانَ مَفْعُولًا لِّيَهْلِكَ مَنْ هَلَكَ </a:t>
            </a:r>
            <a:r>
              <a:rPr lang="ar-SA" sz="2400" dirty="0" err="1"/>
              <a:t>عَنۢ</a:t>
            </a:r>
            <a:r>
              <a:rPr lang="ar-SA" sz="2400" dirty="0"/>
              <a:t> بَيِّنَةٍ</a:t>
            </a:r>
            <a:endParaRPr lang="en-US" sz="2400" dirty="0"/>
          </a:p>
          <a:p>
            <a:pPr marL="0" indent="0" algn="ctr">
              <a:buNone/>
            </a:pPr>
            <a:r>
              <a:rPr lang="en-CA" sz="2400" dirty="0"/>
              <a:t>“[Remember] when you were on the near side of the valley, and they were on the farther side, and the caravan was lower [in position] than you. If you had made an appointment [to meet], you would have missed the appointment. But [it was] so that Allah might accomplish a matter already destined - that those who perished [through disbelief] would perish upon evidence…” Quran 8:42</a:t>
            </a:r>
            <a:endParaRPr lang="en-US" sz="2400" dirty="0"/>
          </a:p>
        </p:txBody>
      </p:sp>
    </p:spTree>
    <p:extLst>
      <p:ext uri="{BB962C8B-B14F-4D97-AF65-F5344CB8AC3E}">
        <p14:creationId xmlns:p14="http://schemas.microsoft.com/office/powerpoint/2010/main" val="528199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5DDD3-527A-BC42-8788-C19A1986C5A2}"/>
              </a:ext>
            </a:extLst>
          </p:cNvPr>
          <p:cNvSpPr>
            <a:spLocks noGrp="1"/>
          </p:cNvSpPr>
          <p:nvPr>
            <p:ph type="title"/>
          </p:nvPr>
        </p:nvSpPr>
        <p:spPr>
          <a:xfrm>
            <a:off x="720000" y="619200"/>
            <a:ext cx="10728322" cy="789470"/>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772D066D-359A-B34A-9EE5-FC0CB8673B75}"/>
              </a:ext>
            </a:extLst>
          </p:cNvPr>
          <p:cNvSpPr>
            <a:spLocks noGrp="1"/>
          </p:cNvSpPr>
          <p:nvPr>
            <p:ph idx="1"/>
          </p:nvPr>
        </p:nvSpPr>
        <p:spPr>
          <a:xfrm>
            <a:off x="720000" y="1408670"/>
            <a:ext cx="10728325" cy="4360305"/>
          </a:xfrm>
        </p:spPr>
        <p:txBody>
          <a:bodyPr>
            <a:normAutofit/>
          </a:bodyPr>
          <a:lstStyle/>
          <a:p>
            <a:r>
              <a:rPr lang="en-CA" sz="2400" dirty="0"/>
              <a:t>When the Prophet saw the enthusiasms of some of his companions, he began the preparations for the war. </a:t>
            </a:r>
          </a:p>
          <a:p>
            <a:r>
              <a:rPr lang="en-CA" sz="2400" dirty="0"/>
              <a:t>He divided the army into three groups, and he gave the main flag which was white to </a:t>
            </a:r>
            <a:r>
              <a:rPr lang="en-CA" sz="2400" dirty="0" err="1"/>
              <a:t>Mus'ab</a:t>
            </a:r>
            <a:r>
              <a:rPr lang="en-CA" sz="2400" dirty="0"/>
              <a:t> ibn </a:t>
            </a:r>
            <a:r>
              <a:rPr lang="en-CA" sz="2400" dirty="0" err="1"/>
              <a:t>Umayr</a:t>
            </a:r>
            <a:r>
              <a:rPr lang="en-CA" sz="2400" dirty="0"/>
              <a:t>. </a:t>
            </a:r>
          </a:p>
          <a:p>
            <a:r>
              <a:rPr lang="en-CA" sz="2400" dirty="0"/>
              <a:t>On the right-hand side he placed Ali ibn Abi Talib and he gave him all of the </a:t>
            </a:r>
            <a:r>
              <a:rPr lang="en-CA" sz="2400" dirty="0" err="1"/>
              <a:t>Muhajirun</a:t>
            </a:r>
            <a:r>
              <a:rPr lang="en-CA" sz="2400" dirty="0"/>
              <a:t>. On the left side he placed </a:t>
            </a:r>
            <a:r>
              <a:rPr lang="en-CA" sz="2400" dirty="0" err="1"/>
              <a:t>Sa'd</a:t>
            </a:r>
            <a:r>
              <a:rPr lang="en-CA" sz="2400" dirty="0"/>
              <a:t> ibn </a:t>
            </a:r>
            <a:r>
              <a:rPr lang="en-CA" sz="2400" dirty="0" err="1"/>
              <a:t>Mu'adh</a:t>
            </a:r>
            <a:r>
              <a:rPr lang="en-CA" sz="2400" dirty="0"/>
              <a:t> and he gave him all of the Ansar.</a:t>
            </a:r>
            <a:endParaRPr lang="en-US" sz="2400" dirty="0"/>
          </a:p>
        </p:txBody>
      </p:sp>
    </p:spTree>
    <p:extLst>
      <p:ext uri="{BB962C8B-B14F-4D97-AF65-F5344CB8AC3E}">
        <p14:creationId xmlns:p14="http://schemas.microsoft.com/office/powerpoint/2010/main" val="1236534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1822-2307-A046-996F-566EAD09FB80}"/>
              </a:ext>
            </a:extLst>
          </p:cNvPr>
          <p:cNvSpPr>
            <a:spLocks noGrp="1"/>
          </p:cNvSpPr>
          <p:nvPr>
            <p:ph type="title"/>
          </p:nvPr>
        </p:nvSpPr>
        <p:spPr>
          <a:xfrm>
            <a:off x="720000" y="619200"/>
            <a:ext cx="10728322" cy="764757"/>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D79929E7-ED2E-6C4B-B61C-8F4BE3117056}"/>
              </a:ext>
            </a:extLst>
          </p:cNvPr>
          <p:cNvSpPr>
            <a:spLocks noGrp="1"/>
          </p:cNvSpPr>
          <p:nvPr>
            <p:ph idx="1"/>
          </p:nvPr>
        </p:nvSpPr>
        <p:spPr>
          <a:xfrm>
            <a:off x="720000" y="1383958"/>
            <a:ext cx="10728325" cy="4385018"/>
          </a:xfrm>
        </p:spPr>
        <p:txBody>
          <a:bodyPr>
            <a:normAutofit/>
          </a:bodyPr>
          <a:lstStyle/>
          <a:p>
            <a:r>
              <a:rPr lang="en-CA" sz="2400" dirty="0"/>
              <a:t>In this division between the </a:t>
            </a:r>
            <a:r>
              <a:rPr lang="en-CA" sz="2400" dirty="0" err="1"/>
              <a:t>Muhajirun</a:t>
            </a:r>
            <a:r>
              <a:rPr lang="en-CA" sz="2400" dirty="0"/>
              <a:t> and the Ansar, we see the wisdom of the Prophet.</a:t>
            </a:r>
          </a:p>
          <a:p>
            <a:r>
              <a:rPr lang="en-CA" sz="2400" dirty="0"/>
              <a:t>Islam does not necessarily have a negative outlook on cultural and ethnic divisions. These realities that must be considered.</a:t>
            </a:r>
          </a:p>
          <a:p>
            <a:r>
              <a:rPr lang="en-CA" sz="2400" dirty="0"/>
              <a:t>The Prophet divided up the Ansar and Muhajir because they both knew each other better. They felt more comfortable around each other.</a:t>
            </a:r>
          </a:p>
          <a:p>
            <a:r>
              <a:rPr lang="en-CA" sz="2400" dirty="0"/>
              <a:t>When you give the position of leadership, you need to give it to those people who are respected in the community. </a:t>
            </a:r>
            <a:endParaRPr lang="en-US" sz="2400" dirty="0"/>
          </a:p>
        </p:txBody>
      </p:sp>
    </p:spTree>
    <p:extLst>
      <p:ext uri="{BB962C8B-B14F-4D97-AF65-F5344CB8AC3E}">
        <p14:creationId xmlns:p14="http://schemas.microsoft.com/office/powerpoint/2010/main" val="2693958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629BF-20A1-6B4B-8431-B873E2E3FEE5}"/>
              </a:ext>
            </a:extLst>
          </p:cNvPr>
          <p:cNvSpPr>
            <a:spLocks noGrp="1"/>
          </p:cNvSpPr>
          <p:nvPr>
            <p:ph type="title"/>
          </p:nvPr>
        </p:nvSpPr>
        <p:spPr>
          <a:xfrm>
            <a:off x="720000" y="619200"/>
            <a:ext cx="10728322" cy="764757"/>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B1CC330C-0722-184B-B4BC-39901ADAFE2A}"/>
              </a:ext>
            </a:extLst>
          </p:cNvPr>
          <p:cNvSpPr>
            <a:spLocks noGrp="1"/>
          </p:cNvSpPr>
          <p:nvPr>
            <p:ph idx="1"/>
          </p:nvPr>
        </p:nvSpPr>
        <p:spPr>
          <a:xfrm>
            <a:off x="720000" y="1383958"/>
            <a:ext cx="10728325" cy="4385018"/>
          </a:xfrm>
        </p:spPr>
        <p:txBody>
          <a:bodyPr>
            <a:normAutofit/>
          </a:bodyPr>
          <a:lstStyle/>
          <a:p>
            <a:r>
              <a:rPr lang="en-CA" sz="2400" dirty="0"/>
              <a:t>Notice also the Prophet  chose as the flag bearer someone who both the Ansar and the </a:t>
            </a:r>
            <a:r>
              <a:rPr lang="en-CA" sz="2400" dirty="0" err="1"/>
              <a:t>Muhajirun</a:t>
            </a:r>
            <a:r>
              <a:rPr lang="en-CA" sz="2400" dirty="0"/>
              <a:t> look up to i.e. </a:t>
            </a:r>
            <a:r>
              <a:rPr lang="en-CA" sz="2400" dirty="0" err="1"/>
              <a:t>Mus'ab</a:t>
            </a:r>
            <a:r>
              <a:rPr lang="en-CA" sz="2400" dirty="0"/>
              <a:t> ibn </a:t>
            </a:r>
            <a:r>
              <a:rPr lang="en-CA" sz="2400" dirty="0" err="1"/>
              <a:t>Umayr</a:t>
            </a:r>
            <a:r>
              <a:rPr lang="en-CA" sz="2400" dirty="0"/>
              <a:t>. </a:t>
            </a:r>
          </a:p>
          <a:p>
            <a:r>
              <a:rPr lang="en-CA" sz="2400" dirty="0"/>
              <a:t>He is of course a Muhajir and a Qureshi, but he is the earliest of people to immigrate to Medina, therefore the respect he has amongst the Ansar is unparalleled, as most of the Ansar converted at his hands.</a:t>
            </a:r>
            <a:endParaRPr lang="en-US" sz="2400" dirty="0"/>
          </a:p>
        </p:txBody>
      </p:sp>
    </p:spTree>
    <p:extLst>
      <p:ext uri="{BB962C8B-B14F-4D97-AF65-F5344CB8AC3E}">
        <p14:creationId xmlns:p14="http://schemas.microsoft.com/office/powerpoint/2010/main" val="308168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764BE-FE67-3349-B084-18AB5A5A1122}"/>
              </a:ext>
            </a:extLst>
          </p:cNvPr>
          <p:cNvSpPr>
            <a:spLocks noGrp="1"/>
          </p:cNvSpPr>
          <p:nvPr>
            <p:ph type="title"/>
          </p:nvPr>
        </p:nvSpPr>
        <p:spPr>
          <a:xfrm>
            <a:off x="720000" y="619200"/>
            <a:ext cx="10728322" cy="715330"/>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C8815C59-FDE4-DB41-8643-97AE71253EC6}"/>
              </a:ext>
            </a:extLst>
          </p:cNvPr>
          <p:cNvSpPr>
            <a:spLocks noGrp="1"/>
          </p:cNvSpPr>
          <p:nvPr>
            <p:ph idx="1"/>
          </p:nvPr>
        </p:nvSpPr>
        <p:spPr>
          <a:xfrm>
            <a:off x="720000" y="1433384"/>
            <a:ext cx="10728325" cy="4335591"/>
          </a:xfrm>
        </p:spPr>
        <p:txBody>
          <a:bodyPr>
            <a:normAutofit/>
          </a:bodyPr>
          <a:lstStyle/>
          <a:p>
            <a:r>
              <a:rPr lang="en-US" sz="2400" dirty="0"/>
              <a:t>What was the function of the flag bearer?</a:t>
            </a:r>
          </a:p>
          <a:p>
            <a:r>
              <a:rPr lang="en-CA" sz="2400" dirty="0"/>
              <a:t>The purpose of a standard bearer was to give the fighters a visual signal as to where the army was. If in the course of a fight, you were separated from your unit, one looked around until you saw the standard and then tried to get back close to it. The standard bearer normally was in close proximity to the unit leader.</a:t>
            </a:r>
            <a:endParaRPr lang="en-US" sz="2400" dirty="0"/>
          </a:p>
        </p:txBody>
      </p:sp>
    </p:spTree>
    <p:extLst>
      <p:ext uri="{BB962C8B-B14F-4D97-AF65-F5344CB8AC3E}">
        <p14:creationId xmlns:p14="http://schemas.microsoft.com/office/powerpoint/2010/main" val="2123061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6B5D5-F3DD-9C42-A157-C232FEFC3619}"/>
              </a:ext>
            </a:extLst>
          </p:cNvPr>
          <p:cNvSpPr>
            <a:spLocks noGrp="1"/>
          </p:cNvSpPr>
          <p:nvPr>
            <p:ph type="title"/>
          </p:nvPr>
        </p:nvSpPr>
        <p:spPr>
          <a:xfrm>
            <a:off x="720000" y="619200"/>
            <a:ext cx="10728322" cy="740043"/>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2A760ACB-9DCF-194B-A63C-01EC966D3CD3}"/>
              </a:ext>
            </a:extLst>
          </p:cNvPr>
          <p:cNvSpPr>
            <a:spLocks noGrp="1"/>
          </p:cNvSpPr>
          <p:nvPr>
            <p:ph idx="1"/>
          </p:nvPr>
        </p:nvSpPr>
        <p:spPr>
          <a:xfrm>
            <a:off x="720000" y="1359244"/>
            <a:ext cx="10728325" cy="4409732"/>
          </a:xfrm>
        </p:spPr>
        <p:txBody>
          <a:bodyPr/>
          <a:lstStyle/>
          <a:p>
            <a:r>
              <a:rPr lang="en-CA" sz="2400" dirty="0"/>
              <a:t>When the standard 'fell', the unit members did not have a visual point to rally around or return and the possibility that the leader had fallen was great. </a:t>
            </a:r>
          </a:p>
          <a:p>
            <a:r>
              <a:rPr lang="en-CA" sz="2400" dirty="0"/>
              <a:t>The falling of the flag usually demoralized a military unit and gave a morale boost to the enemies.</a:t>
            </a:r>
          </a:p>
          <a:p>
            <a:endParaRPr lang="en-US" dirty="0"/>
          </a:p>
        </p:txBody>
      </p:sp>
    </p:spTree>
    <p:extLst>
      <p:ext uri="{BB962C8B-B14F-4D97-AF65-F5344CB8AC3E}">
        <p14:creationId xmlns:p14="http://schemas.microsoft.com/office/powerpoint/2010/main" val="2276317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961D1-F005-BD48-9E1E-F7710B81391F}"/>
              </a:ext>
            </a:extLst>
          </p:cNvPr>
          <p:cNvSpPr>
            <a:spLocks noGrp="1"/>
          </p:cNvSpPr>
          <p:nvPr>
            <p:ph type="title"/>
          </p:nvPr>
        </p:nvSpPr>
        <p:spPr>
          <a:xfrm>
            <a:off x="720000" y="619200"/>
            <a:ext cx="10728322" cy="690616"/>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970C5C4D-E77C-8C4B-AF13-014A998CA0A6}"/>
              </a:ext>
            </a:extLst>
          </p:cNvPr>
          <p:cNvSpPr>
            <a:spLocks noGrp="1"/>
          </p:cNvSpPr>
          <p:nvPr>
            <p:ph idx="1"/>
          </p:nvPr>
        </p:nvSpPr>
        <p:spPr>
          <a:xfrm>
            <a:off x="720000" y="1445742"/>
            <a:ext cx="10728325" cy="4323234"/>
          </a:xfrm>
        </p:spPr>
        <p:txBody>
          <a:bodyPr/>
          <a:lstStyle/>
          <a:p>
            <a:r>
              <a:rPr lang="en-US" sz="2400" dirty="0"/>
              <a:t>The companions erected a special tent for the Prophet. </a:t>
            </a:r>
          </a:p>
          <a:p>
            <a:r>
              <a:rPr lang="en-CA" sz="2400" dirty="0"/>
              <a:t>They chose an area where he could see the battle and built for him a headquarters on the Plains of </a:t>
            </a:r>
            <a:r>
              <a:rPr lang="en-CA" sz="2400" dirty="0" err="1"/>
              <a:t>Badr</a:t>
            </a:r>
            <a:r>
              <a:rPr lang="en-CA" sz="2400" dirty="0"/>
              <a:t>. And night fell and the Quraysh were seen on the horizon. It was thus known to all the battle would take place the very next morning.</a:t>
            </a:r>
            <a:endParaRPr lang="en-US" sz="2400" dirty="0"/>
          </a:p>
        </p:txBody>
      </p:sp>
    </p:spTree>
    <p:extLst>
      <p:ext uri="{BB962C8B-B14F-4D97-AF65-F5344CB8AC3E}">
        <p14:creationId xmlns:p14="http://schemas.microsoft.com/office/powerpoint/2010/main" val="1252247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0B9A3-A960-284D-96F2-981A8023A976}"/>
              </a:ext>
            </a:extLst>
          </p:cNvPr>
          <p:cNvSpPr>
            <a:spLocks noGrp="1"/>
          </p:cNvSpPr>
          <p:nvPr>
            <p:ph type="title"/>
          </p:nvPr>
        </p:nvSpPr>
        <p:spPr>
          <a:xfrm>
            <a:off x="720000" y="619200"/>
            <a:ext cx="10728322" cy="851254"/>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AE376599-70C1-344A-8A77-8C53FADB54D2}"/>
              </a:ext>
            </a:extLst>
          </p:cNvPr>
          <p:cNvSpPr>
            <a:spLocks noGrp="1"/>
          </p:cNvSpPr>
          <p:nvPr>
            <p:ph idx="1"/>
          </p:nvPr>
        </p:nvSpPr>
        <p:spPr>
          <a:xfrm>
            <a:off x="720000" y="1346886"/>
            <a:ext cx="10728325" cy="4422089"/>
          </a:xfrm>
        </p:spPr>
        <p:txBody>
          <a:bodyPr>
            <a:normAutofit/>
          </a:bodyPr>
          <a:lstStyle/>
          <a:p>
            <a:pPr marL="0" indent="0" algn="ctr">
              <a:buNone/>
            </a:pPr>
            <a:r>
              <a:rPr lang="ar-SA" sz="2400" b="1" dirty="0"/>
              <a:t>كُنّا إذا احمَرَّ البأسُ ولَقِيَ القَومُ القَومَ اتّقَينا برسولِ اللَّهِ، فما يَكونُ أحَدٌ أقرَبَ إلَى العَدُوِّ مِنهُ</a:t>
            </a:r>
            <a:endParaRPr lang="en-US" sz="2400" b="1" dirty="0"/>
          </a:p>
          <a:p>
            <a:pPr marL="0" indent="0" algn="ctr">
              <a:buNone/>
            </a:pPr>
            <a:r>
              <a:rPr lang="en-CA" dirty="0"/>
              <a:t>“When a situation became tense and when two sides came close to each other [in battle], we would seek out the Messenger of God for protection, and there was no one closer to the enemy than him.”- Imam Ali </a:t>
            </a:r>
          </a:p>
          <a:p>
            <a:pPr marL="0" indent="0" algn="ctr">
              <a:buNone/>
            </a:pPr>
            <a:endParaRPr lang="en-CA" sz="2400" dirty="0"/>
          </a:p>
          <a:p>
            <a:pPr marL="0" indent="0" algn="ctr">
              <a:buNone/>
            </a:pPr>
            <a:endParaRPr lang="en-CA" sz="2400" dirty="0"/>
          </a:p>
          <a:p>
            <a:pPr marL="0" indent="0" algn="ctr">
              <a:buNone/>
            </a:pPr>
            <a:endParaRPr lang="en-CA" sz="2400" dirty="0"/>
          </a:p>
          <a:p>
            <a:pPr marL="0" indent="0">
              <a:buNone/>
            </a:pPr>
            <a:r>
              <a:rPr lang="en-CA" sz="1800" dirty="0"/>
              <a:t>Source: </a:t>
            </a:r>
            <a:r>
              <a:rPr lang="en-CA" sz="1800" dirty="0" err="1"/>
              <a:t>Makarim</a:t>
            </a:r>
            <a:r>
              <a:rPr lang="en-CA" sz="1800" dirty="0"/>
              <a:t> Al-</a:t>
            </a:r>
            <a:r>
              <a:rPr lang="en-CA" sz="1800" dirty="0" err="1"/>
              <a:t>Akhlaq</a:t>
            </a:r>
            <a:endParaRPr lang="en-US" sz="1800" dirty="0"/>
          </a:p>
        </p:txBody>
      </p:sp>
    </p:spTree>
    <p:extLst>
      <p:ext uri="{BB962C8B-B14F-4D97-AF65-F5344CB8AC3E}">
        <p14:creationId xmlns:p14="http://schemas.microsoft.com/office/powerpoint/2010/main" val="416043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127-AE00-F541-9466-EA4B5291624A}"/>
              </a:ext>
            </a:extLst>
          </p:cNvPr>
          <p:cNvSpPr>
            <a:spLocks noGrp="1"/>
          </p:cNvSpPr>
          <p:nvPr>
            <p:ph type="title"/>
          </p:nvPr>
        </p:nvSpPr>
        <p:spPr>
          <a:xfrm>
            <a:off x="720000" y="619200"/>
            <a:ext cx="10728322" cy="764757"/>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33DEBF92-F214-154F-8E7B-9A26333AED86}"/>
              </a:ext>
            </a:extLst>
          </p:cNvPr>
          <p:cNvSpPr>
            <a:spLocks noGrp="1"/>
          </p:cNvSpPr>
          <p:nvPr>
            <p:ph idx="1"/>
          </p:nvPr>
        </p:nvSpPr>
        <p:spPr>
          <a:xfrm>
            <a:off x="720000" y="1383958"/>
            <a:ext cx="10728325" cy="4385018"/>
          </a:xfrm>
        </p:spPr>
        <p:txBody>
          <a:bodyPr>
            <a:normAutofit/>
          </a:bodyPr>
          <a:lstStyle/>
          <a:p>
            <a:r>
              <a:rPr lang="en-US" sz="2400" dirty="0"/>
              <a:t>According to the dream of </a:t>
            </a:r>
            <a:r>
              <a:rPr lang="en-US" sz="2400" dirty="0" err="1"/>
              <a:t>Atikah</a:t>
            </a:r>
            <a:r>
              <a:rPr lang="en-US" sz="2400" dirty="0"/>
              <a:t>, every household participated in the Battle of </a:t>
            </a:r>
            <a:r>
              <a:rPr lang="en-US" sz="2400" dirty="0" err="1"/>
              <a:t>Badr</a:t>
            </a:r>
            <a:r>
              <a:rPr lang="en-US" sz="2400" dirty="0"/>
              <a:t>.</a:t>
            </a:r>
          </a:p>
          <a:p>
            <a:r>
              <a:rPr lang="en-US" sz="2400" dirty="0"/>
              <a:t>Does this include Abu </a:t>
            </a:r>
            <a:r>
              <a:rPr lang="en-US" sz="2400" dirty="0" err="1"/>
              <a:t>Lahab</a:t>
            </a:r>
            <a:r>
              <a:rPr lang="en-US" sz="2400" dirty="0"/>
              <a:t>?</a:t>
            </a:r>
          </a:p>
          <a:p>
            <a:r>
              <a:rPr lang="en-CA" sz="2400" dirty="0"/>
              <a:t>Abu </a:t>
            </a:r>
            <a:r>
              <a:rPr lang="en-CA" sz="2400" dirty="0" err="1"/>
              <a:t>Lahab</a:t>
            </a:r>
            <a:r>
              <a:rPr lang="en-CA" sz="2400" dirty="0"/>
              <a:t> himself, who was the uncle of the Prophet decided not to go and instead found someone to go in his place. </a:t>
            </a:r>
          </a:p>
          <a:p>
            <a:r>
              <a:rPr lang="en-CA" sz="2400" dirty="0"/>
              <a:t>The person who was sent in his place was Al-’As ibn </a:t>
            </a:r>
            <a:r>
              <a:rPr lang="en-CA" sz="2400" dirty="0" err="1"/>
              <a:t>Wai’l</a:t>
            </a:r>
            <a:r>
              <a:rPr lang="en-CA" sz="2400" dirty="0"/>
              <a:t>, who had an outstanding loan of 4,000 dirhams with Abu </a:t>
            </a:r>
            <a:r>
              <a:rPr lang="en-CA" sz="2400" dirty="0" err="1"/>
              <a:t>Lahab</a:t>
            </a:r>
            <a:r>
              <a:rPr lang="en-CA" sz="2400" dirty="0"/>
              <a:t>. So Abu </a:t>
            </a:r>
            <a:r>
              <a:rPr lang="en-CA" sz="2400" dirty="0" err="1"/>
              <a:t>Lahab</a:t>
            </a:r>
            <a:r>
              <a:rPr lang="en-CA" sz="2400" dirty="0"/>
              <a:t> said, "Go in my place and I'll forgive this loan and wipe it out." So this person went and Abu </a:t>
            </a:r>
            <a:r>
              <a:rPr lang="en-CA" sz="2400" dirty="0" err="1"/>
              <a:t>Lahab</a:t>
            </a:r>
            <a:r>
              <a:rPr lang="en-CA" sz="2400" dirty="0"/>
              <a:t> did not go.</a:t>
            </a:r>
            <a:endParaRPr lang="en-US" sz="2400" dirty="0"/>
          </a:p>
        </p:txBody>
      </p:sp>
    </p:spTree>
    <p:extLst>
      <p:ext uri="{BB962C8B-B14F-4D97-AF65-F5344CB8AC3E}">
        <p14:creationId xmlns:p14="http://schemas.microsoft.com/office/powerpoint/2010/main" val="267061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B0A3-69BE-1143-881E-C1DF4E6FDF3F}"/>
              </a:ext>
            </a:extLst>
          </p:cNvPr>
          <p:cNvSpPr>
            <a:spLocks noGrp="1"/>
          </p:cNvSpPr>
          <p:nvPr>
            <p:ph type="title"/>
          </p:nvPr>
        </p:nvSpPr>
        <p:spPr>
          <a:xfrm>
            <a:off x="720000" y="619200"/>
            <a:ext cx="10728322" cy="777114"/>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6D7E7075-F3F2-C844-9D69-F4304DC41289}"/>
              </a:ext>
            </a:extLst>
          </p:cNvPr>
          <p:cNvSpPr>
            <a:spLocks noGrp="1"/>
          </p:cNvSpPr>
          <p:nvPr>
            <p:ph idx="1"/>
          </p:nvPr>
        </p:nvSpPr>
        <p:spPr>
          <a:xfrm>
            <a:off x="720000" y="1223320"/>
            <a:ext cx="10728325" cy="4545656"/>
          </a:xfrm>
        </p:spPr>
        <p:txBody>
          <a:bodyPr/>
          <a:lstStyle/>
          <a:p>
            <a:r>
              <a:rPr lang="en-CA" dirty="0"/>
              <a:t> Prophet  spent the whole night awake supplicating to God and making prolonged sajdah. And he said:</a:t>
            </a:r>
          </a:p>
          <a:p>
            <a:endParaRPr lang="en-CA" dirty="0"/>
          </a:p>
          <a:p>
            <a:pPr marL="0" indent="0" algn="ctr">
              <a:buNone/>
            </a:pPr>
            <a:r>
              <a:rPr lang="ar-SA" sz="2400" dirty="0"/>
              <a:t>"اللَّهُمَّ أَنْجِزْ لي ما وَعَدْتَنِي، اللَّهُمَّ آتِ ما وَعَدْتَنِي، اللَّهُمَّ إنْ تُهْلِكْ هذِه العِصَابَةَ مِن أَهْلِ الإسْلَامِ لا تُعْبَدْ في الأرْضِ</a:t>
            </a:r>
            <a:endParaRPr lang="en-CA" sz="2400" dirty="0"/>
          </a:p>
          <a:p>
            <a:endParaRPr lang="en-CA" dirty="0"/>
          </a:p>
          <a:p>
            <a:r>
              <a:rPr lang="en-CA" dirty="0"/>
              <a:t>, "O God, if You destroy this group, You are not going to be worshiped on earth" </a:t>
            </a:r>
            <a:endParaRPr lang="en-US" dirty="0"/>
          </a:p>
        </p:txBody>
      </p:sp>
    </p:spTree>
    <p:extLst>
      <p:ext uri="{BB962C8B-B14F-4D97-AF65-F5344CB8AC3E}">
        <p14:creationId xmlns:p14="http://schemas.microsoft.com/office/powerpoint/2010/main" val="2250903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A31AC-7E3A-BF44-BD55-D3CC3777E702}"/>
              </a:ext>
            </a:extLst>
          </p:cNvPr>
          <p:cNvSpPr>
            <a:spLocks noGrp="1"/>
          </p:cNvSpPr>
          <p:nvPr>
            <p:ph type="title"/>
          </p:nvPr>
        </p:nvSpPr>
        <p:spPr>
          <a:xfrm>
            <a:off x="720000" y="619200"/>
            <a:ext cx="10728322" cy="789470"/>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881FA674-76FB-4D4D-94C3-07BC532EF299}"/>
              </a:ext>
            </a:extLst>
          </p:cNvPr>
          <p:cNvSpPr>
            <a:spLocks noGrp="1"/>
          </p:cNvSpPr>
          <p:nvPr>
            <p:ph idx="1"/>
          </p:nvPr>
        </p:nvSpPr>
        <p:spPr>
          <a:xfrm>
            <a:off x="720000" y="1408670"/>
            <a:ext cx="10728325" cy="4360305"/>
          </a:xfrm>
        </p:spPr>
        <p:txBody>
          <a:bodyPr/>
          <a:lstStyle/>
          <a:p>
            <a:r>
              <a:rPr lang="en-CA" dirty="0"/>
              <a:t> In the middle of the night, light rain began to fall:</a:t>
            </a:r>
          </a:p>
          <a:p>
            <a:pPr marL="0" indent="0" algn="ctr">
              <a:buNone/>
            </a:pPr>
            <a:r>
              <a:rPr lang="ar-SA" sz="2400" dirty="0"/>
              <a:t>إِذْ يُغَشِّيكُمُ </a:t>
            </a:r>
            <a:r>
              <a:rPr lang="ar-SA" sz="2400" dirty="0" err="1"/>
              <a:t>ٱلنُّعَاسَ</a:t>
            </a:r>
            <a:r>
              <a:rPr lang="ar-SA" sz="2400" dirty="0"/>
              <a:t> أَمَنَةً مِّنْهُ وَيُنَزِّلُ عَلَيْكُم مِّنَ </a:t>
            </a:r>
            <a:r>
              <a:rPr lang="ar-SA" sz="2400" dirty="0" err="1"/>
              <a:t>ٱلسَّمَآءِ</a:t>
            </a:r>
            <a:r>
              <a:rPr lang="ar-SA" sz="2400" dirty="0"/>
              <a:t> </a:t>
            </a:r>
            <a:r>
              <a:rPr lang="ar-SA" sz="2400" dirty="0" err="1"/>
              <a:t>مَآءً</a:t>
            </a:r>
            <a:r>
              <a:rPr lang="ar-SA" sz="2400" dirty="0"/>
              <a:t> لِّيُطَهِّرَكُم </a:t>
            </a:r>
            <a:r>
              <a:rPr lang="ar-SA" sz="2400" dirty="0" err="1"/>
              <a:t>بِهِۦ</a:t>
            </a:r>
            <a:r>
              <a:rPr lang="ar-SA" sz="2400" dirty="0"/>
              <a:t> وَيُذْهِبَ عَنكُمْ رِجْزَ </a:t>
            </a:r>
            <a:r>
              <a:rPr lang="ar-SA" sz="2400" dirty="0" err="1"/>
              <a:t>ٱلشَّيْطَـٰنِ</a:t>
            </a:r>
            <a:r>
              <a:rPr lang="ar-SA" sz="2400" dirty="0"/>
              <a:t> وَلِيَرْبِطَ </a:t>
            </a:r>
            <a:r>
              <a:rPr lang="ar-SA" sz="2400" dirty="0" err="1"/>
              <a:t>عَلَىٰ</a:t>
            </a:r>
            <a:r>
              <a:rPr lang="ar-SA" sz="2400" dirty="0"/>
              <a:t> قُلُوبِكُمْ وَيُثَبِّتَ بِهِ </a:t>
            </a:r>
            <a:r>
              <a:rPr lang="ar-SA" sz="2400" dirty="0" err="1"/>
              <a:t>ٱلْأَقْدَامَ</a:t>
            </a:r>
            <a:endParaRPr lang="en-US" sz="2400" dirty="0"/>
          </a:p>
          <a:p>
            <a:pPr marL="0" indent="0" algn="ctr">
              <a:buNone/>
            </a:pPr>
            <a:r>
              <a:rPr lang="en-CA" dirty="0"/>
              <a:t>“[Remember] when He overwhelmed you with drowsiness [giving] security from Him and sent down upon you from the sky, rain by which to purify you and remove from you the evil [suggestions] of Satan and to make steadfast your hearts and plant firmly thereby your feet</a:t>
            </a:r>
            <a:r>
              <a:rPr lang="en-CA"/>
              <a:t>.” Quran 8:11</a:t>
            </a:r>
            <a:endParaRPr lang="en-US" sz="2400" dirty="0"/>
          </a:p>
        </p:txBody>
      </p:sp>
    </p:spTree>
    <p:extLst>
      <p:ext uri="{BB962C8B-B14F-4D97-AF65-F5344CB8AC3E}">
        <p14:creationId xmlns:p14="http://schemas.microsoft.com/office/powerpoint/2010/main" val="2622398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CD0B7-7D00-EF46-96CC-942A74AD7598}"/>
              </a:ext>
            </a:extLst>
          </p:cNvPr>
          <p:cNvSpPr>
            <a:spLocks noGrp="1"/>
          </p:cNvSpPr>
          <p:nvPr>
            <p:ph type="title"/>
          </p:nvPr>
        </p:nvSpPr>
        <p:spPr>
          <a:xfrm>
            <a:off x="720000" y="619200"/>
            <a:ext cx="10728322" cy="814184"/>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67DD1FB4-1B8F-9145-A111-126FDDC828F5}"/>
              </a:ext>
            </a:extLst>
          </p:cNvPr>
          <p:cNvSpPr>
            <a:spLocks noGrp="1"/>
          </p:cNvSpPr>
          <p:nvPr>
            <p:ph idx="1"/>
          </p:nvPr>
        </p:nvSpPr>
        <p:spPr>
          <a:xfrm>
            <a:off x="720000" y="1433384"/>
            <a:ext cx="10728325" cy="4335591"/>
          </a:xfrm>
        </p:spPr>
        <p:txBody>
          <a:bodyPr/>
          <a:lstStyle/>
          <a:p>
            <a:r>
              <a:rPr lang="en-CA" dirty="0"/>
              <a:t> </a:t>
            </a:r>
            <a:r>
              <a:rPr lang="en-CA" sz="2400" dirty="0" err="1"/>
              <a:t>Utbah</a:t>
            </a:r>
            <a:r>
              <a:rPr lang="en-CA" sz="2400" dirty="0"/>
              <a:t> ibn </a:t>
            </a:r>
            <a:r>
              <a:rPr lang="en-CA" sz="2400" dirty="0" err="1"/>
              <a:t>Rabi'ah</a:t>
            </a:r>
            <a:r>
              <a:rPr lang="en-CA" sz="2400" dirty="0"/>
              <a:t> initially did not go.</a:t>
            </a:r>
          </a:p>
          <a:p>
            <a:r>
              <a:rPr lang="en-CA" sz="2400" dirty="0"/>
              <a:t>He was a relative of the Prophet.</a:t>
            </a:r>
          </a:p>
          <a:p>
            <a:r>
              <a:rPr lang="en-CA" sz="2400" dirty="0"/>
              <a:t>He decided not to fight because they were his blood relatives. However his brother </a:t>
            </a:r>
            <a:r>
              <a:rPr lang="en-CA" sz="2400" dirty="0" err="1"/>
              <a:t>Shaybah</a:t>
            </a:r>
            <a:r>
              <a:rPr lang="en-CA" sz="2400" dirty="0"/>
              <a:t> said, "If we abandon our people at a time such as this crucial time, then for the rest of our lives we will have to suffer mockery and humiliation."</a:t>
            </a:r>
            <a:endParaRPr lang="en-US" sz="2400" dirty="0"/>
          </a:p>
        </p:txBody>
      </p:sp>
    </p:spTree>
    <p:extLst>
      <p:ext uri="{BB962C8B-B14F-4D97-AF65-F5344CB8AC3E}">
        <p14:creationId xmlns:p14="http://schemas.microsoft.com/office/powerpoint/2010/main" val="3987770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7D3C3-5258-BB41-A61D-946768158A91}"/>
              </a:ext>
            </a:extLst>
          </p:cNvPr>
          <p:cNvSpPr>
            <a:spLocks noGrp="1"/>
          </p:cNvSpPr>
          <p:nvPr>
            <p:ph type="title"/>
          </p:nvPr>
        </p:nvSpPr>
        <p:spPr>
          <a:xfrm>
            <a:off x="720000" y="619200"/>
            <a:ext cx="10728322" cy="727686"/>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F59E7AFC-37A5-8144-8155-34E7E209A3AB}"/>
              </a:ext>
            </a:extLst>
          </p:cNvPr>
          <p:cNvSpPr>
            <a:spLocks noGrp="1"/>
          </p:cNvSpPr>
          <p:nvPr>
            <p:ph idx="1"/>
          </p:nvPr>
        </p:nvSpPr>
        <p:spPr>
          <a:xfrm>
            <a:off x="720000" y="1346886"/>
            <a:ext cx="10728325" cy="4422089"/>
          </a:xfrm>
        </p:spPr>
        <p:txBody>
          <a:bodyPr>
            <a:normAutofit lnSpcReduction="10000"/>
          </a:bodyPr>
          <a:lstStyle/>
          <a:p>
            <a:r>
              <a:rPr lang="en-CA" sz="2400" dirty="0" err="1"/>
              <a:t>Umayyah</a:t>
            </a:r>
            <a:r>
              <a:rPr lang="en-CA" sz="2400" dirty="0"/>
              <a:t> ibn Khalaf</a:t>
            </a:r>
            <a:r>
              <a:rPr lang="ar-SA" sz="2400" dirty="0"/>
              <a:t>, </a:t>
            </a:r>
            <a:r>
              <a:rPr lang="en-CA" sz="2400" dirty="0"/>
              <a:t>the master of Bilal, was the stereotypical coward - overly fed huge man wearing fancy garments etc. He has a lot of money and a lot of slaves, but no skills of war.</a:t>
            </a:r>
          </a:p>
          <a:p>
            <a:r>
              <a:rPr lang="en-CA" sz="2400" dirty="0"/>
              <a:t>When </a:t>
            </a:r>
            <a:r>
              <a:rPr lang="en-CA" sz="2400" dirty="0" err="1"/>
              <a:t>Umayyah</a:t>
            </a:r>
            <a:r>
              <a:rPr lang="en-CA" sz="2400" dirty="0"/>
              <a:t> heard of the battle, he found someone to represent him, paid him a small fortune and said, "This man will represent me," so he was happy he managed to get out. But </a:t>
            </a:r>
            <a:r>
              <a:rPr lang="en-CA" sz="2400" dirty="0" err="1"/>
              <a:t>Umayyah</a:t>
            </a:r>
            <a:r>
              <a:rPr lang="en-CA" sz="2400" dirty="0"/>
              <a:t> was ultimately one of the seniors/leaders of the Quraysh - his presence would bring great morale to the troops, so Abu </a:t>
            </a:r>
            <a:r>
              <a:rPr lang="en-CA" sz="2400" dirty="0" err="1"/>
              <a:t>Jahl</a:t>
            </a:r>
            <a:r>
              <a:rPr lang="en-CA" sz="2400" dirty="0"/>
              <a:t> said, "If you do not go, this will demoralize many people. You are the sayyid of this whole valley! [So you must go!]" But still </a:t>
            </a:r>
            <a:r>
              <a:rPr lang="en-CA" sz="2400" dirty="0" err="1"/>
              <a:t>Umayyah</a:t>
            </a:r>
            <a:r>
              <a:rPr lang="en-CA" sz="2400" dirty="0"/>
              <a:t> was hesitant.</a:t>
            </a:r>
            <a:endParaRPr lang="en-US" sz="2400" dirty="0"/>
          </a:p>
        </p:txBody>
      </p:sp>
    </p:spTree>
    <p:extLst>
      <p:ext uri="{BB962C8B-B14F-4D97-AF65-F5344CB8AC3E}">
        <p14:creationId xmlns:p14="http://schemas.microsoft.com/office/powerpoint/2010/main" val="1226229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4E3A-11EF-7245-8445-4192EC8969EF}"/>
              </a:ext>
            </a:extLst>
          </p:cNvPr>
          <p:cNvSpPr>
            <a:spLocks noGrp="1"/>
          </p:cNvSpPr>
          <p:nvPr>
            <p:ph type="title"/>
          </p:nvPr>
        </p:nvSpPr>
        <p:spPr>
          <a:xfrm>
            <a:off x="720000" y="619200"/>
            <a:ext cx="10728322" cy="727686"/>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1A024B8A-0A84-7744-A974-6C4117954CD4}"/>
              </a:ext>
            </a:extLst>
          </p:cNvPr>
          <p:cNvSpPr>
            <a:spLocks noGrp="1"/>
          </p:cNvSpPr>
          <p:nvPr>
            <p:ph idx="1"/>
          </p:nvPr>
        </p:nvSpPr>
        <p:spPr>
          <a:xfrm>
            <a:off x="720000" y="1346886"/>
            <a:ext cx="10728325" cy="4891914"/>
          </a:xfrm>
        </p:spPr>
        <p:txBody>
          <a:bodyPr>
            <a:noAutofit/>
          </a:bodyPr>
          <a:lstStyle/>
          <a:p>
            <a:r>
              <a:rPr lang="en-CA" sz="2400" dirty="0"/>
              <a:t>Abu </a:t>
            </a:r>
            <a:r>
              <a:rPr lang="en-CA" sz="2400" dirty="0" err="1"/>
              <a:t>Jahl</a:t>
            </a:r>
            <a:r>
              <a:rPr lang="en-CA" sz="2400" dirty="0"/>
              <a:t> then went to </a:t>
            </a:r>
            <a:r>
              <a:rPr lang="en-CA" sz="2400" dirty="0" err="1"/>
              <a:t>Uqba</a:t>
            </a:r>
            <a:r>
              <a:rPr lang="en-CA" sz="2400" dirty="0"/>
              <a:t> and they devised a tactic to make sure he goes out. </a:t>
            </a:r>
          </a:p>
          <a:p>
            <a:r>
              <a:rPr lang="en-CA" sz="2400" dirty="0"/>
              <a:t>When </a:t>
            </a:r>
            <a:r>
              <a:rPr lang="en-CA" sz="2400" dirty="0" err="1"/>
              <a:t>Umayyah</a:t>
            </a:r>
            <a:r>
              <a:rPr lang="en-CA" sz="2400" dirty="0"/>
              <a:t> is sitting in the public space on a fancy carpet with his entourage, </a:t>
            </a:r>
            <a:r>
              <a:rPr lang="en-CA" sz="2400" dirty="0" err="1"/>
              <a:t>Uqba</a:t>
            </a:r>
            <a:r>
              <a:rPr lang="en-CA" sz="2400" dirty="0"/>
              <a:t> came to him with a perfume burner and coal underneath it, of the type that women use. And he said, "This is your gift, O </a:t>
            </a:r>
            <a:r>
              <a:rPr lang="en-CA" sz="2400" dirty="0" err="1"/>
              <a:t>Umayyah</a:t>
            </a:r>
            <a:r>
              <a:rPr lang="en-CA" sz="2400" dirty="0"/>
              <a:t>! Perfume yourself as you are worthy of being perfumed!" i.e. "You are no man." </a:t>
            </a:r>
          </a:p>
          <a:p>
            <a:r>
              <a:rPr lang="en-CA" sz="2400" dirty="0" err="1"/>
              <a:t>Umayyah</a:t>
            </a:r>
            <a:r>
              <a:rPr lang="en-CA" sz="2400" dirty="0"/>
              <a:t> understood what's going on - so he stood up and cursed </a:t>
            </a:r>
            <a:r>
              <a:rPr lang="en-CA" sz="2400" dirty="0" err="1"/>
              <a:t>Uqba</a:t>
            </a:r>
            <a:r>
              <a:rPr lang="en-CA" sz="2400" dirty="0"/>
              <a:t> and whoever sent </a:t>
            </a:r>
            <a:r>
              <a:rPr lang="en-CA" sz="2400" dirty="0" err="1"/>
              <a:t>Uqba</a:t>
            </a:r>
            <a:r>
              <a:rPr lang="en-CA" sz="2400" dirty="0"/>
              <a:t> (because he knows </a:t>
            </a:r>
            <a:r>
              <a:rPr lang="en-CA" sz="2400" dirty="0" err="1"/>
              <a:t>Uqba</a:t>
            </a:r>
            <a:r>
              <a:rPr lang="en-CA" sz="2400" dirty="0"/>
              <a:t> is not smart enough to do this himself). </a:t>
            </a:r>
            <a:r>
              <a:rPr lang="en-CA" sz="2400" dirty="0" err="1"/>
              <a:t>Umayya</a:t>
            </a:r>
            <a:r>
              <a:rPr lang="en-CA" sz="2400" dirty="0"/>
              <a:t> was so insulted he finally changed his mind. </a:t>
            </a:r>
            <a:endParaRPr lang="en-US" sz="2400" dirty="0"/>
          </a:p>
        </p:txBody>
      </p:sp>
    </p:spTree>
    <p:extLst>
      <p:ext uri="{BB962C8B-B14F-4D97-AF65-F5344CB8AC3E}">
        <p14:creationId xmlns:p14="http://schemas.microsoft.com/office/powerpoint/2010/main" val="423701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4521-1C7F-604F-852E-2116A1EEE894}"/>
              </a:ext>
            </a:extLst>
          </p:cNvPr>
          <p:cNvSpPr>
            <a:spLocks noGrp="1"/>
          </p:cNvSpPr>
          <p:nvPr>
            <p:ph type="title"/>
          </p:nvPr>
        </p:nvSpPr>
        <p:spPr>
          <a:xfrm>
            <a:off x="720000" y="619200"/>
            <a:ext cx="10728322" cy="814184"/>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C5151C48-0609-A043-A0C1-D0B8F847ADE7}"/>
              </a:ext>
            </a:extLst>
          </p:cNvPr>
          <p:cNvSpPr>
            <a:spLocks noGrp="1"/>
          </p:cNvSpPr>
          <p:nvPr>
            <p:ph idx="1"/>
          </p:nvPr>
        </p:nvSpPr>
        <p:spPr>
          <a:xfrm>
            <a:off x="720000" y="1433384"/>
            <a:ext cx="10728325" cy="4335591"/>
          </a:xfrm>
        </p:spPr>
        <p:txBody>
          <a:bodyPr/>
          <a:lstStyle/>
          <a:p>
            <a:r>
              <a:rPr lang="en-CA" dirty="0"/>
              <a:t>Recall when the event of the intestines being thrown on the Prophet happened, the Prophet stood up and made a supplication to God:</a:t>
            </a:r>
          </a:p>
          <a:p>
            <a:endParaRPr lang="en-CA" dirty="0"/>
          </a:p>
          <a:p>
            <a:r>
              <a:rPr lang="en-CA" dirty="0"/>
              <a:t>"O God, I leave you to deal with... [and he mentioned all of the 7 or 8 people by name (i.e. </a:t>
            </a:r>
            <a:r>
              <a:rPr lang="en-CA" dirty="0" err="1"/>
              <a:t>Umayyah</a:t>
            </a:r>
            <a:r>
              <a:rPr lang="en-CA" dirty="0"/>
              <a:t>, Abu </a:t>
            </a:r>
            <a:r>
              <a:rPr lang="en-CA" dirty="0" err="1"/>
              <a:t>Jahl</a:t>
            </a:r>
            <a:r>
              <a:rPr lang="en-CA" dirty="0"/>
              <a:t>, </a:t>
            </a:r>
            <a:r>
              <a:rPr lang="en-CA" dirty="0" err="1"/>
              <a:t>Uqba</a:t>
            </a:r>
            <a:r>
              <a:rPr lang="en-CA" dirty="0"/>
              <a:t>, etc.)].”</a:t>
            </a:r>
          </a:p>
          <a:p>
            <a:r>
              <a:rPr lang="en-CA" dirty="0"/>
              <a:t> And every single one whom he mentioned will be of the first people to die in </a:t>
            </a:r>
            <a:r>
              <a:rPr lang="en-CA" dirty="0" err="1"/>
              <a:t>Badr</a:t>
            </a:r>
            <a:r>
              <a:rPr lang="en-CA" dirty="0"/>
              <a:t>. Note </a:t>
            </a:r>
            <a:r>
              <a:rPr lang="en-CA" dirty="0" err="1"/>
              <a:t>Umayyah</a:t>
            </a:r>
            <a:r>
              <a:rPr lang="en-CA" dirty="0"/>
              <a:t> is one of them. He is one of the people destined to die in </a:t>
            </a:r>
            <a:r>
              <a:rPr lang="en-CA" dirty="0" err="1"/>
              <a:t>Badr</a:t>
            </a:r>
            <a:r>
              <a:rPr lang="en-CA" dirty="0"/>
              <a:t>. So </a:t>
            </a:r>
            <a:r>
              <a:rPr lang="en-CA" dirty="0" err="1"/>
              <a:t>Umayyah</a:t>
            </a:r>
            <a:r>
              <a:rPr lang="en-CA" dirty="0"/>
              <a:t> as well began to make preparations to join the Quraysh’s army.</a:t>
            </a:r>
            <a:endParaRPr lang="en-US" dirty="0"/>
          </a:p>
        </p:txBody>
      </p:sp>
    </p:spTree>
    <p:extLst>
      <p:ext uri="{BB962C8B-B14F-4D97-AF65-F5344CB8AC3E}">
        <p14:creationId xmlns:p14="http://schemas.microsoft.com/office/powerpoint/2010/main" val="2667745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C1520-89D5-6D4A-95DA-73B551B871EA}"/>
              </a:ext>
            </a:extLst>
          </p:cNvPr>
          <p:cNvSpPr>
            <a:spLocks noGrp="1"/>
          </p:cNvSpPr>
          <p:nvPr>
            <p:ph type="title"/>
          </p:nvPr>
        </p:nvSpPr>
        <p:spPr>
          <a:xfrm>
            <a:off x="720000" y="619200"/>
            <a:ext cx="10728322" cy="752400"/>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18B861D5-183A-5C4D-A676-0A11B230ADCB}"/>
              </a:ext>
            </a:extLst>
          </p:cNvPr>
          <p:cNvSpPr>
            <a:spLocks noGrp="1"/>
          </p:cNvSpPr>
          <p:nvPr>
            <p:ph idx="1"/>
          </p:nvPr>
        </p:nvSpPr>
        <p:spPr>
          <a:xfrm>
            <a:off x="720000" y="1371600"/>
            <a:ext cx="10728325" cy="4397375"/>
          </a:xfrm>
        </p:spPr>
        <p:txBody>
          <a:bodyPr>
            <a:normAutofit/>
          </a:bodyPr>
          <a:lstStyle/>
          <a:p>
            <a:r>
              <a:rPr lang="en-US" sz="2400" dirty="0"/>
              <a:t>The Quraysh army:</a:t>
            </a:r>
          </a:p>
          <a:p>
            <a:r>
              <a:rPr lang="en-CA" sz="2400" dirty="0"/>
              <a:t>It is said there were 1,300 people, Abu </a:t>
            </a:r>
            <a:r>
              <a:rPr lang="en-CA" sz="2400" dirty="0" err="1"/>
              <a:t>Jahl</a:t>
            </a:r>
            <a:r>
              <a:rPr lang="en-CA" sz="2400" dirty="0"/>
              <a:t> was their undisputed main leader, they had over 100 horses, over 600 suits of armor, [and probably around] 500 camels not only to ride on but also to use as food (it's said every day they slaughtered 10 camels); they even brought along their singing girls for morale boosting.</a:t>
            </a:r>
            <a:endParaRPr lang="en-US" sz="2400" dirty="0"/>
          </a:p>
        </p:txBody>
      </p:sp>
    </p:spTree>
    <p:extLst>
      <p:ext uri="{BB962C8B-B14F-4D97-AF65-F5344CB8AC3E}">
        <p14:creationId xmlns:p14="http://schemas.microsoft.com/office/powerpoint/2010/main" val="3402097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5A275-9F33-CF44-B7A1-38FC5723A46C}"/>
              </a:ext>
            </a:extLst>
          </p:cNvPr>
          <p:cNvSpPr>
            <a:spLocks noGrp="1"/>
          </p:cNvSpPr>
          <p:nvPr>
            <p:ph type="title"/>
          </p:nvPr>
        </p:nvSpPr>
        <p:spPr>
          <a:xfrm>
            <a:off x="720000" y="619200"/>
            <a:ext cx="10728322" cy="678259"/>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A3FF429E-0211-5F41-903D-B6AEA277EF9C}"/>
              </a:ext>
            </a:extLst>
          </p:cNvPr>
          <p:cNvSpPr>
            <a:spLocks noGrp="1"/>
          </p:cNvSpPr>
          <p:nvPr>
            <p:ph idx="1"/>
          </p:nvPr>
        </p:nvSpPr>
        <p:spPr>
          <a:xfrm>
            <a:off x="720000" y="1383958"/>
            <a:ext cx="10728325" cy="4385018"/>
          </a:xfrm>
        </p:spPr>
        <p:txBody>
          <a:bodyPr>
            <a:normAutofit/>
          </a:bodyPr>
          <a:lstStyle/>
          <a:p>
            <a:pPr marL="0" indent="0" algn="ctr">
              <a:buNone/>
            </a:pPr>
            <a:r>
              <a:rPr lang="ar-SA" sz="2400" dirty="0"/>
              <a:t>وَلَا تَكُونُوا۟ </a:t>
            </a:r>
            <a:r>
              <a:rPr lang="ar-SA" sz="2400" dirty="0" err="1"/>
              <a:t>كَٱلَّذِينَ</a:t>
            </a:r>
            <a:r>
              <a:rPr lang="ar-SA" sz="2400" dirty="0"/>
              <a:t> خَرَجُوا۟ مِن </a:t>
            </a:r>
            <a:r>
              <a:rPr lang="ar-SA" sz="2400" dirty="0" err="1"/>
              <a:t>دِيَـٰرِهِم</a:t>
            </a:r>
            <a:r>
              <a:rPr lang="ar-SA" sz="2400" dirty="0"/>
              <a:t> بَطَرًا </a:t>
            </a:r>
            <a:r>
              <a:rPr lang="ar-SA" sz="2400" dirty="0" err="1"/>
              <a:t>وَرِئَآءَ</a:t>
            </a:r>
            <a:r>
              <a:rPr lang="ar-SA" sz="2400" dirty="0"/>
              <a:t> </a:t>
            </a:r>
            <a:r>
              <a:rPr lang="ar-SA" sz="2400" dirty="0" err="1"/>
              <a:t>ٱلنَّاسِ</a:t>
            </a:r>
            <a:r>
              <a:rPr lang="ar-SA" sz="2400" dirty="0"/>
              <a:t> وَيَصُدُّونَ عَن سَبِيلِ </a:t>
            </a:r>
            <a:r>
              <a:rPr lang="ar-SA" sz="2400" dirty="0" err="1"/>
              <a:t>ٱللَّهِ</a:t>
            </a:r>
            <a:r>
              <a:rPr lang="ar-SA" sz="2400" dirty="0"/>
              <a:t> </a:t>
            </a:r>
            <a:r>
              <a:rPr lang="ar-SA" sz="2400" dirty="0" err="1"/>
              <a:t>وَٱللَّهُ</a:t>
            </a:r>
            <a:r>
              <a:rPr lang="ar-SA" sz="2400" dirty="0"/>
              <a:t> بِمَا يَعْمَلُونَ مُحِيطٌ</a:t>
            </a:r>
            <a:endParaRPr lang="en-US" sz="2400" dirty="0"/>
          </a:p>
          <a:p>
            <a:pPr marL="0" indent="0" algn="ctr">
              <a:buNone/>
            </a:pPr>
            <a:endParaRPr lang="en-US" sz="2400" dirty="0"/>
          </a:p>
          <a:p>
            <a:pPr marL="0" indent="0" algn="ctr">
              <a:buNone/>
            </a:pPr>
            <a:r>
              <a:rPr lang="en-CA" sz="2400" dirty="0"/>
              <a:t>“And do not be like those who came forth from their homes insolently and to be seen by people and avert [them] from the way of God. And God is encompassing of what they do.” Quran 8:47</a:t>
            </a:r>
            <a:endParaRPr lang="en-US" sz="2400" dirty="0"/>
          </a:p>
        </p:txBody>
      </p:sp>
    </p:spTree>
    <p:extLst>
      <p:ext uri="{BB962C8B-B14F-4D97-AF65-F5344CB8AC3E}">
        <p14:creationId xmlns:p14="http://schemas.microsoft.com/office/powerpoint/2010/main" val="212086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938D1-BDA3-C547-AC08-BC57350818FA}"/>
              </a:ext>
            </a:extLst>
          </p:cNvPr>
          <p:cNvSpPr>
            <a:spLocks noGrp="1"/>
          </p:cNvSpPr>
          <p:nvPr>
            <p:ph type="title"/>
          </p:nvPr>
        </p:nvSpPr>
        <p:spPr>
          <a:xfrm>
            <a:off x="720000" y="619200"/>
            <a:ext cx="10728322" cy="752400"/>
          </a:xfrm>
        </p:spPr>
        <p:txBody>
          <a:bodyPr/>
          <a:lstStyle/>
          <a:p>
            <a:pPr algn="ctr"/>
            <a:r>
              <a:rPr lang="en-US" dirty="0"/>
              <a:t>Preparing for Battle</a:t>
            </a:r>
          </a:p>
        </p:txBody>
      </p:sp>
      <p:sp>
        <p:nvSpPr>
          <p:cNvPr id="3" name="Content Placeholder 2">
            <a:extLst>
              <a:ext uri="{FF2B5EF4-FFF2-40B4-BE49-F238E27FC236}">
                <a16:creationId xmlns:a16="http://schemas.microsoft.com/office/drawing/2014/main" id="{CB221A9E-87E7-6A4D-88B9-3900FEF32BB3}"/>
              </a:ext>
            </a:extLst>
          </p:cNvPr>
          <p:cNvSpPr>
            <a:spLocks noGrp="1"/>
          </p:cNvSpPr>
          <p:nvPr>
            <p:ph idx="1"/>
          </p:nvPr>
        </p:nvSpPr>
        <p:spPr>
          <a:xfrm>
            <a:off x="720000" y="1371600"/>
            <a:ext cx="10728325" cy="4397375"/>
          </a:xfrm>
        </p:spPr>
        <p:txBody>
          <a:bodyPr>
            <a:normAutofit/>
          </a:bodyPr>
          <a:lstStyle/>
          <a:p>
            <a:r>
              <a:rPr lang="en-CA" sz="2400" dirty="0"/>
              <a:t>Once Abu Sufyan felt the caravan was safe and beyond the reach of the Muslims, he sent someone to tell the Quraysh that his caravan is now safe and that they can go back.</a:t>
            </a:r>
          </a:p>
          <a:p>
            <a:r>
              <a:rPr lang="en-CA" sz="2400" dirty="0"/>
              <a:t>. He said, "Go tell the army to return" etc. Once the person met the army, they reconvened to decide what to do. </a:t>
            </a:r>
            <a:r>
              <a:rPr lang="en-CA" sz="2400" dirty="0" err="1"/>
              <a:t>Utbah</a:t>
            </a:r>
            <a:r>
              <a:rPr lang="en-CA" sz="2400" dirty="0"/>
              <a:t> said, "Let's go back; the caravan is safe."</a:t>
            </a:r>
            <a:endParaRPr lang="en-US" sz="2400" dirty="0"/>
          </a:p>
        </p:txBody>
      </p:sp>
    </p:spTree>
    <p:extLst>
      <p:ext uri="{BB962C8B-B14F-4D97-AF65-F5344CB8AC3E}">
        <p14:creationId xmlns:p14="http://schemas.microsoft.com/office/powerpoint/2010/main" val="60879278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5993</TotalTime>
  <Words>1740</Words>
  <Application>Microsoft Macintosh PowerPoint</Application>
  <PresentationFormat>Widescreen</PresentationFormat>
  <Paragraphs>80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Avenir Next LT Pro</vt:lpstr>
      <vt:lpstr>Sagona Book</vt:lpstr>
      <vt:lpstr>The Hand Extrablack</vt:lpstr>
      <vt:lpstr>BlobVTI</vt:lpstr>
      <vt:lpstr>The Life of Prophet Muhammad</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lpstr>Preparing for Battle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678</cp:revision>
  <dcterms:created xsi:type="dcterms:W3CDTF">2020-11-25T07:02:27Z</dcterms:created>
  <dcterms:modified xsi:type="dcterms:W3CDTF">2021-12-02T01:46:17Z</dcterms:modified>
</cp:coreProperties>
</file>