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81" r:id="rId3"/>
    <p:sldId id="257" r:id="rId4"/>
    <p:sldId id="258" r:id="rId5"/>
    <p:sldId id="262" r:id="rId6"/>
    <p:sldId id="259" r:id="rId7"/>
    <p:sldId id="260" r:id="rId8"/>
    <p:sldId id="261"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50"/>
    <p:restoredTop sz="94778"/>
  </p:normalViewPr>
  <p:slideViewPr>
    <p:cSldViewPr snapToGrid="0" snapToObjects="1">
      <p:cViewPr varScale="1">
        <p:scale>
          <a:sx n="103" d="100"/>
          <a:sy n="103" d="100"/>
        </p:scale>
        <p:origin x="7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December 8,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December 8,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December 8,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December 8,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December 8,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December 8,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December 8,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December 8,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December 8,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December 8,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December 8,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December 8,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37</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874D0-EF75-9A4E-83D5-14C1EB0D2F77}"/>
              </a:ext>
            </a:extLst>
          </p:cNvPr>
          <p:cNvSpPr>
            <a:spLocks noGrp="1"/>
          </p:cNvSpPr>
          <p:nvPr>
            <p:ph type="title"/>
          </p:nvPr>
        </p:nvSpPr>
        <p:spPr>
          <a:xfrm>
            <a:off x="720000" y="619200"/>
            <a:ext cx="10728322" cy="752400"/>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02E97C9F-3813-8141-AAD5-F55FDCDA6EC6}"/>
              </a:ext>
            </a:extLst>
          </p:cNvPr>
          <p:cNvSpPr>
            <a:spLocks noGrp="1"/>
          </p:cNvSpPr>
          <p:nvPr>
            <p:ph idx="1"/>
          </p:nvPr>
        </p:nvSpPr>
        <p:spPr>
          <a:xfrm>
            <a:off x="720000" y="1371600"/>
            <a:ext cx="10728325" cy="4397375"/>
          </a:xfrm>
        </p:spPr>
        <p:txBody>
          <a:bodyPr>
            <a:normAutofit/>
          </a:bodyPr>
          <a:lstStyle/>
          <a:p>
            <a:r>
              <a:rPr lang="en-US" sz="2400" dirty="0"/>
              <a:t>It is noteworthy to mention there were certain people that the Prophet told his army not to kill:</a:t>
            </a:r>
          </a:p>
          <a:p>
            <a:pPr lvl="1"/>
            <a:r>
              <a:rPr lang="en-US" sz="2400" dirty="0"/>
              <a:t>1. Al-Abbas ibn Abdul </a:t>
            </a:r>
            <a:r>
              <a:rPr lang="en-US" sz="2400" dirty="0" err="1"/>
              <a:t>Muttalib</a:t>
            </a:r>
            <a:endParaRPr lang="en-US" sz="2400" dirty="0"/>
          </a:p>
          <a:p>
            <a:pPr lvl="1"/>
            <a:r>
              <a:rPr lang="en-US" sz="2400" dirty="0"/>
              <a:t>2. Abul </a:t>
            </a:r>
            <a:r>
              <a:rPr lang="en-US" sz="2400" dirty="0" err="1"/>
              <a:t>Bakhtari</a:t>
            </a:r>
            <a:r>
              <a:rPr lang="en-US" sz="2400" dirty="0"/>
              <a:t> ibn Hisham (he was instrumental in suspending the boycott against the Bani Hashim in Makkah)</a:t>
            </a:r>
          </a:p>
        </p:txBody>
      </p:sp>
    </p:spTree>
    <p:extLst>
      <p:ext uri="{BB962C8B-B14F-4D97-AF65-F5344CB8AC3E}">
        <p14:creationId xmlns:p14="http://schemas.microsoft.com/office/powerpoint/2010/main" val="3173980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DA8B6-61E7-AE45-A138-740A46A72F15}"/>
              </a:ext>
            </a:extLst>
          </p:cNvPr>
          <p:cNvSpPr>
            <a:spLocks noGrp="1"/>
          </p:cNvSpPr>
          <p:nvPr>
            <p:ph type="title"/>
          </p:nvPr>
        </p:nvSpPr>
        <p:spPr>
          <a:xfrm>
            <a:off x="720000" y="619200"/>
            <a:ext cx="10728322" cy="814184"/>
          </a:xfrm>
        </p:spPr>
        <p:txBody>
          <a:bodyPr/>
          <a:lstStyle/>
          <a:p>
            <a:pPr algn="ctr"/>
            <a:r>
              <a:rPr lang="en-US" dirty="0"/>
              <a:t>The First Casualty</a:t>
            </a:r>
          </a:p>
        </p:txBody>
      </p:sp>
      <p:sp>
        <p:nvSpPr>
          <p:cNvPr id="3" name="Content Placeholder 2">
            <a:extLst>
              <a:ext uri="{FF2B5EF4-FFF2-40B4-BE49-F238E27FC236}">
                <a16:creationId xmlns:a16="http://schemas.microsoft.com/office/drawing/2014/main" id="{911EFC9A-BC55-E741-9933-B4F311088940}"/>
              </a:ext>
            </a:extLst>
          </p:cNvPr>
          <p:cNvSpPr>
            <a:spLocks noGrp="1"/>
          </p:cNvSpPr>
          <p:nvPr>
            <p:ph idx="1"/>
          </p:nvPr>
        </p:nvSpPr>
        <p:spPr>
          <a:xfrm>
            <a:off x="720000" y="1433384"/>
            <a:ext cx="10728325" cy="4805416"/>
          </a:xfrm>
        </p:spPr>
        <p:txBody>
          <a:bodyPr>
            <a:noAutofit/>
          </a:bodyPr>
          <a:lstStyle/>
          <a:p>
            <a:r>
              <a:rPr lang="en-US" sz="2400" dirty="0"/>
              <a:t>The first person to die in the Battle of </a:t>
            </a:r>
            <a:r>
              <a:rPr lang="en-US" sz="2400" dirty="0" err="1"/>
              <a:t>Badr</a:t>
            </a:r>
            <a:r>
              <a:rPr lang="en-US" sz="2400" dirty="0"/>
              <a:t> was from the clan of Abu </a:t>
            </a:r>
            <a:r>
              <a:rPr lang="en-US" sz="2400" dirty="0" err="1"/>
              <a:t>Jahl</a:t>
            </a:r>
            <a:r>
              <a:rPr lang="en-US" sz="2400" dirty="0"/>
              <a:t> whose name was </a:t>
            </a:r>
            <a:r>
              <a:rPr lang="ar-SA" sz="2400" dirty="0"/>
              <a:t>الأسود بن عبد الأسد المخزومي</a:t>
            </a:r>
            <a:r>
              <a:rPr lang="en-US" sz="2400" dirty="0"/>
              <a:t> Al-Aswad ibn Abdul Aswad Al-</a:t>
            </a:r>
            <a:r>
              <a:rPr lang="en-US" sz="2400" dirty="0" err="1"/>
              <a:t>Makhzumi</a:t>
            </a:r>
            <a:r>
              <a:rPr lang="en-US" sz="2400" dirty="0"/>
              <a:t>.</a:t>
            </a:r>
          </a:p>
          <a:p>
            <a:r>
              <a:rPr lang="en-CA" sz="2400" dirty="0"/>
              <a:t>When the Quraysh came to the battlefield and saw all the water had been cut off, al-Aswad said, "I will be the one to get some water for you, or I will die trying." And so he attempted to sneak into the side where there were the wells, but Hamza saw him and cut off his leg and then killed him before he reached the water. </a:t>
            </a:r>
          </a:p>
          <a:p>
            <a:r>
              <a:rPr lang="en-CA" sz="2400" dirty="0"/>
              <a:t>This likely took place on the eve of the battle or in the early morning hours.</a:t>
            </a:r>
            <a:endParaRPr lang="en-US" sz="2400" dirty="0"/>
          </a:p>
        </p:txBody>
      </p:sp>
    </p:spTree>
    <p:extLst>
      <p:ext uri="{BB962C8B-B14F-4D97-AF65-F5344CB8AC3E}">
        <p14:creationId xmlns:p14="http://schemas.microsoft.com/office/powerpoint/2010/main" val="3018714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A3768-AD86-9743-91A8-8CCC086C51C6}"/>
              </a:ext>
            </a:extLst>
          </p:cNvPr>
          <p:cNvSpPr>
            <a:spLocks noGrp="1"/>
          </p:cNvSpPr>
          <p:nvPr>
            <p:ph type="title"/>
          </p:nvPr>
        </p:nvSpPr>
        <p:spPr>
          <a:xfrm>
            <a:off x="720000" y="619200"/>
            <a:ext cx="10728322" cy="838897"/>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0DEA6EEB-8817-494A-B23C-DB9D59BCE399}"/>
              </a:ext>
            </a:extLst>
          </p:cNvPr>
          <p:cNvSpPr>
            <a:spLocks noGrp="1"/>
          </p:cNvSpPr>
          <p:nvPr>
            <p:ph idx="1"/>
          </p:nvPr>
        </p:nvSpPr>
        <p:spPr>
          <a:xfrm>
            <a:off x="720000" y="1322174"/>
            <a:ext cx="10728325" cy="4446802"/>
          </a:xfrm>
        </p:spPr>
        <p:txBody>
          <a:bodyPr/>
          <a:lstStyle/>
          <a:p>
            <a:endParaRPr lang="en-US" dirty="0"/>
          </a:p>
          <a:p>
            <a:pPr marL="0" indent="0" algn="ctr">
              <a:buNone/>
            </a:pPr>
            <a:r>
              <a:rPr lang="ar-SA" sz="2400" dirty="0"/>
              <a:t>وتقدم عتبة وأخوه شيبة وابنه الوليد</a:t>
            </a:r>
            <a:endParaRPr lang="en-US" sz="2400" dirty="0"/>
          </a:p>
          <a:p>
            <a:r>
              <a:rPr lang="en-US" sz="2400" dirty="0" err="1"/>
              <a:t>Utbah</a:t>
            </a:r>
            <a:r>
              <a:rPr lang="en-US" sz="2400" dirty="0"/>
              <a:t> ibn </a:t>
            </a:r>
            <a:r>
              <a:rPr lang="en-US" sz="2400" dirty="0" err="1"/>
              <a:t>Rabiah</a:t>
            </a:r>
            <a:r>
              <a:rPr lang="en-US" sz="2400" dirty="0"/>
              <a:t>, his brother, </a:t>
            </a:r>
            <a:r>
              <a:rPr lang="en-US" sz="2400" dirty="0" err="1"/>
              <a:t>Shaybah</a:t>
            </a:r>
            <a:r>
              <a:rPr lang="en-US" sz="2400" dirty="0"/>
              <a:t>, and his son, Al-Waleed come forward to engage in dual fighting known as </a:t>
            </a:r>
            <a:r>
              <a:rPr lang="ar-SA" sz="2400" dirty="0"/>
              <a:t>مبارزة</a:t>
            </a:r>
            <a:r>
              <a:rPr lang="en-US" sz="2400" dirty="0"/>
              <a:t>.</a:t>
            </a:r>
          </a:p>
          <a:p>
            <a:r>
              <a:rPr lang="en-US" sz="2400" dirty="0" err="1"/>
              <a:t>Utbah</a:t>
            </a:r>
            <a:r>
              <a:rPr lang="en-US" sz="2400" dirty="0"/>
              <a:t> shouted:</a:t>
            </a:r>
          </a:p>
          <a:p>
            <a:pPr marL="0" indent="0" algn="ctr">
              <a:buNone/>
            </a:pPr>
            <a:r>
              <a:rPr lang="ar-SA" sz="2400" dirty="0"/>
              <a:t>ونادى: يا محمد، أخرج إلينا أكفاءنا من قريش.</a:t>
            </a:r>
            <a:endParaRPr lang="en-US" sz="2400" dirty="0"/>
          </a:p>
          <a:p>
            <a:pPr marL="0" indent="0" algn="ctr">
              <a:buNone/>
            </a:pPr>
            <a:r>
              <a:rPr lang="en-US" sz="2400" dirty="0"/>
              <a:t>O Muhammad! Send us our equals from </a:t>
            </a:r>
            <a:r>
              <a:rPr lang="en-US" sz="2400" dirty="0" err="1"/>
              <a:t>Quryash</a:t>
            </a:r>
            <a:r>
              <a:rPr lang="en-US" sz="2400" dirty="0"/>
              <a:t>!</a:t>
            </a:r>
          </a:p>
        </p:txBody>
      </p:sp>
    </p:spTree>
    <p:extLst>
      <p:ext uri="{BB962C8B-B14F-4D97-AF65-F5344CB8AC3E}">
        <p14:creationId xmlns:p14="http://schemas.microsoft.com/office/powerpoint/2010/main" val="2167157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E3745-587F-C745-A73A-D899603A53F8}"/>
              </a:ext>
            </a:extLst>
          </p:cNvPr>
          <p:cNvSpPr>
            <a:spLocks noGrp="1"/>
          </p:cNvSpPr>
          <p:nvPr>
            <p:ph type="title"/>
          </p:nvPr>
        </p:nvSpPr>
        <p:spPr>
          <a:xfrm>
            <a:off x="720000" y="619200"/>
            <a:ext cx="10728322" cy="702973"/>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8E9B1C52-B775-3245-BFAB-DC632FB9FF98}"/>
              </a:ext>
            </a:extLst>
          </p:cNvPr>
          <p:cNvSpPr>
            <a:spLocks noGrp="1"/>
          </p:cNvSpPr>
          <p:nvPr>
            <p:ph idx="1"/>
          </p:nvPr>
        </p:nvSpPr>
        <p:spPr>
          <a:xfrm>
            <a:off x="720000" y="1322174"/>
            <a:ext cx="10728325" cy="4446802"/>
          </a:xfrm>
        </p:spPr>
        <p:txBody>
          <a:bodyPr/>
          <a:lstStyle/>
          <a:p>
            <a:pPr marL="0" indent="0" algn="ctr">
              <a:buNone/>
            </a:pPr>
            <a:r>
              <a:rPr lang="ar-SA" sz="2400" dirty="0"/>
              <a:t>فبرز إليه ثلاثة نفر من الأنصار من بني عفراء: عوف وعوذ ومعوذ.</a:t>
            </a:r>
            <a:endParaRPr lang="en-US" sz="2400" dirty="0"/>
          </a:p>
          <a:p>
            <a:r>
              <a:rPr lang="en-US" sz="2400" dirty="0"/>
              <a:t>Three young men from the Ansar came forward:</a:t>
            </a:r>
          </a:p>
          <a:p>
            <a:r>
              <a:rPr lang="en-US" sz="2400" dirty="0"/>
              <a:t>1. </a:t>
            </a:r>
            <a:r>
              <a:rPr lang="en-US" sz="2400" dirty="0" err="1"/>
              <a:t>Awf</a:t>
            </a:r>
            <a:r>
              <a:rPr lang="en-US" sz="2400" dirty="0"/>
              <a:t> ibn al-Harith </a:t>
            </a:r>
            <a:r>
              <a:rPr lang="ar-SA" sz="2400" dirty="0"/>
              <a:t>عوف بن الحارث </a:t>
            </a:r>
            <a:r>
              <a:rPr lang="en-US" sz="2400" dirty="0"/>
              <a:t>also known as </a:t>
            </a:r>
            <a:r>
              <a:rPr lang="en-US" sz="2400" dirty="0" err="1"/>
              <a:t>Awf</a:t>
            </a:r>
            <a:r>
              <a:rPr lang="en-US" sz="2400" dirty="0"/>
              <a:t> ibn Afra </a:t>
            </a:r>
            <a:r>
              <a:rPr lang="ar-SA" sz="2400" dirty="0"/>
              <a:t>عوف بن عفراء</a:t>
            </a:r>
            <a:r>
              <a:rPr lang="en-US" sz="2400" dirty="0"/>
              <a:t> </a:t>
            </a:r>
            <a:endParaRPr lang="ar-SA" sz="2400" dirty="0"/>
          </a:p>
          <a:p>
            <a:r>
              <a:rPr lang="ar-SA" sz="2400" dirty="0"/>
              <a:t>2. </a:t>
            </a:r>
            <a:r>
              <a:rPr lang="en-US" sz="2400" dirty="0"/>
              <a:t> </a:t>
            </a:r>
            <a:r>
              <a:rPr lang="en-US" sz="2400" dirty="0" err="1"/>
              <a:t>Muawwidh</a:t>
            </a:r>
            <a:r>
              <a:rPr lang="en-US" sz="2400" dirty="0"/>
              <a:t> ibn al-Harith </a:t>
            </a:r>
            <a:r>
              <a:rPr lang="ar-SA" sz="2400" dirty="0"/>
              <a:t>معوذ بن الحارث</a:t>
            </a:r>
          </a:p>
          <a:p>
            <a:r>
              <a:rPr lang="ar-SA" sz="2400" dirty="0"/>
              <a:t>3. </a:t>
            </a:r>
            <a:r>
              <a:rPr lang="en-US" sz="2400" dirty="0"/>
              <a:t> Abdullah ibn </a:t>
            </a:r>
            <a:r>
              <a:rPr lang="en-US" sz="2400" dirty="0" err="1"/>
              <a:t>Rawahah</a:t>
            </a:r>
            <a:r>
              <a:rPr lang="en-US" sz="2400" dirty="0"/>
              <a:t> </a:t>
            </a:r>
            <a:r>
              <a:rPr lang="ar-SA" sz="2400" dirty="0"/>
              <a:t>عبد الله بن رواحة</a:t>
            </a:r>
            <a:endParaRPr lang="en-US" sz="2400" dirty="0"/>
          </a:p>
          <a:p>
            <a:pPr marL="457200" lvl="1" indent="0">
              <a:buNone/>
            </a:pPr>
            <a:endParaRPr lang="en-US" dirty="0"/>
          </a:p>
        </p:txBody>
      </p:sp>
    </p:spTree>
    <p:extLst>
      <p:ext uri="{BB962C8B-B14F-4D97-AF65-F5344CB8AC3E}">
        <p14:creationId xmlns:p14="http://schemas.microsoft.com/office/powerpoint/2010/main" val="3098444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FAEC0-6A63-434D-80CD-CC8DF5EFD5A4}"/>
              </a:ext>
            </a:extLst>
          </p:cNvPr>
          <p:cNvSpPr>
            <a:spLocks noGrp="1"/>
          </p:cNvSpPr>
          <p:nvPr>
            <p:ph type="title"/>
          </p:nvPr>
        </p:nvSpPr>
        <p:spPr>
          <a:xfrm>
            <a:off x="720000" y="619200"/>
            <a:ext cx="10728322" cy="740043"/>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E8036121-3991-6147-84F8-7D7352EA3AF7}"/>
              </a:ext>
            </a:extLst>
          </p:cNvPr>
          <p:cNvSpPr>
            <a:spLocks noGrp="1"/>
          </p:cNvSpPr>
          <p:nvPr>
            <p:ph idx="1"/>
          </p:nvPr>
        </p:nvSpPr>
        <p:spPr>
          <a:xfrm>
            <a:off x="720000" y="1359244"/>
            <a:ext cx="10728325" cy="4409732"/>
          </a:xfrm>
        </p:spPr>
        <p:txBody>
          <a:bodyPr/>
          <a:lstStyle/>
          <a:p>
            <a:pPr marL="0" indent="0" algn="ctr">
              <a:buNone/>
            </a:pPr>
            <a:r>
              <a:rPr lang="ar-SA" sz="2400" dirty="0"/>
              <a:t>فقال عتبة: من أنتم؟ انتسبوا لنعرفكم.</a:t>
            </a:r>
          </a:p>
          <a:p>
            <a:pPr marL="0" indent="0" algn="ctr">
              <a:buNone/>
            </a:pPr>
            <a:r>
              <a:rPr lang="ar-SA" sz="2400" dirty="0"/>
              <a:t>فقالوا: نحن بنو عفرا أنصار الله وأنصار رسول الله.</a:t>
            </a:r>
          </a:p>
          <a:p>
            <a:pPr marL="0" indent="0" algn="ctr">
              <a:buNone/>
            </a:pPr>
            <a:r>
              <a:rPr lang="ar-SA" sz="2400" dirty="0"/>
              <a:t>قالوا: ارجعوا، لسنا إياكم نريد، انما نريد الأكفاء من قريش!</a:t>
            </a:r>
            <a:endParaRPr lang="en-US" sz="2400" dirty="0"/>
          </a:p>
          <a:p>
            <a:pPr marL="0" indent="0" algn="ctr">
              <a:buNone/>
            </a:pPr>
            <a:r>
              <a:rPr lang="en-US" dirty="0"/>
              <a:t>“</a:t>
            </a:r>
            <a:r>
              <a:rPr lang="en-US" dirty="0" err="1"/>
              <a:t>Utbah</a:t>
            </a:r>
            <a:r>
              <a:rPr lang="en-US" dirty="0"/>
              <a:t> says: Who are you! Tell us your lineage so we may know who you are.</a:t>
            </a:r>
          </a:p>
          <a:p>
            <a:pPr marL="0" indent="0" algn="ctr">
              <a:buNone/>
            </a:pPr>
            <a:r>
              <a:rPr lang="en-US" dirty="0"/>
              <a:t>They reply: We are Banu </a:t>
            </a:r>
            <a:r>
              <a:rPr lang="en-US" dirty="0" err="1"/>
              <a:t>Afraa</a:t>
            </a:r>
            <a:r>
              <a:rPr lang="en-US" dirty="0"/>
              <a:t>’, the helpers of God and the helpers of His messenger.</a:t>
            </a:r>
          </a:p>
          <a:p>
            <a:pPr marL="0" indent="0" algn="ctr">
              <a:buNone/>
            </a:pPr>
            <a:r>
              <a:rPr lang="en-US" dirty="0" err="1"/>
              <a:t>Utbah</a:t>
            </a:r>
            <a:r>
              <a:rPr lang="en-US" dirty="0"/>
              <a:t> responds: Go back! We do not want you. We only wish [to fight] our equals from Quraysh.”</a:t>
            </a:r>
          </a:p>
        </p:txBody>
      </p:sp>
    </p:spTree>
    <p:extLst>
      <p:ext uri="{BB962C8B-B14F-4D97-AF65-F5344CB8AC3E}">
        <p14:creationId xmlns:p14="http://schemas.microsoft.com/office/powerpoint/2010/main" val="992672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90666-7D4A-8241-82B0-F104F350839C}"/>
              </a:ext>
            </a:extLst>
          </p:cNvPr>
          <p:cNvSpPr>
            <a:spLocks noGrp="1"/>
          </p:cNvSpPr>
          <p:nvPr>
            <p:ph type="title"/>
          </p:nvPr>
        </p:nvSpPr>
        <p:spPr>
          <a:xfrm>
            <a:off x="720000" y="619200"/>
            <a:ext cx="10728322" cy="678259"/>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E0FC5ED4-0F74-6F4C-8FBA-9CD105CB1D12}"/>
              </a:ext>
            </a:extLst>
          </p:cNvPr>
          <p:cNvSpPr>
            <a:spLocks noGrp="1"/>
          </p:cNvSpPr>
          <p:nvPr>
            <p:ph idx="1"/>
          </p:nvPr>
        </p:nvSpPr>
        <p:spPr>
          <a:xfrm>
            <a:off x="720000" y="1297460"/>
            <a:ext cx="10728325" cy="4471516"/>
          </a:xfrm>
        </p:spPr>
        <p:txBody>
          <a:bodyPr/>
          <a:lstStyle/>
          <a:p>
            <a:pPr marL="0" indent="0" algn="ctr">
              <a:buNone/>
            </a:pPr>
            <a:r>
              <a:rPr lang="ar-SA" dirty="0"/>
              <a:t>ث</a:t>
            </a:r>
            <a:r>
              <a:rPr lang="ar-SA" sz="2400" dirty="0"/>
              <a:t>م نظر رسول الله إلى عمه عبيدة بن الحارث بن المطلب وكان له سبعون سنة، فقال له: قم يا عبيدة! فقام بين يديه بالسيف.</a:t>
            </a:r>
            <a:endParaRPr lang="en-US" sz="2400" dirty="0"/>
          </a:p>
          <a:p>
            <a:pPr marL="0" indent="0" algn="ctr">
              <a:buNone/>
            </a:pPr>
            <a:r>
              <a:rPr lang="en-US" sz="2400" dirty="0"/>
              <a:t>“The Prophet looked towards his uncle </a:t>
            </a:r>
            <a:r>
              <a:rPr lang="en-US" sz="2400" dirty="0" err="1"/>
              <a:t>Ubaydah</a:t>
            </a:r>
            <a:r>
              <a:rPr lang="en-US" sz="2400" dirty="0"/>
              <a:t> ibn Al-Harith ibn </a:t>
            </a:r>
            <a:r>
              <a:rPr lang="en-US" sz="2400" dirty="0" err="1"/>
              <a:t>Muttalib</a:t>
            </a:r>
            <a:r>
              <a:rPr lang="en-US" sz="2400" dirty="0"/>
              <a:t>, who was 70 years old and said: Stand O </a:t>
            </a:r>
            <a:r>
              <a:rPr lang="en-US" sz="2400" dirty="0" err="1"/>
              <a:t>Ubaydah</a:t>
            </a:r>
            <a:r>
              <a:rPr lang="en-US" sz="2400" dirty="0"/>
              <a:t>! And he stood up with his sword.”</a:t>
            </a:r>
          </a:p>
          <a:p>
            <a:pPr marL="0" indent="0" algn="ctr">
              <a:buNone/>
            </a:pPr>
            <a:endParaRPr lang="en-US" sz="2400" dirty="0"/>
          </a:p>
          <a:p>
            <a:r>
              <a:rPr lang="en-CA" sz="2400" dirty="0" err="1"/>
              <a:t>Muttalib</a:t>
            </a:r>
            <a:r>
              <a:rPr lang="en-CA" sz="2400" dirty="0"/>
              <a:t> is the uncle of Abdul </a:t>
            </a:r>
            <a:r>
              <a:rPr lang="en-CA" sz="2400" dirty="0" err="1"/>
              <a:t>Muttalib</a:t>
            </a:r>
            <a:r>
              <a:rPr lang="en-CA" sz="2400" dirty="0"/>
              <a:t>. So </a:t>
            </a:r>
            <a:r>
              <a:rPr lang="en-CA" sz="2400" dirty="0" err="1"/>
              <a:t>Ubaydah</a:t>
            </a:r>
            <a:r>
              <a:rPr lang="en-CA" sz="2400" dirty="0"/>
              <a:t> was the Prophet's father's second cousin. Note he's not Banu Hashim because Hashim is al-</a:t>
            </a:r>
            <a:r>
              <a:rPr lang="en-CA" sz="2400" dirty="0" err="1"/>
              <a:t>Muttalib's</a:t>
            </a:r>
            <a:r>
              <a:rPr lang="en-CA" sz="2400" dirty="0"/>
              <a:t> brother, but he is still a </a:t>
            </a:r>
            <a:r>
              <a:rPr lang="en-CA" sz="2400" dirty="0" err="1"/>
              <a:t>Quayshi</a:t>
            </a:r>
            <a:r>
              <a:rPr lang="en-CA" sz="2400" dirty="0"/>
              <a:t>.</a:t>
            </a:r>
            <a:endParaRPr lang="en-US" sz="2400" dirty="0"/>
          </a:p>
        </p:txBody>
      </p:sp>
    </p:spTree>
    <p:extLst>
      <p:ext uri="{BB962C8B-B14F-4D97-AF65-F5344CB8AC3E}">
        <p14:creationId xmlns:p14="http://schemas.microsoft.com/office/powerpoint/2010/main" val="3073412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CA089-2C1F-6147-BFD4-E6B4B6B84E8B}"/>
              </a:ext>
            </a:extLst>
          </p:cNvPr>
          <p:cNvSpPr>
            <a:spLocks noGrp="1"/>
          </p:cNvSpPr>
          <p:nvPr>
            <p:ph type="title"/>
          </p:nvPr>
        </p:nvSpPr>
        <p:spPr>
          <a:xfrm>
            <a:off x="720000" y="619200"/>
            <a:ext cx="10728322" cy="715330"/>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0DF04D6F-148B-9E4B-ACC6-98F949A42B17}"/>
              </a:ext>
            </a:extLst>
          </p:cNvPr>
          <p:cNvSpPr>
            <a:spLocks noGrp="1"/>
          </p:cNvSpPr>
          <p:nvPr>
            <p:ph idx="1"/>
          </p:nvPr>
        </p:nvSpPr>
        <p:spPr>
          <a:xfrm>
            <a:off x="720000" y="1334530"/>
            <a:ext cx="10728325" cy="4434445"/>
          </a:xfrm>
        </p:spPr>
        <p:txBody>
          <a:bodyPr/>
          <a:lstStyle/>
          <a:p>
            <a:pPr marL="0" indent="0" algn="ctr">
              <a:buNone/>
            </a:pPr>
            <a:r>
              <a:rPr lang="ar-SA" sz="2400" dirty="0"/>
              <a:t>ثم نظر إلى حمزة بن عبد المطلب فقال: قم يا عم!</a:t>
            </a:r>
            <a:br>
              <a:rPr lang="ar-SA" sz="2400" dirty="0"/>
            </a:br>
            <a:r>
              <a:rPr lang="ar-SA" sz="2400" dirty="0"/>
              <a:t>ثم نظر إلى أمير المؤمنين فقال له: قم يا علي. وكان أصغرهم.</a:t>
            </a:r>
            <a:endParaRPr lang="en-US" sz="2400" dirty="0"/>
          </a:p>
          <a:p>
            <a:pPr marL="0" indent="0" algn="ctr">
              <a:buNone/>
            </a:pPr>
            <a:r>
              <a:rPr lang="en-US" sz="2400" dirty="0"/>
              <a:t>He then looked towards Hamza ibn Abdul </a:t>
            </a:r>
            <a:r>
              <a:rPr lang="en-US" sz="2400" dirty="0" err="1"/>
              <a:t>Muttalib</a:t>
            </a:r>
            <a:r>
              <a:rPr lang="en-US" sz="2400" dirty="0"/>
              <a:t> and said: O uncle!</a:t>
            </a:r>
          </a:p>
          <a:p>
            <a:pPr marL="0" indent="0" algn="ctr">
              <a:buNone/>
            </a:pPr>
            <a:r>
              <a:rPr lang="en-US" sz="2400" dirty="0"/>
              <a:t>And then turned to Ali and said: Stand O Ali. And Ali was the youngest of them.</a:t>
            </a:r>
          </a:p>
        </p:txBody>
      </p:sp>
    </p:spTree>
    <p:extLst>
      <p:ext uri="{BB962C8B-B14F-4D97-AF65-F5344CB8AC3E}">
        <p14:creationId xmlns:p14="http://schemas.microsoft.com/office/powerpoint/2010/main" val="1093805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D0A99-C8CD-FB4F-9E3A-71DC17A44A06}"/>
              </a:ext>
            </a:extLst>
          </p:cNvPr>
          <p:cNvSpPr>
            <a:spLocks noGrp="1"/>
          </p:cNvSpPr>
          <p:nvPr>
            <p:ph type="title"/>
          </p:nvPr>
        </p:nvSpPr>
        <p:spPr>
          <a:xfrm>
            <a:off x="720000" y="619200"/>
            <a:ext cx="10728322" cy="777114"/>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A96B57FB-FCD3-8043-A7D8-96FBB6841FA1}"/>
              </a:ext>
            </a:extLst>
          </p:cNvPr>
          <p:cNvSpPr>
            <a:spLocks noGrp="1"/>
          </p:cNvSpPr>
          <p:nvPr>
            <p:ph idx="1"/>
          </p:nvPr>
        </p:nvSpPr>
        <p:spPr>
          <a:xfrm>
            <a:off x="720000" y="1285104"/>
            <a:ext cx="10728325" cy="4483872"/>
          </a:xfrm>
        </p:spPr>
        <p:txBody>
          <a:bodyPr>
            <a:normAutofit/>
          </a:bodyPr>
          <a:lstStyle/>
          <a:p>
            <a:pPr marL="0" indent="0" algn="ctr">
              <a:buNone/>
            </a:pPr>
            <a:r>
              <a:rPr lang="ar-SA" sz="2400" dirty="0"/>
              <a:t>ثم قال: يا عبيدة عليك بعتبة، وقال لحمزة: عليك بشيبة. وقال لعلي: عليك بالوليد بن عتبة. فمروا حتى انتهوا إلى القوم. فقال عتبة: من أنتم؟ انتسبوا لنعرفكم.</a:t>
            </a:r>
            <a:endParaRPr lang="en-US" sz="2400" dirty="0"/>
          </a:p>
          <a:p>
            <a:pPr marL="0" indent="0" algn="ctr">
              <a:buNone/>
            </a:pPr>
            <a:r>
              <a:rPr lang="en-US" sz="2400" dirty="0"/>
              <a:t>“The Prophet said: O </a:t>
            </a:r>
            <a:r>
              <a:rPr lang="en-US" sz="2400" dirty="0" err="1"/>
              <a:t>Ubaydah</a:t>
            </a:r>
            <a:r>
              <a:rPr lang="en-US" sz="2400" dirty="0"/>
              <a:t>, you fight </a:t>
            </a:r>
            <a:r>
              <a:rPr lang="en-US" sz="2400" dirty="0" err="1"/>
              <a:t>Utbah</a:t>
            </a:r>
            <a:r>
              <a:rPr lang="en-US" sz="2400" dirty="0"/>
              <a:t>. Hamza, you fight </a:t>
            </a:r>
            <a:r>
              <a:rPr lang="en-US" sz="2400" dirty="0" err="1"/>
              <a:t>Shaybah</a:t>
            </a:r>
            <a:r>
              <a:rPr lang="en-US" sz="2400" dirty="0"/>
              <a:t> and Ali you fight Waleed. </a:t>
            </a:r>
          </a:p>
          <a:p>
            <a:pPr marL="0" indent="0" algn="ctr">
              <a:buNone/>
            </a:pPr>
            <a:r>
              <a:rPr lang="en-US" sz="2400" dirty="0" err="1"/>
              <a:t>Utbah</a:t>
            </a:r>
            <a:r>
              <a:rPr lang="en-US" sz="2400" dirty="0"/>
              <a:t> shouted: Who are you? Tell us your lineage so we may know you.</a:t>
            </a:r>
            <a:r>
              <a:rPr lang="ar-SA" sz="2400" dirty="0"/>
              <a:t> </a:t>
            </a:r>
            <a:endParaRPr lang="en-US" sz="2400" dirty="0"/>
          </a:p>
        </p:txBody>
      </p:sp>
    </p:spTree>
    <p:extLst>
      <p:ext uri="{BB962C8B-B14F-4D97-AF65-F5344CB8AC3E}">
        <p14:creationId xmlns:p14="http://schemas.microsoft.com/office/powerpoint/2010/main" val="2337355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C2E7F-2632-1E4F-8DD8-439FB23AC2C9}"/>
              </a:ext>
            </a:extLst>
          </p:cNvPr>
          <p:cNvSpPr>
            <a:spLocks noGrp="1"/>
          </p:cNvSpPr>
          <p:nvPr>
            <p:ph type="title"/>
          </p:nvPr>
        </p:nvSpPr>
        <p:spPr>
          <a:xfrm>
            <a:off x="720000" y="619200"/>
            <a:ext cx="10728322" cy="789470"/>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1CC99C5C-62D9-504D-AE84-F86990AC53E6}"/>
              </a:ext>
            </a:extLst>
          </p:cNvPr>
          <p:cNvSpPr>
            <a:spLocks noGrp="1"/>
          </p:cNvSpPr>
          <p:nvPr>
            <p:ph idx="1"/>
          </p:nvPr>
        </p:nvSpPr>
        <p:spPr>
          <a:xfrm>
            <a:off x="720000" y="1408670"/>
            <a:ext cx="10728325" cy="4360305"/>
          </a:xfrm>
        </p:spPr>
        <p:txBody>
          <a:bodyPr/>
          <a:lstStyle/>
          <a:p>
            <a:pPr marL="0" indent="0" algn="ctr">
              <a:buNone/>
            </a:pPr>
            <a:r>
              <a:rPr lang="ar-SA" sz="2400" dirty="0"/>
              <a:t>فقال عبيدة: أنا عبيدة بن الحارث بن المطلب.</a:t>
            </a:r>
            <a:endParaRPr lang="en-US" sz="2400" dirty="0"/>
          </a:p>
          <a:p>
            <a:pPr marL="0" indent="0" algn="ctr">
              <a:buNone/>
            </a:pPr>
            <a:r>
              <a:rPr lang="en-US" dirty="0"/>
              <a:t>I am </a:t>
            </a:r>
            <a:r>
              <a:rPr lang="en-US" dirty="0" err="1"/>
              <a:t>Ubaydah</a:t>
            </a:r>
            <a:r>
              <a:rPr lang="en-US" dirty="0"/>
              <a:t> ibn Al-Harith ibn Al-</a:t>
            </a:r>
            <a:r>
              <a:rPr lang="en-US" dirty="0" err="1"/>
              <a:t>Muttalib</a:t>
            </a:r>
            <a:r>
              <a:rPr lang="en-US" dirty="0"/>
              <a:t>.</a:t>
            </a:r>
          </a:p>
          <a:p>
            <a:pPr marL="0" indent="0" algn="ctr">
              <a:buNone/>
            </a:pPr>
            <a:r>
              <a:rPr lang="ar-SA" sz="2400" dirty="0"/>
              <a:t>فقال عتبة: كفو كريم. فمن هذان؟</a:t>
            </a:r>
            <a:br>
              <a:rPr lang="ar-SA" sz="2400" dirty="0"/>
            </a:br>
            <a:r>
              <a:rPr lang="ar-SA" sz="2400" dirty="0"/>
              <a:t>قال عبيدة: هما حمزة بن عبد المطلب وعلي بن أبي طالب.</a:t>
            </a:r>
            <a:br>
              <a:rPr lang="ar-SA" sz="2400" dirty="0"/>
            </a:br>
            <a:r>
              <a:rPr lang="ar-SA" sz="2400" dirty="0"/>
              <a:t>فقال عتبة: كفوان كريمان. لعن الله من أوقفنا وإياكم هذا الموقف.</a:t>
            </a:r>
            <a:endParaRPr lang="en-US" sz="2400" dirty="0"/>
          </a:p>
          <a:p>
            <a:pPr marL="0" indent="0" algn="ctr">
              <a:buNone/>
            </a:pPr>
            <a:r>
              <a:rPr lang="en-US" dirty="0" err="1"/>
              <a:t>Utbah</a:t>
            </a:r>
            <a:r>
              <a:rPr lang="en-US" dirty="0"/>
              <a:t>: Noble equals. Who are these two.</a:t>
            </a:r>
          </a:p>
          <a:p>
            <a:pPr marL="0" indent="0" algn="ctr">
              <a:buNone/>
            </a:pPr>
            <a:r>
              <a:rPr lang="en-US" dirty="0" err="1"/>
              <a:t>Ubaydah</a:t>
            </a:r>
            <a:r>
              <a:rPr lang="en-US" dirty="0"/>
              <a:t>: They are Hamza ibn Abdul </a:t>
            </a:r>
            <a:r>
              <a:rPr lang="en-US" dirty="0" err="1"/>
              <a:t>Muttalib</a:t>
            </a:r>
            <a:r>
              <a:rPr lang="en-US" dirty="0"/>
              <a:t> and Ali ibn Abi Talib</a:t>
            </a:r>
          </a:p>
          <a:p>
            <a:pPr marL="0" indent="0" algn="ctr">
              <a:buNone/>
            </a:pPr>
            <a:r>
              <a:rPr lang="en-US" dirty="0" err="1"/>
              <a:t>Utbah</a:t>
            </a:r>
            <a:r>
              <a:rPr lang="en-US" dirty="0"/>
              <a:t>: Two noble equals as well. May God curse the one who made us stand against </a:t>
            </a:r>
            <a:r>
              <a:rPr lang="en-US" dirty="0" err="1"/>
              <a:t>eachother</a:t>
            </a:r>
            <a:r>
              <a:rPr lang="en-US" dirty="0"/>
              <a:t>.</a:t>
            </a:r>
          </a:p>
        </p:txBody>
      </p:sp>
    </p:spTree>
    <p:extLst>
      <p:ext uri="{BB962C8B-B14F-4D97-AF65-F5344CB8AC3E}">
        <p14:creationId xmlns:p14="http://schemas.microsoft.com/office/powerpoint/2010/main" val="6966965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2D42E-34DB-C045-9B8E-7A02811D6E7F}"/>
              </a:ext>
            </a:extLst>
          </p:cNvPr>
          <p:cNvSpPr>
            <a:spLocks noGrp="1"/>
          </p:cNvSpPr>
          <p:nvPr>
            <p:ph type="title"/>
          </p:nvPr>
        </p:nvSpPr>
        <p:spPr>
          <a:xfrm>
            <a:off x="720000" y="619200"/>
            <a:ext cx="10728322" cy="628832"/>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FB700C43-6048-7F44-B75F-771F78AFD7CF}"/>
              </a:ext>
            </a:extLst>
          </p:cNvPr>
          <p:cNvSpPr>
            <a:spLocks noGrp="1"/>
          </p:cNvSpPr>
          <p:nvPr>
            <p:ph idx="1"/>
          </p:nvPr>
        </p:nvSpPr>
        <p:spPr>
          <a:xfrm>
            <a:off x="720000" y="1248032"/>
            <a:ext cx="10728325" cy="4520943"/>
          </a:xfrm>
        </p:spPr>
        <p:txBody>
          <a:bodyPr/>
          <a:lstStyle/>
          <a:p>
            <a:pPr marL="0" indent="0" algn="ctr">
              <a:buNone/>
            </a:pPr>
            <a:r>
              <a:rPr lang="ar-SA" sz="2400" dirty="0"/>
              <a:t>ووقف حمزة بإزاء شيبة، فقال له شيبة: من أنت؟</a:t>
            </a:r>
          </a:p>
          <a:p>
            <a:pPr marL="0" indent="0" algn="ctr">
              <a:buNone/>
            </a:pPr>
            <a:r>
              <a:rPr lang="ar-SA" sz="2400" dirty="0"/>
              <a:t>قال حمزة: أنا حمزة بن عبد المطلب أسد الله وأسد رسوله.</a:t>
            </a:r>
          </a:p>
          <a:p>
            <a:pPr marL="0" indent="0" algn="ctr">
              <a:buNone/>
            </a:pPr>
            <a:r>
              <a:rPr lang="ar-SA" sz="2400" dirty="0"/>
              <a:t>فقال شيبة: لقد لقيت أسد الحلفاء ، فانظر كيف تكون صولتك يا أسد الله.</a:t>
            </a:r>
            <a:endParaRPr lang="en-US" sz="2400" dirty="0"/>
          </a:p>
          <a:p>
            <a:pPr marL="0" indent="0" algn="ctr">
              <a:buNone/>
            </a:pPr>
            <a:r>
              <a:rPr lang="en-US" dirty="0"/>
              <a:t>Hamza stood in front of </a:t>
            </a:r>
            <a:r>
              <a:rPr lang="en-US" dirty="0" err="1"/>
              <a:t>Shaybah</a:t>
            </a:r>
            <a:r>
              <a:rPr lang="en-US" dirty="0"/>
              <a:t>.</a:t>
            </a:r>
          </a:p>
          <a:p>
            <a:pPr marL="0" indent="0" algn="ctr">
              <a:buNone/>
            </a:pPr>
            <a:r>
              <a:rPr lang="en-US" dirty="0" err="1"/>
              <a:t>Shaybah</a:t>
            </a:r>
            <a:r>
              <a:rPr lang="en-US" dirty="0"/>
              <a:t>: Who are you?</a:t>
            </a:r>
          </a:p>
          <a:p>
            <a:pPr marL="0" indent="0" algn="ctr">
              <a:buNone/>
            </a:pPr>
            <a:r>
              <a:rPr lang="en-US" dirty="0"/>
              <a:t>Hamza: I am Hamza ibn Abdul </a:t>
            </a:r>
            <a:r>
              <a:rPr lang="en-US" dirty="0" err="1"/>
              <a:t>Muttalib</a:t>
            </a:r>
            <a:r>
              <a:rPr lang="en-US" dirty="0"/>
              <a:t>, the lion of God and the lion of His messenger.</a:t>
            </a:r>
          </a:p>
          <a:p>
            <a:pPr marL="0" indent="0" algn="ctr">
              <a:buNone/>
            </a:pPr>
            <a:r>
              <a:rPr lang="en-US" dirty="0" err="1"/>
              <a:t>Shaybah</a:t>
            </a:r>
            <a:r>
              <a:rPr lang="en-US" dirty="0"/>
              <a:t>: You have  now encountered the lion of the jungle. Let us see how you fight O lion of God.</a:t>
            </a:r>
          </a:p>
        </p:txBody>
      </p:sp>
    </p:spTree>
    <p:extLst>
      <p:ext uri="{BB962C8B-B14F-4D97-AF65-F5344CB8AC3E}">
        <p14:creationId xmlns:p14="http://schemas.microsoft.com/office/powerpoint/2010/main" val="2283315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7B1F-1B08-584E-BC68-E39902868C83}"/>
              </a:ext>
            </a:extLst>
          </p:cNvPr>
          <p:cNvSpPr>
            <a:spLocks noGrp="1"/>
          </p:cNvSpPr>
          <p:nvPr>
            <p:ph type="title"/>
          </p:nvPr>
        </p:nvSpPr>
        <p:spPr>
          <a:xfrm>
            <a:off x="720000" y="619200"/>
            <a:ext cx="10728322" cy="740043"/>
          </a:xfrm>
        </p:spPr>
        <p:txBody>
          <a:bodyPr/>
          <a:lstStyle/>
          <a:p>
            <a:pPr algn="ctr"/>
            <a:r>
              <a:rPr lang="en-US" dirty="0"/>
              <a:t>A Restful Night</a:t>
            </a:r>
          </a:p>
        </p:txBody>
      </p:sp>
      <p:sp>
        <p:nvSpPr>
          <p:cNvPr id="3" name="Content Placeholder 2">
            <a:extLst>
              <a:ext uri="{FF2B5EF4-FFF2-40B4-BE49-F238E27FC236}">
                <a16:creationId xmlns:a16="http://schemas.microsoft.com/office/drawing/2014/main" id="{A57A124A-4E2C-EA4A-B030-6BDCAA15ADB8}"/>
              </a:ext>
            </a:extLst>
          </p:cNvPr>
          <p:cNvSpPr>
            <a:spLocks noGrp="1"/>
          </p:cNvSpPr>
          <p:nvPr>
            <p:ph idx="1"/>
          </p:nvPr>
        </p:nvSpPr>
        <p:spPr>
          <a:xfrm>
            <a:off x="720000" y="1359244"/>
            <a:ext cx="10858281" cy="4409732"/>
          </a:xfrm>
        </p:spPr>
        <p:txBody>
          <a:bodyPr>
            <a:normAutofit/>
          </a:bodyPr>
          <a:lstStyle/>
          <a:p>
            <a:pPr marL="0" indent="0" algn="ctr">
              <a:buNone/>
            </a:pPr>
            <a:r>
              <a:rPr lang="ar-SA" sz="2400" dirty="0"/>
              <a:t>إِذْ يُغَشِّيكُمُ </a:t>
            </a:r>
            <a:r>
              <a:rPr lang="ar-SA" sz="2400" dirty="0" err="1"/>
              <a:t>ٱلنُّعَاسَ</a:t>
            </a:r>
            <a:r>
              <a:rPr lang="ar-SA" sz="2400" dirty="0"/>
              <a:t> أَمَنَةً مِّنْهُ وَيُنَزِّلُ عَلَيْكُم مِّنَ </a:t>
            </a:r>
            <a:r>
              <a:rPr lang="ar-SA" sz="2400" dirty="0" err="1"/>
              <a:t>ٱلسَّمَآءِ</a:t>
            </a:r>
            <a:r>
              <a:rPr lang="ar-SA" sz="2400" dirty="0"/>
              <a:t> </a:t>
            </a:r>
            <a:r>
              <a:rPr lang="ar-SA" sz="2400" dirty="0" err="1"/>
              <a:t>مَآءً</a:t>
            </a:r>
            <a:r>
              <a:rPr lang="ar-SA" sz="2400" dirty="0"/>
              <a:t> لِّيُطَهِّرَكُم </a:t>
            </a:r>
            <a:r>
              <a:rPr lang="ar-SA" sz="2400" dirty="0" err="1"/>
              <a:t>بِهِۦ</a:t>
            </a:r>
            <a:r>
              <a:rPr lang="ar-SA" sz="2400" dirty="0"/>
              <a:t> وَيُذْهِبَ عَنكُمْ رِجْزَ </a:t>
            </a:r>
            <a:r>
              <a:rPr lang="ar-SA" sz="2400" dirty="0" err="1"/>
              <a:t>ٱلشَّيْطَـٰنِ</a:t>
            </a:r>
            <a:r>
              <a:rPr lang="ar-SA" sz="2400" dirty="0"/>
              <a:t> وَلِيَرْبِطَ </a:t>
            </a:r>
            <a:r>
              <a:rPr lang="ar-SA" sz="2400" dirty="0" err="1"/>
              <a:t>عَلَىٰ</a:t>
            </a:r>
            <a:r>
              <a:rPr lang="ar-SA" sz="2400" dirty="0"/>
              <a:t> قُلُوبِكُمْ وَيُثَبِّتَ بِهِ </a:t>
            </a:r>
            <a:r>
              <a:rPr lang="ar-SA" sz="2400" dirty="0" err="1"/>
              <a:t>ٱلْأَقْدَامَ</a:t>
            </a:r>
            <a:endParaRPr lang="en-US" sz="2400" dirty="0"/>
          </a:p>
          <a:p>
            <a:pPr marL="0" indent="0" algn="ctr">
              <a:buNone/>
            </a:pPr>
            <a:r>
              <a:rPr lang="en-CA" dirty="0"/>
              <a:t>“[Remember] when He overwhelmed you with drowsiness [giving] security from Him and sent down upon you from the sky, rain by which to purify you and remove from you the evil [suggestions] of Satan and to make steadfast your hearts and plant firmly thereby your feet.” Quran 8:11</a:t>
            </a:r>
            <a:endParaRPr lang="en-US" sz="2400" dirty="0"/>
          </a:p>
        </p:txBody>
      </p:sp>
    </p:spTree>
    <p:extLst>
      <p:ext uri="{BB962C8B-B14F-4D97-AF65-F5344CB8AC3E}">
        <p14:creationId xmlns:p14="http://schemas.microsoft.com/office/powerpoint/2010/main" val="2791360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38FE4-E8F0-4D4F-8649-B30B2F2564F6}"/>
              </a:ext>
            </a:extLst>
          </p:cNvPr>
          <p:cNvSpPr>
            <a:spLocks noGrp="1"/>
          </p:cNvSpPr>
          <p:nvPr>
            <p:ph type="title"/>
          </p:nvPr>
        </p:nvSpPr>
        <p:spPr>
          <a:xfrm>
            <a:off x="720000" y="619200"/>
            <a:ext cx="10728322" cy="777114"/>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B3EC0BF8-73CC-AE41-AE01-07EF09A7A51C}"/>
              </a:ext>
            </a:extLst>
          </p:cNvPr>
          <p:cNvSpPr>
            <a:spLocks noGrp="1"/>
          </p:cNvSpPr>
          <p:nvPr>
            <p:ph idx="1"/>
          </p:nvPr>
        </p:nvSpPr>
        <p:spPr>
          <a:xfrm>
            <a:off x="720000" y="1396314"/>
            <a:ext cx="10728325" cy="4372661"/>
          </a:xfrm>
        </p:spPr>
        <p:txBody>
          <a:bodyPr>
            <a:normAutofit/>
          </a:bodyPr>
          <a:lstStyle/>
          <a:p>
            <a:r>
              <a:rPr lang="en-CA" sz="2400" dirty="0" err="1"/>
              <a:t>Ubaydah</a:t>
            </a:r>
            <a:r>
              <a:rPr lang="en-CA" sz="2400" dirty="0"/>
              <a:t>, </a:t>
            </a:r>
            <a:r>
              <a:rPr lang="en-CA" sz="2400" dirty="0" err="1"/>
              <a:t>Ḥamzah</a:t>
            </a:r>
            <a:r>
              <a:rPr lang="en-CA" sz="2400" dirty="0"/>
              <a:t>, and Ali all kill their opponents, but </a:t>
            </a:r>
            <a:r>
              <a:rPr lang="en-CA" sz="2400" dirty="0" err="1"/>
              <a:t>Ubaydah</a:t>
            </a:r>
            <a:r>
              <a:rPr lang="en-CA" sz="2400" dirty="0"/>
              <a:t> is fatally wounded.</a:t>
            </a:r>
          </a:p>
          <a:p>
            <a:r>
              <a:rPr lang="en-CA" sz="2400" dirty="0"/>
              <a:t>Hamza and Ali carry </a:t>
            </a:r>
            <a:r>
              <a:rPr lang="en-CA" sz="2400" dirty="0" err="1"/>
              <a:t>Ubadyah</a:t>
            </a:r>
            <a:r>
              <a:rPr lang="en-CA" sz="2400" dirty="0"/>
              <a:t> off the battlefield and take him to the Prophet:</a:t>
            </a:r>
          </a:p>
          <a:p>
            <a:pPr marL="0" indent="0" algn="ctr">
              <a:buNone/>
            </a:pPr>
            <a:r>
              <a:rPr lang="ar-SA" sz="2400" dirty="0"/>
              <a:t>فنظر إليه رسول الله واستعبر فقال عبيدة: يا رسول الله، بأبي أنت وأمي ألست شهيدا؟</a:t>
            </a:r>
            <a:br>
              <a:rPr lang="ar-SA" sz="2400" dirty="0"/>
            </a:br>
            <a:r>
              <a:rPr lang="ar-SA" sz="2400" dirty="0"/>
              <a:t>قال رسول الله: بلى، أنت أول شهيد من أهل بيتي.</a:t>
            </a:r>
            <a:endParaRPr lang="en-US" sz="2400" dirty="0"/>
          </a:p>
          <a:p>
            <a:pPr marL="0" indent="0" algn="ctr">
              <a:buNone/>
            </a:pPr>
            <a:endParaRPr lang="en-CA" dirty="0"/>
          </a:p>
          <a:p>
            <a:endParaRPr lang="en-US" sz="2400" dirty="0"/>
          </a:p>
        </p:txBody>
      </p:sp>
    </p:spTree>
    <p:extLst>
      <p:ext uri="{BB962C8B-B14F-4D97-AF65-F5344CB8AC3E}">
        <p14:creationId xmlns:p14="http://schemas.microsoft.com/office/powerpoint/2010/main" val="30819574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E0121-AEC1-814B-A92F-A41594B5221D}"/>
              </a:ext>
            </a:extLst>
          </p:cNvPr>
          <p:cNvSpPr>
            <a:spLocks noGrp="1"/>
          </p:cNvSpPr>
          <p:nvPr>
            <p:ph type="title"/>
          </p:nvPr>
        </p:nvSpPr>
        <p:spPr>
          <a:xfrm>
            <a:off x="720000" y="619200"/>
            <a:ext cx="10728322" cy="789470"/>
          </a:xfrm>
        </p:spPr>
        <p:txBody>
          <a:bodyPr/>
          <a:lstStyle/>
          <a:p>
            <a:pPr algn="ctr"/>
            <a:r>
              <a:rPr lang="en-US" dirty="0"/>
              <a:t>The Battle</a:t>
            </a:r>
          </a:p>
        </p:txBody>
      </p:sp>
      <p:sp>
        <p:nvSpPr>
          <p:cNvPr id="3" name="Content Placeholder 2">
            <a:extLst>
              <a:ext uri="{FF2B5EF4-FFF2-40B4-BE49-F238E27FC236}">
                <a16:creationId xmlns:a16="http://schemas.microsoft.com/office/drawing/2014/main" id="{90B0B824-6FC7-8047-A903-65A09E936397}"/>
              </a:ext>
            </a:extLst>
          </p:cNvPr>
          <p:cNvSpPr>
            <a:spLocks noGrp="1"/>
          </p:cNvSpPr>
          <p:nvPr>
            <p:ph idx="1"/>
          </p:nvPr>
        </p:nvSpPr>
        <p:spPr>
          <a:xfrm>
            <a:off x="720000" y="1408670"/>
            <a:ext cx="10728325" cy="4360305"/>
          </a:xfrm>
        </p:spPr>
        <p:txBody>
          <a:bodyPr/>
          <a:lstStyle/>
          <a:p>
            <a:pPr marL="0" indent="0" algn="ctr">
              <a:buNone/>
            </a:pPr>
            <a:r>
              <a:rPr lang="ar-SA" sz="2400" dirty="0"/>
              <a:t>وجاء إبليس إلى قريش في صورة سراقة بن مالك فقال لهم: ادفعوا إلي رايتكم. فدفعوها إليه</a:t>
            </a:r>
            <a:endParaRPr lang="en-US" sz="2400" dirty="0"/>
          </a:p>
          <a:p>
            <a:endParaRPr lang="en-US" dirty="0"/>
          </a:p>
          <a:p>
            <a:r>
              <a:rPr lang="en-US" dirty="0"/>
              <a:t>Narrations state that </a:t>
            </a:r>
            <a:r>
              <a:rPr lang="en-CA" dirty="0"/>
              <a:t>Iblees manifested as </a:t>
            </a:r>
            <a:r>
              <a:rPr lang="en-CA" dirty="0" err="1"/>
              <a:t>Surāqah</a:t>
            </a:r>
            <a:r>
              <a:rPr lang="en-CA" dirty="0"/>
              <a:t> ibn </a:t>
            </a:r>
            <a:r>
              <a:rPr lang="en-CA" dirty="0" err="1"/>
              <a:t>Mālik</a:t>
            </a:r>
            <a:r>
              <a:rPr lang="en-CA" dirty="0"/>
              <a:t>, took the Quraysh’s standard and tried to rally them.</a:t>
            </a:r>
          </a:p>
          <a:p>
            <a:r>
              <a:rPr lang="en-CA" dirty="0"/>
              <a:t>The Prophet tells his men to maintain discipline, not to unsheathe their swords until he gives the command. He prays:</a:t>
            </a:r>
          </a:p>
          <a:p>
            <a:pPr marL="0" indent="0" algn="ctr">
              <a:buNone/>
            </a:pPr>
            <a:r>
              <a:rPr lang="en-US" dirty="0"/>
              <a:t>“Lord! If this band of men is destroyed, you will no longer be worshipped. But if you wish</a:t>
            </a:r>
          </a:p>
          <a:p>
            <a:pPr marL="0" indent="0" algn="ctr">
              <a:buNone/>
            </a:pPr>
            <a:r>
              <a:rPr lang="en-US" dirty="0"/>
              <a:t>not to be worshiped, then you will not be worshipped.”</a:t>
            </a:r>
          </a:p>
        </p:txBody>
      </p:sp>
    </p:spTree>
    <p:extLst>
      <p:ext uri="{BB962C8B-B14F-4D97-AF65-F5344CB8AC3E}">
        <p14:creationId xmlns:p14="http://schemas.microsoft.com/office/powerpoint/2010/main" val="40305315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3D173-974C-2D4D-8A6C-E02B3D566547}"/>
              </a:ext>
            </a:extLst>
          </p:cNvPr>
          <p:cNvSpPr>
            <a:spLocks noGrp="1"/>
          </p:cNvSpPr>
          <p:nvPr>
            <p:ph type="title"/>
          </p:nvPr>
        </p:nvSpPr>
        <p:spPr>
          <a:xfrm>
            <a:off x="720000" y="619200"/>
            <a:ext cx="10728322" cy="715330"/>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4DA3A044-AED7-D248-A85A-C31716B581E3}"/>
              </a:ext>
            </a:extLst>
          </p:cNvPr>
          <p:cNvSpPr>
            <a:spLocks noGrp="1"/>
          </p:cNvSpPr>
          <p:nvPr>
            <p:ph idx="1"/>
          </p:nvPr>
        </p:nvSpPr>
        <p:spPr>
          <a:xfrm>
            <a:off x="720000" y="1334530"/>
            <a:ext cx="10728325" cy="4434445"/>
          </a:xfrm>
        </p:spPr>
        <p:txBody>
          <a:bodyPr>
            <a:normAutofit/>
          </a:bodyPr>
          <a:lstStyle/>
          <a:p>
            <a:r>
              <a:rPr lang="en-US" sz="2400" dirty="0"/>
              <a:t>The Prophet feels faint for an instant and then tells his men that Gabriel has arrived with 1000 angels to aid them.</a:t>
            </a:r>
          </a:p>
          <a:p>
            <a:r>
              <a:rPr lang="en-US" sz="2400" dirty="0"/>
              <a:t>The Quran mentions this:</a:t>
            </a:r>
          </a:p>
          <a:p>
            <a:pPr marL="0" indent="0" algn="ctr">
              <a:buNone/>
            </a:pPr>
            <a:r>
              <a:rPr lang="ar-SA" sz="2400" dirty="0"/>
              <a:t>إِذْ تَسْتَغِيثُونَ رَبَّكُمْ </a:t>
            </a:r>
            <a:r>
              <a:rPr lang="ar-SA" sz="2400" dirty="0" err="1"/>
              <a:t>فَٱسْتَجَابَ</a:t>
            </a:r>
            <a:r>
              <a:rPr lang="ar-SA" sz="2400" dirty="0"/>
              <a:t> لَكُمْ أَنِّى مُمِدُّكُم بِأَلْفٍ مِّنَ </a:t>
            </a:r>
            <a:r>
              <a:rPr lang="ar-SA" sz="2400" dirty="0" err="1"/>
              <a:t>ٱلْمَلَـٰٓئِكَةِ</a:t>
            </a:r>
            <a:r>
              <a:rPr lang="ar-SA" sz="2400" dirty="0"/>
              <a:t> مُرْدِفِينَ</a:t>
            </a:r>
            <a:endParaRPr lang="en-US" sz="2400" dirty="0"/>
          </a:p>
          <a:p>
            <a:pPr marL="0" indent="0" algn="ctr">
              <a:buNone/>
            </a:pPr>
            <a:r>
              <a:rPr lang="en-CA" sz="2400" i="1" dirty="0"/>
              <a:t> ”[Remember] when you asked help of your Lord, and He answered you, "Indeed, I will reinforce you with a thousand from the angels, following one another.” Quran 8:9</a:t>
            </a:r>
            <a:endParaRPr lang="en-US" sz="2400" i="1" dirty="0"/>
          </a:p>
        </p:txBody>
      </p:sp>
    </p:spTree>
    <p:extLst>
      <p:ext uri="{BB962C8B-B14F-4D97-AF65-F5344CB8AC3E}">
        <p14:creationId xmlns:p14="http://schemas.microsoft.com/office/powerpoint/2010/main" val="836289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2F1AA-0D19-7B41-BFB6-C05216435897}"/>
              </a:ext>
            </a:extLst>
          </p:cNvPr>
          <p:cNvSpPr>
            <a:spLocks noGrp="1"/>
          </p:cNvSpPr>
          <p:nvPr>
            <p:ph type="title"/>
          </p:nvPr>
        </p:nvSpPr>
        <p:spPr>
          <a:xfrm>
            <a:off x="720000" y="619200"/>
            <a:ext cx="10728322" cy="764757"/>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39AB6944-DB6A-6D41-9484-3FE586779EE1}"/>
              </a:ext>
            </a:extLst>
          </p:cNvPr>
          <p:cNvSpPr>
            <a:spLocks noGrp="1"/>
          </p:cNvSpPr>
          <p:nvPr>
            <p:ph idx="1"/>
          </p:nvPr>
        </p:nvSpPr>
        <p:spPr>
          <a:xfrm>
            <a:off x="720000" y="1383958"/>
            <a:ext cx="10728325" cy="4385018"/>
          </a:xfrm>
        </p:spPr>
        <p:txBody>
          <a:bodyPr>
            <a:normAutofit/>
          </a:bodyPr>
          <a:lstStyle/>
          <a:p>
            <a:pPr marL="0" indent="0" algn="ctr">
              <a:buNone/>
            </a:pPr>
            <a:r>
              <a:rPr lang="ar-SA" sz="2400" dirty="0"/>
              <a:t>إِذْ يُوحِى رَبُّكَ إِلَى </a:t>
            </a:r>
            <a:r>
              <a:rPr lang="ar-SA" sz="2400" dirty="0" err="1"/>
              <a:t>ٱلْمَلَـٰٓئِكَةِ</a:t>
            </a:r>
            <a:r>
              <a:rPr lang="ar-SA" sz="2400" dirty="0"/>
              <a:t> أَنِّى مَعَكُمْ فَثَبِّتُوا۟ </a:t>
            </a:r>
            <a:r>
              <a:rPr lang="ar-SA" sz="2400" dirty="0" err="1"/>
              <a:t>ٱلَّذِينَ</a:t>
            </a:r>
            <a:r>
              <a:rPr lang="ar-SA" sz="2400" dirty="0"/>
              <a:t> ءَامَنُوا۟ سَأُلْقِى </a:t>
            </a:r>
            <a:r>
              <a:rPr lang="ar-SA" sz="2400" dirty="0" err="1"/>
              <a:t>فِى</a:t>
            </a:r>
            <a:r>
              <a:rPr lang="ar-SA" sz="2400" dirty="0"/>
              <a:t> قُلُوبِ </a:t>
            </a:r>
            <a:r>
              <a:rPr lang="ar-SA" sz="2400" dirty="0" err="1"/>
              <a:t>ٱلَّذِينَ</a:t>
            </a:r>
            <a:r>
              <a:rPr lang="ar-SA" sz="2400" dirty="0"/>
              <a:t> كَفَرُوا۟ </a:t>
            </a:r>
            <a:r>
              <a:rPr lang="ar-SA" sz="2400" dirty="0" err="1"/>
              <a:t>ٱلرُّعْبَ</a:t>
            </a:r>
            <a:r>
              <a:rPr lang="ar-SA" sz="2400" dirty="0"/>
              <a:t> </a:t>
            </a:r>
            <a:r>
              <a:rPr lang="ar-SA" sz="2400" dirty="0" err="1"/>
              <a:t>فَٱضْرِبُوا</a:t>
            </a:r>
            <a:r>
              <a:rPr lang="ar-SA" sz="2400" dirty="0"/>
              <a:t>۟ فَوْقَ </a:t>
            </a:r>
            <a:r>
              <a:rPr lang="ar-SA" sz="2400" dirty="0" err="1"/>
              <a:t>ٱلْأَعْنَاقِ</a:t>
            </a:r>
            <a:r>
              <a:rPr lang="ar-SA" sz="2400" dirty="0"/>
              <a:t> </a:t>
            </a:r>
            <a:r>
              <a:rPr lang="ar-SA" sz="2400" dirty="0" err="1"/>
              <a:t>وَٱضْرِبُوا</a:t>
            </a:r>
            <a:r>
              <a:rPr lang="ar-SA" sz="2400" dirty="0"/>
              <a:t>۟ مِنْهُمْ كُلَّ بَنَانٍ</a:t>
            </a:r>
            <a:endParaRPr lang="en-US" sz="2400" dirty="0"/>
          </a:p>
          <a:p>
            <a:pPr marL="0" indent="0" algn="ctr">
              <a:buNone/>
            </a:pPr>
            <a:r>
              <a:rPr lang="en-CA" sz="2400" i="1" dirty="0"/>
              <a:t>"[Remember] when your Lord inspired to the angels, 'I am with you, so strengthen those who have believed. I will cast terror into the hearts of those who disbelieved, so strike [them] upon the necks and strike from them every fingertip.'" [Quran, 8:12]</a:t>
            </a:r>
            <a:endParaRPr lang="en-US" sz="2400" i="1" dirty="0"/>
          </a:p>
        </p:txBody>
      </p:sp>
    </p:spTree>
    <p:extLst>
      <p:ext uri="{BB962C8B-B14F-4D97-AF65-F5344CB8AC3E}">
        <p14:creationId xmlns:p14="http://schemas.microsoft.com/office/powerpoint/2010/main" val="37269138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AF561-0DEC-7A4C-87F3-4515CF86625A}"/>
              </a:ext>
            </a:extLst>
          </p:cNvPr>
          <p:cNvSpPr>
            <a:spLocks noGrp="1"/>
          </p:cNvSpPr>
          <p:nvPr>
            <p:ph type="title"/>
          </p:nvPr>
        </p:nvSpPr>
        <p:spPr>
          <a:xfrm>
            <a:off x="720000" y="619200"/>
            <a:ext cx="10728322" cy="702973"/>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6DD6324D-21BA-0B4E-BC01-8484A54BC5AB}"/>
              </a:ext>
            </a:extLst>
          </p:cNvPr>
          <p:cNvSpPr>
            <a:spLocks noGrp="1"/>
          </p:cNvSpPr>
          <p:nvPr>
            <p:ph idx="1"/>
          </p:nvPr>
        </p:nvSpPr>
        <p:spPr>
          <a:xfrm>
            <a:off x="720000" y="1532238"/>
            <a:ext cx="10728325" cy="4236737"/>
          </a:xfrm>
        </p:spPr>
        <p:txBody>
          <a:bodyPr/>
          <a:lstStyle/>
          <a:p>
            <a:r>
              <a:rPr lang="en-CA" sz="2400" dirty="0"/>
              <a:t>The Prophet stooped down, picked up some pebbles, threw it towards the direction of the Quraysh, and said:</a:t>
            </a:r>
          </a:p>
          <a:p>
            <a:pPr marL="0" indent="0" algn="ctr">
              <a:buNone/>
            </a:pPr>
            <a:r>
              <a:rPr lang="en-CA" sz="2400" dirty="0"/>
              <a:t> </a:t>
            </a:r>
            <a:r>
              <a:rPr lang="ar-SA" sz="2400" dirty="0"/>
              <a:t>شاهت الوجوه</a:t>
            </a:r>
            <a:endParaRPr lang="en-US" sz="2400" dirty="0"/>
          </a:p>
          <a:p>
            <a:pPr marL="0" indent="0" algn="ctr">
              <a:buNone/>
            </a:pPr>
            <a:r>
              <a:rPr lang="en-CA" sz="2400" dirty="0"/>
              <a:t>May these faces be cursed.</a:t>
            </a:r>
          </a:p>
          <a:p>
            <a:r>
              <a:rPr lang="en-CA" sz="2400" dirty="0"/>
              <a:t> And every single person in the army of the Quraysh felt blinded by this even though the Prophet was far away. This was a miracle that is mentioned in the Quran:</a:t>
            </a:r>
            <a:endParaRPr lang="en-US" sz="2400" dirty="0"/>
          </a:p>
        </p:txBody>
      </p:sp>
    </p:spTree>
    <p:extLst>
      <p:ext uri="{BB962C8B-B14F-4D97-AF65-F5344CB8AC3E}">
        <p14:creationId xmlns:p14="http://schemas.microsoft.com/office/powerpoint/2010/main" val="7267423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5644A-37A7-634B-8897-DD7959736E25}"/>
              </a:ext>
            </a:extLst>
          </p:cNvPr>
          <p:cNvSpPr>
            <a:spLocks noGrp="1"/>
          </p:cNvSpPr>
          <p:nvPr>
            <p:ph type="title"/>
          </p:nvPr>
        </p:nvSpPr>
        <p:spPr>
          <a:xfrm>
            <a:off x="720000" y="619200"/>
            <a:ext cx="10728322" cy="702973"/>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E7F659AA-3FC9-5943-A7A5-0C6251755428}"/>
              </a:ext>
            </a:extLst>
          </p:cNvPr>
          <p:cNvSpPr>
            <a:spLocks noGrp="1"/>
          </p:cNvSpPr>
          <p:nvPr>
            <p:ph idx="1"/>
          </p:nvPr>
        </p:nvSpPr>
        <p:spPr>
          <a:xfrm>
            <a:off x="720000" y="1322174"/>
            <a:ext cx="10728325" cy="4446802"/>
          </a:xfrm>
        </p:spPr>
        <p:txBody>
          <a:bodyPr>
            <a:normAutofit/>
          </a:bodyPr>
          <a:lstStyle/>
          <a:p>
            <a:pPr marL="0" indent="0" algn="ctr">
              <a:buNone/>
            </a:pPr>
            <a:r>
              <a:rPr lang="ar-SA" sz="2400" dirty="0"/>
              <a:t>وَمَا رَمَيْتَ إِذْ رَمَيْتَ </a:t>
            </a:r>
            <a:r>
              <a:rPr lang="ar-SA" sz="2400" dirty="0" err="1"/>
              <a:t>وَلَـٰكِنَّ</a:t>
            </a:r>
            <a:r>
              <a:rPr lang="ar-SA" sz="2400" dirty="0"/>
              <a:t> </a:t>
            </a:r>
            <a:r>
              <a:rPr lang="ar-SA" sz="2400" dirty="0" err="1"/>
              <a:t>ٱللَّهَ</a:t>
            </a:r>
            <a:r>
              <a:rPr lang="ar-SA" sz="2400" dirty="0"/>
              <a:t> </a:t>
            </a:r>
            <a:r>
              <a:rPr lang="ar-SA" sz="2400" dirty="0" err="1"/>
              <a:t>رَمَىٰ</a:t>
            </a:r>
            <a:endParaRPr lang="en-US" sz="2400" dirty="0"/>
          </a:p>
          <a:p>
            <a:pPr marL="0" indent="0" algn="ctr">
              <a:buNone/>
            </a:pPr>
            <a:r>
              <a:rPr lang="en-CA" sz="2400" dirty="0"/>
              <a:t>"...And it was not you [O Prophet] who threw [a handful of sand at the disbelievers], but it was God who did so..."  Quran 8:17</a:t>
            </a:r>
          </a:p>
          <a:p>
            <a:pPr marL="0" indent="0" algn="ctr">
              <a:buNone/>
            </a:pPr>
            <a:endParaRPr lang="en-CA" sz="2400" dirty="0"/>
          </a:p>
          <a:p>
            <a:r>
              <a:rPr lang="en-CA" sz="2400" dirty="0"/>
              <a:t>After this, the two armies clash and the battle begins.</a:t>
            </a:r>
            <a:endParaRPr lang="en-US" sz="2400" dirty="0"/>
          </a:p>
        </p:txBody>
      </p:sp>
    </p:spTree>
    <p:extLst>
      <p:ext uri="{BB962C8B-B14F-4D97-AF65-F5344CB8AC3E}">
        <p14:creationId xmlns:p14="http://schemas.microsoft.com/office/powerpoint/2010/main" val="2449176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4E7C-A2DF-2042-B882-72E0A208D642}"/>
              </a:ext>
            </a:extLst>
          </p:cNvPr>
          <p:cNvSpPr>
            <a:spLocks noGrp="1"/>
          </p:cNvSpPr>
          <p:nvPr>
            <p:ph type="title"/>
          </p:nvPr>
        </p:nvSpPr>
        <p:spPr>
          <a:xfrm>
            <a:off x="720000" y="619200"/>
            <a:ext cx="10728322" cy="875968"/>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C13F0553-2A5B-7547-81A7-34D5D019A418}"/>
              </a:ext>
            </a:extLst>
          </p:cNvPr>
          <p:cNvSpPr>
            <a:spLocks noGrp="1"/>
          </p:cNvSpPr>
          <p:nvPr>
            <p:ph idx="1"/>
          </p:nvPr>
        </p:nvSpPr>
        <p:spPr>
          <a:xfrm>
            <a:off x="720000" y="1495168"/>
            <a:ext cx="10728325" cy="4273807"/>
          </a:xfrm>
        </p:spPr>
        <p:txBody>
          <a:bodyPr/>
          <a:lstStyle/>
          <a:p>
            <a:r>
              <a:rPr lang="en-US" sz="2400" dirty="0"/>
              <a:t>The Battle of </a:t>
            </a:r>
            <a:r>
              <a:rPr lang="en-US" sz="2400" dirty="0" err="1"/>
              <a:t>Badr</a:t>
            </a:r>
            <a:r>
              <a:rPr lang="en-US" sz="2400" dirty="0"/>
              <a:t> took place on the 17</a:t>
            </a:r>
            <a:r>
              <a:rPr lang="en-US" sz="2400" baseline="30000" dirty="0"/>
              <a:t>th</a:t>
            </a:r>
            <a:r>
              <a:rPr lang="en-US" sz="2400" dirty="0"/>
              <a:t> of Ramadan in the 2</a:t>
            </a:r>
            <a:r>
              <a:rPr lang="en-US" sz="2400" baseline="30000" dirty="0"/>
              <a:t>nd</a:t>
            </a:r>
            <a:r>
              <a:rPr lang="en-US" sz="2400" dirty="0"/>
              <a:t> year AH.</a:t>
            </a:r>
          </a:p>
          <a:p>
            <a:r>
              <a:rPr lang="en-US" sz="2400" dirty="0"/>
              <a:t>In the early morning, the Prophet gathered his companions and said:</a:t>
            </a:r>
          </a:p>
          <a:p>
            <a:pPr marL="0" indent="0" algn="ctr">
              <a:buNone/>
            </a:pPr>
            <a:r>
              <a:rPr lang="ar-SA" sz="2400" dirty="0"/>
              <a:t>غضوا أبصاركم، ولا </a:t>
            </a:r>
            <a:r>
              <a:rPr lang="ar-SA" sz="2400" dirty="0" err="1"/>
              <a:t>تبدأوهم</a:t>
            </a:r>
            <a:r>
              <a:rPr lang="ar-SA" sz="2400" dirty="0"/>
              <a:t> بالقتال، ولا يتكلمن أحد</a:t>
            </a:r>
            <a:endParaRPr lang="en-US" sz="2400" dirty="0"/>
          </a:p>
          <a:p>
            <a:pPr marL="0" indent="0" algn="ctr">
              <a:buNone/>
            </a:pPr>
            <a:r>
              <a:rPr lang="en-US" sz="2400" dirty="0"/>
              <a:t>“Cast down your gaze and do not initiate the fighting and none of you should speak.”</a:t>
            </a:r>
            <a:r>
              <a:rPr lang="ar-SA" sz="2400" dirty="0"/>
              <a:t> </a:t>
            </a:r>
            <a:endParaRPr lang="en-US" sz="2400" dirty="0"/>
          </a:p>
        </p:txBody>
      </p:sp>
    </p:spTree>
    <p:extLst>
      <p:ext uri="{BB962C8B-B14F-4D97-AF65-F5344CB8AC3E}">
        <p14:creationId xmlns:p14="http://schemas.microsoft.com/office/powerpoint/2010/main" val="2786363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2EB46-97FD-1C48-A08F-2CA2319E74C7}"/>
              </a:ext>
            </a:extLst>
          </p:cNvPr>
          <p:cNvSpPr>
            <a:spLocks noGrp="1"/>
          </p:cNvSpPr>
          <p:nvPr>
            <p:ph type="title"/>
          </p:nvPr>
        </p:nvSpPr>
        <p:spPr>
          <a:xfrm>
            <a:off x="720000" y="619200"/>
            <a:ext cx="10728322" cy="900681"/>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6E93AAC1-3DA7-7E47-80A8-F4597193A70B}"/>
              </a:ext>
            </a:extLst>
          </p:cNvPr>
          <p:cNvSpPr>
            <a:spLocks noGrp="1"/>
          </p:cNvSpPr>
          <p:nvPr>
            <p:ph idx="1"/>
          </p:nvPr>
        </p:nvSpPr>
        <p:spPr>
          <a:xfrm>
            <a:off x="720000" y="1519882"/>
            <a:ext cx="10728325" cy="4249094"/>
          </a:xfrm>
        </p:spPr>
        <p:txBody>
          <a:bodyPr>
            <a:normAutofit lnSpcReduction="10000"/>
          </a:bodyPr>
          <a:lstStyle/>
          <a:p>
            <a:r>
              <a:rPr lang="en-US" sz="2400" dirty="0"/>
              <a:t>It is reported that after </a:t>
            </a:r>
            <a:r>
              <a:rPr lang="en-US" sz="2400" dirty="0" err="1"/>
              <a:t>Fajr</a:t>
            </a:r>
            <a:r>
              <a:rPr lang="en-US" sz="2400" dirty="0"/>
              <a:t>, Quraysh sent its most experienced scout </a:t>
            </a:r>
            <a:r>
              <a:rPr lang="ar-SA" sz="2400" dirty="0"/>
              <a:t>عمير بن وهب الجمحي</a:t>
            </a:r>
            <a:r>
              <a:rPr lang="en-US" sz="2400" dirty="0"/>
              <a:t> </a:t>
            </a:r>
            <a:r>
              <a:rPr lang="en-US" sz="2400" dirty="0" err="1"/>
              <a:t>Umayr</a:t>
            </a:r>
            <a:r>
              <a:rPr lang="en-US" sz="2400" dirty="0"/>
              <a:t> ibn Wahab Al-</a:t>
            </a:r>
            <a:r>
              <a:rPr lang="en-US" sz="2400" dirty="0" err="1"/>
              <a:t>Jamhi</a:t>
            </a:r>
            <a:r>
              <a:rPr lang="en-US" sz="2400" dirty="0"/>
              <a:t>, to get an estimation of the size of the Muslim army.</a:t>
            </a:r>
          </a:p>
          <a:p>
            <a:r>
              <a:rPr lang="en-US" sz="2400" dirty="0"/>
              <a:t>He reports back that there are about 300.</a:t>
            </a:r>
          </a:p>
          <a:p>
            <a:r>
              <a:rPr lang="en-US" sz="2400" dirty="0"/>
              <a:t>He also warns Quraysh that </a:t>
            </a:r>
            <a:r>
              <a:rPr lang="en-CA" sz="2400" dirty="0"/>
              <a:t> the young men of Yathrib are waiting to inflict death upon you for they have nothing but their swords. (no armour, spears, javelins etc.)</a:t>
            </a:r>
          </a:p>
          <a:p>
            <a:r>
              <a:rPr lang="en-CA" sz="2400" dirty="0"/>
              <a:t>He also them that he doesn’t think they will be able to kill any one amongst them until they kill at least one of you.</a:t>
            </a:r>
          </a:p>
          <a:p>
            <a:endParaRPr lang="en-US" dirty="0"/>
          </a:p>
        </p:txBody>
      </p:sp>
    </p:spTree>
    <p:extLst>
      <p:ext uri="{BB962C8B-B14F-4D97-AF65-F5344CB8AC3E}">
        <p14:creationId xmlns:p14="http://schemas.microsoft.com/office/powerpoint/2010/main" val="3164925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7198A-089C-F840-94D8-B90CBC2CF86D}"/>
              </a:ext>
            </a:extLst>
          </p:cNvPr>
          <p:cNvSpPr>
            <a:spLocks noGrp="1"/>
          </p:cNvSpPr>
          <p:nvPr>
            <p:ph type="title"/>
          </p:nvPr>
        </p:nvSpPr>
        <p:spPr>
          <a:xfrm>
            <a:off x="720000" y="619200"/>
            <a:ext cx="10728322" cy="740043"/>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5EC2F618-5700-F740-BCBB-F04873B84D51}"/>
              </a:ext>
            </a:extLst>
          </p:cNvPr>
          <p:cNvSpPr>
            <a:spLocks noGrp="1"/>
          </p:cNvSpPr>
          <p:nvPr>
            <p:ph idx="1"/>
          </p:nvPr>
        </p:nvSpPr>
        <p:spPr>
          <a:xfrm>
            <a:off x="720000" y="1359244"/>
            <a:ext cx="10728325" cy="4409732"/>
          </a:xfrm>
        </p:spPr>
        <p:txBody>
          <a:bodyPr/>
          <a:lstStyle/>
          <a:p>
            <a:r>
              <a:rPr lang="en-US" sz="2400" dirty="0"/>
              <a:t>The Prophet sends a messenger to Quraysh to prevent them from fighting.</a:t>
            </a:r>
          </a:p>
          <a:p>
            <a:r>
              <a:rPr lang="en-US" sz="2400" dirty="0" err="1"/>
              <a:t>Utbah</a:t>
            </a:r>
            <a:r>
              <a:rPr lang="en-US" sz="2400" dirty="0"/>
              <a:t> addresses Quraysh saying:</a:t>
            </a:r>
          </a:p>
          <a:p>
            <a:pPr marL="0" indent="0" algn="ctr">
              <a:buNone/>
            </a:pPr>
            <a:r>
              <a:rPr lang="ar-SA" sz="2400" dirty="0"/>
              <a:t>يا معشر قريش! </a:t>
            </a:r>
            <a:r>
              <a:rPr lang="ar-SA" sz="2400" dirty="0" err="1"/>
              <a:t>أطيعوني</a:t>
            </a:r>
            <a:r>
              <a:rPr lang="ar-SA" sz="2400" dirty="0"/>
              <a:t> اليوم واعصوني الدهر وارجعوا إلى مكة، واشربوا الخمور وعانقوا الحور، فان محمدا له إل وذمة، وهو ابن عمكم.</a:t>
            </a:r>
            <a:endParaRPr lang="en-US" sz="2400" dirty="0"/>
          </a:p>
          <a:p>
            <a:pPr marL="0" indent="0" algn="ctr">
              <a:buNone/>
            </a:pPr>
            <a:r>
              <a:rPr lang="en-US" sz="2400" dirty="0"/>
              <a:t>“O Quraysh! Listen to me today and disobey me for the rest of your lives. Go back to Makkah and drink your wine and embrace your women for Muhammad is a relative and a nephew of yours.”</a:t>
            </a:r>
          </a:p>
        </p:txBody>
      </p:sp>
    </p:spTree>
    <p:extLst>
      <p:ext uri="{BB962C8B-B14F-4D97-AF65-F5344CB8AC3E}">
        <p14:creationId xmlns:p14="http://schemas.microsoft.com/office/powerpoint/2010/main" val="2581436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699C8-2897-4E4F-8B1F-97DACBFAFF2B}"/>
              </a:ext>
            </a:extLst>
          </p:cNvPr>
          <p:cNvSpPr>
            <a:spLocks noGrp="1"/>
          </p:cNvSpPr>
          <p:nvPr>
            <p:ph type="title"/>
          </p:nvPr>
        </p:nvSpPr>
        <p:spPr>
          <a:xfrm>
            <a:off x="720000" y="619200"/>
            <a:ext cx="10728322" cy="702973"/>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3DF352CE-590D-4345-9187-2104C73A3D22}"/>
              </a:ext>
            </a:extLst>
          </p:cNvPr>
          <p:cNvSpPr>
            <a:spLocks noGrp="1"/>
          </p:cNvSpPr>
          <p:nvPr>
            <p:ph idx="1"/>
          </p:nvPr>
        </p:nvSpPr>
        <p:spPr>
          <a:xfrm>
            <a:off x="720000" y="1322174"/>
            <a:ext cx="10728325" cy="4446802"/>
          </a:xfrm>
        </p:spPr>
        <p:txBody>
          <a:bodyPr>
            <a:normAutofit/>
          </a:bodyPr>
          <a:lstStyle/>
          <a:p>
            <a:r>
              <a:rPr lang="en-CA" sz="2400" dirty="0"/>
              <a:t>One of them men of </a:t>
            </a:r>
            <a:r>
              <a:rPr lang="en-CA" sz="2400" dirty="0" err="1"/>
              <a:t>Quryash</a:t>
            </a:r>
            <a:r>
              <a:rPr lang="en-CA" sz="2400" dirty="0"/>
              <a:t> who tried to avoid a war was Hakim ibn </a:t>
            </a:r>
            <a:r>
              <a:rPr lang="en-CA" sz="2400" dirty="0" err="1"/>
              <a:t>Hizam</a:t>
            </a:r>
            <a:r>
              <a:rPr lang="en-CA" sz="2400" dirty="0"/>
              <a:t> </a:t>
            </a:r>
            <a:r>
              <a:rPr lang="ar-SA" sz="2400" dirty="0"/>
              <a:t>حكيم بن حزام</a:t>
            </a:r>
            <a:r>
              <a:rPr lang="en-US" sz="2400" dirty="0"/>
              <a:t> whose son was a Muslim.</a:t>
            </a:r>
            <a:endParaRPr lang="en-CA" sz="2400" dirty="0"/>
          </a:p>
          <a:p>
            <a:r>
              <a:rPr lang="en-CA" sz="2400" dirty="0"/>
              <a:t>Hakim goes to </a:t>
            </a:r>
            <a:r>
              <a:rPr lang="en-CA" sz="2400" dirty="0" err="1"/>
              <a:t>Utbah</a:t>
            </a:r>
            <a:r>
              <a:rPr lang="en-CA" sz="2400" dirty="0"/>
              <a:t> ibn </a:t>
            </a:r>
            <a:r>
              <a:rPr lang="en-CA" sz="2400" dirty="0" err="1"/>
              <a:t>Rabi'ah</a:t>
            </a:r>
            <a:r>
              <a:rPr lang="en-CA" sz="2400" dirty="0"/>
              <a:t> who didn't want war from day one, and he encourages him to mediate a truce, and asks, "Why don't you take on the blood money of al-</a:t>
            </a:r>
            <a:r>
              <a:rPr lang="en-CA" sz="2400" dirty="0" err="1"/>
              <a:t>Hadrami</a:t>
            </a:r>
            <a:r>
              <a:rPr lang="en-CA" sz="2400" dirty="0"/>
              <a:t>?”</a:t>
            </a:r>
          </a:p>
        </p:txBody>
      </p:sp>
    </p:spTree>
    <p:extLst>
      <p:ext uri="{BB962C8B-B14F-4D97-AF65-F5344CB8AC3E}">
        <p14:creationId xmlns:p14="http://schemas.microsoft.com/office/powerpoint/2010/main" val="1786011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70B74-DC65-9D4B-BF4F-4C94317B6E4B}"/>
              </a:ext>
            </a:extLst>
          </p:cNvPr>
          <p:cNvSpPr>
            <a:spLocks noGrp="1"/>
          </p:cNvSpPr>
          <p:nvPr>
            <p:ph type="title"/>
          </p:nvPr>
        </p:nvSpPr>
        <p:spPr>
          <a:xfrm>
            <a:off x="720000" y="619200"/>
            <a:ext cx="10728322" cy="801827"/>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FB728DBB-ED38-624C-9824-83BEDE92A2B7}"/>
              </a:ext>
            </a:extLst>
          </p:cNvPr>
          <p:cNvSpPr>
            <a:spLocks noGrp="1"/>
          </p:cNvSpPr>
          <p:nvPr>
            <p:ph idx="1"/>
          </p:nvPr>
        </p:nvSpPr>
        <p:spPr>
          <a:xfrm>
            <a:off x="720000" y="1421028"/>
            <a:ext cx="10728325" cy="4347948"/>
          </a:xfrm>
        </p:spPr>
        <p:txBody>
          <a:bodyPr/>
          <a:lstStyle/>
          <a:p>
            <a:r>
              <a:rPr lang="en-CA" dirty="0"/>
              <a:t> </a:t>
            </a:r>
            <a:r>
              <a:rPr lang="en-CA" sz="2400" dirty="0"/>
              <a:t>Amr al-</a:t>
            </a:r>
            <a:r>
              <a:rPr lang="en-CA" sz="2400" dirty="0" err="1"/>
              <a:t>Hadrami</a:t>
            </a:r>
            <a:r>
              <a:rPr lang="en-CA" sz="2400" dirty="0"/>
              <a:t>  </a:t>
            </a:r>
            <a:r>
              <a:rPr lang="ar-SA" sz="2400" dirty="0"/>
              <a:t>عمرو بن الحضرمي</a:t>
            </a:r>
            <a:r>
              <a:rPr lang="en-US" sz="2400" dirty="0"/>
              <a:t> </a:t>
            </a:r>
            <a:r>
              <a:rPr lang="en-CA" sz="2400" dirty="0"/>
              <a:t>was the person who died when the 6 companions of the Prophet attacked the caravan in the Sacred Month of Rajab.</a:t>
            </a:r>
          </a:p>
          <a:p>
            <a:r>
              <a:rPr lang="en-CA" sz="2400" dirty="0"/>
              <a:t>Some of the Quraysh were inciting their men to fight by shouting, "These are the people who killed al-</a:t>
            </a:r>
            <a:r>
              <a:rPr lang="en-CA" sz="2400" dirty="0" err="1"/>
              <a:t>Hadrami</a:t>
            </a:r>
            <a:r>
              <a:rPr lang="en-CA" sz="2400" dirty="0"/>
              <a:t>! We need to take revenge for him.!”</a:t>
            </a:r>
          </a:p>
          <a:p>
            <a:r>
              <a:rPr lang="en-CA" sz="2400" dirty="0" err="1"/>
              <a:t>Utbah</a:t>
            </a:r>
            <a:r>
              <a:rPr lang="en-CA" sz="2400" dirty="0"/>
              <a:t> ibn </a:t>
            </a:r>
            <a:r>
              <a:rPr lang="en-CA" sz="2400" dirty="0" err="1"/>
              <a:t>Rabiah</a:t>
            </a:r>
            <a:r>
              <a:rPr lang="en-CA" sz="2400" dirty="0"/>
              <a:t> agrees to pay the blood money to the families to prevent further bloodshed.</a:t>
            </a:r>
          </a:p>
        </p:txBody>
      </p:sp>
    </p:spTree>
    <p:extLst>
      <p:ext uri="{BB962C8B-B14F-4D97-AF65-F5344CB8AC3E}">
        <p14:creationId xmlns:p14="http://schemas.microsoft.com/office/powerpoint/2010/main" val="2516970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F2899-7359-8D45-88D0-4F64B92A7568}"/>
              </a:ext>
            </a:extLst>
          </p:cNvPr>
          <p:cNvSpPr>
            <a:spLocks noGrp="1"/>
          </p:cNvSpPr>
          <p:nvPr>
            <p:ph type="title"/>
          </p:nvPr>
        </p:nvSpPr>
        <p:spPr>
          <a:xfrm>
            <a:off x="720000" y="619200"/>
            <a:ext cx="10728322" cy="826541"/>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B0AB5F3B-25E1-E44E-9051-2C5E1A64B01B}"/>
              </a:ext>
            </a:extLst>
          </p:cNvPr>
          <p:cNvSpPr>
            <a:spLocks noGrp="1"/>
          </p:cNvSpPr>
          <p:nvPr>
            <p:ph idx="1"/>
          </p:nvPr>
        </p:nvSpPr>
        <p:spPr>
          <a:xfrm>
            <a:off x="720000" y="1272746"/>
            <a:ext cx="10728325" cy="4496229"/>
          </a:xfrm>
        </p:spPr>
        <p:txBody>
          <a:bodyPr>
            <a:normAutofit/>
          </a:bodyPr>
          <a:lstStyle/>
          <a:p>
            <a:r>
              <a:rPr lang="en-US" sz="2400" dirty="0"/>
              <a:t>When Abu </a:t>
            </a:r>
            <a:r>
              <a:rPr lang="en-US" sz="2400" dirty="0" err="1"/>
              <a:t>Jahl</a:t>
            </a:r>
            <a:r>
              <a:rPr lang="en-US" sz="2400" dirty="0"/>
              <a:t> sees that his men are wavering, he approaches the brother of the victim and shames him for accepting gold and not avenging his brother.</a:t>
            </a:r>
          </a:p>
          <a:p>
            <a:r>
              <a:rPr lang="en-US" sz="2400" dirty="0"/>
              <a:t>Abu </a:t>
            </a:r>
            <a:r>
              <a:rPr lang="en-US" sz="2400" dirty="0" err="1"/>
              <a:t>Jahl</a:t>
            </a:r>
            <a:r>
              <a:rPr lang="en-US" sz="2400" dirty="0"/>
              <a:t> also called </a:t>
            </a:r>
            <a:r>
              <a:rPr lang="en-US" sz="2400" dirty="0" err="1"/>
              <a:t>Utbah</a:t>
            </a:r>
            <a:r>
              <a:rPr lang="en-US" sz="2400" dirty="0"/>
              <a:t> a coward saying:</a:t>
            </a:r>
          </a:p>
          <a:p>
            <a:pPr marL="0" indent="0" algn="ctr">
              <a:buNone/>
            </a:pPr>
            <a:r>
              <a:rPr lang="ar-SA" sz="2400" dirty="0"/>
              <a:t>: يا عتبة! نظرت إلى سيوف بني عبد المطلب وجبنت</a:t>
            </a:r>
            <a:endParaRPr lang="en-US" sz="2400" dirty="0"/>
          </a:p>
          <a:p>
            <a:pPr marL="0" indent="0" algn="ctr">
              <a:buNone/>
            </a:pPr>
            <a:r>
              <a:rPr lang="en-US" sz="2400" dirty="0"/>
              <a:t>“O </a:t>
            </a:r>
            <a:r>
              <a:rPr lang="en-US" sz="2400" dirty="0" err="1"/>
              <a:t>Utbah</a:t>
            </a:r>
            <a:r>
              <a:rPr lang="en-US" sz="2400" dirty="0"/>
              <a:t>, you saw the swords of the sons of Abdul </a:t>
            </a:r>
            <a:r>
              <a:rPr lang="en-US" sz="2400" dirty="0" err="1"/>
              <a:t>Muttalib</a:t>
            </a:r>
            <a:r>
              <a:rPr lang="en-US" sz="2400" dirty="0"/>
              <a:t> and became a coward...”</a:t>
            </a:r>
          </a:p>
        </p:txBody>
      </p:sp>
    </p:spTree>
    <p:extLst>
      <p:ext uri="{BB962C8B-B14F-4D97-AF65-F5344CB8AC3E}">
        <p14:creationId xmlns:p14="http://schemas.microsoft.com/office/powerpoint/2010/main" val="80605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90048-8F75-014F-AF56-132DB064831B}"/>
              </a:ext>
            </a:extLst>
          </p:cNvPr>
          <p:cNvSpPr>
            <a:spLocks noGrp="1"/>
          </p:cNvSpPr>
          <p:nvPr>
            <p:ph type="title"/>
          </p:nvPr>
        </p:nvSpPr>
        <p:spPr>
          <a:xfrm>
            <a:off x="720000" y="619200"/>
            <a:ext cx="10728322" cy="789470"/>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491A2205-BD05-644A-AF77-1A2A0E43FE0A}"/>
              </a:ext>
            </a:extLst>
          </p:cNvPr>
          <p:cNvSpPr>
            <a:spLocks noGrp="1"/>
          </p:cNvSpPr>
          <p:nvPr>
            <p:ph idx="1"/>
          </p:nvPr>
        </p:nvSpPr>
        <p:spPr>
          <a:xfrm>
            <a:off x="720000" y="1322174"/>
            <a:ext cx="10728325" cy="4446802"/>
          </a:xfrm>
        </p:spPr>
        <p:txBody>
          <a:bodyPr>
            <a:normAutofit/>
          </a:bodyPr>
          <a:lstStyle/>
          <a:p>
            <a:pPr marL="0" indent="0" algn="ctr">
              <a:buNone/>
            </a:pPr>
            <a:r>
              <a:rPr lang="ar-SA" sz="2400" dirty="0"/>
              <a:t>فنزل عتبة عن جمله وحمل على أبي جهل وهو على فرسه فعرقب فرسه وأخذ بشعره وقال: أمثلي يجبن؟! وستعلم قريش اليوم أينا ألأم وأجبن؟</a:t>
            </a:r>
            <a:endParaRPr lang="en-US" sz="2400" dirty="0"/>
          </a:p>
          <a:p>
            <a:pPr marL="0" indent="0" algn="ctr">
              <a:buNone/>
            </a:pPr>
            <a:r>
              <a:rPr lang="en-US" sz="2400" dirty="0"/>
              <a:t>”</a:t>
            </a:r>
            <a:r>
              <a:rPr lang="en-US" sz="2400" dirty="0" err="1"/>
              <a:t>Utbah</a:t>
            </a:r>
            <a:r>
              <a:rPr lang="en-US" sz="2400" dirty="0"/>
              <a:t> came down from his camel and beat up Abu </a:t>
            </a:r>
            <a:r>
              <a:rPr lang="en-US" sz="2400" dirty="0" err="1"/>
              <a:t>Jahl</a:t>
            </a:r>
            <a:r>
              <a:rPr lang="en-US" sz="2400" dirty="0"/>
              <a:t>…. And said: ’Someone like me is a coward!? Today Quraysh will know who is more vicious and who is more cowardly!</a:t>
            </a:r>
          </a:p>
        </p:txBody>
      </p:sp>
    </p:spTree>
    <p:extLst>
      <p:ext uri="{BB962C8B-B14F-4D97-AF65-F5344CB8AC3E}">
        <p14:creationId xmlns:p14="http://schemas.microsoft.com/office/powerpoint/2010/main" val="135065523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6194</TotalTime>
  <Words>1917</Words>
  <Application>Microsoft Macintosh PowerPoint</Application>
  <PresentationFormat>Widescreen</PresentationFormat>
  <Paragraphs>120</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Avenir Next LT Pro</vt:lpstr>
      <vt:lpstr>Sagona Book</vt:lpstr>
      <vt:lpstr>The Hand Extrablack</vt:lpstr>
      <vt:lpstr>BlobVTI</vt:lpstr>
      <vt:lpstr>The Life of Prophet Muhammad</vt:lpstr>
      <vt:lpstr>A Restful Night</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First Casualty</vt:lpstr>
      <vt:lpstr>The Battle Begins</vt:lpstr>
      <vt:lpstr>The Battle Begins</vt:lpstr>
      <vt:lpstr>The Battle Begins</vt:lpstr>
      <vt:lpstr>The Battle Begins</vt:lpstr>
      <vt:lpstr>The Battle Begins</vt:lpstr>
      <vt:lpstr>The Battle Begins</vt:lpstr>
      <vt:lpstr>The Battle Begins</vt:lpstr>
      <vt:lpstr>The Battle Begins</vt:lpstr>
      <vt:lpstr>The Battle Begins</vt:lpstr>
      <vt:lpstr>The Battle</vt:lpstr>
      <vt:lpstr>The Battle Begins</vt:lpstr>
      <vt:lpstr>The Battle Begins</vt:lpstr>
      <vt:lpstr>The Battle Begins</vt:lpstr>
      <vt:lpstr>The Battle Begins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702</cp:revision>
  <dcterms:created xsi:type="dcterms:W3CDTF">2020-11-25T07:02:27Z</dcterms:created>
  <dcterms:modified xsi:type="dcterms:W3CDTF">2021-12-09T02:48:17Z</dcterms:modified>
</cp:coreProperties>
</file>