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72" r:id="rId9"/>
    <p:sldId id="273" r:id="rId10"/>
    <p:sldId id="274" r:id="rId11"/>
    <p:sldId id="275" r:id="rId12"/>
    <p:sldId id="276" r:id="rId13"/>
    <p:sldId id="277" r:id="rId14"/>
    <p:sldId id="279" r:id="rId15"/>
    <p:sldId id="264" r:id="rId16"/>
    <p:sldId id="280" r:id="rId17"/>
    <p:sldId id="265" r:id="rId18"/>
    <p:sldId id="266" r:id="rId19"/>
    <p:sldId id="267" r:id="rId20"/>
    <p:sldId id="268" r:id="rId21"/>
    <p:sldId id="269" r:id="rId22"/>
    <p:sldId id="270" r:id="rId23"/>
    <p:sldId id="263" r:id="rId24"/>
    <p:sldId id="271" r:id="rId25"/>
    <p:sldId id="281" r:id="rId26"/>
    <p:sldId id="28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50"/>
    <p:restoredTop sz="94778"/>
  </p:normalViewPr>
  <p:slideViewPr>
    <p:cSldViewPr snapToGrid="0" snapToObjects="1">
      <p:cViewPr varScale="1">
        <p:scale>
          <a:sx n="103" d="100"/>
          <a:sy n="103" d="100"/>
        </p:scale>
        <p:origin x="7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December 15,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December 15,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December 15,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December 15,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December 15,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December 15,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December 15,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December 15,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December 15,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December 15,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December 15,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December 15,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38</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5D2A9-4459-3643-B605-039E1183A085}"/>
              </a:ext>
            </a:extLst>
          </p:cNvPr>
          <p:cNvSpPr>
            <a:spLocks noGrp="1"/>
          </p:cNvSpPr>
          <p:nvPr>
            <p:ph type="title"/>
          </p:nvPr>
        </p:nvSpPr>
        <p:spPr>
          <a:xfrm>
            <a:off x="720000" y="619200"/>
            <a:ext cx="10728322" cy="801827"/>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89FFED0F-DCBF-3845-B614-C1343EAA1014}"/>
              </a:ext>
            </a:extLst>
          </p:cNvPr>
          <p:cNvSpPr>
            <a:spLocks noGrp="1"/>
          </p:cNvSpPr>
          <p:nvPr>
            <p:ph idx="1"/>
          </p:nvPr>
        </p:nvSpPr>
        <p:spPr>
          <a:xfrm>
            <a:off x="720000" y="1421028"/>
            <a:ext cx="10728325" cy="4347948"/>
          </a:xfrm>
        </p:spPr>
        <p:txBody>
          <a:bodyPr>
            <a:normAutofit/>
          </a:bodyPr>
          <a:lstStyle/>
          <a:p>
            <a:r>
              <a:rPr lang="en-CA" sz="2400" dirty="0"/>
              <a:t>Abdul Rahman says, “I was really astonished by what this young man said to me. Then the other young man tapped me on the shoulder &amp; said to me, ‘Uncle, can you show me who Abu </a:t>
            </a:r>
            <a:r>
              <a:rPr lang="en-CA" sz="2400" dirty="0" err="1"/>
              <a:t>Jahl</a:t>
            </a:r>
            <a:r>
              <a:rPr lang="en-CA" sz="2400" dirty="0"/>
              <a:t> is?’ I asked him what he wanted with Abu </a:t>
            </a:r>
            <a:r>
              <a:rPr lang="en-CA" sz="2400" dirty="0" err="1"/>
              <a:t>Jahl</a:t>
            </a:r>
            <a:r>
              <a:rPr lang="en-CA" sz="2400" dirty="0"/>
              <a:t>, &amp; he responded with the same thing. </a:t>
            </a:r>
          </a:p>
          <a:p>
            <a:r>
              <a:rPr lang="en-CA" sz="2400" dirty="0"/>
              <a:t>I saw that Abu </a:t>
            </a:r>
            <a:r>
              <a:rPr lang="en-CA" sz="2400" dirty="0" err="1"/>
              <a:t>Jahl</a:t>
            </a:r>
            <a:r>
              <a:rPr lang="en-CA" sz="2400" dirty="0"/>
              <a:t> was riding his horse around, circling the lines. I told the two young men, ‘You see that man, circling around? That’s who you’re looking for.’</a:t>
            </a:r>
            <a:endParaRPr lang="en-US" sz="2400" dirty="0"/>
          </a:p>
        </p:txBody>
      </p:sp>
    </p:spTree>
    <p:extLst>
      <p:ext uri="{BB962C8B-B14F-4D97-AF65-F5344CB8AC3E}">
        <p14:creationId xmlns:p14="http://schemas.microsoft.com/office/powerpoint/2010/main" val="375749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F1826-789E-DC4E-95B3-437184FFEA3B}"/>
              </a:ext>
            </a:extLst>
          </p:cNvPr>
          <p:cNvSpPr>
            <a:spLocks noGrp="1"/>
          </p:cNvSpPr>
          <p:nvPr>
            <p:ph type="title"/>
          </p:nvPr>
        </p:nvSpPr>
        <p:spPr>
          <a:xfrm>
            <a:off x="720000" y="619200"/>
            <a:ext cx="10728322" cy="690616"/>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8F285212-D80A-DD40-8B81-9D062DA14BAD}"/>
              </a:ext>
            </a:extLst>
          </p:cNvPr>
          <p:cNvSpPr>
            <a:spLocks noGrp="1"/>
          </p:cNvSpPr>
          <p:nvPr>
            <p:ph idx="1"/>
          </p:nvPr>
        </p:nvSpPr>
        <p:spPr>
          <a:xfrm>
            <a:off x="720000" y="1309816"/>
            <a:ext cx="10728325" cy="4459159"/>
          </a:xfrm>
        </p:spPr>
        <p:txBody>
          <a:bodyPr>
            <a:normAutofit/>
          </a:bodyPr>
          <a:lstStyle/>
          <a:p>
            <a:r>
              <a:rPr lang="en-CA" sz="2400" dirty="0"/>
              <a:t>Abdul Rahman continued with the story, “Both of them drew their swords and just bolted out the line in the direction of Abu </a:t>
            </a:r>
            <a:r>
              <a:rPr lang="en-CA" sz="2400" dirty="0" err="1"/>
              <a:t>Jahl</a:t>
            </a:r>
            <a:r>
              <a:rPr lang="en-CA" sz="2400" dirty="0"/>
              <a:t>. One of the young men struck down Abu </a:t>
            </a:r>
            <a:r>
              <a:rPr lang="en-CA" sz="2400" dirty="0" err="1"/>
              <a:t>Jahl</a:t>
            </a:r>
            <a:r>
              <a:rPr lang="en-CA" sz="2400" dirty="0"/>
              <a:t> from his horse &amp; injured him badly injured him.</a:t>
            </a:r>
          </a:p>
          <a:p>
            <a:r>
              <a:rPr lang="en-CA" sz="2400" dirty="0"/>
              <a:t>The two young men were </a:t>
            </a:r>
            <a:r>
              <a:rPr lang="en-CA" sz="2400" dirty="0" err="1"/>
              <a:t>Mu’adh</a:t>
            </a:r>
            <a:r>
              <a:rPr lang="en-CA" sz="2400" dirty="0"/>
              <a:t> ibn Amr ibn Al-</a:t>
            </a:r>
            <a:r>
              <a:rPr lang="en-CA" sz="2400" dirty="0" err="1"/>
              <a:t>Jamuh</a:t>
            </a:r>
            <a:r>
              <a:rPr lang="en-CA" sz="2400" dirty="0"/>
              <a:t> and </a:t>
            </a:r>
            <a:r>
              <a:rPr lang="en-CA" sz="2400" dirty="0" err="1"/>
              <a:t>Mu’wwadh</a:t>
            </a:r>
            <a:r>
              <a:rPr lang="en-CA" sz="2400" dirty="0"/>
              <a:t> ibn Afra’</a:t>
            </a:r>
          </a:p>
          <a:p>
            <a:r>
              <a:rPr lang="en-CA" sz="2400" dirty="0" err="1"/>
              <a:t>Mu’wwadh</a:t>
            </a:r>
            <a:r>
              <a:rPr lang="en-CA" sz="2400" dirty="0"/>
              <a:t> died as a martyr later that day.</a:t>
            </a:r>
          </a:p>
        </p:txBody>
      </p:sp>
    </p:spTree>
    <p:extLst>
      <p:ext uri="{BB962C8B-B14F-4D97-AF65-F5344CB8AC3E}">
        <p14:creationId xmlns:p14="http://schemas.microsoft.com/office/powerpoint/2010/main" val="846449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C2EB6-1146-A049-AE67-76E23E3AFE23}"/>
              </a:ext>
            </a:extLst>
          </p:cNvPr>
          <p:cNvSpPr>
            <a:spLocks noGrp="1"/>
          </p:cNvSpPr>
          <p:nvPr>
            <p:ph type="title"/>
          </p:nvPr>
        </p:nvSpPr>
        <p:spPr>
          <a:xfrm>
            <a:off x="720000" y="619200"/>
            <a:ext cx="10728322" cy="665903"/>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085794C7-B061-5E40-888E-F76A1360C7E0}"/>
              </a:ext>
            </a:extLst>
          </p:cNvPr>
          <p:cNvSpPr>
            <a:spLocks noGrp="1"/>
          </p:cNvSpPr>
          <p:nvPr>
            <p:ph idx="1"/>
          </p:nvPr>
        </p:nvSpPr>
        <p:spPr>
          <a:xfrm>
            <a:off x="720000" y="1285104"/>
            <a:ext cx="10728325" cy="4483872"/>
          </a:xfrm>
        </p:spPr>
        <p:txBody>
          <a:bodyPr>
            <a:normAutofit/>
          </a:bodyPr>
          <a:lstStyle/>
          <a:p>
            <a:r>
              <a:rPr lang="en-CA" sz="2400" dirty="0" err="1"/>
              <a:t>Mu’adh</a:t>
            </a:r>
            <a:r>
              <a:rPr lang="en-CA" sz="2400" dirty="0"/>
              <a:t> ibn Amr ibn Al-</a:t>
            </a:r>
            <a:r>
              <a:rPr lang="en-CA" sz="2400" dirty="0" err="1"/>
              <a:t>Jamuh</a:t>
            </a:r>
            <a:r>
              <a:rPr lang="en-CA" sz="2400" dirty="0"/>
              <a:t> narrated, “When I attacked Abu </a:t>
            </a:r>
            <a:r>
              <a:rPr lang="en-CA" sz="2400" dirty="0" err="1"/>
              <a:t>Jahl</a:t>
            </a:r>
            <a:r>
              <a:rPr lang="en-CA" sz="2400" dirty="0"/>
              <a:t>, his son </a:t>
            </a:r>
            <a:r>
              <a:rPr lang="en-CA" sz="2400" dirty="0" err="1"/>
              <a:t>Ikrimah</a:t>
            </a:r>
            <a:r>
              <a:rPr lang="en-CA" sz="2400" dirty="0"/>
              <a:t> struck me. He severed my arm. It was basically dangling from my body. I tossed my arm over my shoulder &amp; I kept fighting until it started getting cumbersome. I then placed my arm on the ground, put my foot on it, &amp; I severed it completely from my body. Then I kept on fighting.</a:t>
            </a:r>
            <a:endParaRPr lang="en-CA" dirty="0"/>
          </a:p>
          <a:p>
            <a:r>
              <a:rPr lang="en-CA" sz="2400" dirty="0"/>
              <a:t>It was both </a:t>
            </a:r>
            <a:r>
              <a:rPr lang="en-CA" sz="2400" dirty="0" err="1"/>
              <a:t>Mu’adh</a:t>
            </a:r>
            <a:r>
              <a:rPr lang="en-CA" sz="2400" dirty="0"/>
              <a:t> ibn Amr ibn Al-</a:t>
            </a:r>
            <a:r>
              <a:rPr lang="en-CA" sz="2400" dirty="0" err="1"/>
              <a:t>Jamuh</a:t>
            </a:r>
            <a:r>
              <a:rPr lang="en-CA" sz="2400" dirty="0"/>
              <a:t> and </a:t>
            </a:r>
            <a:r>
              <a:rPr lang="en-CA" sz="2400" dirty="0" err="1"/>
              <a:t>Mu’wwadh</a:t>
            </a:r>
            <a:r>
              <a:rPr lang="en-CA" sz="2400" dirty="0"/>
              <a:t> who attacked Abu </a:t>
            </a:r>
            <a:r>
              <a:rPr lang="en-CA" sz="2400" dirty="0" err="1"/>
              <a:t>Jahl</a:t>
            </a:r>
            <a:r>
              <a:rPr lang="en-CA" sz="2400" dirty="0"/>
              <a:t> and injured him. </a:t>
            </a:r>
            <a:r>
              <a:rPr lang="en-CA" sz="2400" dirty="0" err="1"/>
              <a:t>Ikrimah</a:t>
            </a:r>
            <a:r>
              <a:rPr lang="en-CA" sz="2400" dirty="0"/>
              <a:t> then stepped in and was able to fight them off . However, Abu </a:t>
            </a:r>
            <a:r>
              <a:rPr lang="en-CA" sz="2400" dirty="0" err="1"/>
              <a:t>Jahl</a:t>
            </a:r>
            <a:r>
              <a:rPr lang="en-CA" sz="2400" dirty="0"/>
              <a:t> was left in a pool of his own blood.</a:t>
            </a:r>
            <a:endParaRPr lang="en-US" sz="2400" dirty="0"/>
          </a:p>
        </p:txBody>
      </p:sp>
    </p:spTree>
    <p:extLst>
      <p:ext uri="{BB962C8B-B14F-4D97-AF65-F5344CB8AC3E}">
        <p14:creationId xmlns:p14="http://schemas.microsoft.com/office/powerpoint/2010/main" val="4164937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34EF7-F2D9-1143-88E2-DDB27D32E1D8}"/>
              </a:ext>
            </a:extLst>
          </p:cNvPr>
          <p:cNvSpPr>
            <a:spLocks noGrp="1"/>
          </p:cNvSpPr>
          <p:nvPr>
            <p:ph type="title"/>
          </p:nvPr>
        </p:nvSpPr>
        <p:spPr>
          <a:xfrm>
            <a:off x="720000" y="619200"/>
            <a:ext cx="10728322" cy="764757"/>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B2A77C22-0130-1D4D-9264-50D5DEFFBF0B}"/>
              </a:ext>
            </a:extLst>
          </p:cNvPr>
          <p:cNvSpPr>
            <a:spLocks noGrp="1"/>
          </p:cNvSpPr>
          <p:nvPr>
            <p:ph idx="1"/>
          </p:nvPr>
        </p:nvSpPr>
        <p:spPr>
          <a:xfrm>
            <a:off x="720000" y="1383958"/>
            <a:ext cx="10728325" cy="4385018"/>
          </a:xfrm>
        </p:spPr>
        <p:txBody>
          <a:bodyPr>
            <a:normAutofit lnSpcReduction="10000"/>
          </a:bodyPr>
          <a:lstStyle/>
          <a:p>
            <a:r>
              <a:rPr lang="en-CA" sz="2400" dirty="0"/>
              <a:t>Both </a:t>
            </a:r>
            <a:r>
              <a:rPr lang="en-CA" sz="2400" dirty="0" err="1"/>
              <a:t>Mu’adh</a:t>
            </a:r>
            <a:r>
              <a:rPr lang="en-CA" sz="2400" dirty="0"/>
              <a:t> ibn Amr ibn Al-</a:t>
            </a:r>
            <a:r>
              <a:rPr lang="en-CA" sz="2400" dirty="0" err="1"/>
              <a:t>Jamuh</a:t>
            </a:r>
            <a:r>
              <a:rPr lang="en-CA" sz="2400" dirty="0"/>
              <a:t> and </a:t>
            </a:r>
            <a:r>
              <a:rPr lang="en-CA" sz="2400" dirty="0" err="1"/>
              <a:t>Mu’wwadh</a:t>
            </a:r>
            <a:r>
              <a:rPr lang="en-CA" sz="2400" dirty="0"/>
              <a:t> went to the Prophet and told the Prophet that they killed Abu </a:t>
            </a:r>
            <a:r>
              <a:rPr lang="en-CA" sz="2400" dirty="0" err="1"/>
              <a:t>Jahl</a:t>
            </a:r>
            <a:r>
              <a:rPr lang="en-CA" sz="2400" dirty="0"/>
              <a:t>.</a:t>
            </a:r>
          </a:p>
          <a:p>
            <a:r>
              <a:rPr lang="en-CA" sz="2400" dirty="0"/>
              <a:t>The Prophet asked, “Which one of you killed Abu </a:t>
            </a:r>
            <a:r>
              <a:rPr lang="en-CA" sz="2400" dirty="0" err="1"/>
              <a:t>Jahl</a:t>
            </a:r>
            <a:r>
              <a:rPr lang="en-CA" sz="2400" dirty="0"/>
              <a:t>?” </a:t>
            </a:r>
          </a:p>
          <a:p>
            <a:r>
              <a:rPr lang="en-CA" sz="2400" dirty="0"/>
              <a:t>They replied, “Both of us did.”</a:t>
            </a:r>
          </a:p>
          <a:p>
            <a:r>
              <a:rPr lang="en-CA" sz="2400" dirty="0"/>
              <a:t>The Prophet asked, “Have you wiped your swords?”</a:t>
            </a:r>
          </a:p>
          <a:p>
            <a:r>
              <a:rPr lang="en-CA" sz="2400" dirty="0"/>
              <a:t>They said, “No.”</a:t>
            </a:r>
          </a:p>
          <a:p>
            <a:r>
              <a:rPr lang="en-CA" sz="2400" dirty="0"/>
              <a:t>The Prophet said, “Let me see them.”</a:t>
            </a:r>
          </a:p>
          <a:p>
            <a:r>
              <a:rPr lang="en-CA" sz="2400" dirty="0"/>
              <a:t>They show the Prophet their swords, and the Prophet said, “Both of you have killed Abu </a:t>
            </a:r>
            <a:r>
              <a:rPr lang="en-CA" sz="2400" dirty="0" err="1"/>
              <a:t>Jahl</a:t>
            </a:r>
            <a:r>
              <a:rPr lang="en-CA" sz="2400" dirty="0"/>
              <a:t>.</a:t>
            </a:r>
            <a:endParaRPr lang="en-US" sz="2400" dirty="0"/>
          </a:p>
          <a:p>
            <a:endParaRPr lang="en-CA" sz="2400" dirty="0"/>
          </a:p>
        </p:txBody>
      </p:sp>
    </p:spTree>
    <p:extLst>
      <p:ext uri="{BB962C8B-B14F-4D97-AF65-F5344CB8AC3E}">
        <p14:creationId xmlns:p14="http://schemas.microsoft.com/office/powerpoint/2010/main" val="14628548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6868F-88AE-7846-BF9F-8AC8D35B86D8}"/>
              </a:ext>
            </a:extLst>
          </p:cNvPr>
          <p:cNvSpPr>
            <a:spLocks noGrp="1"/>
          </p:cNvSpPr>
          <p:nvPr>
            <p:ph type="title"/>
          </p:nvPr>
        </p:nvSpPr>
        <p:spPr>
          <a:xfrm>
            <a:off x="720000" y="619200"/>
            <a:ext cx="10728322" cy="752400"/>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41F662D4-2298-E34C-9362-9943964CC9E7}"/>
              </a:ext>
            </a:extLst>
          </p:cNvPr>
          <p:cNvSpPr>
            <a:spLocks noGrp="1"/>
          </p:cNvSpPr>
          <p:nvPr>
            <p:ph idx="1"/>
          </p:nvPr>
        </p:nvSpPr>
        <p:spPr>
          <a:xfrm>
            <a:off x="720000" y="1519882"/>
            <a:ext cx="10728325" cy="4249094"/>
          </a:xfrm>
        </p:spPr>
        <p:txBody>
          <a:bodyPr>
            <a:normAutofit/>
          </a:bodyPr>
          <a:lstStyle/>
          <a:p>
            <a:r>
              <a:rPr lang="en-CA" sz="2400" dirty="0"/>
              <a:t>Much later, after the end of the Battle, the Prophet told his companions, “I need someone to check on Abu </a:t>
            </a:r>
            <a:r>
              <a:rPr lang="en-CA" sz="2400" dirty="0" err="1"/>
              <a:t>Jahl</a:t>
            </a:r>
            <a:r>
              <a:rPr lang="en-CA" sz="2400" dirty="0"/>
              <a:t>.</a:t>
            </a:r>
          </a:p>
          <a:p>
            <a:r>
              <a:rPr lang="en-CA" sz="2400" dirty="0"/>
              <a:t>Abdullah bin </a:t>
            </a:r>
            <a:r>
              <a:rPr lang="en-CA" sz="2400" dirty="0" err="1"/>
              <a:t>Mas’ud</a:t>
            </a:r>
            <a:r>
              <a:rPr lang="en-CA" sz="2400" dirty="0"/>
              <a:t> went looking for Abu </a:t>
            </a:r>
            <a:r>
              <a:rPr lang="en-CA" sz="2400" dirty="0" err="1"/>
              <a:t>Jahl</a:t>
            </a:r>
            <a:r>
              <a:rPr lang="en-CA" sz="2400" dirty="0"/>
              <a:t> in the battlefield. </a:t>
            </a:r>
          </a:p>
          <a:p>
            <a:r>
              <a:rPr lang="en-CA" sz="2400" dirty="0"/>
              <a:t>He spotted Abu </a:t>
            </a:r>
            <a:r>
              <a:rPr lang="en-CA" sz="2400" dirty="0" err="1"/>
              <a:t>Jahl</a:t>
            </a:r>
            <a:r>
              <a:rPr lang="en-CA" sz="2400" dirty="0"/>
              <a:t> and found that Abu </a:t>
            </a:r>
            <a:r>
              <a:rPr lang="en-CA" sz="2400" dirty="0" err="1"/>
              <a:t>Jahl</a:t>
            </a:r>
            <a:r>
              <a:rPr lang="en-CA" sz="2400" dirty="0"/>
              <a:t> was still alive. He was lying there, injured, but alive.</a:t>
            </a:r>
            <a:endParaRPr lang="en-US" sz="2400" dirty="0"/>
          </a:p>
        </p:txBody>
      </p:sp>
    </p:spTree>
    <p:extLst>
      <p:ext uri="{BB962C8B-B14F-4D97-AF65-F5344CB8AC3E}">
        <p14:creationId xmlns:p14="http://schemas.microsoft.com/office/powerpoint/2010/main" val="1382712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AB732-3D10-7F45-AC7E-A088CDA704B2}"/>
              </a:ext>
            </a:extLst>
          </p:cNvPr>
          <p:cNvSpPr>
            <a:spLocks noGrp="1"/>
          </p:cNvSpPr>
          <p:nvPr>
            <p:ph type="title"/>
          </p:nvPr>
        </p:nvSpPr>
        <p:spPr>
          <a:xfrm>
            <a:off x="720000" y="619200"/>
            <a:ext cx="10728322" cy="715330"/>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80DC40D3-7D6E-4844-B104-4AD89BCCF426}"/>
              </a:ext>
            </a:extLst>
          </p:cNvPr>
          <p:cNvSpPr>
            <a:spLocks noGrp="1"/>
          </p:cNvSpPr>
          <p:nvPr>
            <p:ph idx="1"/>
          </p:nvPr>
        </p:nvSpPr>
        <p:spPr>
          <a:xfrm>
            <a:off x="720000" y="1433384"/>
            <a:ext cx="10728325" cy="4335591"/>
          </a:xfrm>
        </p:spPr>
        <p:txBody>
          <a:bodyPr/>
          <a:lstStyle/>
          <a:p>
            <a:r>
              <a:rPr lang="en-US" sz="2400" dirty="0"/>
              <a:t>Abdullah ibn </a:t>
            </a:r>
            <a:r>
              <a:rPr lang="en-US" sz="2400" dirty="0" err="1"/>
              <a:t>Mas’ud</a:t>
            </a:r>
            <a:r>
              <a:rPr lang="en-US" sz="2400" dirty="0"/>
              <a:t> approached him to finish him off. </a:t>
            </a:r>
          </a:p>
          <a:p>
            <a:r>
              <a:rPr lang="en-US" sz="2400" dirty="0"/>
              <a:t> Abu </a:t>
            </a:r>
            <a:r>
              <a:rPr lang="en-US" sz="2400" dirty="0" err="1"/>
              <a:t>Jahl</a:t>
            </a:r>
            <a:r>
              <a:rPr lang="en-US" sz="2400" dirty="0"/>
              <a:t> saw him and started to mock him:</a:t>
            </a:r>
          </a:p>
          <a:p>
            <a:pPr marL="0" indent="0" algn="ctr">
              <a:buNone/>
            </a:pPr>
            <a:r>
              <a:rPr lang="ar-SA" sz="2400" dirty="0"/>
              <a:t>لقد ارتقيت مرتقا صعبا يا </a:t>
            </a:r>
            <a:r>
              <a:rPr lang="ar-SA" sz="2400" dirty="0" err="1"/>
              <a:t>رويعي</a:t>
            </a:r>
            <a:r>
              <a:rPr lang="ar-SA" sz="2400" dirty="0"/>
              <a:t> الغنم! أما انه ليس </a:t>
            </a:r>
            <a:r>
              <a:rPr lang="ar-SA" sz="2400" dirty="0" err="1"/>
              <a:t>شئ</a:t>
            </a:r>
            <a:r>
              <a:rPr lang="ar-SA" sz="2400" dirty="0"/>
              <a:t> أشد علي من قتلك إياي في هذا اليوم! ألا تولى قتلي رجل من المطيبين أو الأحلاف!.</a:t>
            </a:r>
            <a:endParaRPr lang="en-US" sz="2400" dirty="0"/>
          </a:p>
        </p:txBody>
      </p:sp>
    </p:spTree>
    <p:extLst>
      <p:ext uri="{BB962C8B-B14F-4D97-AF65-F5344CB8AC3E}">
        <p14:creationId xmlns:p14="http://schemas.microsoft.com/office/powerpoint/2010/main" val="2709321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415EC-582D-0142-8AFE-71D7F8A80111}"/>
              </a:ext>
            </a:extLst>
          </p:cNvPr>
          <p:cNvSpPr>
            <a:spLocks noGrp="1"/>
          </p:cNvSpPr>
          <p:nvPr>
            <p:ph type="title"/>
          </p:nvPr>
        </p:nvSpPr>
        <p:spPr>
          <a:xfrm>
            <a:off x="720000" y="619200"/>
            <a:ext cx="10728322" cy="826541"/>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1D00554E-5397-124D-AD0E-A777C903BA56}"/>
              </a:ext>
            </a:extLst>
          </p:cNvPr>
          <p:cNvSpPr>
            <a:spLocks noGrp="1"/>
          </p:cNvSpPr>
          <p:nvPr>
            <p:ph idx="1"/>
          </p:nvPr>
        </p:nvSpPr>
        <p:spPr>
          <a:xfrm>
            <a:off x="720000" y="1445742"/>
            <a:ext cx="10728325" cy="4323234"/>
          </a:xfrm>
        </p:spPr>
        <p:txBody>
          <a:bodyPr>
            <a:normAutofit/>
          </a:bodyPr>
          <a:lstStyle/>
          <a:p>
            <a:r>
              <a:rPr lang="en-CA" sz="2400" dirty="0"/>
              <a:t>Abdullah ibn </a:t>
            </a:r>
            <a:r>
              <a:rPr lang="en-CA" sz="2400" dirty="0" err="1"/>
              <a:t>Mas’ud</a:t>
            </a:r>
            <a:r>
              <a:rPr lang="en-CA" sz="2400" dirty="0"/>
              <a:t> had enough of Abu </a:t>
            </a:r>
            <a:r>
              <a:rPr lang="en-CA" sz="2400" dirty="0" err="1"/>
              <a:t>Jahl</a:t>
            </a:r>
            <a:r>
              <a:rPr lang="en-CA" sz="2400" dirty="0"/>
              <a:t> at this point, that even in death this is how arrogant Abu </a:t>
            </a:r>
            <a:r>
              <a:rPr lang="en-CA" sz="2400" dirty="0" err="1"/>
              <a:t>Jahl</a:t>
            </a:r>
            <a:r>
              <a:rPr lang="en-CA" sz="2400" dirty="0"/>
              <a:t> was, and then Abdullah bin </a:t>
            </a:r>
            <a:r>
              <a:rPr lang="en-CA" sz="2400" dirty="0" err="1"/>
              <a:t>Mas’ud</a:t>
            </a:r>
            <a:r>
              <a:rPr lang="en-CA" sz="2400" dirty="0"/>
              <a:t> finished him off.</a:t>
            </a:r>
          </a:p>
          <a:p>
            <a:r>
              <a:rPr lang="en-CA" sz="2400" dirty="0"/>
              <a:t>Abdullah bin </a:t>
            </a:r>
            <a:r>
              <a:rPr lang="en-CA" sz="2400" dirty="0" err="1"/>
              <a:t>Mas’ud</a:t>
            </a:r>
            <a:r>
              <a:rPr lang="en-CA" sz="2400" dirty="0"/>
              <a:t> had a broken little sword, &amp; Abu </a:t>
            </a:r>
            <a:r>
              <a:rPr lang="en-CA" sz="2400" dirty="0" err="1"/>
              <a:t>Jahl</a:t>
            </a:r>
            <a:r>
              <a:rPr lang="en-CA" sz="2400" dirty="0"/>
              <a:t> was lying there with his own sword. Abdullah bin </a:t>
            </a:r>
            <a:r>
              <a:rPr lang="en-CA" sz="2400" dirty="0" err="1"/>
              <a:t>Mas’ud</a:t>
            </a:r>
            <a:r>
              <a:rPr lang="en-CA" sz="2400" dirty="0"/>
              <a:t> used Abu </a:t>
            </a:r>
            <a:r>
              <a:rPr lang="en-CA" sz="2400" dirty="0" err="1"/>
              <a:t>Jahl’s</a:t>
            </a:r>
            <a:r>
              <a:rPr lang="en-CA" sz="2400" dirty="0"/>
              <a:t> sword &amp; killed him.</a:t>
            </a:r>
            <a:endParaRPr lang="en-US" sz="2400" dirty="0"/>
          </a:p>
        </p:txBody>
      </p:sp>
    </p:spTree>
    <p:extLst>
      <p:ext uri="{BB962C8B-B14F-4D97-AF65-F5344CB8AC3E}">
        <p14:creationId xmlns:p14="http://schemas.microsoft.com/office/powerpoint/2010/main" val="3409494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EE6FA-E3FB-184C-9885-99750CF655F8}"/>
              </a:ext>
            </a:extLst>
          </p:cNvPr>
          <p:cNvSpPr>
            <a:spLocks noGrp="1"/>
          </p:cNvSpPr>
          <p:nvPr>
            <p:ph type="title"/>
          </p:nvPr>
        </p:nvSpPr>
        <p:spPr>
          <a:xfrm>
            <a:off x="720000" y="619200"/>
            <a:ext cx="10728322" cy="764757"/>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342E18A9-5C7E-A649-AC6A-06FFA3A333F8}"/>
              </a:ext>
            </a:extLst>
          </p:cNvPr>
          <p:cNvSpPr>
            <a:spLocks noGrp="1"/>
          </p:cNvSpPr>
          <p:nvPr>
            <p:ph idx="1"/>
          </p:nvPr>
        </p:nvSpPr>
        <p:spPr>
          <a:xfrm>
            <a:off x="720000" y="1383958"/>
            <a:ext cx="10728325" cy="4385018"/>
          </a:xfrm>
        </p:spPr>
        <p:txBody>
          <a:bodyPr/>
          <a:lstStyle/>
          <a:p>
            <a:r>
              <a:rPr lang="en-US" sz="2400" dirty="0"/>
              <a:t>Some have said that the arrogance of Abu </a:t>
            </a:r>
            <a:r>
              <a:rPr lang="en-US" sz="2400" dirty="0" err="1"/>
              <a:t>Jahl</a:t>
            </a:r>
            <a:r>
              <a:rPr lang="en-US" sz="2400" dirty="0"/>
              <a:t> surpassed the arrogance of Pharoah. </a:t>
            </a:r>
          </a:p>
          <a:p>
            <a:pPr marL="0" indent="0" algn="ctr">
              <a:buNone/>
            </a:pPr>
            <a:r>
              <a:rPr lang="ar-SA" sz="2400" dirty="0" err="1"/>
              <a:t>وَجَـٰوَزْنَا</a:t>
            </a:r>
            <a:r>
              <a:rPr lang="ar-SA" sz="2400" dirty="0"/>
              <a:t> </a:t>
            </a:r>
            <a:r>
              <a:rPr lang="ar-SA" sz="2400" dirty="0" err="1"/>
              <a:t>بِبَنِىٓ</a:t>
            </a:r>
            <a:r>
              <a:rPr lang="ar-SA" sz="2400" dirty="0"/>
              <a:t> </a:t>
            </a:r>
            <a:r>
              <a:rPr lang="ar-SA" sz="2400" dirty="0" err="1"/>
              <a:t>إِسْرَٰٓءِيلَ</a:t>
            </a:r>
            <a:r>
              <a:rPr lang="ar-SA" sz="2400" dirty="0"/>
              <a:t> </a:t>
            </a:r>
            <a:r>
              <a:rPr lang="ar-SA" sz="2400" dirty="0" err="1"/>
              <a:t>ٱلْبَحْرَ</a:t>
            </a:r>
            <a:r>
              <a:rPr lang="ar-SA" sz="2400" dirty="0"/>
              <a:t> فَأَتْبَعَهُمْ فِرْعَوْنُ </a:t>
            </a:r>
            <a:r>
              <a:rPr lang="ar-SA" sz="2400" dirty="0" err="1"/>
              <a:t>وَجُنُودُهُۥ</a:t>
            </a:r>
            <a:r>
              <a:rPr lang="ar-SA" sz="2400" dirty="0"/>
              <a:t> بَغْيًا وَعَدْوًا </a:t>
            </a:r>
            <a:r>
              <a:rPr lang="ar-SA" sz="2400" dirty="0" err="1"/>
              <a:t>حَتَّىٰٓ</a:t>
            </a:r>
            <a:r>
              <a:rPr lang="ar-SA" sz="2400" dirty="0"/>
              <a:t> </a:t>
            </a:r>
            <a:r>
              <a:rPr lang="ar-SA" sz="2400" dirty="0" err="1"/>
              <a:t>إِذَآ</a:t>
            </a:r>
            <a:r>
              <a:rPr lang="ar-SA" sz="2400" dirty="0"/>
              <a:t> أَدْرَكَهُ </a:t>
            </a:r>
            <a:r>
              <a:rPr lang="ar-SA" sz="2400" dirty="0" err="1"/>
              <a:t>ٱلْغَرَقُ</a:t>
            </a:r>
            <a:r>
              <a:rPr lang="ar-SA" sz="2400" dirty="0"/>
              <a:t> قَالَ ءَامَنتُ </a:t>
            </a:r>
            <a:r>
              <a:rPr lang="ar-SA" sz="2400" dirty="0" err="1"/>
              <a:t>أَنَّهُۥ</a:t>
            </a:r>
            <a:r>
              <a:rPr lang="ar-SA" sz="2400" dirty="0"/>
              <a:t> </a:t>
            </a:r>
            <a:r>
              <a:rPr lang="ar-SA" sz="2400" dirty="0" err="1"/>
              <a:t>لَآ</a:t>
            </a:r>
            <a:r>
              <a:rPr lang="ar-SA" sz="2400" dirty="0"/>
              <a:t> </a:t>
            </a:r>
            <a:r>
              <a:rPr lang="ar-SA" sz="2400" dirty="0" err="1"/>
              <a:t>إِلَـٰهَ</a:t>
            </a:r>
            <a:r>
              <a:rPr lang="ar-SA" sz="2400" dirty="0"/>
              <a:t> إِلَّا </a:t>
            </a:r>
            <a:r>
              <a:rPr lang="ar-SA" sz="2400" dirty="0" err="1"/>
              <a:t>ٱلَّذِىٓ</a:t>
            </a:r>
            <a:r>
              <a:rPr lang="ar-SA" sz="2400" dirty="0"/>
              <a:t> ءَامَنَتْ </a:t>
            </a:r>
            <a:r>
              <a:rPr lang="ar-SA" sz="2400" dirty="0" err="1"/>
              <a:t>بِهِۦ</a:t>
            </a:r>
            <a:r>
              <a:rPr lang="ar-SA" sz="2400" dirty="0"/>
              <a:t> </a:t>
            </a:r>
            <a:r>
              <a:rPr lang="ar-SA" sz="2400" dirty="0" err="1"/>
              <a:t>بَنُوٓا</a:t>
            </a:r>
            <a:r>
              <a:rPr lang="ar-SA" sz="2400" dirty="0"/>
              <a:t>۟ </a:t>
            </a:r>
            <a:r>
              <a:rPr lang="ar-SA" sz="2400" dirty="0" err="1"/>
              <a:t>إِسْرَٰٓءِيلَ</a:t>
            </a:r>
            <a:r>
              <a:rPr lang="ar-SA" sz="2400" dirty="0"/>
              <a:t> وَأَنَا۠ مِنَ </a:t>
            </a:r>
            <a:r>
              <a:rPr lang="ar-SA" sz="2400" dirty="0" err="1"/>
              <a:t>ٱلْمُسْلِمِينَ</a:t>
            </a:r>
            <a:endParaRPr lang="en-US" sz="2400" dirty="0"/>
          </a:p>
          <a:p>
            <a:pPr marL="0" indent="0" algn="ctr">
              <a:buNone/>
            </a:pPr>
            <a:r>
              <a:rPr lang="en-CA" sz="2400" dirty="0"/>
              <a:t>And We took the Children of Israel across the sea, and Pharaoh and his soldiers pursued them in tyranny and enmity until, when drowning overtook him, he said, "I believe that there is no god except that in whom the Children of Israel believe, and I am of the Muslims.” Quran 10:90</a:t>
            </a:r>
            <a:endParaRPr lang="en-US" sz="2400" dirty="0"/>
          </a:p>
        </p:txBody>
      </p:sp>
    </p:spTree>
    <p:extLst>
      <p:ext uri="{BB962C8B-B14F-4D97-AF65-F5344CB8AC3E}">
        <p14:creationId xmlns:p14="http://schemas.microsoft.com/office/powerpoint/2010/main" val="38407587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B9D9A-A7BA-754D-8858-69DDAC2724E9}"/>
              </a:ext>
            </a:extLst>
          </p:cNvPr>
          <p:cNvSpPr>
            <a:spLocks noGrp="1"/>
          </p:cNvSpPr>
          <p:nvPr>
            <p:ph type="title"/>
          </p:nvPr>
        </p:nvSpPr>
        <p:spPr>
          <a:xfrm>
            <a:off x="720000" y="619200"/>
            <a:ext cx="10728322" cy="702973"/>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319C1E11-3DAC-E749-9F9C-1547A3E6C293}"/>
              </a:ext>
            </a:extLst>
          </p:cNvPr>
          <p:cNvSpPr>
            <a:spLocks noGrp="1"/>
          </p:cNvSpPr>
          <p:nvPr>
            <p:ph idx="1"/>
          </p:nvPr>
        </p:nvSpPr>
        <p:spPr>
          <a:xfrm>
            <a:off x="720000" y="1322174"/>
            <a:ext cx="10728325" cy="4446802"/>
          </a:xfrm>
        </p:spPr>
        <p:txBody>
          <a:bodyPr/>
          <a:lstStyle/>
          <a:p>
            <a:r>
              <a:rPr lang="en-US" sz="2400" b="1" dirty="0"/>
              <a:t>The Death of </a:t>
            </a:r>
            <a:r>
              <a:rPr lang="en-US" sz="2400" b="1" dirty="0" err="1"/>
              <a:t>Umayyah</a:t>
            </a:r>
            <a:r>
              <a:rPr lang="en-US" sz="2400" b="1" dirty="0"/>
              <a:t> ibn Khalaf</a:t>
            </a:r>
          </a:p>
          <a:p>
            <a:r>
              <a:rPr lang="en-CA" sz="2400" dirty="0"/>
              <a:t>When the Quraysh had retreated in defeat, </a:t>
            </a:r>
            <a:r>
              <a:rPr lang="en-CA" sz="2400" dirty="0" err="1"/>
              <a:t>Umayyah</a:t>
            </a:r>
            <a:r>
              <a:rPr lang="en-CA" sz="2400" dirty="0"/>
              <a:t> began to look for people among the Muslims to grant him protection. </a:t>
            </a:r>
          </a:p>
          <a:p>
            <a:r>
              <a:rPr lang="en-CA" sz="2400" dirty="0"/>
              <a:t>One of his best friends in the days of the pre-Islamic era was Abdul Rahman ibn </a:t>
            </a:r>
            <a:r>
              <a:rPr lang="en-CA" sz="2400" dirty="0" err="1"/>
              <a:t>Awf</a:t>
            </a:r>
            <a:r>
              <a:rPr lang="en-CA" sz="2400" dirty="0"/>
              <a:t>, so much so that even after he converted to Islam, they remained good friends.</a:t>
            </a:r>
          </a:p>
          <a:p>
            <a:r>
              <a:rPr lang="en-CA" sz="2400" dirty="0" err="1"/>
              <a:t>Umayyah</a:t>
            </a:r>
            <a:r>
              <a:rPr lang="en-CA" sz="2400" dirty="0"/>
              <a:t> catches a glimpse of his old friend and begs for protection.</a:t>
            </a:r>
            <a:br>
              <a:rPr lang="en-CA" sz="2400" dirty="0"/>
            </a:br>
            <a:endParaRPr lang="en-CA" sz="2400" dirty="0"/>
          </a:p>
          <a:p>
            <a:endParaRPr lang="en-US" dirty="0"/>
          </a:p>
        </p:txBody>
      </p:sp>
    </p:spTree>
    <p:extLst>
      <p:ext uri="{BB962C8B-B14F-4D97-AF65-F5344CB8AC3E}">
        <p14:creationId xmlns:p14="http://schemas.microsoft.com/office/powerpoint/2010/main" val="737510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20A-52F0-E24E-8C99-640072555CCC}"/>
              </a:ext>
            </a:extLst>
          </p:cNvPr>
          <p:cNvSpPr>
            <a:spLocks noGrp="1"/>
          </p:cNvSpPr>
          <p:nvPr>
            <p:ph type="title"/>
          </p:nvPr>
        </p:nvSpPr>
        <p:spPr>
          <a:xfrm>
            <a:off x="720000" y="619200"/>
            <a:ext cx="10728322" cy="789470"/>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0E330C1E-31C0-B24C-A191-22CDC458E8D4}"/>
              </a:ext>
            </a:extLst>
          </p:cNvPr>
          <p:cNvSpPr>
            <a:spLocks noGrp="1"/>
          </p:cNvSpPr>
          <p:nvPr>
            <p:ph idx="1"/>
          </p:nvPr>
        </p:nvSpPr>
        <p:spPr>
          <a:xfrm>
            <a:off x="720000" y="1408670"/>
            <a:ext cx="10728325" cy="4360305"/>
          </a:xfrm>
        </p:spPr>
        <p:txBody>
          <a:bodyPr>
            <a:normAutofit/>
          </a:bodyPr>
          <a:lstStyle/>
          <a:p>
            <a:r>
              <a:rPr lang="en-CA" sz="2400" dirty="0"/>
              <a:t>Bilal sees Abdul Rahman holding </a:t>
            </a:r>
            <a:r>
              <a:rPr lang="en-CA" sz="2400" dirty="0" err="1"/>
              <a:t>Umayyah's</a:t>
            </a:r>
            <a:r>
              <a:rPr lang="en-CA" sz="2400" dirty="0"/>
              <a:t> hand as a prisoner.</a:t>
            </a:r>
          </a:p>
          <a:p>
            <a:r>
              <a:rPr lang="en-CA" sz="2400" dirty="0"/>
              <a:t> So Bilal  says, "</a:t>
            </a:r>
            <a:r>
              <a:rPr lang="en-CA" sz="2400" dirty="0" err="1"/>
              <a:t>Umayyah</a:t>
            </a:r>
            <a:r>
              <a:rPr lang="en-CA" sz="2400" dirty="0"/>
              <a:t> ibn Khalaf, the leader of the infidels! You are giving him security?!...”</a:t>
            </a:r>
          </a:p>
          <a:p>
            <a:r>
              <a:rPr lang="en-CA" sz="2400" dirty="0"/>
              <a:t>Abdul Rahman starts pleading, "Calm down, Bilal, calm down, these are my prisoners," etc.</a:t>
            </a:r>
          </a:p>
          <a:p>
            <a:r>
              <a:rPr lang="en-CA" sz="2400" dirty="0"/>
              <a:t> But Bilal kept on raising his voice until he called the Ansar and told them, "This is that man who tortured me!</a:t>
            </a:r>
            <a:endParaRPr lang="en-US" sz="2400" dirty="0"/>
          </a:p>
        </p:txBody>
      </p:sp>
    </p:spTree>
    <p:extLst>
      <p:ext uri="{BB962C8B-B14F-4D97-AF65-F5344CB8AC3E}">
        <p14:creationId xmlns:p14="http://schemas.microsoft.com/office/powerpoint/2010/main" val="2616344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E2B9B-1DC3-D342-9FEF-5F5655B153DF}"/>
              </a:ext>
            </a:extLst>
          </p:cNvPr>
          <p:cNvSpPr>
            <a:spLocks noGrp="1"/>
          </p:cNvSpPr>
          <p:nvPr>
            <p:ph type="title"/>
          </p:nvPr>
        </p:nvSpPr>
        <p:spPr>
          <a:xfrm>
            <a:off x="720000" y="619200"/>
            <a:ext cx="10728322" cy="702973"/>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68E8047E-C49C-BA45-84FE-85E433F26D0D}"/>
              </a:ext>
            </a:extLst>
          </p:cNvPr>
          <p:cNvSpPr>
            <a:spLocks noGrp="1"/>
          </p:cNvSpPr>
          <p:nvPr>
            <p:ph idx="1"/>
          </p:nvPr>
        </p:nvSpPr>
        <p:spPr>
          <a:xfrm>
            <a:off x="720000" y="1408670"/>
            <a:ext cx="10728325" cy="4360305"/>
          </a:xfrm>
        </p:spPr>
        <p:txBody>
          <a:bodyPr/>
          <a:lstStyle/>
          <a:p>
            <a:r>
              <a:rPr lang="en-US" sz="2400" dirty="0"/>
              <a:t>After the face-to-face combat, the two armies were ready to fully engage.</a:t>
            </a:r>
          </a:p>
          <a:p>
            <a:r>
              <a:rPr lang="en-CA" sz="2400" dirty="0"/>
              <a:t>The Prophet stooped down, picked up some pebbles, threw it towards the direction of the Quraysh, and said:</a:t>
            </a:r>
          </a:p>
          <a:p>
            <a:pPr marL="0" indent="0" algn="ctr">
              <a:buNone/>
            </a:pPr>
            <a:r>
              <a:rPr lang="en-CA" sz="2400" dirty="0"/>
              <a:t> </a:t>
            </a:r>
            <a:r>
              <a:rPr lang="ar-SA" sz="2400" dirty="0"/>
              <a:t>شاهت الوجوه</a:t>
            </a:r>
            <a:endParaRPr lang="en-US" sz="2400" dirty="0"/>
          </a:p>
          <a:p>
            <a:pPr marL="0" indent="0" algn="ctr">
              <a:buNone/>
            </a:pPr>
            <a:r>
              <a:rPr lang="en-CA" sz="2400" dirty="0"/>
              <a:t>May these faces be cursed.</a:t>
            </a:r>
          </a:p>
          <a:p>
            <a:r>
              <a:rPr lang="en-CA" sz="2400" dirty="0"/>
              <a:t> And every single person in the army of the Quraysh felt blinded by this, even though the Prophet was far away. This was a miracle that is mentioned in the Quran:</a:t>
            </a:r>
            <a:endParaRPr lang="en-US" sz="2400" dirty="0"/>
          </a:p>
          <a:p>
            <a:endParaRPr lang="en-US" dirty="0"/>
          </a:p>
        </p:txBody>
      </p:sp>
    </p:spTree>
    <p:extLst>
      <p:ext uri="{BB962C8B-B14F-4D97-AF65-F5344CB8AC3E}">
        <p14:creationId xmlns:p14="http://schemas.microsoft.com/office/powerpoint/2010/main" val="3362266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D421-739A-5B4D-8141-78A4F20B2447}"/>
              </a:ext>
            </a:extLst>
          </p:cNvPr>
          <p:cNvSpPr>
            <a:spLocks noGrp="1"/>
          </p:cNvSpPr>
          <p:nvPr>
            <p:ph type="title"/>
          </p:nvPr>
        </p:nvSpPr>
        <p:spPr>
          <a:xfrm>
            <a:off x="720000" y="619200"/>
            <a:ext cx="10728322" cy="752400"/>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8E2ADB19-D9BE-E449-BCF3-44B20D5F1080}"/>
              </a:ext>
            </a:extLst>
          </p:cNvPr>
          <p:cNvSpPr>
            <a:spLocks noGrp="1"/>
          </p:cNvSpPr>
          <p:nvPr>
            <p:ph idx="1"/>
          </p:nvPr>
        </p:nvSpPr>
        <p:spPr>
          <a:xfrm>
            <a:off x="720000" y="1507524"/>
            <a:ext cx="10728325" cy="4261451"/>
          </a:xfrm>
        </p:spPr>
        <p:txBody>
          <a:bodyPr>
            <a:normAutofit lnSpcReduction="10000"/>
          </a:bodyPr>
          <a:lstStyle/>
          <a:p>
            <a:r>
              <a:rPr lang="en-US" sz="2400" dirty="0"/>
              <a:t>Abdul Rahman insisted that </a:t>
            </a:r>
            <a:r>
              <a:rPr lang="en-US" sz="2400" dirty="0" err="1"/>
              <a:t>Umayyah</a:t>
            </a:r>
            <a:r>
              <a:rPr lang="en-US" sz="2400" dirty="0"/>
              <a:t> should be spared and taken as a war captive but Bilal refused to let </a:t>
            </a:r>
            <a:r>
              <a:rPr lang="en-US" sz="2400" dirty="0" err="1"/>
              <a:t>Umayyah</a:t>
            </a:r>
            <a:r>
              <a:rPr lang="en-US" sz="2400" dirty="0"/>
              <a:t> escape death.</a:t>
            </a:r>
          </a:p>
          <a:p>
            <a:r>
              <a:rPr lang="en-CA" sz="2400" dirty="0"/>
              <a:t>Until finally they surrounded Abdul Rahman and began attacking </a:t>
            </a:r>
            <a:r>
              <a:rPr lang="en-CA" sz="2400" dirty="0" err="1"/>
              <a:t>Umayyah</a:t>
            </a:r>
            <a:r>
              <a:rPr lang="en-CA" sz="2400" dirty="0"/>
              <a:t>. </a:t>
            </a:r>
          </a:p>
          <a:p>
            <a:r>
              <a:rPr lang="en-CA" sz="2400" dirty="0"/>
              <a:t>Abdul Rahman tried to stop them with his own body, and they would go underneath his hand etc. </a:t>
            </a:r>
          </a:p>
          <a:p>
            <a:r>
              <a:rPr lang="en-CA" sz="2400" dirty="0"/>
              <a:t>Historians mention that Abdul Rahman was actually wounded on his foot from trying to protect </a:t>
            </a:r>
            <a:r>
              <a:rPr lang="en-CA" sz="2400" dirty="0" err="1"/>
              <a:t>Umayyah</a:t>
            </a:r>
            <a:r>
              <a:rPr lang="en-CA" sz="2400" dirty="0"/>
              <a:t>. But eventually both </a:t>
            </a:r>
            <a:r>
              <a:rPr lang="en-CA" sz="2400" dirty="0" err="1"/>
              <a:t>Umayyah</a:t>
            </a:r>
            <a:r>
              <a:rPr lang="en-CA" sz="2400" dirty="0"/>
              <a:t> and his son were killed.</a:t>
            </a:r>
            <a:endParaRPr lang="en-US" sz="2400" dirty="0"/>
          </a:p>
        </p:txBody>
      </p:sp>
    </p:spTree>
    <p:extLst>
      <p:ext uri="{BB962C8B-B14F-4D97-AF65-F5344CB8AC3E}">
        <p14:creationId xmlns:p14="http://schemas.microsoft.com/office/powerpoint/2010/main" val="2494691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A141C-1AB2-294B-9024-04A0D78D0FA1}"/>
              </a:ext>
            </a:extLst>
          </p:cNvPr>
          <p:cNvSpPr>
            <a:spLocks noGrp="1"/>
          </p:cNvSpPr>
          <p:nvPr>
            <p:ph type="title"/>
          </p:nvPr>
        </p:nvSpPr>
        <p:spPr>
          <a:xfrm>
            <a:off x="720000" y="619200"/>
            <a:ext cx="10728322" cy="678259"/>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4DC6D081-480A-7745-AEE8-A4C07F337700}"/>
              </a:ext>
            </a:extLst>
          </p:cNvPr>
          <p:cNvSpPr>
            <a:spLocks noGrp="1"/>
          </p:cNvSpPr>
          <p:nvPr>
            <p:ph idx="1"/>
          </p:nvPr>
        </p:nvSpPr>
        <p:spPr>
          <a:xfrm>
            <a:off x="720000" y="1396314"/>
            <a:ext cx="10728325" cy="4372661"/>
          </a:xfrm>
        </p:spPr>
        <p:txBody>
          <a:bodyPr>
            <a:normAutofit/>
          </a:bodyPr>
          <a:lstStyle/>
          <a:p>
            <a:r>
              <a:rPr lang="en-CA" sz="2400" dirty="0"/>
              <a:t>And </a:t>
            </a:r>
            <a:r>
              <a:rPr lang="en-CA" sz="2400" dirty="0" err="1"/>
              <a:t>Umayyah</a:t>
            </a:r>
            <a:r>
              <a:rPr lang="en-CA" sz="2400" dirty="0"/>
              <a:t> ibn Khalaf was the only person who was not buried. </a:t>
            </a:r>
          </a:p>
          <a:p>
            <a:r>
              <a:rPr lang="en-CA" sz="2400" dirty="0" err="1"/>
              <a:t>Umayyah’s</a:t>
            </a:r>
            <a:r>
              <a:rPr lang="en-CA" sz="2400" dirty="0"/>
              <a:t> body was found on a bed of pebbles (which was what he would use to torture Bilal with). </a:t>
            </a:r>
          </a:p>
          <a:p>
            <a:r>
              <a:rPr lang="en-CA" sz="2400" dirty="0"/>
              <a:t>Whenever they tried to lift him up, the flesh would just decompose, so they couldn't pick him up. </a:t>
            </a:r>
          </a:p>
          <a:p>
            <a:r>
              <a:rPr lang="en-CA" sz="2400" dirty="0"/>
              <a:t>They took the same burning hot pebbles of the desert and just threw it onto his body to cover it.</a:t>
            </a:r>
          </a:p>
          <a:p>
            <a:endParaRPr lang="en-US" sz="2400" dirty="0"/>
          </a:p>
        </p:txBody>
      </p:sp>
    </p:spTree>
    <p:extLst>
      <p:ext uri="{BB962C8B-B14F-4D97-AF65-F5344CB8AC3E}">
        <p14:creationId xmlns:p14="http://schemas.microsoft.com/office/powerpoint/2010/main" val="1884509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3B46F-02F5-214F-ADAD-4DCC59F08C51}"/>
              </a:ext>
            </a:extLst>
          </p:cNvPr>
          <p:cNvSpPr>
            <a:spLocks noGrp="1"/>
          </p:cNvSpPr>
          <p:nvPr>
            <p:ph type="title"/>
          </p:nvPr>
        </p:nvSpPr>
        <p:spPr>
          <a:xfrm>
            <a:off x="720000" y="619200"/>
            <a:ext cx="10728322" cy="764757"/>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88C140B9-0795-CD41-BB82-B0D99A238848}"/>
              </a:ext>
            </a:extLst>
          </p:cNvPr>
          <p:cNvSpPr>
            <a:spLocks noGrp="1"/>
          </p:cNvSpPr>
          <p:nvPr>
            <p:ph idx="1"/>
          </p:nvPr>
        </p:nvSpPr>
        <p:spPr>
          <a:xfrm>
            <a:off x="720000" y="1383958"/>
            <a:ext cx="10728325" cy="4385018"/>
          </a:xfrm>
        </p:spPr>
        <p:txBody>
          <a:bodyPr>
            <a:normAutofit/>
          </a:bodyPr>
          <a:lstStyle/>
          <a:p>
            <a:r>
              <a:rPr lang="en-CA" sz="2400" dirty="0"/>
              <a:t>Eventually the Quraysh turned on their backs and fled back to Makkah.</a:t>
            </a:r>
          </a:p>
          <a:p>
            <a:r>
              <a:rPr lang="en-CA" sz="2400" dirty="0"/>
              <a:t>When we examine the map of the battlefield, we find that the Prophet did not block the one passage leading back to Makkah.</a:t>
            </a:r>
          </a:p>
          <a:p>
            <a:r>
              <a:rPr lang="en-CA" sz="2400" dirty="0"/>
              <a:t>Some have theorized that the Prophet allowed that exit for Quraysh in order for them to always entertain the option of retreating. </a:t>
            </a:r>
          </a:p>
          <a:p>
            <a:r>
              <a:rPr lang="en-CA" sz="2400" dirty="0"/>
              <a:t>This military tactic is used to weaken the resolve of the enemy combatants.   </a:t>
            </a:r>
          </a:p>
          <a:p>
            <a:endParaRPr lang="en-US" sz="2400" dirty="0"/>
          </a:p>
        </p:txBody>
      </p:sp>
    </p:spTree>
    <p:extLst>
      <p:ext uri="{BB962C8B-B14F-4D97-AF65-F5344CB8AC3E}">
        <p14:creationId xmlns:p14="http://schemas.microsoft.com/office/powerpoint/2010/main" val="790286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A03A7-DD48-0442-8DBC-7196A544063A}"/>
              </a:ext>
            </a:extLst>
          </p:cNvPr>
          <p:cNvSpPr>
            <a:spLocks noGrp="1"/>
          </p:cNvSpPr>
          <p:nvPr>
            <p:ph type="title"/>
          </p:nvPr>
        </p:nvSpPr>
        <p:spPr>
          <a:xfrm>
            <a:off x="720000" y="619200"/>
            <a:ext cx="10728322" cy="826541"/>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EF2E3C69-BB56-5D4D-8B31-9BEA6BDB0A89}"/>
              </a:ext>
            </a:extLst>
          </p:cNvPr>
          <p:cNvSpPr>
            <a:spLocks noGrp="1"/>
          </p:cNvSpPr>
          <p:nvPr>
            <p:ph idx="1"/>
          </p:nvPr>
        </p:nvSpPr>
        <p:spPr>
          <a:xfrm>
            <a:off x="720000" y="1445742"/>
            <a:ext cx="10728325" cy="4323234"/>
          </a:xfrm>
        </p:spPr>
        <p:txBody>
          <a:bodyPr/>
          <a:lstStyle/>
          <a:p>
            <a:r>
              <a:rPr lang="ar-SA" sz="2400" dirty="0"/>
              <a:t> </a:t>
            </a:r>
            <a:r>
              <a:rPr lang="en-CA" sz="2400" dirty="0"/>
              <a:t>From the Quraysh side, 70 were killed. Some say that Imam Ali killed 20, but Shaykh al-</a:t>
            </a:r>
            <a:r>
              <a:rPr lang="en-CA" sz="2400" dirty="0" err="1"/>
              <a:t>Mufid</a:t>
            </a:r>
            <a:r>
              <a:rPr lang="en-CA" sz="2400" dirty="0"/>
              <a:t> says it is agreed upon that he killed half of the dead single-handedly, and shared in the death of others. He names all of them.</a:t>
            </a:r>
          </a:p>
          <a:p>
            <a:r>
              <a:rPr lang="en-CA" sz="2400" dirty="0"/>
              <a:t>So the net result at the end of the battle: 70 of the Quraysh had been killed and around 70 were taken prisoners of war out of more than 1,000. So around 15% of their army was either killed or taken prisoner of war. And from the Muslim's side there were no prisoner of war and 15 were martyred. And this is less than 5% of the Muslims.</a:t>
            </a:r>
          </a:p>
          <a:p>
            <a:endParaRPr lang="en-US" sz="2400" dirty="0"/>
          </a:p>
        </p:txBody>
      </p:sp>
    </p:spTree>
    <p:extLst>
      <p:ext uri="{BB962C8B-B14F-4D97-AF65-F5344CB8AC3E}">
        <p14:creationId xmlns:p14="http://schemas.microsoft.com/office/powerpoint/2010/main" val="71855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AC516-0C5A-5C4E-885F-7AFFE5BDF867}"/>
              </a:ext>
            </a:extLst>
          </p:cNvPr>
          <p:cNvSpPr>
            <a:spLocks noGrp="1"/>
          </p:cNvSpPr>
          <p:nvPr>
            <p:ph type="title"/>
          </p:nvPr>
        </p:nvSpPr>
        <p:spPr>
          <a:xfrm>
            <a:off x="720000" y="619200"/>
            <a:ext cx="10728322" cy="875968"/>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AD987BA2-E8CF-B14A-ACF6-34D8D33D016F}"/>
              </a:ext>
            </a:extLst>
          </p:cNvPr>
          <p:cNvSpPr>
            <a:spLocks noGrp="1"/>
          </p:cNvSpPr>
          <p:nvPr>
            <p:ph idx="1"/>
          </p:nvPr>
        </p:nvSpPr>
        <p:spPr>
          <a:xfrm>
            <a:off x="720000" y="1396314"/>
            <a:ext cx="10728325" cy="4372661"/>
          </a:xfrm>
        </p:spPr>
        <p:txBody>
          <a:bodyPr/>
          <a:lstStyle/>
          <a:p>
            <a:r>
              <a:rPr lang="en-US" sz="2400" dirty="0"/>
              <a:t>After the battle, the Prophet camped out at </a:t>
            </a:r>
            <a:r>
              <a:rPr lang="en-US" sz="2400" dirty="0" err="1"/>
              <a:t>Badr</a:t>
            </a:r>
            <a:r>
              <a:rPr lang="en-US" sz="2400" dirty="0"/>
              <a:t> for three days.</a:t>
            </a:r>
          </a:p>
          <a:p>
            <a:r>
              <a:rPr lang="en-US" sz="2400" dirty="0"/>
              <a:t>He did this for a few reasons:</a:t>
            </a:r>
          </a:p>
          <a:p>
            <a:pPr lvl="1"/>
            <a:r>
              <a:rPr lang="en-US" sz="2400" dirty="0"/>
              <a:t>To bury the martyrs. This is the first time the laws of burying martyrs is taught as part of Islamic law. </a:t>
            </a:r>
          </a:p>
          <a:p>
            <a:pPr lvl="1"/>
            <a:r>
              <a:rPr lang="en-CA" sz="2400" dirty="0"/>
              <a:t>To recover and ensure the Quraysh don't launch a counter-attack.</a:t>
            </a:r>
            <a:r>
              <a:rPr lang="en-US" sz="2400" dirty="0"/>
              <a:t> </a:t>
            </a:r>
          </a:p>
          <a:p>
            <a:pPr lvl="1"/>
            <a:r>
              <a:rPr lang="en-US" sz="2400" dirty="0"/>
              <a:t>To prolong the sense of victory and to cement the news of Quraysh’s defeat</a:t>
            </a:r>
          </a:p>
          <a:p>
            <a:pPr lvl="1"/>
            <a:endParaRPr lang="en-US" dirty="0"/>
          </a:p>
        </p:txBody>
      </p:sp>
    </p:spTree>
    <p:extLst>
      <p:ext uri="{BB962C8B-B14F-4D97-AF65-F5344CB8AC3E}">
        <p14:creationId xmlns:p14="http://schemas.microsoft.com/office/powerpoint/2010/main" val="29945004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9A018-EFC8-A04D-9722-294AE2A40CFD}"/>
              </a:ext>
            </a:extLst>
          </p:cNvPr>
          <p:cNvSpPr>
            <a:spLocks noGrp="1"/>
          </p:cNvSpPr>
          <p:nvPr>
            <p:ph type="title"/>
          </p:nvPr>
        </p:nvSpPr>
        <p:spPr>
          <a:xfrm>
            <a:off x="720000" y="619200"/>
            <a:ext cx="10728322" cy="801827"/>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CB7E10D7-A84C-7E48-BD73-721A9CD21F6A}"/>
              </a:ext>
            </a:extLst>
          </p:cNvPr>
          <p:cNvSpPr>
            <a:spLocks noGrp="1"/>
          </p:cNvSpPr>
          <p:nvPr>
            <p:ph idx="1"/>
          </p:nvPr>
        </p:nvSpPr>
        <p:spPr>
          <a:xfrm>
            <a:off x="720000" y="1421028"/>
            <a:ext cx="10728325" cy="4347948"/>
          </a:xfrm>
        </p:spPr>
        <p:txBody>
          <a:bodyPr>
            <a:normAutofit/>
          </a:bodyPr>
          <a:lstStyle/>
          <a:p>
            <a:r>
              <a:rPr lang="en-CA" sz="2400" dirty="0"/>
              <a:t>The 15 companions who died each got their own grave. </a:t>
            </a:r>
          </a:p>
          <a:p>
            <a:r>
              <a:rPr lang="en-CA" sz="2400" dirty="0"/>
              <a:t>Ibn </a:t>
            </a:r>
            <a:r>
              <a:rPr lang="en-CA" sz="2400" dirty="0" err="1"/>
              <a:t>Ishaaq</a:t>
            </a:r>
            <a:r>
              <a:rPr lang="en-CA" sz="2400" dirty="0"/>
              <a:t> reports:</a:t>
            </a:r>
          </a:p>
          <a:p>
            <a:pPr marL="0" indent="0" algn="ctr">
              <a:buNone/>
            </a:pPr>
            <a:r>
              <a:rPr lang="ar-SA" sz="2400" dirty="0"/>
              <a:t>لما أمر رسول الله صلى الله عليه وسلم بالقتلى أن يطرحوا في القليب ، طرحوا فيه إلا ما كان من أمية بن خلف ، فإنه انتفخ في درعه فملأها ، فذهبوا ليخرجوه فتزايل لحمه ، فأقروه وألقوا عليه ما غيبه من التراب والحجارة </a:t>
            </a:r>
            <a:endParaRPr lang="en-CA" sz="2400" dirty="0"/>
          </a:p>
          <a:p>
            <a:r>
              <a:rPr lang="en-CA" sz="2400" dirty="0"/>
              <a:t>As for the Quraysh, the 70 who died, were covered up in a well. They were buried by throwing the bodies into one of the abandoned wells, and then sand is thrown onto that to cover up the bodies.</a:t>
            </a:r>
            <a:endParaRPr lang="en-US" sz="2400" dirty="0"/>
          </a:p>
        </p:txBody>
      </p:sp>
    </p:spTree>
    <p:extLst>
      <p:ext uri="{BB962C8B-B14F-4D97-AF65-F5344CB8AC3E}">
        <p14:creationId xmlns:p14="http://schemas.microsoft.com/office/powerpoint/2010/main" val="36983650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A94E8-CFE4-2441-8A91-8A593B117645}"/>
              </a:ext>
            </a:extLst>
          </p:cNvPr>
          <p:cNvSpPr>
            <a:spLocks noGrp="1"/>
          </p:cNvSpPr>
          <p:nvPr>
            <p:ph type="title"/>
          </p:nvPr>
        </p:nvSpPr>
        <p:spPr>
          <a:xfrm>
            <a:off x="720000" y="619200"/>
            <a:ext cx="10728322" cy="715330"/>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269CD189-6BDE-EE41-B1E1-513017EA3D7C}"/>
              </a:ext>
            </a:extLst>
          </p:cNvPr>
          <p:cNvSpPr>
            <a:spLocks noGrp="1"/>
          </p:cNvSpPr>
          <p:nvPr>
            <p:ph idx="1"/>
          </p:nvPr>
        </p:nvSpPr>
        <p:spPr>
          <a:xfrm>
            <a:off x="720000" y="1334530"/>
            <a:ext cx="10728325" cy="4434445"/>
          </a:xfrm>
        </p:spPr>
        <p:txBody>
          <a:bodyPr>
            <a:normAutofit/>
          </a:bodyPr>
          <a:lstStyle/>
          <a:p>
            <a:pPr marL="0" indent="0" algn="ctr">
              <a:buNone/>
            </a:pPr>
            <a:r>
              <a:rPr lang="ar-SA" sz="2400" dirty="0"/>
              <a:t>فإنا قد وجدنا ما وعدنا ربنا حقا فهل وجدتم ما وعد ربكم حقا قال فقال عمر يا رسول الله ما تكلم من أجساد لا أرواح لها فقال رسول الله صلى الله عليه وسلم والذي نفس محمد بيده ما أنتم </a:t>
            </a:r>
            <a:r>
              <a:rPr lang="ar-SA" sz="2400" dirty="0" err="1"/>
              <a:t>بأسمع</a:t>
            </a:r>
            <a:r>
              <a:rPr lang="ar-SA" sz="2400" dirty="0"/>
              <a:t> لما أقول منهم</a:t>
            </a:r>
            <a:endParaRPr lang="en-US" sz="2400" dirty="0"/>
          </a:p>
          <a:p>
            <a:pPr marL="0" indent="0" algn="ctr">
              <a:buNone/>
            </a:pPr>
            <a:r>
              <a:rPr lang="en-CA" sz="2400" dirty="0"/>
              <a:t>The Prophet (saws) looked at the people of the well (the well in which the bodies of the pagans killed in the Battle of </a:t>
            </a:r>
            <a:r>
              <a:rPr lang="en-CA" sz="2400" dirty="0" err="1"/>
              <a:t>Badr</a:t>
            </a:r>
            <a:r>
              <a:rPr lang="en-CA" sz="2400" dirty="0"/>
              <a:t> were thrown) and said:</a:t>
            </a:r>
          </a:p>
          <a:p>
            <a:pPr marL="0" indent="0" algn="ctr">
              <a:buNone/>
            </a:pPr>
            <a:r>
              <a:rPr lang="en-CA" sz="2400" dirty="0"/>
              <a:t> "Have you found true what your Lord promised you?" Omar said, "You are addressing dead people that have no souls." The Prophet replied, "You do not hear better than they</a:t>
            </a:r>
            <a:r>
              <a:rPr lang="en-CA" dirty="0"/>
              <a:t>…”</a:t>
            </a:r>
            <a:endParaRPr lang="en-US" sz="2400" dirty="0"/>
          </a:p>
        </p:txBody>
      </p:sp>
    </p:spTree>
    <p:extLst>
      <p:ext uri="{BB962C8B-B14F-4D97-AF65-F5344CB8AC3E}">
        <p14:creationId xmlns:p14="http://schemas.microsoft.com/office/powerpoint/2010/main" val="568292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32E99-8319-1341-80BE-7F2570337129}"/>
              </a:ext>
            </a:extLst>
          </p:cNvPr>
          <p:cNvSpPr>
            <a:spLocks noGrp="1"/>
          </p:cNvSpPr>
          <p:nvPr>
            <p:ph type="title"/>
          </p:nvPr>
        </p:nvSpPr>
        <p:spPr>
          <a:xfrm>
            <a:off x="720000" y="619200"/>
            <a:ext cx="10728322" cy="801827"/>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51D592BB-3B72-6544-A8C1-9425BABC0D33}"/>
              </a:ext>
            </a:extLst>
          </p:cNvPr>
          <p:cNvSpPr>
            <a:spLocks noGrp="1"/>
          </p:cNvSpPr>
          <p:nvPr>
            <p:ph idx="1"/>
          </p:nvPr>
        </p:nvSpPr>
        <p:spPr>
          <a:xfrm>
            <a:off x="720000" y="1421028"/>
            <a:ext cx="10728325" cy="4347948"/>
          </a:xfrm>
        </p:spPr>
        <p:txBody>
          <a:bodyPr/>
          <a:lstStyle/>
          <a:p>
            <a:pPr marL="0" indent="0" algn="ctr">
              <a:buNone/>
            </a:pPr>
            <a:r>
              <a:rPr lang="ar-SA" dirty="0"/>
              <a:t>و</a:t>
            </a:r>
            <a:r>
              <a:rPr lang="ar-SA" sz="2400" dirty="0"/>
              <a:t>َمَا رَمَيْتَ إِذْ رَمَيْتَ </a:t>
            </a:r>
            <a:r>
              <a:rPr lang="ar-SA" sz="2400" dirty="0" err="1"/>
              <a:t>وَلَـٰكِنَّ</a:t>
            </a:r>
            <a:r>
              <a:rPr lang="ar-SA" sz="2400" dirty="0"/>
              <a:t> </a:t>
            </a:r>
            <a:r>
              <a:rPr lang="ar-SA" sz="2400" dirty="0" err="1"/>
              <a:t>ٱللَّهَ</a:t>
            </a:r>
            <a:r>
              <a:rPr lang="ar-SA" sz="2400" dirty="0"/>
              <a:t> </a:t>
            </a:r>
            <a:r>
              <a:rPr lang="ar-SA" sz="2400" dirty="0" err="1"/>
              <a:t>رَمَىٰ</a:t>
            </a:r>
            <a:endParaRPr lang="en-US" sz="2400" dirty="0"/>
          </a:p>
          <a:p>
            <a:pPr marL="0" indent="0" algn="ctr">
              <a:buNone/>
            </a:pPr>
            <a:r>
              <a:rPr lang="en-CA" sz="2400" dirty="0"/>
              <a:t>"...And it was not you [O Prophet] who threw [a handful of sand at the disbelievers], but it was God who did so..."  Quran 8:17</a:t>
            </a:r>
          </a:p>
          <a:p>
            <a:pPr marL="0" indent="0" algn="ctr">
              <a:buNone/>
            </a:pPr>
            <a:endParaRPr lang="en-CA" sz="2400" dirty="0"/>
          </a:p>
          <a:p>
            <a:r>
              <a:rPr lang="en-CA" sz="2400" dirty="0"/>
              <a:t>After this, the two armies clash and the battle begins.</a:t>
            </a:r>
            <a:endParaRPr lang="en-US" sz="2400" dirty="0"/>
          </a:p>
          <a:p>
            <a:endParaRPr lang="en-US" dirty="0"/>
          </a:p>
        </p:txBody>
      </p:sp>
    </p:spTree>
    <p:extLst>
      <p:ext uri="{BB962C8B-B14F-4D97-AF65-F5344CB8AC3E}">
        <p14:creationId xmlns:p14="http://schemas.microsoft.com/office/powerpoint/2010/main" val="404306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51D0B-7D91-FF4C-B6AE-18FD5BB65DC9}"/>
              </a:ext>
            </a:extLst>
          </p:cNvPr>
          <p:cNvSpPr>
            <a:spLocks noGrp="1"/>
          </p:cNvSpPr>
          <p:nvPr>
            <p:ph type="title"/>
          </p:nvPr>
        </p:nvSpPr>
        <p:spPr>
          <a:xfrm>
            <a:off x="720000" y="619200"/>
            <a:ext cx="10728322" cy="764757"/>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D56F40F5-E88F-E845-BB0E-738783BF3B67}"/>
              </a:ext>
            </a:extLst>
          </p:cNvPr>
          <p:cNvSpPr>
            <a:spLocks noGrp="1"/>
          </p:cNvSpPr>
          <p:nvPr>
            <p:ph idx="1"/>
          </p:nvPr>
        </p:nvSpPr>
        <p:spPr>
          <a:xfrm>
            <a:off x="720000" y="1383958"/>
            <a:ext cx="10728325" cy="4385018"/>
          </a:xfrm>
        </p:spPr>
        <p:txBody>
          <a:bodyPr/>
          <a:lstStyle/>
          <a:p>
            <a:r>
              <a:rPr lang="en-US" sz="2400" dirty="0"/>
              <a:t>Among the supplications of the Prophet during the battle was this:</a:t>
            </a:r>
          </a:p>
          <a:p>
            <a:pPr marL="0" indent="0" algn="ctr">
              <a:buNone/>
            </a:pPr>
            <a:r>
              <a:rPr lang="ar-SA" sz="2400" dirty="0"/>
              <a:t>اللهم لا يفلتن فرعون هذه الأمة أبو جهل بن هشام</a:t>
            </a:r>
            <a:endParaRPr lang="en-US" sz="2400" dirty="0"/>
          </a:p>
          <a:p>
            <a:pPr marL="0" indent="0" algn="ctr">
              <a:buNone/>
            </a:pPr>
            <a:r>
              <a:rPr lang="en-US" sz="2400" dirty="0"/>
              <a:t>“O God, do not let the Pharoah of this nation, Abu </a:t>
            </a:r>
            <a:r>
              <a:rPr lang="en-US" sz="2400" dirty="0" err="1"/>
              <a:t>Jahl</a:t>
            </a:r>
            <a:r>
              <a:rPr lang="en-US" sz="2400" dirty="0"/>
              <a:t> ibn Hisham, escape</a:t>
            </a:r>
            <a:r>
              <a:rPr lang="ar-SA" sz="2400" dirty="0"/>
              <a:t> </a:t>
            </a:r>
            <a:r>
              <a:rPr lang="en-US" sz="2400" dirty="0"/>
              <a:t>[death].”</a:t>
            </a:r>
            <a:r>
              <a:rPr lang="ar-SA" sz="2400" dirty="0"/>
              <a:t> </a:t>
            </a:r>
            <a:endParaRPr lang="en-US" sz="2400" dirty="0"/>
          </a:p>
        </p:txBody>
      </p:sp>
    </p:spTree>
    <p:extLst>
      <p:ext uri="{BB962C8B-B14F-4D97-AF65-F5344CB8AC3E}">
        <p14:creationId xmlns:p14="http://schemas.microsoft.com/office/powerpoint/2010/main" val="2236259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63C3F-B002-5743-8C97-7B5258CAC721}"/>
              </a:ext>
            </a:extLst>
          </p:cNvPr>
          <p:cNvSpPr>
            <a:spLocks noGrp="1"/>
          </p:cNvSpPr>
          <p:nvPr>
            <p:ph type="title"/>
          </p:nvPr>
        </p:nvSpPr>
        <p:spPr>
          <a:xfrm>
            <a:off x="720000" y="619200"/>
            <a:ext cx="10728322" cy="702973"/>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5DF672CA-9C88-D748-A1CF-F85EA612816A}"/>
              </a:ext>
            </a:extLst>
          </p:cNvPr>
          <p:cNvSpPr>
            <a:spLocks noGrp="1"/>
          </p:cNvSpPr>
          <p:nvPr>
            <p:ph idx="1"/>
          </p:nvPr>
        </p:nvSpPr>
        <p:spPr>
          <a:xfrm>
            <a:off x="720000" y="1408670"/>
            <a:ext cx="10728325" cy="4360305"/>
          </a:xfrm>
        </p:spPr>
        <p:txBody>
          <a:bodyPr/>
          <a:lstStyle/>
          <a:p>
            <a:r>
              <a:rPr lang="en-US" sz="2400" dirty="0"/>
              <a:t>The Prophet addressed his companions and offered the glad-tidings of paradise to motivate them to be steadfast and fight bravely:</a:t>
            </a:r>
          </a:p>
          <a:p>
            <a:pPr marL="0" indent="0" algn="ctr">
              <a:buNone/>
            </a:pPr>
            <a:r>
              <a:rPr lang="ar-SA" sz="2400" dirty="0"/>
              <a:t>قوموا إلى جنة عرضها السموات والأرض أُعدّت للمتقين</a:t>
            </a:r>
            <a:endParaRPr lang="en-US" sz="2400" dirty="0"/>
          </a:p>
          <a:p>
            <a:pPr marL="0" indent="0" algn="ctr">
              <a:buNone/>
            </a:pPr>
            <a:r>
              <a:rPr lang="en-US" sz="2400" dirty="0"/>
              <a:t>“Rise up for a paradise that is as expansive as the heavens and the earth, which has been prepared for the pious.”</a:t>
            </a:r>
          </a:p>
        </p:txBody>
      </p:sp>
    </p:spTree>
    <p:extLst>
      <p:ext uri="{BB962C8B-B14F-4D97-AF65-F5344CB8AC3E}">
        <p14:creationId xmlns:p14="http://schemas.microsoft.com/office/powerpoint/2010/main" val="4024980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16EF5-FD28-A84E-B10B-2109EA86BEBC}"/>
              </a:ext>
            </a:extLst>
          </p:cNvPr>
          <p:cNvSpPr>
            <a:spLocks noGrp="1"/>
          </p:cNvSpPr>
          <p:nvPr>
            <p:ph type="title"/>
          </p:nvPr>
        </p:nvSpPr>
        <p:spPr>
          <a:xfrm>
            <a:off x="720000" y="619200"/>
            <a:ext cx="10728322" cy="764757"/>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479A98F8-E045-524A-83EE-8258BB225D1D}"/>
              </a:ext>
            </a:extLst>
          </p:cNvPr>
          <p:cNvSpPr>
            <a:spLocks noGrp="1"/>
          </p:cNvSpPr>
          <p:nvPr>
            <p:ph idx="1"/>
          </p:nvPr>
        </p:nvSpPr>
        <p:spPr>
          <a:xfrm>
            <a:off x="720000" y="1383958"/>
            <a:ext cx="10728325" cy="4385018"/>
          </a:xfrm>
        </p:spPr>
        <p:txBody>
          <a:bodyPr>
            <a:normAutofit/>
          </a:bodyPr>
          <a:lstStyle/>
          <a:p>
            <a:pPr marL="0" indent="0" algn="ctr">
              <a:buNone/>
            </a:pPr>
            <a:r>
              <a:rPr lang="ar-SA" sz="2400" dirty="0"/>
              <a:t> فقال عمير: «بخ بخ»، فسأله النبي محمد: «لم </a:t>
            </a:r>
            <a:r>
              <a:rPr lang="ar-SA" sz="2400" dirty="0" err="1"/>
              <a:t>تبخبخ</a:t>
            </a:r>
            <a:r>
              <a:rPr lang="ar-SA" sz="2400" dirty="0"/>
              <a:t>؟»، فقال: «أرجو أن أكون من أهلها»، فقال النبي محمد: «فإنك من أهلها</a:t>
            </a:r>
            <a:endParaRPr lang="en-US" sz="2400" dirty="0"/>
          </a:p>
          <a:p>
            <a:pPr marL="0" indent="0" algn="ctr">
              <a:buNone/>
            </a:pPr>
            <a:r>
              <a:rPr lang="en-US" sz="2400" dirty="0" err="1"/>
              <a:t>Umayr</a:t>
            </a:r>
            <a:r>
              <a:rPr lang="en-US" sz="2400" dirty="0"/>
              <a:t> ibn Al-</a:t>
            </a:r>
            <a:r>
              <a:rPr lang="en-US" sz="2400" dirty="0" err="1"/>
              <a:t>Humam</a:t>
            </a:r>
            <a:r>
              <a:rPr lang="en-US" sz="2400" dirty="0"/>
              <a:t> said: “</a:t>
            </a:r>
            <a:r>
              <a:rPr lang="en-US" sz="2400" dirty="0" err="1"/>
              <a:t>Bakhin</a:t>
            </a:r>
            <a:r>
              <a:rPr lang="en-US" sz="2400" dirty="0"/>
              <a:t> </a:t>
            </a:r>
            <a:r>
              <a:rPr lang="en-US" sz="2400" dirty="0" err="1"/>
              <a:t>Bakhin</a:t>
            </a:r>
            <a:r>
              <a:rPr lang="en-US" sz="2400" dirty="0"/>
              <a:t>”</a:t>
            </a:r>
          </a:p>
          <a:p>
            <a:pPr marL="0" indent="0" algn="ctr">
              <a:buNone/>
            </a:pPr>
            <a:r>
              <a:rPr lang="en-US" sz="2400" dirty="0"/>
              <a:t>The Prophet said: Why are you saying this?</a:t>
            </a:r>
          </a:p>
          <a:p>
            <a:pPr marL="0" indent="0" algn="ctr">
              <a:buNone/>
            </a:pPr>
            <a:r>
              <a:rPr lang="en-US" sz="2400" dirty="0" err="1"/>
              <a:t>Umayr</a:t>
            </a:r>
            <a:r>
              <a:rPr lang="en-US" sz="2400" dirty="0"/>
              <a:t> replied: I wish to be among them (the people of paradise)</a:t>
            </a:r>
          </a:p>
          <a:p>
            <a:pPr marL="0" indent="0" algn="ctr">
              <a:buNone/>
            </a:pPr>
            <a:r>
              <a:rPr lang="en-US" sz="2400" dirty="0"/>
              <a:t>The Prophet: Surely you will be from its people</a:t>
            </a:r>
          </a:p>
        </p:txBody>
      </p:sp>
    </p:spTree>
    <p:extLst>
      <p:ext uri="{BB962C8B-B14F-4D97-AF65-F5344CB8AC3E}">
        <p14:creationId xmlns:p14="http://schemas.microsoft.com/office/powerpoint/2010/main" val="1926972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2B68A-B928-114B-830D-9AC0FB45AB6C}"/>
              </a:ext>
            </a:extLst>
          </p:cNvPr>
          <p:cNvSpPr>
            <a:spLocks noGrp="1"/>
          </p:cNvSpPr>
          <p:nvPr>
            <p:ph type="title"/>
          </p:nvPr>
        </p:nvSpPr>
        <p:spPr>
          <a:xfrm>
            <a:off x="720000" y="619200"/>
            <a:ext cx="10728322" cy="727686"/>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999F3459-551B-B34D-B206-8D1B02DBB8CD}"/>
              </a:ext>
            </a:extLst>
          </p:cNvPr>
          <p:cNvSpPr>
            <a:spLocks noGrp="1"/>
          </p:cNvSpPr>
          <p:nvPr>
            <p:ph idx="1"/>
          </p:nvPr>
        </p:nvSpPr>
        <p:spPr>
          <a:xfrm>
            <a:off x="720000" y="1346886"/>
            <a:ext cx="10728325" cy="4422089"/>
          </a:xfrm>
        </p:spPr>
        <p:txBody>
          <a:bodyPr>
            <a:normAutofit/>
          </a:bodyPr>
          <a:lstStyle/>
          <a:p>
            <a:pPr marL="0" indent="0" algn="ctr">
              <a:buNone/>
            </a:pPr>
            <a:r>
              <a:rPr lang="ar-SA" sz="2400" dirty="0"/>
              <a:t>فأخرج عمير من جعبة سهامه بعض تمرات، وأخذ يأكل، ثم قال لنفسه: «لئن أنا حييت حتى آكل تمراتي هذه، إنها لحياة طويلة</a:t>
            </a:r>
            <a:endParaRPr lang="en-US" sz="2400" dirty="0"/>
          </a:p>
          <a:p>
            <a:pPr marL="0" indent="0" algn="ctr">
              <a:buNone/>
            </a:pPr>
            <a:r>
              <a:rPr lang="en-US" sz="2400" dirty="0" err="1"/>
              <a:t>Umayr</a:t>
            </a:r>
            <a:r>
              <a:rPr lang="en-US" sz="2400" dirty="0"/>
              <a:t> took some dates out of his picket and started to eat them (to gain strength). He then said to himself:</a:t>
            </a:r>
          </a:p>
          <a:p>
            <a:pPr marL="0" indent="0" algn="ctr">
              <a:buNone/>
            </a:pPr>
            <a:r>
              <a:rPr lang="en-CA" sz="2400" dirty="0"/>
              <a:t>"If I live long enough to finish these dates, then it is too long of a life!</a:t>
            </a:r>
          </a:p>
          <a:p>
            <a:pPr marL="0" indent="0" algn="ctr">
              <a:buNone/>
            </a:pPr>
            <a:r>
              <a:rPr lang="ar-SA" sz="2400" dirty="0"/>
              <a:t>فقام ورمى ما كان معه من تمر، وقاتل حتى قُتل، وقيل أنه كان أول قتيل من الأنصار،</a:t>
            </a:r>
            <a:endParaRPr lang="en-US" sz="2400" dirty="0"/>
          </a:p>
          <a:p>
            <a:r>
              <a:rPr lang="en-US" sz="2400" dirty="0"/>
              <a:t>It is said that </a:t>
            </a:r>
            <a:r>
              <a:rPr lang="en-US" sz="2400" dirty="0" err="1"/>
              <a:t>Umayr</a:t>
            </a:r>
            <a:r>
              <a:rPr lang="en-US" sz="2400" dirty="0"/>
              <a:t> ibn </a:t>
            </a:r>
            <a:r>
              <a:rPr lang="en-US" sz="2400" dirty="0" err="1"/>
              <a:t>Humam</a:t>
            </a:r>
            <a:r>
              <a:rPr lang="en-US" sz="2400" dirty="0"/>
              <a:t> was the first among the Ansar to be killed in the Battle of </a:t>
            </a:r>
            <a:r>
              <a:rPr lang="en-US" sz="2400" dirty="0" err="1"/>
              <a:t>Badr</a:t>
            </a:r>
            <a:r>
              <a:rPr lang="en-US" sz="2400" dirty="0"/>
              <a:t>.</a:t>
            </a:r>
          </a:p>
          <a:p>
            <a:pPr marL="0" indent="0" algn="ctr">
              <a:buNone/>
            </a:pPr>
            <a:endParaRPr lang="en-US" sz="2400" dirty="0"/>
          </a:p>
        </p:txBody>
      </p:sp>
    </p:spTree>
    <p:extLst>
      <p:ext uri="{BB962C8B-B14F-4D97-AF65-F5344CB8AC3E}">
        <p14:creationId xmlns:p14="http://schemas.microsoft.com/office/powerpoint/2010/main" val="4227722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519C1-6C47-9D40-9AD0-A2A208BB818C}"/>
              </a:ext>
            </a:extLst>
          </p:cNvPr>
          <p:cNvSpPr>
            <a:spLocks noGrp="1"/>
          </p:cNvSpPr>
          <p:nvPr>
            <p:ph type="title"/>
          </p:nvPr>
        </p:nvSpPr>
        <p:spPr>
          <a:xfrm>
            <a:off x="720000" y="619200"/>
            <a:ext cx="10728322" cy="702973"/>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FACF89C5-EF29-DF4A-9AD2-87403F75DE0A}"/>
              </a:ext>
            </a:extLst>
          </p:cNvPr>
          <p:cNvSpPr>
            <a:spLocks noGrp="1"/>
          </p:cNvSpPr>
          <p:nvPr>
            <p:ph idx="1"/>
          </p:nvPr>
        </p:nvSpPr>
        <p:spPr>
          <a:xfrm>
            <a:off x="720000" y="1322174"/>
            <a:ext cx="10728325" cy="4446802"/>
          </a:xfrm>
        </p:spPr>
        <p:txBody>
          <a:bodyPr>
            <a:normAutofit/>
          </a:bodyPr>
          <a:lstStyle/>
          <a:p>
            <a:r>
              <a:rPr lang="en-CA" sz="2400" b="1" dirty="0"/>
              <a:t>The Death of Abu </a:t>
            </a:r>
            <a:r>
              <a:rPr lang="en-CA" sz="2400" b="1" dirty="0" err="1"/>
              <a:t>Jahl</a:t>
            </a:r>
            <a:endParaRPr lang="en-CA" sz="2400" b="1" dirty="0"/>
          </a:p>
          <a:p>
            <a:r>
              <a:rPr lang="en-CA" sz="2400" dirty="0"/>
              <a:t>Abdul Rahman narrated that he was standing between two very young Ansari men in the lines on the day of </a:t>
            </a:r>
            <a:r>
              <a:rPr lang="en-CA" sz="2400" dirty="0" err="1"/>
              <a:t>Badr</a:t>
            </a:r>
            <a:r>
              <a:rPr lang="en-CA" sz="2400" dirty="0"/>
              <a:t>.</a:t>
            </a:r>
          </a:p>
          <a:p>
            <a:r>
              <a:rPr lang="en-CA" sz="2400" dirty="0"/>
              <a:t> Abdul Rahman says, “For a moment, I wished that I had been standing between two strong men, but I looked on either side of me, and I saw very young farmers from the Ansar standing next to me. I was just thinking this when one of them tapped on my shoulder. The young man asked me, ‘Uncle, do you know who Abu </a:t>
            </a:r>
            <a:r>
              <a:rPr lang="en-CA" sz="2400" dirty="0" err="1"/>
              <a:t>Jahl</a:t>
            </a:r>
            <a:r>
              <a:rPr lang="en-CA" sz="2400" dirty="0"/>
              <a:t> is?</a:t>
            </a:r>
            <a:endParaRPr lang="en-US" sz="2400" dirty="0"/>
          </a:p>
        </p:txBody>
      </p:sp>
    </p:spTree>
    <p:extLst>
      <p:ext uri="{BB962C8B-B14F-4D97-AF65-F5344CB8AC3E}">
        <p14:creationId xmlns:p14="http://schemas.microsoft.com/office/powerpoint/2010/main" val="2560577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E4F81-53CE-B344-B74B-8277652171A5}"/>
              </a:ext>
            </a:extLst>
          </p:cNvPr>
          <p:cNvSpPr>
            <a:spLocks noGrp="1"/>
          </p:cNvSpPr>
          <p:nvPr>
            <p:ph type="title"/>
          </p:nvPr>
        </p:nvSpPr>
        <p:spPr>
          <a:xfrm>
            <a:off x="720000" y="619200"/>
            <a:ext cx="10728322" cy="826541"/>
          </a:xfrm>
        </p:spPr>
        <p:txBody>
          <a:bodyPr/>
          <a:lstStyle/>
          <a:p>
            <a:pPr algn="ctr"/>
            <a:r>
              <a:rPr lang="en-US" dirty="0"/>
              <a:t>The Battle of </a:t>
            </a:r>
            <a:r>
              <a:rPr lang="en-US" dirty="0" err="1"/>
              <a:t>Badr</a:t>
            </a:r>
            <a:endParaRPr lang="en-US" dirty="0"/>
          </a:p>
        </p:txBody>
      </p:sp>
      <p:sp>
        <p:nvSpPr>
          <p:cNvPr id="3" name="Content Placeholder 2">
            <a:extLst>
              <a:ext uri="{FF2B5EF4-FFF2-40B4-BE49-F238E27FC236}">
                <a16:creationId xmlns:a16="http://schemas.microsoft.com/office/drawing/2014/main" id="{21FDE1B1-1136-A44B-A3F2-26C150E5B54B}"/>
              </a:ext>
            </a:extLst>
          </p:cNvPr>
          <p:cNvSpPr>
            <a:spLocks noGrp="1"/>
          </p:cNvSpPr>
          <p:nvPr>
            <p:ph idx="1"/>
          </p:nvPr>
        </p:nvSpPr>
        <p:spPr>
          <a:xfrm>
            <a:off x="720000" y="1445742"/>
            <a:ext cx="10728325" cy="4323234"/>
          </a:xfrm>
        </p:spPr>
        <p:txBody>
          <a:bodyPr>
            <a:normAutofit/>
          </a:bodyPr>
          <a:lstStyle/>
          <a:p>
            <a:r>
              <a:rPr lang="en-CA" sz="2400" dirty="0"/>
              <a:t>I said, ‘Yes, of course I know who Abu </a:t>
            </a:r>
            <a:r>
              <a:rPr lang="en-CA" sz="2400" dirty="0" err="1"/>
              <a:t>Jahl</a:t>
            </a:r>
            <a:r>
              <a:rPr lang="en-CA" sz="2400" dirty="0"/>
              <a:t> is. What do you want with Abu </a:t>
            </a:r>
            <a:r>
              <a:rPr lang="en-CA" sz="2400" dirty="0" err="1"/>
              <a:t>Jahl</a:t>
            </a:r>
            <a:r>
              <a:rPr lang="en-CA" sz="2400" dirty="0"/>
              <a:t>, boy?</a:t>
            </a:r>
          </a:p>
          <a:p>
            <a:r>
              <a:rPr lang="en-CA" sz="2400" dirty="0"/>
              <a:t>The young man said, ‘I’ve heard that he does terrible things to the Prophet. I swear to Allah that if I come across him, I will not leave him except that I have taken care of him.’”</a:t>
            </a:r>
          </a:p>
          <a:p>
            <a:endParaRPr lang="en-US" sz="2400" dirty="0"/>
          </a:p>
        </p:txBody>
      </p:sp>
    </p:spTree>
    <p:extLst>
      <p:ext uri="{BB962C8B-B14F-4D97-AF65-F5344CB8AC3E}">
        <p14:creationId xmlns:p14="http://schemas.microsoft.com/office/powerpoint/2010/main" val="2291166837"/>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6458</TotalTime>
  <Words>2158</Words>
  <Application>Microsoft Macintosh PowerPoint</Application>
  <PresentationFormat>Widescreen</PresentationFormat>
  <Paragraphs>116</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Avenir Next LT Pro</vt:lpstr>
      <vt:lpstr>Sagona Book</vt:lpstr>
      <vt:lpstr>The Hand Extrablack</vt:lpstr>
      <vt:lpstr>BlobVTI</vt:lpstr>
      <vt:lpstr>The Life of Prophet Muhammad</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lpstr>The Battle of Badr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726</cp:revision>
  <dcterms:created xsi:type="dcterms:W3CDTF">2020-11-25T07:02:27Z</dcterms:created>
  <dcterms:modified xsi:type="dcterms:W3CDTF">2021-12-16T02:54:56Z</dcterms:modified>
</cp:coreProperties>
</file>