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787"/>
  </p:normalViewPr>
  <p:slideViewPr>
    <p:cSldViewPr snapToGrid="0" snapToObjects="1">
      <p:cViewPr varScale="1">
        <p:scale>
          <a:sx n="93" d="100"/>
          <a:sy n="93" d="100"/>
        </p:scale>
        <p:origin x="216"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January 19,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January 19,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January 19,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January 19,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January 19,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January 19,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January 19,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January 19,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January 19,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January 19,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January 19,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January 19,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42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3614C-EDAD-0E46-B4C0-C9F38AFCF1D5}"/>
              </a:ext>
            </a:extLst>
          </p:cNvPr>
          <p:cNvSpPr>
            <a:spLocks noGrp="1"/>
          </p:cNvSpPr>
          <p:nvPr>
            <p:ph type="title"/>
          </p:nvPr>
        </p:nvSpPr>
        <p:spPr>
          <a:xfrm>
            <a:off x="720000" y="619200"/>
            <a:ext cx="10728322" cy="835527"/>
          </a:xfrm>
        </p:spPr>
        <p:txBody>
          <a:bodyPr/>
          <a:lstStyle/>
          <a:p>
            <a:pPr algn="ctr"/>
            <a:r>
              <a:rPr lang="en-US" dirty="0"/>
              <a:t>The Death of Uthman Ibn </a:t>
            </a:r>
            <a:r>
              <a:rPr lang="en-US" dirty="0" err="1"/>
              <a:t>Madh’un</a:t>
            </a:r>
            <a:endParaRPr lang="en-US" dirty="0"/>
          </a:p>
        </p:txBody>
      </p:sp>
      <p:sp>
        <p:nvSpPr>
          <p:cNvPr id="3" name="Content Placeholder 2">
            <a:extLst>
              <a:ext uri="{FF2B5EF4-FFF2-40B4-BE49-F238E27FC236}">
                <a16:creationId xmlns:a16="http://schemas.microsoft.com/office/drawing/2014/main" id="{28A2AF78-9AD1-294A-B04C-9521C43164EB}"/>
              </a:ext>
            </a:extLst>
          </p:cNvPr>
          <p:cNvSpPr>
            <a:spLocks noGrp="1"/>
          </p:cNvSpPr>
          <p:nvPr>
            <p:ph idx="1"/>
          </p:nvPr>
        </p:nvSpPr>
        <p:spPr>
          <a:xfrm>
            <a:off x="720000" y="1454728"/>
            <a:ext cx="10728325" cy="4314248"/>
          </a:xfrm>
        </p:spPr>
        <p:txBody>
          <a:bodyPr/>
          <a:lstStyle/>
          <a:p>
            <a:r>
              <a:rPr lang="en-US" sz="2400" dirty="0"/>
              <a:t>In the year after </a:t>
            </a:r>
            <a:r>
              <a:rPr lang="en-US" sz="2400" dirty="0" err="1"/>
              <a:t>Badr</a:t>
            </a:r>
            <a:r>
              <a:rPr lang="en-US" sz="2400" dirty="0"/>
              <a:t>, Uthman ibn </a:t>
            </a:r>
            <a:r>
              <a:rPr lang="en-US" sz="2400" dirty="0" err="1"/>
              <a:t>Madh’un</a:t>
            </a:r>
            <a:r>
              <a:rPr lang="en-US" sz="2400" dirty="0"/>
              <a:t>, one of the most distinguished companions of the Prophet passes away.</a:t>
            </a:r>
          </a:p>
          <a:p>
            <a:r>
              <a:rPr lang="en-CA" sz="2400" dirty="0"/>
              <a:t>Uthman forbidden drinking wine on himself during the Age of Ignorance before the emergence of Islam</a:t>
            </a:r>
          </a:p>
          <a:p>
            <a:r>
              <a:rPr lang="en-CA" sz="2400" dirty="0"/>
              <a:t>He fasted the days and spent the nights worshiping.</a:t>
            </a:r>
            <a:r>
              <a:rPr lang="en-CA" sz="2400" baseline="30000" dirty="0"/>
              <a:t> </a:t>
            </a:r>
          </a:p>
          <a:p>
            <a:r>
              <a:rPr lang="en-CA" sz="2400" dirty="0"/>
              <a:t>After the burial of his children, Ibrahim, Zaynab and </a:t>
            </a:r>
            <a:r>
              <a:rPr lang="en-CA" sz="2400" dirty="0" err="1"/>
              <a:t>Ruqayyah</a:t>
            </a:r>
            <a:r>
              <a:rPr lang="en-CA" sz="2400" dirty="0"/>
              <a:t>, next to Uthman b. </a:t>
            </a:r>
            <a:r>
              <a:rPr lang="en-CA" sz="2400" dirty="0" err="1"/>
              <a:t>Madh’un’s</a:t>
            </a:r>
            <a:r>
              <a:rPr lang="en-CA" sz="2400" dirty="0"/>
              <a:t> grave, the Prophet said, "They joined their righteous predecessor, Uthman b. </a:t>
            </a:r>
            <a:r>
              <a:rPr lang="en-CA" sz="2400" dirty="0" err="1"/>
              <a:t>Madh’un</a:t>
            </a:r>
            <a:r>
              <a:rPr lang="en-CA" sz="2400" dirty="0"/>
              <a:t>.</a:t>
            </a:r>
          </a:p>
          <a:p>
            <a:endParaRPr lang="en-US" dirty="0"/>
          </a:p>
        </p:txBody>
      </p:sp>
    </p:spTree>
    <p:extLst>
      <p:ext uri="{BB962C8B-B14F-4D97-AF65-F5344CB8AC3E}">
        <p14:creationId xmlns:p14="http://schemas.microsoft.com/office/powerpoint/2010/main" val="3762111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0CF4C-4FD3-8D4B-91C2-F5B9E0480686}"/>
              </a:ext>
            </a:extLst>
          </p:cNvPr>
          <p:cNvSpPr>
            <a:spLocks noGrp="1"/>
          </p:cNvSpPr>
          <p:nvPr>
            <p:ph type="title"/>
          </p:nvPr>
        </p:nvSpPr>
        <p:spPr>
          <a:xfrm>
            <a:off x="720000" y="619200"/>
            <a:ext cx="10728322" cy="835527"/>
          </a:xfrm>
        </p:spPr>
        <p:txBody>
          <a:bodyPr/>
          <a:lstStyle/>
          <a:p>
            <a:pPr algn="ctr"/>
            <a:r>
              <a:rPr lang="en-US" dirty="0"/>
              <a:t>The Death of Uthman Ibn </a:t>
            </a:r>
            <a:r>
              <a:rPr lang="en-US" dirty="0" err="1"/>
              <a:t>Madh’un</a:t>
            </a:r>
            <a:endParaRPr lang="en-US" dirty="0"/>
          </a:p>
        </p:txBody>
      </p:sp>
      <p:sp>
        <p:nvSpPr>
          <p:cNvPr id="3" name="Content Placeholder 2">
            <a:extLst>
              <a:ext uri="{FF2B5EF4-FFF2-40B4-BE49-F238E27FC236}">
                <a16:creationId xmlns:a16="http://schemas.microsoft.com/office/drawing/2014/main" id="{6CAF6905-EAB9-2849-BCE0-E1AD6D397777}"/>
              </a:ext>
            </a:extLst>
          </p:cNvPr>
          <p:cNvSpPr>
            <a:spLocks noGrp="1"/>
          </p:cNvSpPr>
          <p:nvPr>
            <p:ph idx="1"/>
          </p:nvPr>
        </p:nvSpPr>
        <p:spPr>
          <a:xfrm>
            <a:off x="720000" y="1454728"/>
            <a:ext cx="10728325" cy="4314248"/>
          </a:xfrm>
        </p:spPr>
        <p:txBody>
          <a:bodyPr/>
          <a:lstStyle/>
          <a:p>
            <a:r>
              <a:rPr lang="en-CA" sz="2400" dirty="0"/>
              <a:t>Uthman was one of close companions of Imam Ali as well.</a:t>
            </a:r>
          </a:p>
          <a:p>
            <a:r>
              <a:rPr lang="en-CA" sz="2400" dirty="0"/>
              <a:t> Imam Ali called him as his brother, and named one of his sons after him.</a:t>
            </a:r>
          </a:p>
          <a:p>
            <a:r>
              <a:rPr lang="en-CA" sz="2400" dirty="0"/>
              <a:t>He was the first Muhajir (Emigrant) to pass away in Medina and was buried in the </a:t>
            </a:r>
            <a:r>
              <a:rPr lang="en-CA" sz="2400" dirty="0" err="1"/>
              <a:t>Baqi</a:t>
            </a:r>
            <a:r>
              <a:rPr lang="en-CA" sz="2400" dirty="0"/>
              <a:t>’ cemetery.</a:t>
            </a:r>
          </a:p>
          <a:p>
            <a:endParaRPr lang="en-CA" dirty="0"/>
          </a:p>
          <a:p>
            <a:endParaRPr lang="en-US" dirty="0"/>
          </a:p>
        </p:txBody>
      </p:sp>
    </p:spTree>
    <p:extLst>
      <p:ext uri="{BB962C8B-B14F-4D97-AF65-F5344CB8AC3E}">
        <p14:creationId xmlns:p14="http://schemas.microsoft.com/office/powerpoint/2010/main" val="2485876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60A1B-93B0-AF40-9737-09024EC85805}"/>
              </a:ext>
            </a:extLst>
          </p:cNvPr>
          <p:cNvSpPr>
            <a:spLocks noGrp="1"/>
          </p:cNvSpPr>
          <p:nvPr>
            <p:ph type="title"/>
          </p:nvPr>
        </p:nvSpPr>
        <p:spPr>
          <a:xfrm>
            <a:off x="720000" y="619200"/>
            <a:ext cx="10728322" cy="807818"/>
          </a:xfrm>
        </p:spPr>
        <p:txBody>
          <a:bodyPr/>
          <a:lstStyle/>
          <a:p>
            <a:pPr algn="ctr"/>
            <a:r>
              <a:rPr lang="en-US" dirty="0"/>
              <a:t>The Death of </a:t>
            </a:r>
            <a:r>
              <a:rPr lang="en-US" dirty="0" err="1"/>
              <a:t>Ruqayyah</a:t>
            </a:r>
            <a:endParaRPr lang="en-US" dirty="0"/>
          </a:p>
        </p:txBody>
      </p:sp>
      <p:sp>
        <p:nvSpPr>
          <p:cNvPr id="3" name="Content Placeholder 2">
            <a:extLst>
              <a:ext uri="{FF2B5EF4-FFF2-40B4-BE49-F238E27FC236}">
                <a16:creationId xmlns:a16="http://schemas.microsoft.com/office/drawing/2014/main" id="{925E43C9-20B6-A141-B804-534D4F64501F}"/>
              </a:ext>
            </a:extLst>
          </p:cNvPr>
          <p:cNvSpPr>
            <a:spLocks noGrp="1"/>
          </p:cNvSpPr>
          <p:nvPr>
            <p:ph idx="1"/>
          </p:nvPr>
        </p:nvSpPr>
        <p:spPr>
          <a:xfrm>
            <a:off x="720000" y="1427018"/>
            <a:ext cx="10728325" cy="4341957"/>
          </a:xfrm>
        </p:spPr>
        <p:txBody>
          <a:bodyPr>
            <a:normAutofit/>
          </a:bodyPr>
          <a:lstStyle/>
          <a:p>
            <a:r>
              <a:rPr lang="en-CA" sz="2400" dirty="0" err="1"/>
              <a:t>Ruqayyah</a:t>
            </a:r>
            <a:r>
              <a:rPr lang="en-CA" sz="2400" dirty="0"/>
              <a:t> at first married ’</a:t>
            </a:r>
            <a:r>
              <a:rPr lang="en-CA" sz="2400" dirty="0" err="1"/>
              <a:t>Utbah</a:t>
            </a:r>
            <a:r>
              <a:rPr lang="en-CA" sz="2400" dirty="0"/>
              <a:t> ibn Abi </a:t>
            </a:r>
            <a:r>
              <a:rPr lang="en-CA" sz="2400" dirty="0" err="1"/>
              <a:t>Lahab</a:t>
            </a:r>
            <a:r>
              <a:rPr lang="en-CA" sz="2400" dirty="0"/>
              <a:t> but when Surat Al-</a:t>
            </a:r>
            <a:r>
              <a:rPr lang="en-CA" sz="2400" dirty="0" err="1"/>
              <a:t>Masad</a:t>
            </a:r>
            <a:r>
              <a:rPr lang="en-CA" sz="2400" dirty="0"/>
              <a:t> was revealed, her husband divorced her, then she married Uthman ibn </a:t>
            </a:r>
            <a:r>
              <a:rPr lang="en-CA" sz="2400" dirty="0" err="1"/>
              <a:t>Affan</a:t>
            </a:r>
            <a:r>
              <a:rPr lang="en-CA" sz="2400" dirty="0"/>
              <a:t>. </a:t>
            </a:r>
          </a:p>
          <a:p>
            <a:r>
              <a:rPr lang="en-CA" sz="2400" dirty="0"/>
              <a:t>She took part in the migration to Abyssinia and the migration to Medina. </a:t>
            </a:r>
          </a:p>
          <a:p>
            <a:r>
              <a:rPr lang="en-CA" sz="2400" dirty="0"/>
              <a:t>In the opinion of Shia scholars such as </a:t>
            </a:r>
            <a:r>
              <a:rPr lang="en-CA" sz="2400" dirty="0" err="1"/>
              <a:t>Sayid</a:t>
            </a:r>
            <a:r>
              <a:rPr lang="en-CA" sz="2400" dirty="0"/>
              <a:t> </a:t>
            </a:r>
            <a:r>
              <a:rPr lang="en-CA" sz="2400" dirty="0" err="1"/>
              <a:t>Ja’far</a:t>
            </a:r>
            <a:r>
              <a:rPr lang="en-CA" sz="2400" dirty="0"/>
              <a:t> </a:t>
            </a:r>
            <a:r>
              <a:rPr lang="en-CA" sz="2400" dirty="0" err="1"/>
              <a:t>Murtadha</a:t>
            </a:r>
            <a:r>
              <a:rPr lang="en-CA" sz="2400" dirty="0"/>
              <a:t> Al-’</a:t>
            </a:r>
            <a:r>
              <a:rPr lang="en-CA" sz="2400" dirty="0" err="1"/>
              <a:t>Amili</a:t>
            </a:r>
            <a:r>
              <a:rPr lang="en-CA" sz="2400" dirty="0"/>
              <a:t>, however, </a:t>
            </a:r>
            <a:r>
              <a:rPr lang="en-CA" sz="2400" dirty="0" err="1"/>
              <a:t>Ruqayyah</a:t>
            </a:r>
            <a:r>
              <a:rPr lang="en-CA" sz="2400" dirty="0"/>
              <a:t> was not the daughter of the Prophet and Khadijah.</a:t>
            </a:r>
          </a:p>
          <a:p>
            <a:r>
              <a:rPr lang="en-CA" sz="2400" dirty="0"/>
              <a:t>She is believed to be the daughter of </a:t>
            </a:r>
            <a:r>
              <a:rPr lang="en-CA" sz="2400" dirty="0" err="1"/>
              <a:t>Halah</a:t>
            </a:r>
            <a:r>
              <a:rPr lang="en-CA" sz="2400" dirty="0"/>
              <a:t>, the sister of Khadija, who was raised in the Prophet’s house and became famous as the daughter of the Prophet.</a:t>
            </a:r>
            <a:endParaRPr lang="en-US" sz="2400" dirty="0"/>
          </a:p>
        </p:txBody>
      </p:sp>
    </p:spTree>
    <p:extLst>
      <p:ext uri="{BB962C8B-B14F-4D97-AF65-F5344CB8AC3E}">
        <p14:creationId xmlns:p14="http://schemas.microsoft.com/office/powerpoint/2010/main" val="3972078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B1CD1-685B-104F-9A6E-1964BB0E5594}"/>
              </a:ext>
            </a:extLst>
          </p:cNvPr>
          <p:cNvSpPr>
            <a:spLocks noGrp="1"/>
          </p:cNvSpPr>
          <p:nvPr>
            <p:ph type="title"/>
          </p:nvPr>
        </p:nvSpPr>
        <p:spPr>
          <a:xfrm>
            <a:off x="720000" y="619200"/>
            <a:ext cx="10728322" cy="821673"/>
          </a:xfrm>
        </p:spPr>
        <p:txBody>
          <a:bodyPr/>
          <a:lstStyle/>
          <a:p>
            <a:pPr algn="ctr"/>
            <a:r>
              <a:rPr lang="en-US" dirty="0"/>
              <a:t>The Death of </a:t>
            </a:r>
            <a:r>
              <a:rPr lang="en-US" dirty="0" err="1"/>
              <a:t>Ruqayyah</a:t>
            </a:r>
            <a:endParaRPr lang="en-US" dirty="0"/>
          </a:p>
        </p:txBody>
      </p:sp>
      <p:sp>
        <p:nvSpPr>
          <p:cNvPr id="3" name="Content Placeholder 2">
            <a:extLst>
              <a:ext uri="{FF2B5EF4-FFF2-40B4-BE49-F238E27FC236}">
                <a16:creationId xmlns:a16="http://schemas.microsoft.com/office/drawing/2014/main" id="{8A29E5AD-1005-B040-B881-3A3453F6A1EF}"/>
              </a:ext>
            </a:extLst>
          </p:cNvPr>
          <p:cNvSpPr>
            <a:spLocks noGrp="1"/>
          </p:cNvSpPr>
          <p:nvPr>
            <p:ph idx="1"/>
          </p:nvPr>
        </p:nvSpPr>
        <p:spPr>
          <a:xfrm>
            <a:off x="720000" y="1440874"/>
            <a:ext cx="10728325" cy="4328102"/>
          </a:xfrm>
        </p:spPr>
        <p:txBody>
          <a:bodyPr>
            <a:normAutofit/>
          </a:bodyPr>
          <a:lstStyle/>
          <a:p>
            <a:r>
              <a:rPr lang="en-CA" sz="2400" dirty="0"/>
              <a:t>When the Prophet was on his way to the Battle of </a:t>
            </a:r>
            <a:r>
              <a:rPr lang="en-CA" sz="2400" dirty="0" err="1"/>
              <a:t>Badr</a:t>
            </a:r>
            <a:r>
              <a:rPr lang="en-CA" sz="2400" dirty="0"/>
              <a:t>, </a:t>
            </a:r>
            <a:r>
              <a:rPr lang="en-CA" sz="2400" dirty="0" err="1"/>
              <a:t>Ruqayyah</a:t>
            </a:r>
            <a:r>
              <a:rPr lang="en-CA" sz="2400" dirty="0"/>
              <a:t> got typhoid and the Prophet ordered Uthman to stay with her.</a:t>
            </a:r>
          </a:p>
          <a:p>
            <a:r>
              <a:rPr lang="en-CA" sz="2400" dirty="0" err="1"/>
              <a:t>Ruqayyah</a:t>
            </a:r>
            <a:r>
              <a:rPr lang="en-CA" sz="2400" dirty="0"/>
              <a:t> passed away on the day of Muslim's victory in the Battle of </a:t>
            </a:r>
            <a:r>
              <a:rPr lang="en-CA" sz="2400" dirty="0" err="1"/>
              <a:t>Badr</a:t>
            </a:r>
            <a:r>
              <a:rPr lang="en-CA" sz="2400" dirty="0"/>
              <a:t>.</a:t>
            </a:r>
          </a:p>
          <a:p>
            <a:r>
              <a:rPr lang="en-CA" sz="2400" dirty="0"/>
              <a:t>Shia sources, however, reported a different cause for her death:</a:t>
            </a:r>
          </a:p>
          <a:p>
            <a:endParaRPr lang="en-US" sz="2400" dirty="0"/>
          </a:p>
        </p:txBody>
      </p:sp>
    </p:spTree>
    <p:extLst>
      <p:ext uri="{BB962C8B-B14F-4D97-AF65-F5344CB8AC3E}">
        <p14:creationId xmlns:p14="http://schemas.microsoft.com/office/powerpoint/2010/main" val="3506089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824AA-556D-6F44-BC5A-AAF527F9F353}"/>
              </a:ext>
            </a:extLst>
          </p:cNvPr>
          <p:cNvSpPr>
            <a:spLocks noGrp="1"/>
          </p:cNvSpPr>
          <p:nvPr>
            <p:ph type="title"/>
          </p:nvPr>
        </p:nvSpPr>
        <p:spPr>
          <a:xfrm>
            <a:off x="720000" y="619200"/>
            <a:ext cx="10728322" cy="974073"/>
          </a:xfrm>
        </p:spPr>
        <p:txBody>
          <a:bodyPr/>
          <a:lstStyle/>
          <a:p>
            <a:pPr algn="ctr"/>
            <a:r>
              <a:rPr lang="en-US" dirty="0"/>
              <a:t>The Death of </a:t>
            </a:r>
            <a:r>
              <a:rPr lang="en-US" dirty="0" err="1"/>
              <a:t>Ruqayyah</a:t>
            </a:r>
            <a:endParaRPr lang="en-US" dirty="0"/>
          </a:p>
        </p:txBody>
      </p:sp>
      <p:sp>
        <p:nvSpPr>
          <p:cNvPr id="3" name="Content Placeholder 2">
            <a:extLst>
              <a:ext uri="{FF2B5EF4-FFF2-40B4-BE49-F238E27FC236}">
                <a16:creationId xmlns:a16="http://schemas.microsoft.com/office/drawing/2014/main" id="{34877F10-79DC-3C41-9CAF-5706E97C93E4}"/>
              </a:ext>
            </a:extLst>
          </p:cNvPr>
          <p:cNvSpPr>
            <a:spLocks noGrp="1"/>
          </p:cNvSpPr>
          <p:nvPr>
            <p:ph idx="1"/>
          </p:nvPr>
        </p:nvSpPr>
        <p:spPr>
          <a:xfrm>
            <a:off x="720000" y="1593274"/>
            <a:ext cx="10728325" cy="4175702"/>
          </a:xfrm>
        </p:spPr>
        <p:txBody>
          <a:bodyPr>
            <a:normAutofit/>
          </a:bodyPr>
          <a:lstStyle/>
          <a:p>
            <a:pPr marL="0" indent="0" algn="ctr">
              <a:buNone/>
            </a:pPr>
            <a:r>
              <a:rPr lang="ar-SA" sz="2400" dirty="0"/>
              <a:t>عن أبي بصير قال: قلت لأبي عبد الله (عليه السلام): أيفلت من ضغطة القبر أحد؟ قال: فقال: نعوذ بالله منها ما أقل من يفلت من ضغطة القبر إن رقية لما قتلها عثمان وقف رسول الله (صلى الله عليه </a:t>
            </a:r>
            <a:r>
              <a:rPr lang="ar-SA" sz="2400" dirty="0" err="1"/>
              <a:t>وآله</a:t>
            </a:r>
            <a:r>
              <a:rPr lang="ar-SA" sz="2400" dirty="0"/>
              <a:t>) على قبرها فرفع رأسه إلى السماء فدمعت عيناه وقال للناس:</a:t>
            </a:r>
            <a:br>
              <a:rPr lang="ar-SA" sz="2400" dirty="0"/>
            </a:br>
            <a:r>
              <a:rPr lang="ar-SA" sz="2400" dirty="0"/>
              <a:t>إني ذكرت هذه وما لقيت فرققت لها </a:t>
            </a:r>
            <a:r>
              <a:rPr lang="ar-SA" sz="2400" dirty="0" err="1"/>
              <a:t>واستوهبتها</a:t>
            </a:r>
            <a:r>
              <a:rPr lang="ar-SA" sz="2400" dirty="0"/>
              <a:t> من ضمة القبر قال: فقال: اللهم هب لي رقية من ضمة القبر فوهبها الله له</a:t>
            </a:r>
            <a:endParaRPr lang="en-US" sz="2400" dirty="0"/>
          </a:p>
        </p:txBody>
      </p:sp>
    </p:spTree>
    <p:extLst>
      <p:ext uri="{BB962C8B-B14F-4D97-AF65-F5344CB8AC3E}">
        <p14:creationId xmlns:p14="http://schemas.microsoft.com/office/powerpoint/2010/main" val="1185533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E9BC6-A12A-E64F-8936-CA95885613F4}"/>
              </a:ext>
            </a:extLst>
          </p:cNvPr>
          <p:cNvSpPr>
            <a:spLocks noGrp="1"/>
          </p:cNvSpPr>
          <p:nvPr>
            <p:ph type="title"/>
          </p:nvPr>
        </p:nvSpPr>
        <p:spPr>
          <a:xfrm>
            <a:off x="720000" y="619200"/>
            <a:ext cx="10728322" cy="835527"/>
          </a:xfrm>
        </p:spPr>
        <p:txBody>
          <a:bodyPr/>
          <a:lstStyle/>
          <a:p>
            <a:pPr algn="ctr"/>
            <a:r>
              <a:rPr lang="en-US" dirty="0"/>
              <a:t>The People of the Bench</a:t>
            </a:r>
          </a:p>
        </p:txBody>
      </p:sp>
      <p:sp>
        <p:nvSpPr>
          <p:cNvPr id="3" name="Content Placeholder 2">
            <a:extLst>
              <a:ext uri="{FF2B5EF4-FFF2-40B4-BE49-F238E27FC236}">
                <a16:creationId xmlns:a16="http://schemas.microsoft.com/office/drawing/2014/main" id="{75AD8B02-F1C4-2848-93A6-385B89FBEBBE}"/>
              </a:ext>
            </a:extLst>
          </p:cNvPr>
          <p:cNvSpPr>
            <a:spLocks noGrp="1"/>
          </p:cNvSpPr>
          <p:nvPr>
            <p:ph idx="1"/>
          </p:nvPr>
        </p:nvSpPr>
        <p:spPr>
          <a:xfrm>
            <a:off x="720000" y="1454728"/>
            <a:ext cx="10728325" cy="4314248"/>
          </a:xfrm>
        </p:spPr>
        <p:txBody>
          <a:bodyPr>
            <a:normAutofit/>
          </a:bodyPr>
          <a:lstStyle/>
          <a:p>
            <a:r>
              <a:rPr lang="en-US" sz="2400" dirty="0"/>
              <a:t>Since the </a:t>
            </a:r>
            <a:r>
              <a:rPr lang="en-US" sz="2400" dirty="0" err="1"/>
              <a:t>hijrah</a:t>
            </a:r>
            <a:r>
              <a:rPr lang="en-US" sz="2400" dirty="0"/>
              <a:t>, a number of impoverished followers have begun residing in the mosque.</a:t>
            </a:r>
          </a:p>
          <a:p>
            <a:r>
              <a:rPr lang="en-US" sz="2400" dirty="0"/>
              <a:t>Destitute and homeless, a stone platform is erected for their exclusive use next to the Prophet’s house.</a:t>
            </a:r>
          </a:p>
          <a:p>
            <a:r>
              <a:rPr lang="en-US" sz="2400" dirty="0"/>
              <a:t>These emigrants, known as </a:t>
            </a:r>
            <a:r>
              <a:rPr lang="ar-SA" sz="2400" dirty="0"/>
              <a:t>أصحاب الصُفّة</a:t>
            </a:r>
            <a:r>
              <a:rPr lang="en-US" sz="2400" dirty="0"/>
              <a:t> become a permanent fixture in the community. Because they devote their time studying and preserving the Prophet’s revelations, their daily needs are largely dependent on the generosity of others.</a:t>
            </a:r>
          </a:p>
          <a:p>
            <a:r>
              <a:rPr lang="en-US" sz="2400" dirty="0"/>
              <a:t>The Story of </a:t>
            </a:r>
            <a:r>
              <a:rPr lang="en-US" sz="2400" dirty="0" err="1"/>
              <a:t>Juwaybir</a:t>
            </a:r>
            <a:r>
              <a:rPr lang="en-US" sz="2400" dirty="0"/>
              <a:t>.</a:t>
            </a:r>
          </a:p>
        </p:txBody>
      </p:sp>
    </p:spTree>
    <p:extLst>
      <p:ext uri="{BB962C8B-B14F-4D97-AF65-F5344CB8AC3E}">
        <p14:creationId xmlns:p14="http://schemas.microsoft.com/office/powerpoint/2010/main" val="3006411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2EA90-169C-B541-99F4-7FCE19A88F9E}"/>
              </a:ext>
            </a:extLst>
          </p:cNvPr>
          <p:cNvSpPr>
            <a:spLocks noGrp="1"/>
          </p:cNvSpPr>
          <p:nvPr>
            <p:ph type="title"/>
          </p:nvPr>
        </p:nvSpPr>
        <p:spPr>
          <a:xfrm>
            <a:off x="720000" y="619200"/>
            <a:ext cx="10728322" cy="849382"/>
          </a:xfrm>
        </p:spPr>
        <p:txBody>
          <a:bodyPr/>
          <a:lstStyle/>
          <a:p>
            <a:pPr algn="ctr"/>
            <a:r>
              <a:rPr lang="en-US" dirty="0"/>
              <a:t>The Assassination of </a:t>
            </a:r>
            <a:r>
              <a:rPr lang="en-US" dirty="0" err="1"/>
              <a:t>Ka’b</a:t>
            </a:r>
            <a:r>
              <a:rPr lang="en-US" dirty="0"/>
              <a:t> ibn Ashraf</a:t>
            </a:r>
          </a:p>
        </p:txBody>
      </p:sp>
      <p:sp>
        <p:nvSpPr>
          <p:cNvPr id="3" name="Content Placeholder 2">
            <a:extLst>
              <a:ext uri="{FF2B5EF4-FFF2-40B4-BE49-F238E27FC236}">
                <a16:creationId xmlns:a16="http://schemas.microsoft.com/office/drawing/2014/main" id="{A47599B4-7611-1C42-92C4-FE3C7A9D529D}"/>
              </a:ext>
            </a:extLst>
          </p:cNvPr>
          <p:cNvSpPr>
            <a:spLocks noGrp="1"/>
          </p:cNvSpPr>
          <p:nvPr>
            <p:ph idx="1"/>
          </p:nvPr>
        </p:nvSpPr>
        <p:spPr>
          <a:xfrm>
            <a:off x="720000" y="1468582"/>
            <a:ext cx="10728325" cy="4300393"/>
          </a:xfrm>
        </p:spPr>
        <p:txBody>
          <a:bodyPr>
            <a:normAutofit/>
          </a:bodyPr>
          <a:lstStyle/>
          <a:p>
            <a:r>
              <a:rPr lang="en-US" sz="2400" dirty="0"/>
              <a:t>After the </a:t>
            </a:r>
            <a:r>
              <a:rPr lang="en-US" sz="2400" dirty="0" err="1"/>
              <a:t>hijrah</a:t>
            </a:r>
            <a:r>
              <a:rPr lang="en-US" sz="2400" dirty="0"/>
              <a:t>, </a:t>
            </a:r>
            <a:r>
              <a:rPr lang="en-US" sz="2400" dirty="0" err="1"/>
              <a:t>Ka’b</a:t>
            </a:r>
            <a:r>
              <a:rPr lang="en-US" sz="2400" dirty="0"/>
              <a:t> ibn Ashraf, the Jewish leader of Banu </a:t>
            </a:r>
            <a:r>
              <a:rPr lang="en-US" sz="2400" dirty="0" err="1"/>
              <a:t>Nadhir</a:t>
            </a:r>
            <a:r>
              <a:rPr lang="en-US" sz="2400" dirty="0"/>
              <a:t>, became one of the Prophet’s most vocal critics, and would write incendiary poetry against the Muslims.</a:t>
            </a:r>
          </a:p>
          <a:p>
            <a:r>
              <a:rPr lang="en-US" sz="2400" dirty="0"/>
              <a:t>After </a:t>
            </a:r>
            <a:r>
              <a:rPr lang="en-US" sz="2400" dirty="0" err="1"/>
              <a:t>Badr</a:t>
            </a:r>
            <a:r>
              <a:rPr lang="en-US" sz="2400" dirty="0"/>
              <a:t>, </a:t>
            </a:r>
            <a:r>
              <a:rPr lang="en-US" sz="2400" dirty="0" err="1"/>
              <a:t>Ka’b</a:t>
            </a:r>
            <a:r>
              <a:rPr lang="en-US" sz="2400" dirty="0"/>
              <a:t> visits Makkah to encourage the Quraysh to seek revenge for their loss.</a:t>
            </a:r>
          </a:p>
          <a:p>
            <a:r>
              <a:rPr lang="en-US" sz="2400" dirty="0"/>
              <a:t>When Abu Sufyan asks </a:t>
            </a:r>
            <a:r>
              <a:rPr lang="en-US" sz="2400" dirty="0" err="1"/>
              <a:t>Ka’b</a:t>
            </a:r>
            <a:r>
              <a:rPr lang="en-US" sz="2400" dirty="0"/>
              <a:t> if he is more inclined to Islam or </a:t>
            </a:r>
            <a:r>
              <a:rPr lang="en-US" sz="2400" dirty="0" err="1"/>
              <a:t>Makkan</a:t>
            </a:r>
            <a:r>
              <a:rPr lang="en-US" sz="2400" dirty="0"/>
              <a:t> paganism, </a:t>
            </a:r>
            <a:r>
              <a:rPr lang="en-US" sz="2400" dirty="0" err="1"/>
              <a:t>Ka’b</a:t>
            </a:r>
            <a:r>
              <a:rPr lang="en-US" sz="2400" dirty="0"/>
              <a:t> indicates the latter.</a:t>
            </a:r>
          </a:p>
          <a:p>
            <a:r>
              <a:rPr lang="en-US" sz="2400" dirty="0"/>
              <a:t>His response is described in Surat Al-</a:t>
            </a:r>
            <a:r>
              <a:rPr lang="en-US" sz="2400" dirty="0" err="1"/>
              <a:t>Nisa</a:t>
            </a:r>
            <a:r>
              <a:rPr lang="en-US" sz="2400" dirty="0"/>
              <a:t>:</a:t>
            </a:r>
          </a:p>
        </p:txBody>
      </p:sp>
    </p:spTree>
    <p:extLst>
      <p:ext uri="{BB962C8B-B14F-4D97-AF65-F5344CB8AC3E}">
        <p14:creationId xmlns:p14="http://schemas.microsoft.com/office/powerpoint/2010/main" val="379750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14869-75EB-E24E-AB20-00D6DBA28C05}"/>
              </a:ext>
            </a:extLst>
          </p:cNvPr>
          <p:cNvSpPr>
            <a:spLocks noGrp="1"/>
          </p:cNvSpPr>
          <p:nvPr>
            <p:ph type="title"/>
          </p:nvPr>
        </p:nvSpPr>
        <p:spPr>
          <a:xfrm>
            <a:off x="720000" y="619200"/>
            <a:ext cx="10728322" cy="793964"/>
          </a:xfrm>
        </p:spPr>
        <p:txBody>
          <a:bodyPr/>
          <a:lstStyle/>
          <a:p>
            <a:pPr algn="ctr"/>
            <a:r>
              <a:rPr lang="en-US" dirty="0"/>
              <a:t>The Assassination of </a:t>
            </a:r>
            <a:r>
              <a:rPr lang="en-US" dirty="0" err="1"/>
              <a:t>Ka’b</a:t>
            </a:r>
            <a:r>
              <a:rPr lang="en-US" dirty="0"/>
              <a:t> ibn Ashraf</a:t>
            </a:r>
          </a:p>
        </p:txBody>
      </p:sp>
      <p:sp>
        <p:nvSpPr>
          <p:cNvPr id="3" name="Content Placeholder 2">
            <a:extLst>
              <a:ext uri="{FF2B5EF4-FFF2-40B4-BE49-F238E27FC236}">
                <a16:creationId xmlns:a16="http://schemas.microsoft.com/office/drawing/2014/main" id="{99093A04-6CDF-A342-A264-D2BD3C18EB64}"/>
              </a:ext>
            </a:extLst>
          </p:cNvPr>
          <p:cNvSpPr>
            <a:spLocks noGrp="1"/>
          </p:cNvSpPr>
          <p:nvPr>
            <p:ph idx="1"/>
          </p:nvPr>
        </p:nvSpPr>
        <p:spPr>
          <a:xfrm>
            <a:off x="720000" y="1413164"/>
            <a:ext cx="10728325" cy="4355811"/>
          </a:xfrm>
        </p:spPr>
        <p:txBody>
          <a:bodyPr>
            <a:normAutofit/>
          </a:bodyPr>
          <a:lstStyle/>
          <a:p>
            <a:pPr marL="0" indent="0" algn="ctr">
              <a:buNone/>
            </a:pPr>
            <a:r>
              <a:rPr lang="ar-SA" dirty="0"/>
              <a:t>أَلَمْ تَرَ إِلَى </a:t>
            </a:r>
            <a:r>
              <a:rPr lang="ar-SA" dirty="0" err="1"/>
              <a:t>ٱلَّذِينَ</a:t>
            </a:r>
            <a:r>
              <a:rPr lang="ar-SA" dirty="0"/>
              <a:t> أُوتُوا۟ نَصِيبًا مِّنَ </a:t>
            </a:r>
            <a:r>
              <a:rPr lang="ar-SA" dirty="0" err="1"/>
              <a:t>ٱلْكِتَـٰبِ</a:t>
            </a:r>
            <a:r>
              <a:rPr lang="ar-SA" dirty="0"/>
              <a:t> يُؤْمِنُونَ </a:t>
            </a:r>
            <a:r>
              <a:rPr lang="ar-SA" dirty="0" err="1"/>
              <a:t>بِٱلْجِبْتِ</a:t>
            </a:r>
            <a:r>
              <a:rPr lang="ar-SA" dirty="0"/>
              <a:t> </a:t>
            </a:r>
            <a:r>
              <a:rPr lang="ar-SA" dirty="0" err="1"/>
              <a:t>وَٱلطَّـٰغُوتِ</a:t>
            </a:r>
            <a:r>
              <a:rPr lang="ar-SA" dirty="0"/>
              <a:t> وَيَقُولُونَ لِلَّذِينَ كَفَرُوا۟ </a:t>
            </a:r>
            <a:r>
              <a:rPr lang="ar-SA" dirty="0" err="1"/>
              <a:t>هَـٰٓؤُلَآءِ</a:t>
            </a:r>
            <a:r>
              <a:rPr lang="ar-SA" dirty="0"/>
              <a:t> </a:t>
            </a:r>
            <a:r>
              <a:rPr lang="ar-SA" dirty="0" err="1"/>
              <a:t>أَهْدَىٰ</a:t>
            </a:r>
            <a:r>
              <a:rPr lang="ar-SA" dirty="0"/>
              <a:t> مِنَ </a:t>
            </a:r>
            <a:r>
              <a:rPr lang="ar-SA" dirty="0" err="1"/>
              <a:t>ٱلَّذِينَ</a:t>
            </a:r>
            <a:r>
              <a:rPr lang="ar-SA" dirty="0"/>
              <a:t> ءَامَنُوا۟ سَبِيلًا</a:t>
            </a:r>
            <a:endParaRPr lang="en-US" dirty="0"/>
          </a:p>
          <a:p>
            <a:pPr marL="0" indent="0" algn="ctr">
              <a:buNone/>
            </a:pPr>
            <a:r>
              <a:rPr lang="en-CA" sz="2400" dirty="0"/>
              <a:t>“Have you not seen those who were given a portion of the Scripture, who believe in superstition and false objects of worship and say about the disbelievers, "These are better guided than the believers as to the way"?” Quran 4:51</a:t>
            </a:r>
            <a:endParaRPr lang="en-US" sz="2400" dirty="0"/>
          </a:p>
        </p:txBody>
      </p:sp>
    </p:spTree>
    <p:extLst>
      <p:ext uri="{BB962C8B-B14F-4D97-AF65-F5344CB8AC3E}">
        <p14:creationId xmlns:p14="http://schemas.microsoft.com/office/powerpoint/2010/main" val="1108037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AA4E3-4B40-0E4C-ADC6-492AE3914EF6}"/>
              </a:ext>
            </a:extLst>
          </p:cNvPr>
          <p:cNvSpPr>
            <a:spLocks noGrp="1"/>
          </p:cNvSpPr>
          <p:nvPr>
            <p:ph type="title"/>
          </p:nvPr>
        </p:nvSpPr>
        <p:spPr>
          <a:xfrm>
            <a:off x="720000" y="619200"/>
            <a:ext cx="10728322" cy="918655"/>
          </a:xfrm>
        </p:spPr>
        <p:txBody>
          <a:bodyPr/>
          <a:lstStyle/>
          <a:p>
            <a:pPr algn="ctr"/>
            <a:r>
              <a:rPr lang="en-US" dirty="0"/>
              <a:t>The Assassination of </a:t>
            </a:r>
            <a:r>
              <a:rPr lang="en-US" dirty="0" err="1"/>
              <a:t>Ka’b</a:t>
            </a:r>
            <a:r>
              <a:rPr lang="en-US" dirty="0"/>
              <a:t> ibn Ashraf</a:t>
            </a:r>
          </a:p>
        </p:txBody>
      </p:sp>
      <p:sp>
        <p:nvSpPr>
          <p:cNvPr id="3" name="Content Placeholder 2">
            <a:extLst>
              <a:ext uri="{FF2B5EF4-FFF2-40B4-BE49-F238E27FC236}">
                <a16:creationId xmlns:a16="http://schemas.microsoft.com/office/drawing/2014/main" id="{BDF1EFC8-7846-1741-B790-6A730A9EDB0A}"/>
              </a:ext>
            </a:extLst>
          </p:cNvPr>
          <p:cNvSpPr>
            <a:spLocks noGrp="1"/>
          </p:cNvSpPr>
          <p:nvPr>
            <p:ph idx="1"/>
          </p:nvPr>
        </p:nvSpPr>
        <p:spPr>
          <a:xfrm>
            <a:off x="720000" y="1537856"/>
            <a:ext cx="10728325" cy="4231120"/>
          </a:xfrm>
        </p:spPr>
        <p:txBody>
          <a:bodyPr>
            <a:normAutofit/>
          </a:bodyPr>
          <a:lstStyle/>
          <a:p>
            <a:r>
              <a:rPr lang="en-US" sz="2400" dirty="0"/>
              <a:t>By rallying the </a:t>
            </a:r>
            <a:r>
              <a:rPr lang="en-US" sz="2400" dirty="0" err="1"/>
              <a:t>Makkans</a:t>
            </a:r>
            <a:r>
              <a:rPr lang="en-US" sz="2400" dirty="0"/>
              <a:t> against Medina, </a:t>
            </a:r>
            <a:r>
              <a:rPr lang="en-US" sz="2400" dirty="0" err="1"/>
              <a:t>Ka’b’s</a:t>
            </a:r>
            <a:r>
              <a:rPr lang="en-US" sz="2400" dirty="0"/>
              <a:t> actions were tantamount to treason.</a:t>
            </a:r>
          </a:p>
          <a:p>
            <a:r>
              <a:rPr lang="en-US" sz="2400" dirty="0"/>
              <a:t>When </a:t>
            </a:r>
            <a:r>
              <a:rPr lang="en-US" sz="2400" dirty="0" err="1"/>
              <a:t>Ka’b</a:t>
            </a:r>
            <a:r>
              <a:rPr lang="en-US" sz="2400" dirty="0"/>
              <a:t> returns from Makkah, the Prophet asks for volunteers to neutralize the threat from Banu </a:t>
            </a:r>
            <a:r>
              <a:rPr lang="en-US" sz="2400" dirty="0" err="1"/>
              <a:t>Nadhir</a:t>
            </a:r>
            <a:r>
              <a:rPr lang="en-US" sz="2400" dirty="0"/>
              <a:t>.</a:t>
            </a:r>
          </a:p>
          <a:p>
            <a:r>
              <a:rPr lang="en-US" sz="2400" dirty="0"/>
              <a:t>A group of the companions volunteer to lure </a:t>
            </a:r>
            <a:r>
              <a:rPr lang="en-US" sz="2400" dirty="0" err="1"/>
              <a:t>Ka’b</a:t>
            </a:r>
            <a:r>
              <a:rPr lang="en-US" sz="2400" dirty="0"/>
              <a:t> from his fortress and kill him, and the Prophet approves their strategy.</a:t>
            </a:r>
          </a:p>
          <a:p>
            <a:r>
              <a:rPr lang="en-US" sz="2400" dirty="0"/>
              <a:t>When the five companions carry out their plan, Banu </a:t>
            </a:r>
            <a:r>
              <a:rPr lang="en-US" sz="2400" dirty="0" err="1"/>
              <a:t>Nadhir</a:t>
            </a:r>
            <a:r>
              <a:rPr lang="en-US" sz="2400" dirty="0"/>
              <a:t> furiously voice their dissatisfaction to the Prophet, who remains unapologetic.</a:t>
            </a:r>
          </a:p>
        </p:txBody>
      </p:sp>
    </p:spTree>
    <p:extLst>
      <p:ext uri="{BB962C8B-B14F-4D97-AF65-F5344CB8AC3E}">
        <p14:creationId xmlns:p14="http://schemas.microsoft.com/office/powerpoint/2010/main" val="1064382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A9F50-6805-8448-AA1D-33E9B3FB3D59}"/>
              </a:ext>
            </a:extLst>
          </p:cNvPr>
          <p:cNvSpPr>
            <a:spLocks noGrp="1"/>
          </p:cNvSpPr>
          <p:nvPr>
            <p:ph type="title"/>
          </p:nvPr>
        </p:nvSpPr>
        <p:spPr>
          <a:xfrm>
            <a:off x="720000" y="619200"/>
            <a:ext cx="10728322" cy="821673"/>
          </a:xfrm>
        </p:spPr>
        <p:txBody>
          <a:bodyPr/>
          <a:lstStyle/>
          <a:p>
            <a:pPr algn="ctr"/>
            <a:r>
              <a:rPr lang="en-US" dirty="0"/>
              <a:t>The Assassination of </a:t>
            </a:r>
            <a:r>
              <a:rPr lang="en-US" dirty="0" err="1"/>
              <a:t>Ka’b</a:t>
            </a:r>
            <a:r>
              <a:rPr lang="en-US" dirty="0"/>
              <a:t> ibn Ashraf</a:t>
            </a:r>
          </a:p>
        </p:txBody>
      </p:sp>
      <p:sp>
        <p:nvSpPr>
          <p:cNvPr id="3" name="Content Placeholder 2">
            <a:extLst>
              <a:ext uri="{FF2B5EF4-FFF2-40B4-BE49-F238E27FC236}">
                <a16:creationId xmlns:a16="http://schemas.microsoft.com/office/drawing/2014/main" id="{C759DA40-721B-564B-8CDB-B6C99C4443B7}"/>
              </a:ext>
            </a:extLst>
          </p:cNvPr>
          <p:cNvSpPr>
            <a:spLocks noGrp="1"/>
          </p:cNvSpPr>
          <p:nvPr>
            <p:ph idx="1"/>
          </p:nvPr>
        </p:nvSpPr>
        <p:spPr>
          <a:xfrm>
            <a:off x="720000" y="1440874"/>
            <a:ext cx="10728325" cy="4328102"/>
          </a:xfrm>
        </p:spPr>
        <p:txBody>
          <a:bodyPr>
            <a:normAutofit/>
          </a:bodyPr>
          <a:lstStyle/>
          <a:p>
            <a:r>
              <a:rPr lang="en-US" sz="2400" dirty="0"/>
              <a:t>The Prophet knew well that most of them were as hostile to Islam as </a:t>
            </a:r>
            <a:r>
              <a:rPr lang="en-US" sz="2400" dirty="0" err="1"/>
              <a:t>Ka’b</a:t>
            </a:r>
            <a:r>
              <a:rPr lang="en-US" sz="2400" dirty="0"/>
              <a:t> had been and with great disappointment, he had come to accept this.</a:t>
            </a:r>
          </a:p>
          <a:p>
            <a:r>
              <a:rPr lang="en-US" sz="2400" dirty="0"/>
              <a:t>But it was vital to show them that if hostile thoughts were tolerable, hostile action was not.</a:t>
            </a:r>
          </a:p>
        </p:txBody>
      </p:sp>
    </p:spTree>
    <p:extLst>
      <p:ext uri="{BB962C8B-B14F-4D97-AF65-F5344CB8AC3E}">
        <p14:creationId xmlns:p14="http://schemas.microsoft.com/office/powerpoint/2010/main" val="3704374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8CA98-ED0A-CA47-B128-4ABD802385BC}"/>
              </a:ext>
            </a:extLst>
          </p:cNvPr>
          <p:cNvSpPr>
            <a:spLocks noGrp="1"/>
          </p:cNvSpPr>
          <p:nvPr>
            <p:ph type="title"/>
          </p:nvPr>
        </p:nvSpPr>
        <p:spPr>
          <a:xfrm>
            <a:off x="720000" y="619200"/>
            <a:ext cx="10728322" cy="890945"/>
          </a:xfrm>
        </p:spPr>
        <p:txBody>
          <a:bodyPr/>
          <a:lstStyle/>
          <a:p>
            <a:pPr algn="ctr"/>
            <a:r>
              <a:rPr lang="en-US" dirty="0"/>
              <a:t>Expeditions Between </a:t>
            </a:r>
            <a:r>
              <a:rPr lang="en-US" dirty="0" err="1"/>
              <a:t>Badr</a:t>
            </a:r>
            <a:r>
              <a:rPr lang="en-US" dirty="0"/>
              <a:t> and Uhud</a:t>
            </a:r>
          </a:p>
        </p:txBody>
      </p:sp>
      <p:sp>
        <p:nvSpPr>
          <p:cNvPr id="3" name="Content Placeholder 2">
            <a:extLst>
              <a:ext uri="{FF2B5EF4-FFF2-40B4-BE49-F238E27FC236}">
                <a16:creationId xmlns:a16="http://schemas.microsoft.com/office/drawing/2014/main" id="{57F04D7E-F669-F943-A3B4-5925CE25FB82}"/>
              </a:ext>
            </a:extLst>
          </p:cNvPr>
          <p:cNvSpPr>
            <a:spLocks noGrp="1"/>
          </p:cNvSpPr>
          <p:nvPr>
            <p:ph idx="1"/>
          </p:nvPr>
        </p:nvSpPr>
        <p:spPr>
          <a:xfrm>
            <a:off x="720000" y="1510146"/>
            <a:ext cx="10728325" cy="4258830"/>
          </a:xfrm>
        </p:spPr>
        <p:txBody>
          <a:bodyPr/>
          <a:lstStyle/>
          <a:p>
            <a:r>
              <a:rPr lang="en-US" b="1" dirty="0"/>
              <a:t>The Expedition of </a:t>
            </a:r>
            <a:r>
              <a:rPr lang="en-US" b="1" dirty="0" err="1"/>
              <a:t>Qarqarat</a:t>
            </a:r>
            <a:r>
              <a:rPr lang="en-US" b="1" dirty="0"/>
              <a:t> Al-</a:t>
            </a:r>
            <a:r>
              <a:rPr lang="en-US" b="1" dirty="0" err="1"/>
              <a:t>Kudr</a:t>
            </a:r>
            <a:r>
              <a:rPr lang="en-US" b="1" dirty="0"/>
              <a:t>: </a:t>
            </a:r>
            <a:r>
              <a:rPr lang="ar-SA" b="1" dirty="0"/>
              <a:t>غَزْوَة قَرْقَرَة </a:t>
            </a:r>
            <a:r>
              <a:rPr lang="ar-SA" b="1" dirty="0" err="1"/>
              <a:t>الْکُدْر</a:t>
            </a:r>
            <a:endParaRPr lang="en-US" b="1" dirty="0"/>
          </a:p>
          <a:p>
            <a:r>
              <a:rPr lang="en-CA" sz="2400" dirty="0"/>
              <a:t>One week after the return of the Prophet and Muslims from the Battle of </a:t>
            </a:r>
            <a:r>
              <a:rPr lang="en-CA" sz="2400" dirty="0" err="1"/>
              <a:t>Badr</a:t>
            </a:r>
            <a:r>
              <a:rPr lang="en-CA" sz="2400" dirty="0"/>
              <a:t>, they heard that Banu Saleem and </a:t>
            </a:r>
            <a:r>
              <a:rPr lang="en-CA" sz="2400" dirty="0" err="1"/>
              <a:t>Ghatfaan</a:t>
            </a:r>
            <a:r>
              <a:rPr lang="en-CA" sz="2400" dirty="0"/>
              <a:t> tribes had camped in order to prepare for an attack on Medina.</a:t>
            </a:r>
          </a:p>
          <a:p>
            <a:r>
              <a:rPr lang="en-CA" sz="2400" dirty="0"/>
              <a:t>They wanted to take revenge on the Muslims because their business had been cut off [as an indirect result of the Battle of </a:t>
            </a:r>
            <a:r>
              <a:rPr lang="en-CA" sz="2400" dirty="0" err="1"/>
              <a:t>Badr</a:t>
            </a:r>
            <a:r>
              <a:rPr lang="en-CA" sz="2400" dirty="0"/>
              <a:t> - because now the caravan of the Quraysh has to divert its route].</a:t>
            </a:r>
            <a:endParaRPr lang="en-US" sz="2400" dirty="0"/>
          </a:p>
        </p:txBody>
      </p:sp>
    </p:spTree>
    <p:extLst>
      <p:ext uri="{BB962C8B-B14F-4D97-AF65-F5344CB8AC3E}">
        <p14:creationId xmlns:p14="http://schemas.microsoft.com/office/powerpoint/2010/main" val="1424377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68B10-B5FF-7544-9289-B6ED85EBE0E9}"/>
              </a:ext>
            </a:extLst>
          </p:cNvPr>
          <p:cNvSpPr>
            <a:spLocks noGrp="1"/>
          </p:cNvSpPr>
          <p:nvPr>
            <p:ph type="title"/>
          </p:nvPr>
        </p:nvSpPr>
        <p:spPr>
          <a:xfrm>
            <a:off x="720000" y="619200"/>
            <a:ext cx="10728322" cy="821673"/>
          </a:xfrm>
        </p:spPr>
        <p:txBody>
          <a:bodyPr/>
          <a:lstStyle/>
          <a:p>
            <a:pPr algn="ctr"/>
            <a:r>
              <a:rPr lang="en-US" dirty="0"/>
              <a:t>Expeditions Between </a:t>
            </a:r>
            <a:r>
              <a:rPr lang="en-US" dirty="0" err="1"/>
              <a:t>Badr</a:t>
            </a:r>
            <a:r>
              <a:rPr lang="en-US" dirty="0"/>
              <a:t> and Uhud</a:t>
            </a:r>
          </a:p>
        </p:txBody>
      </p:sp>
      <p:sp>
        <p:nvSpPr>
          <p:cNvPr id="3" name="Content Placeholder 2">
            <a:extLst>
              <a:ext uri="{FF2B5EF4-FFF2-40B4-BE49-F238E27FC236}">
                <a16:creationId xmlns:a16="http://schemas.microsoft.com/office/drawing/2014/main" id="{544C9A06-C483-4D4D-B26B-FD166B7720FC}"/>
              </a:ext>
            </a:extLst>
          </p:cNvPr>
          <p:cNvSpPr>
            <a:spLocks noGrp="1"/>
          </p:cNvSpPr>
          <p:nvPr>
            <p:ph idx="1"/>
          </p:nvPr>
        </p:nvSpPr>
        <p:spPr>
          <a:xfrm>
            <a:off x="720000" y="1537856"/>
            <a:ext cx="10728325" cy="4231120"/>
          </a:xfrm>
        </p:spPr>
        <p:txBody>
          <a:bodyPr/>
          <a:lstStyle/>
          <a:p>
            <a:r>
              <a:rPr lang="en-CA" sz="2400" dirty="0"/>
              <a:t>Together with an army whose flag-bearer was Imam Ali,  the Prophet  advanced towards the invading tribes. </a:t>
            </a:r>
          </a:p>
          <a:p>
            <a:r>
              <a:rPr lang="en-CA" sz="2400" dirty="0"/>
              <a:t>The armies of the two tribes had fled the area before the Muslim army arrived.</a:t>
            </a:r>
          </a:p>
          <a:p>
            <a:r>
              <a:rPr lang="en-CA" sz="2400" dirty="0"/>
              <a:t>They retreated despite the fact they were greater in number and even left all their tents, belongings, and animals.</a:t>
            </a:r>
          </a:p>
          <a:p>
            <a:endParaRPr lang="en-US" dirty="0"/>
          </a:p>
        </p:txBody>
      </p:sp>
    </p:spTree>
    <p:extLst>
      <p:ext uri="{BB962C8B-B14F-4D97-AF65-F5344CB8AC3E}">
        <p14:creationId xmlns:p14="http://schemas.microsoft.com/office/powerpoint/2010/main" val="3338017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C944B-1715-DC47-8CD3-C07C99C98613}"/>
              </a:ext>
            </a:extLst>
          </p:cNvPr>
          <p:cNvSpPr>
            <a:spLocks noGrp="1"/>
          </p:cNvSpPr>
          <p:nvPr>
            <p:ph type="title"/>
          </p:nvPr>
        </p:nvSpPr>
        <p:spPr>
          <a:xfrm>
            <a:off x="720000" y="494509"/>
            <a:ext cx="10728322" cy="932509"/>
          </a:xfrm>
        </p:spPr>
        <p:txBody>
          <a:bodyPr/>
          <a:lstStyle/>
          <a:p>
            <a:pPr algn="ctr"/>
            <a:r>
              <a:rPr lang="en-US" dirty="0"/>
              <a:t>Expeditions Between </a:t>
            </a:r>
            <a:r>
              <a:rPr lang="en-US" dirty="0" err="1"/>
              <a:t>Badr</a:t>
            </a:r>
            <a:r>
              <a:rPr lang="en-US" dirty="0"/>
              <a:t> and Uhud</a:t>
            </a:r>
          </a:p>
        </p:txBody>
      </p:sp>
      <p:sp>
        <p:nvSpPr>
          <p:cNvPr id="3" name="Content Placeholder 2">
            <a:extLst>
              <a:ext uri="{FF2B5EF4-FFF2-40B4-BE49-F238E27FC236}">
                <a16:creationId xmlns:a16="http://schemas.microsoft.com/office/drawing/2014/main" id="{870D94F5-1BD1-7445-B394-CAFF1AADEA49}"/>
              </a:ext>
            </a:extLst>
          </p:cNvPr>
          <p:cNvSpPr>
            <a:spLocks noGrp="1"/>
          </p:cNvSpPr>
          <p:nvPr>
            <p:ph idx="1"/>
          </p:nvPr>
        </p:nvSpPr>
        <p:spPr>
          <a:xfrm>
            <a:off x="720000" y="1427018"/>
            <a:ext cx="10728325" cy="4341957"/>
          </a:xfrm>
        </p:spPr>
        <p:txBody>
          <a:bodyPr/>
          <a:lstStyle/>
          <a:p>
            <a:r>
              <a:rPr lang="en-CA" sz="2400" dirty="0"/>
              <a:t>The Prophet sent a number of agents to collect information about the enemy's status. They only found a number of camel herders and shepherds, including a teenage boy called "Yasar”</a:t>
            </a:r>
          </a:p>
          <a:p>
            <a:r>
              <a:rPr lang="en-CA" sz="2400" dirty="0"/>
              <a:t>As per the suggestion of some of the companions, Yasar was given to the Prophet as a slave. He emancipated Yasar after a while.</a:t>
            </a:r>
            <a:r>
              <a:rPr lang="en-CA" sz="2400" baseline="30000" dirty="0"/>
              <a:t> </a:t>
            </a:r>
            <a:r>
              <a:rPr lang="en-CA" sz="2400" dirty="0"/>
              <a:t> After seizing the camels and sheep of the two tribes, the Prophet and Muslims returned to Medina.</a:t>
            </a:r>
          </a:p>
          <a:p>
            <a:endParaRPr lang="en-US" dirty="0"/>
          </a:p>
        </p:txBody>
      </p:sp>
    </p:spTree>
    <p:extLst>
      <p:ext uri="{BB962C8B-B14F-4D97-AF65-F5344CB8AC3E}">
        <p14:creationId xmlns:p14="http://schemas.microsoft.com/office/powerpoint/2010/main" val="3390596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93C6-10ED-BB45-BA31-0DE7CEB3E74E}"/>
              </a:ext>
            </a:extLst>
          </p:cNvPr>
          <p:cNvSpPr>
            <a:spLocks noGrp="1"/>
          </p:cNvSpPr>
          <p:nvPr>
            <p:ph type="title"/>
          </p:nvPr>
        </p:nvSpPr>
        <p:spPr>
          <a:xfrm>
            <a:off x="720000" y="619200"/>
            <a:ext cx="10728322" cy="835527"/>
          </a:xfrm>
        </p:spPr>
        <p:txBody>
          <a:bodyPr/>
          <a:lstStyle/>
          <a:p>
            <a:pPr algn="ctr"/>
            <a:r>
              <a:rPr lang="en-US" dirty="0"/>
              <a:t>Expeditions Between </a:t>
            </a:r>
            <a:r>
              <a:rPr lang="en-US" dirty="0" err="1"/>
              <a:t>Badr</a:t>
            </a:r>
            <a:r>
              <a:rPr lang="en-US" dirty="0"/>
              <a:t> and Uhud</a:t>
            </a:r>
          </a:p>
        </p:txBody>
      </p:sp>
      <p:sp>
        <p:nvSpPr>
          <p:cNvPr id="3" name="Content Placeholder 2">
            <a:extLst>
              <a:ext uri="{FF2B5EF4-FFF2-40B4-BE49-F238E27FC236}">
                <a16:creationId xmlns:a16="http://schemas.microsoft.com/office/drawing/2014/main" id="{88CF7ED8-7271-4345-8463-B2986467627B}"/>
              </a:ext>
            </a:extLst>
          </p:cNvPr>
          <p:cNvSpPr>
            <a:spLocks noGrp="1"/>
          </p:cNvSpPr>
          <p:nvPr>
            <p:ph idx="1"/>
          </p:nvPr>
        </p:nvSpPr>
        <p:spPr>
          <a:xfrm>
            <a:off x="720000" y="1607128"/>
            <a:ext cx="10728325" cy="4161848"/>
          </a:xfrm>
        </p:spPr>
        <p:txBody>
          <a:bodyPr>
            <a:normAutofit/>
          </a:bodyPr>
          <a:lstStyle/>
          <a:p>
            <a:r>
              <a:rPr lang="en-US" sz="2400" b="1" dirty="0"/>
              <a:t>The Expedition of </a:t>
            </a:r>
            <a:r>
              <a:rPr lang="en-US" sz="2400" b="1" dirty="0" err="1"/>
              <a:t>Sawiq</a:t>
            </a:r>
            <a:r>
              <a:rPr lang="en-US" sz="2400" b="1" dirty="0"/>
              <a:t> </a:t>
            </a:r>
            <a:r>
              <a:rPr lang="ar-SA" sz="2400" b="1" dirty="0"/>
              <a:t>غَزْوَة </a:t>
            </a:r>
            <a:r>
              <a:rPr lang="ar-SA" sz="2400" b="1" dirty="0" err="1"/>
              <a:t>السَّویق</a:t>
            </a:r>
            <a:endParaRPr lang="en-US" sz="2400" b="1" dirty="0"/>
          </a:p>
          <a:p>
            <a:r>
              <a:rPr lang="en-CA" sz="2400" dirty="0"/>
              <a:t>The defeat of the pagans in the Battle of </a:t>
            </a:r>
            <a:r>
              <a:rPr lang="en-CA" sz="2400" dirty="0" err="1"/>
              <a:t>Badr</a:t>
            </a:r>
            <a:r>
              <a:rPr lang="en-CA" sz="2400" dirty="0"/>
              <a:t>, in which a number of noblemen in Makkah were killed, led them to seek revenge against the Prophet and Muslims.</a:t>
            </a:r>
          </a:p>
          <a:p>
            <a:r>
              <a:rPr lang="en-CA" sz="2400" dirty="0"/>
              <a:t>Abu Sufyan vowed not to bathe until he exacted revenge on the Muslims. </a:t>
            </a:r>
          </a:p>
          <a:p>
            <a:r>
              <a:rPr lang="en-CA" sz="2400" dirty="0"/>
              <a:t>Some reports state that he also vowed not to have intercourse with women and not to groom himself until he avenged those killed in </a:t>
            </a:r>
            <a:r>
              <a:rPr lang="en-CA" sz="2400" dirty="0" err="1"/>
              <a:t>Badr</a:t>
            </a:r>
            <a:endParaRPr lang="en-US" sz="2400" dirty="0"/>
          </a:p>
        </p:txBody>
      </p:sp>
    </p:spTree>
    <p:extLst>
      <p:ext uri="{BB962C8B-B14F-4D97-AF65-F5344CB8AC3E}">
        <p14:creationId xmlns:p14="http://schemas.microsoft.com/office/powerpoint/2010/main" val="3062050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B583C-5018-6640-8C0A-176E405CFDC4}"/>
              </a:ext>
            </a:extLst>
          </p:cNvPr>
          <p:cNvSpPr>
            <a:spLocks noGrp="1"/>
          </p:cNvSpPr>
          <p:nvPr>
            <p:ph type="title"/>
          </p:nvPr>
        </p:nvSpPr>
        <p:spPr>
          <a:xfrm>
            <a:off x="720000" y="619200"/>
            <a:ext cx="10728322" cy="752400"/>
          </a:xfrm>
        </p:spPr>
        <p:txBody>
          <a:bodyPr/>
          <a:lstStyle/>
          <a:p>
            <a:pPr algn="ctr"/>
            <a:r>
              <a:rPr lang="en-US" dirty="0"/>
              <a:t>Expeditions Between </a:t>
            </a:r>
            <a:r>
              <a:rPr lang="en-US" dirty="0" err="1"/>
              <a:t>Badr</a:t>
            </a:r>
            <a:r>
              <a:rPr lang="en-US" dirty="0"/>
              <a:t> and Uhud</a:t>
            </a:r>
          </a:p>
        </p:txBody>
      </p:sp>
      <p:sp>
        <p:nvSpPr>
          <p:cNvPr id="3" name="Content Placeholder 2">
            <a:extLst>
              <a:ext uri="{FF2B5EF4-FFF2-40B4-BE49-F238E27FC236}">
                <a16:creationId xmlns:a16="http://schemas.microsoft.com/office/drawing/2014/main" id="{10776782-342D-E84E-A192-774902DC94D5}"/>
              </a:ext>
            </a:extLst>
          </p:cNvPr>
          <p:cNvSpPr>
            <a:spLocks noGrp="1"/>
          </p:cNvSpPr>
          <p:nvPr>
            <p:ph idx="1"/>
          </p:nvPr>
        </p:nvSpPr>
        <p:spPr>
          <a:xfrm>
            <a:off x="720000" y="1468582"/>
            <a:ext cx="10728325" cy="4300393"/>
          </a:xfrm>
        </p:spPr>
        <p:txBody>
          <a:bodyPr>
            <a:normAutofit/>
          </a:bodyPr>
          <a:lstStyle/>
          <a:p>
            <a:r>
              <a:rPr lang="en-US" sz="2400" dirty="0"/>
              <a:t>After obtaining assistance from Banu </a:t>
            </a:r>
            <a:r>
              <a:rPr lang="en-US" sz="2400" dirty="0" err="1"/>
              <a:t>Nadhir</a:t>
            </a:r>
            <a:r>
              <a:rPr lang="en-US" sz="2400" dirty="0"/>
              <a:t>, the </a:t>
            </a:r>
            <a:r>
              <a:rPr lang="en-US" sz="2400" dirty="0" err="1"/>
              <a:t>Makkan’s</a:t>
            </a:r>
            <a:r>
              <a:rPr lang="en-US" sz="2400" dirty="0"/>
              <a:t> raid one of Medina’s suburbs at night.</a:t>
            </a:r>
          </a:p>
          <a:p>
            <a:r>
              <a:rPr lang="en-US" sz="2400" dirty="0"/>
              <a:t>They kill two Muslims and cut down several palm trees before fleeing back to their camp.</a:t>
            </a:r>
          </a:p>
          <a:p>
            <a:r>
              <a:rPr lang="en-US" sz="2400" dirty="0"/>
              <a:t>When the Prophet hears the news, he immediately dispatches a party to capture Abu Sufyan who had already fled back to Makkah.</a:t>
            </a:r>
          </a:p>
          <a:p>
            <a:r>
              <a:rPr lang="en-US" sz="2400" dirty="0"/>
              <a:t>The Muslims never catch Abu Sufyan’s men but recover all the provisions and barley that the </a:t>
            </a:r>
            <a:r>
              <a:rPr lang="en-US" sz="2400" dirty="0" err="1"/>
              <a:t>Makkans</a:t>
            </a:r>
            <a:r>
              <a:rPr lang="en-US" sz="2400" dirty="0"/>
              <a:t> had hastily discarded to lighten their load.</a:t>
            </a:r>
          </a:p>
        </p:txBody>
      </p:sp>
    </p:spTree>
    <p:extLst>
      <p:ext uri="{BB962C8B-B14F-4D97-AF65-F5344CB8AC3E}">
        <p14:creationId xmlns:p14="http://schemas.microsoft.com/office/powerpoint/2010/main" val="517652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85701-3B3E-B949-880D-C1E934695368}"/>
              </a:ext>
            </a:extLst>
          </p:cNvPr>
          <p:cNvSpPr>
            <a:spLocks noGrp="1"/>
          </p:cNvSpPr>
          <p:nvPr>
            <p:ph type="title"/>
          </p:nvPr>
        </p:nvSpPr>
        <p:spPr>
          <a:xfrm>
            <a:off x="720000" y="619200"/>
            <a:ext cx="10728322" cy="821673"/>
          </a:xfrm>
        </p:spPr>
        <p:txBody>
          <a:bodyPr/>
          <a:lstStyle/>
          <a:p>
            <a:pPr algn="ctr"/>
            <a:r>
              <a:rPr lang="en-US" dirty="0"/>
              <a:t>Expeditions Between </a:t>
            </a:r>
            <a:r>
              <a:rPr lang="en-US" dirty="0" err="1"/>
              <a:t>Badr</a:t>
            </a:r>
            <a:r>
              <a:rPr lang="en-US" dirty="0"/>
              <a:t> and Uhud</a:t>
            </a:r>
          </a:p>
        </p:txBody>
      </p:sp>
      <p:sp>
        <p:nvSpPr>
          <p:cNvPr id="3" name="Content Placeholder 2">
            <a:extLst>
              <a:ext uri="{FF2B5EF4-FFF2-40B4-BE49-F238E27FC236}">
                <a16:creationId xmlns:a16="http://schemas.microsoft.com/office/drawing/2014/main" id="{CA8330D6-DF30-1940-915E-AD12D91F304C}"/>
              </a:ext>
            </a:extLst>
          </p:cNvPr>
          <p:cNvSpPr>
            <a:spLocks noGrp="1"/>
          </p:cNvSpPr>
          <p:nvPr>
            <p:ph idx="1"/>
          </p:nvPr>
        </p:nvSpPr>
        <p:spPr>
          <a:xfrm>
            <a:off x="720000" y="1565564"/>
            <a:ext cx="10728325" cy="4203411"/>
          </a:xfrm>
        </p:spPr>
        <p:txBody>
          <a:bodyPr>
            <a:normAutofit/>
          </a:bodyPr>
          <a:lstStyle/>
          <a:p>
            <a:r>
              <a:rPr lang="en-US" sz="2400" b="1" dirty="0"/>
              <a:t>The </a:t>
            </a:r>
            <a:r>
              <a:rPr lang="en-US" sz="2400" b="1" dirty="0" err="1"/>
              <a:t>Qaradah</a:t>
            </a:r>
            <a:r>
              <a:rPr lang="en-US" sz="2400" b="1" dirty="0"/>
              <a:t> Raid: </a:t>
            </a:r>
          </a:p>
          <a:p>
            <a:r>
              <a:rPr lang="en-CA" sz="2400" dirty="0"/>
              <a:t>The </a:t>
            </a:r>
            <a:r>
              <a:rPr lang="en-CA" sz="2400" dirty="0" err="1"/>
              <a:t>Qaradah</a:t>
            </a:r>
            <a:r>
              <a:rPr lang="en-CA" sz="2400" dirty="0"/>
              <a:t> Raid took place a few months before the Battle of Uhud and this was an important precursor to the actual Battle of Uhud.</a:t>
            </a:r>
          </a:p>
          <a:p>
            <a:r>
              <a:rPr lang="en-CA" sz="2400" dirty="0"/>
              <a:t>The </a:t>
            </a:r>
            <a:r>
              <a:rPr lang="en-CA" sz="2400" dirty="0" err="1"/>
              <a:t>Makkans</a:t>
            </a:r>
            <a:r>
              <a:rPr lang="en-CA" sz="2400" dirty="0"/>
              <a:t> were at a loss since the Muslims successfully attacked many of their caravans and intercepted their trade routes previously. Therefore, they tried to find another trade route for their caravan trade.</a:t>
            </a:r>
            <a:endParaRPr lang="en-US" sz="2400" b="1" dirty="0"/>
          </a:p>
        </p:txBody>
      </p:sp>
    </p:spTree>
    <p:extLst>
      <p:ext uri="{BB962C8B-B14F-4D97-AF65-F5344CB8AC3E}">
        <p14:creationId xmlns:p14="http://schemas.microsoft.com/office/powerpoint/2010/main" val="1955056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0427C-C7E7-0D47-A896-E73A4F6FEA36}"/>
              </a:ext>
            </a:extLst>
          </p:cNvPr>
          <p:cNvSpPr>
            <a:spLocks noGrp="1"/>
          </p:cNvSpPr>
          <p:nvPr>
            <p:ph type="title"/>
          </p:nvPr>
        </p:nvSpPr>
        <p:spPr>
          <a:xfrm>
            <a:off x="720000" y="619200"/>
            <a:ext cx="10728322" cy="780109"/>
          </a:xfrm>
        </p:spPr>
        <p:txBody>
          <a:bodyPr/>
          <a:lstStyle/>
          <a:p>
            <a:pPr algn="ctr"/>
            <a:r>
              <a:rPr lang="en-US" dirty="0"/>
              <a:t>Expeditions Between </a:t>
            </a:r>
            <a:r>
              <a:rPr lang="en-US" dirty="0" err="1"/>
              <a:t>Badr</a:t>
            </a:r>
            <a:r>
              <a:rPr lang="en-US" dirty="0"/>
              <a:t> and Uhud</a:t>
            </a:r>
          </a:p>
        </p:txBody>
      </p:sp>
      <p:sp>
        <p:nvSpPr>
          <p:cNvPr id="3" name="Content Placeholder 2">
            <a:extLst>
              <a:ext uri="{FF2B5EF4-FFF2-40B4-BE49-F238E27FC236}">
                <a16:creationId xmlns:a16="http://schemas.microsoft.com/office/drawing/2014/main" id="{75DAAC57-CC76-794D-BD47-59854D3264FB}"/>
              </a:ext>
            </a:extLst>
          </p:cNvPr>
          <p:cNvSpPr>
            <a:spLocks noGrp="1"/>
          </p:cNvSpPr>
          <p:nvPr>
            <p:ph idx="1"/>
          </p:nvPr>
        </p:nvSpPr>
        <p:spPr>
          <a:xfrm>
            <a:off x="720000" y="1399310"/>
            <a:ext cx="10728325" cy="4369666"/>
          </a:xfrm>
        </p:spPr>
        <p:txBody>
          <a:bodyPr>
            <a:normAutofit/>
          </a:bodyPr>
          <a:lstStyle/>
          <a:p>
            <a:r>
              <a:rPr lang="en-CA" sz="2400" dirty="0"/>
              <a:t>A group of Quraysh headed by Safwan ibn </a:t>
            </a:r>
            <a:r>
              <a:rPr lang="en-CA" sz="2400" dirty="0" err="1"/>
              <a:t>Umayyah</a:t>
            </a:r>
            <a:r>
              <a:rPr lang="en-CA" sz="2400" dirty="0"/>
              <a:t> took the risk of sending a caravan through a route far east of Medina, using a reliable guide. However, the Prophet got news of the plan, and sent Zayd ibn </a:t>
            </a:r>
            <a:r>
              <a:rPr lang="en-CA" sz="2400" dirty="0" err="1"/>
              <a:t>Harithah</a:t>
            </a:r>
            <a:r>
              <a:rPr lang="en-CA" sz="2400" dirty="0"/>
              <a:t> with 100 men.</a:t>
            </a:r>
          </a:p>
          <a:p>
            <a:r>
              <a:rPr lang="en-CA" sz="2400" dirty="0"/>
              <a:t>News of the trade route leaked out through </a:t>
            </a:r>
            <a:r>
              <a:rPr lang="en-CA" sz="2400" dirty="0" err="1"/>
              <a:t>Nu'am</a:t>
            </a:r>
            <a:r>
              <a:rPr lang="en-CA" sz="2400" dirty="0"/>
              <a:t> Bin </a:t>
            </a:r>
            <a:r>
              <a:rPr lang="en-CA" sz="2400" dirty="0" err="1"/>
              <a:t>Masud</a:t>
            </a:r>
            <a:r>
              <a:rPr lang="en-CA" sz="2400" dirty="0"/>
              <a:t> al </a:t>
            </a:r>
            <a:r>
              <a:rPr lang="en-CA" sz="2400" dirty="0" err="1"/>
              <a:t>Ashja'i</a:t>
            </a:r>
            <a:r>
              <a:rPr lang="en-CA" sz="2400" dirty="0"/>
              <a:t>, who was under the effect of alcohol. They caught up with the caravan at a place called al-</a:t>
            </a:r>
            <a:r>
              <a:rPr lang="en-CA" sz="2400" dirty="0" err="1"/>
              <a:t>Qaradah</a:t>
            </a:r>
            <a:r>
              <a:rPr lang="en-CA" sz="2400" dirty="0"/>
              <a:t>. He trailed the caravan and made a sudden attack on it.</a:t>
            </a:r>
            <a:endParaRPr lang="en-US" sz="2400" dirty="0"/>
          </a:p>
        </p:txBody>
      </p:sp>
    </p:spTree>
    <p:extLst>
      <p:ext uri="{BB962C8B-B14F-4D97-AF65-F5344CB8AC3E}">
        <p14:creationId xmlns:p14="http://schemas.microsoft.com/office/powerpoint/2010/main" val="4255969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2FC17-9ADD-6748-BEAA-91601A861D54}"/>
              </a:ext>
            </a:extLst>
          </p:cNvPr>
          <p:cNvSpPr>
            <a:spLocks noGrp="1"/>
          </p:cNvSpPr>
          <p:nvPr>
            <p:ph type="title"/>
          </p:nvPr>
        </p:nvSpPr>
        <p:spPr>
          <a:xfrm>
            <a:off x="720000" y="619200"/>
            <a:ext cx="10728322" cy="793964"/>
          </a:xfrm>
        </p:spPr>
        <p:txBody>
          <a:bodyPr/>
          <a:lstStyle/>
          <a:p>
            <a:pPr algn="ctr"/>
            <a:r>
              <a:rPr lang="en-US" dirty="0"/>
              <a:t>Expeditions Between </a:t>
            </a:r>
            <a:r>
              <a:rPr lang="en-US" dirty="0" err="1"/>
              <a:t>Badr</a:t>
            </a:r>
            <a:r>
              <a:rPr lang="en-US" dirty="0"/>
              <a:t> and Uhud</a:t>
            </a:r>
          </a:p>
        </p:txBody>
      </p:sp>
      <p:sp>
        <p:nvSpPr>
          <p:cNvPr id="3" name="Content Placeholder 2">
            <a:extLst>
              <a:ext uri="{FF2B5EF4-FFF2-40B4-BE49-F238E27FC236}">
                <a16:creationId xmlns:a16="http://schemas.microsoft.com/office/drawing/2014/main" id="{83DA04C2-7567-9B43-BB3A-C6FB1C916570}"/>
              </a:ext>
            </a:extLst>
          </p:cNvPr>
          <p:cNvSpPr>
            <a:spLocks noGrp="1"/>
          </p:cNvSpPr>
          <p:nvPr>
            <p:ph idx="1"/>
          </p:nvPr>
        </p:nvSpPr>
        <p:spPr>
          <a:xfrm>
            <a:off x="720000" y="1413164"/>
            <a:ext cx="10728325" cy="4355811"/>
          </a:xfrm>
        </p:spPr>
        <p:txBody>
          <a:bodyPr>
            <a:normAutofit/>
          </a:bodyPr>
          <a:lstStyle/>
          <a:p>
            <a:r>
              <a:rPr lang="en-CA" sz="2400" dirty="0"/>
              <a:t>The leader of the caravan fled without resistance, the caravan was carrying silver and goods. Zayd took the spoils, and arrested their guide, they also captured two prisoners and took them back to Medina</a:t>
            </a:r>
          </a:p>
          <a:p>
            <a:r>
              <a:rPr lang="en-CA" sz="2400" dirty="0"/>
              <a:t>The goods captured was valued at 100,000 dirhams. They were distributed among the fighters, and the Prophet got one-fifth and gave it to the poor.</a:t>
            </a:r>
          </a:p>
          <a:p>
            <a:r>
              <a:rPr lang="en-CA" sz="2400" dirty="0"/>
              <a:t>According to Ibn Hisham, the guide,  named </a:t>
            </a:r>
            <a:r>
              <a:rPr lang="en-CA" sz="2400" dirty="0" err="1"/>
              <a:t>Furat</a:t>
            </a:r>
            <a:r>
              <a:rPr lang="en-CA" sz="2400" dirty="0"/>
              <a:t>, became a prisoner of the Muslims.</a:t>
            </a:r>
            <a:r>
              <a:rPr lang="en-CA" sz="2400" baseline="30000" dirty="0"/>
              <a:t> </a:t>
            </a:r>
            <a:r>
              <a:rPr lang="en-CA" sz="2400" dirty="0"/>
              <a:t>He later accepted Islam out of his own will, and was allowed to go free.</a:t>
            </a:r>
            <a:endParaRPr lang="en-US" sz="2400" dirty="0"/>
          </a:p>
        </p:txBody>
      </p:sp>
    </p:spTree>
    <p:extLst>
      <p:ext uri="{BB962C8B-B14F-4D97-AF65-F5344CB8AC3E}">
        <p14:creationId xmlns:p14="http://schemas.microsoft.com/office/powerpoint/2010/main" val="347735861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7259</TotalTime>
  <Words>1466</Words>
  <Application>Microsoft Macintosh PowerPoint</Application>
  <PresentationFormat>Widescreen</PresentationFormat>
  <Paragraphs>75</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Avenir Next LT Pro</vt:lpstr>
      <vt:lpstr>Sagona Book</vt:lpstr>
      <vt:lpstr>The Hand Extrablack</vt:lpstr>
      <vt:lpstr>BlobVTI</vt:lpstr>
      <vt:lpstr>The Life of Prophet Muhammad</vt:lpstr>
      <vt:lpstr>Expeditions Between Badr and Uhud</vt:lpstr>
      <vt:lpstr>Expeditions Between Badr and Uhud</vt:lpstr>
      <vt:lpstr>Expeditions Between Badr and Uhud</vt:lpstr>
      <vt:lpstr>Expeditions Between Badr and Uhud</vt:lpstr>
      <vt:lpstr>Expeditions Between Badr and Uhud</vt:lpstr>
      <vt:lpstr>Expeditions Between Badr and Uhud</vt:lpstr>
      <vt:lpstr>Expeditions Between Badr and Uhud</vt:lpstr>
      <vt:lpstr>Expeditions Between Badr and Uhud</vt:lpstr>
      <vt:lpstr>The Death of Uthman Ibn Madh’un</vt:lpstr>
      <vt:lpstr>The Death of Uthman Ibn Madh’un</vt:lpstr>
      <vt:lpstr>The Death of Ruqayyah</vt:lpstr>
      <vt:lpstr>The Death of Ruqayyah</vt:lpstr>
      <vt:lpstr>The Death of Ruqayyah</vt:lpstr>
      <vt:lpstr>The People of the Bench</vt:lpstr>
      <vt:lpstr>The Assassination of Ka’b ibn Ashraf</vt:lpstr>
      <vt:lpstr>The Assassination of Ka’b ibn Ashraf</vt:lpstr>
      <vt:lpstr>The Assassination of Ka’b ibn Ashraf</vt:lpstr>
      <vt:lpstr>The Assassination of Ka’b ibn Ashraf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786</cp:revision>
  <dcterms:created xsi:type="dcterms:W3CDTF">2020-11-25T07:02:27Z</dcterms:created>
  <dcterms:modified xsi:type="dcterms:W3CDTF">2022-01-20T02:48:20Z</dcterms:modified>
</cp:coreProperties>
</file>