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77" r:id="rId5"/>
    <p:sldId id="278" r:id="rId6"/>
    <p:sldId id="259" r:id="rId7"/>
    <p:sldId id="260" r:id="rId8"/>
    <p:sldId id="261" r:id="rId9"/>
    <p:sldId id="262" r:id="rId10"/>
    <p:sldId id="264" r:id="rId11"/>
    <p:sldId id="265" r:id="rId12"/>
    <p:sldId id="266" r:id="rId13"/>
    <p:sldId id="267" r:id="rId14"/>
    <p:sldId id="268" r:id="rId15"/>
    <p:sldId id="279" r:id="rId16"/>
    <p:sldId id="269" r:id="rId17"/>
    <p:sldId id="280" r:id="rId18"/>
    <p:sldId id="270" r:id="rId19"/>
    <p:sldId id="271" r:id="rId20"/>
    <p:sldId id="272" r:id="rId21"/>
    <p:sldId id="273" r:id="rId22"/>
    <p:sldId id="274"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757"/>
  </p:normalViewPr>
  <p:slideViewPr>
    <p:cSldViewPr snapToGrid="0" snapToObjects="1">
      <p:cViewPr varScale="1">
        <p:scale>
          <a:sx n="93" d="100"/>
          <a:sy n="93" d="100"/>
        </p:scale>
        <p:origin x="216" y="4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February 9,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February 9,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February 9,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February 9,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February 9,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February 9,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February 9,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February 9,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February 9,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February 9,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February 9,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February 9,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44</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C9391-236E-2641-87F7-8379FBFE46FA}"/>
              </a:ext>
            </a:extLst>
          </p:cNvPr>
          <p:cNvSpPr>
            <a:spLocks noGrp="1"/>
          </p:cNvSpPr>
          <p:nvPr>
            <p:ph type="title"/>
          </p:nvPr>
        </p:nvSpPr>
        <p:spPr>
          <a:xfrm>
            <a:off x="720000" y="619200"/>
            <a:ext cx="10728322" cy="738545"/>
          </a:xfrm>
        </p:spPr>
        <p:txBody>
          <a:bodyPr/>
          <a:lstStyle/>
          <a:p>
            <a:pPr algn="ctr"/>
            <a:r>
              <a:rPr lang="en-US" dirty="0"/>
              <a:t>The March to Uhud</a:t>
            </a:r>
          </a:p>
        </p:txBody>
      </p:sp>
      <p:sp>
        <p:nvSpPr>
          <p:cNvPr id="3" name="Content Placeholder 2">
            <a:extLst>
              <a:ext uri="{FF2B5EF4-FFF2-40B4-BE49-F238E27FC236}">
                <a16:creationId xmlns:a16="http://schemas.microsoft.com/office/drawing/2014/main" id="{9B8A4E37-17E4-624F-8633-298D31562E9F}"/>
              </a:ext>
            </a:extLst>
          </p:cNvPr>
          <p:cNvSpPr>
            <a:spLocks noGrp="1"/>
          </p:cNvSpPr>
          <p:nvPr>
            <p:ph idx="1"/>
          </p:nvPr>
        </p:nvSpPr>
        <p:spPr>
          <a:xfrm>
            <a:off x="720000" y="1468582"/>
            <a:ext cx="10728325" cy="4300393"/>
          </a:xfrm>
        </p:spPr>
        <p:txBody>
          <a:bodyPr>
            <a:normAutofit lnSpcReduction="10000"/>
          </a:bodyPr>
          <a:lstStyle/>
          <a:p>
            <a:pPr marL="0" indent="0" algn="ctr">
              <a:buNone/>
            </a:pPr>
            <a:r>
              <a:rPr lang="ar-SA" sz="2400" dirty="0" err="1"/>
              <a:t>وَمَآ</a:t>
            </a:r>
            <a:r>
              <a:rPr lang="ar-SA" sz="2400" dirty="0"/>
              <a:t> </a:t>
            </a:r>
            <a:r>
              <a:rPr lang="ar-SA" sz="2400" dirty="0" err="1"/>
              <a:t>أَصَـٰبَكُمْ</a:t>
            </a:r>
            <a:r>
              <a:rPr lang="ar-SA" sz="2400" dirty="0"/>
              <a:t> يَوْمَ </a:t>
            </a:r>
            <a:r>
              <a:rPr lang="ar-SA" sz="2400" dirty="0" err="1"/>
              <a:t>ٱلْتَقَى</a:t>
            </a:r>
            <a:r>
              <a:rPr lang="ar-SA" sz="2400" dirty="0"/>
              <a:t> </a:t>
            </a:r>
            <a:r>
              <a:rPr lang="ar-SA" sz="2400" dirty="0" err="1"/>
              <a:t>ٱلْجَمْعَانِ</a:t>
            </a:r>
            <a:r>
              <a:rPr lang="ar-SA" sz="2400" dirty="0"/>
              <a:t> فَبِإِذْنِ </a:t>
            </a:r>
            <a:r>
              <a:rPr lang="ar-SA" sz="2400" dirty="0" err="1"/>
              <a:t>ٱللَّهِ</a:t>
            </a:r>
            <a:r>
              <a:rPr lang="ar-SA" sz="2400" dirty="0"/>
              <a:t> وَلِيَعْلَمَ </a:t>
            </a:r>
            <a:r>
              <a:rPr lang="ar-SA" sz="2400" dirty="0" err="1"/>
              <a:t>ٱلْمُؤْمِنِينَ</a:t>
            </a:r>
            <a:r>
              <a:rPr lang="ar-SA" sz="2400" dirty="0"/>
              <a:t> وَلِيَعْلَمَ </a:t>
            </a:r>
            <a:r>
              <a:rPr lang="ar-SA" sz="2400" dirty="0" err="1"/>
              <a:t>ٱلَّذِينَ</a:t>
            </a:r>
            <a:r>
              <a:rPr lang="ar-SA" sz="2400" dirty="0"/>
              <a:t> نَافَقُوا۟ وَقِيلَ لَهُمْ تَعَالَوْا۟ </a:t>
            </a:r>
            <a:r>
              <a:rPr lang="ar-SA" sz="2400" dirty="0" err="1"/>
              <a:t>قَـٰتِلُوا</a:t>
            </a:r>
            <a:r>
              <a:rPr lang="ar-SA" sz="2400" dirty="0"/>
              <a:t>۟ </a:t>
            </a:r>
            <a:r>
              <a:rPr lang="ar-SA" sz="2400" dirty="0" err="1"/>
              <a:t>فِى</a:t>
            </a:r>
            <a:r>
              <a:rPr lang="ar-SA" sz="2400" dirty="0"/>
              <a:t> سَبِيلِ </a:t>
            </a:r>
            <a:r>
              <a:rPr lang="ar-SA" sz="2400" dirty="0" err="1"/>
              <a:t>ٱللَّهِ</a:t>
            </a:r>
            <a:r>
              <a:rPr lang="ar-SA" sz="2400" dirty="0"/>
              <a:t> أَوِ </a:t>
            </a:r>
            <a:r>
              <a:rPr lang="ar-SA" sz="2400" dirty="0" err="1"/>
              <a:t>ٱدْفَعُوا</a:t>
            </a:r>
            <a:r>
              <a:rPr lang="ar-SA" sz="2400" dirty="0"/>
              <a:t>۟ قَالُوا۟ لَوْ نَعْلَمُ قِتَالًا </a:t>
            </a:r>
            <a:r>
              <a:rPr lang="ar-SA" sz="2400" dirty="0" err="1"/>
              <a:t>لَّٱتَّبَعْنَـٰكُمْ</a:t>
            </a:r>
            <a:r>
              <a:rPr lang="ar-SA" sz="2400" dirty="0"/>
              <a:t> هُمْ لِلْكُفْرِ يَوْمَئِذٍ أَقْرَبُ مِنْهُمْ </a:t>
            </a:r>
            <a:r>
              <a:rPr lang="ar-SA" sz="2400" dirty="0" err="1"/>
              <a:t>لِلْإِيمَـٰنِ</a:t>
            </a:r>
            <a:r>
              <a:rPr lang="ar-SA" sz="2400" dirty="0"/>
              <a:t> يَقُولُونَ </a:t>
            </a:r>
            <a:r>
              <a:rPr lang="ar-SA" sz="2400" dirty="0" err="1"/>
              <a:t>بِأَفْوَٰهِهِم</a:t>
            </a:r>
            <a:r>
              <a:rPr lang="ar-SA" sz="2400" dirty="0"/>
              <a:t> مَّا لَيْسَ </a:t>
            </a:r>
            <a:r>
              <a:rPr lang="ar-SA" sz="2400" dirty="0" err="1"/>
              <a:t>فِى</a:t>
            </a:r>
            <a:r>
              <a:rPr lang="ar-SA" sz="2400" dirty="0"/>
              <a:t> قُلُوبِهِمْ </a:t>
            </a:r>
            <a:r>
              <a:rPr lang="ar-SA" sz="2400" dirty="0" err="1"/>
              <a:t>وَٱللَّهُ</a:t>
            </a:r>
            <a:r>
              <a:rPr lang="ar-SA" sz="2400" dirty="0"/>
              <a:t> أَعْلَمُ بِمَا يَكْتُمُونَ</a:t>
            </a:r>
            <a:endParaRPr lang="en-US" sz="2400" dirty="0"/>
          </a:p>
          <a:p>
            <a:pPr marL="0" indent="0" algn="ctr">
              <a:buNone/>
            </a:pPr>
            <a:r>
              <a:rPr lang="en-CA" sz="2400" dirty="0"/>
              <a:t>"So what you suffered on the day the two armies met was by God’s will, so that He might distinguish the [true] believers and expose the hypocrites. When it was said to them, 'Come fight in the cause of God, or [at least] defend yourselves,' they replied, 'If we had known there was fighting, we would have definitely gone with you.' They were closer to disbelief than to belief on that day—for saying with their mouths what was not in their hearts. God is All-Knowing of what they hide. Quran 3:166-167</a:t>
            </a:r>
            <a:endParaRPr lang="en-US" sz="2400" dirty="0"/>
          </a:p>
        </p:txBody>
      </p:sp>
    </p:spTree>
    <p:extLst>
      <p:ext uri="{BB962C8B-B14F-4D97-AF65-F5344CB8AC3E}">
        <p14:creationId xmlns:p14="http://schemas.microsoft.com/office/powerpoint/2010/main" val="4704543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1F4B9-429C-D346-950A-C3DC090F4F1F}"/>
              </a:ext>
            </a:extLst>
          </p:cNvPr>
          <p:cNvSpPr>
            <a:spLocks noGrp="1"/>
          </p:cNvSpPr>
          <p:nvPr>
            <p:ph type="title"/>
          </p:nvPr>
        </p:nvSpPr>
        <p:spPr>
          <a:xfrm>
            <a:off x="720000" y="619200"/>
            <a:ext cx="10728322" cy="766255"/>
          </a:xfrm>
        </p:spPr>
        <p:txBody>
          <a:bodyPr/>
          <a:lstStyle/>
          <a:p>
            <a:pPr algn="ctr"/>
            <a:r>
              <a:rPr lang="en-US" dirty="0"/>
              <a:t>The March to Uhud</a:t>
            </a:r>
          </a:p>
        </p:txBody>
      </p:sp>
      <p:sp>
        <p:nvSpPr>
          <p:cNvPr id="3" name="Content Placeholder 2">
            <a:extLst>
              <a:ext uri="{FF2B5EF4-FFF2-40B4-BE49-F238E27FC236}">
                <a16:creationId xmlns:a16="http://schemas.microsoft.com/office/drawing/2014/main" id="{8882491F-93E3-5C4D-A336-81831794119D}"/>
              </a:ext>
            </a:extLst>
          </p:cNvPr>
          <p:cNvSpPr>
            <a:spLocks noGrp="1"/>
          </p:cNvSpPr>
          <p:nvPr>
            <p:ph idx="1"/>
          </p:nvPr>
        </p:nvSpPr>
        <p:spPr>
          <a:xfrm>
            <a:off x="720000" y="1385456"/>
            <a:ext cx="10728325" cy="4383520"/>
          </a:xfrm>
        </p:spPr>
        <p:txBody>
          <a:bodyPr/>
          <a:lstStyle/>
          <a:p>
            <a:r>
              <a:rPr lang="en-CA" sz="2400" dirty="0"/>
              <a:t>When the Muslims saw such a large group (~300 people) leaving, two things happened:</a:t>
            </a:r>
          </a:p>
          <a:p>
            <a:r>
              <a:rPr lang="en-CA" sz="2400" dirty="0"/>
              <a:t>1. They started talking amongst themselves what is to be done with this group of 300. One group said, "We should turn back and fight them as traitors, and then come back to Uhud." Another group said, "We will fight the Quraysh first, and deal with them later." </a:t>
            </a:r>
            <a:endParaRPr lang="en-US" sz="2400" dirty="0"/>
          </a:p>
        </p:txBody>
      </p:sp>
    </p:spTree>
    <p:extLst>
      <p:ext uri="{BB962C8B-B14F-4D97-AF65-F5344CB8AC3E}">
        <p14:creationId xmlns:p14="http://schemas.microsoft.com/office/powerpoint/2010/main" val="1029778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ADF86-985D-CF4D-9A9B-8AF85D26D739}"/>
              </a:ext>
            </a:extLst>
          </p:cNvPr>
          <p:cNvSpPr>
            <a:spLocks noGrp="1"/>
          </p:cNvSpPr>
          <p:nvPr>
            <p:ph type="title"/>
          </p:nvPr>
        </p:nvSpPr>
        <p:spPr>
          <a:xfrm>
            <a:off x="720000" y="619200"/>
            <a:ext cx="10728322" cy="766255"/>
          </a:xfrm>
        </p:spPr>
        <p:txBody>
          <a:bodyPr/>
          <a:lstStyle/>
          <a:p>
            <a:pPr algn="ctr"/>
            <a:r>
              <a:rPr lang="en-US" dirty="0"/>
              <a:t>The March to Uhud</a:t>
            </a:r>
          </a:p>
        </p:txBody>
      </p:sp>
      <p:sp>
        <p:nvSpPr>
          <p:cNvPr id="3" name="Content Placeholder 2">
            <a:extLst>
              <a:ext uri="{FF2B5EF4-FFF2-40B4-BE49-F238E27FC236}">
                <a16:creationId xmlns:a16="http://schemas.microsoft.com/office/drawing/2014/main" id="{5D8526FD-083D-0441-896B-F3E4E7DD8490}"/>
              </a:ext>
            </a:extLst>
          </p:cNvPr>
          <p:cNvSpPr>
            <a:spLocks noGrp="1"/>
          </p:cNvSpPr>
          <p:nvPr>
            <p:ph idx="1"/>
          </p:nvPr>
        </p:nvSpPr>
        <p:spPr>
          <a:xfrm>
            <a:off x="720000" y="1385456"/>
            <a:ext cx="11084073" cy="4383520"/>
          </a:xfrm>
        </p:spPr>
        <p:txBody>
          <a:bodyPr/>
          <a:lstStyle/>
          <a:p>
            <a:pPr marL="0" indent="0" algn="ctr">
              <a:buNone/>
            </a:pPr>
            <a:r>
              <a:rPr lang="ar-SA" dirty="0"/>
              <a:t>ف</a:t>
            </a:r>
            <a:r>
              <a:rPr lang="ar-SA" sz="2400" dirty="0"/>
              <a:t>َمَا لَكُمْ </a:t>
            </a:r>
            <a:r>
              <a:rPr lang="ar-SA" sz="2400" dirty="0" err="1"/>
              <a:t>فِى</a:t>
            </a:r>
            <a:r>
              <a:rPr lang="ar-SA" sz="2400" dirty="0"/>
              <a:t> </a:t>
            </a:r>
            <a:r>
              <a:rPr lang="ar-SA" sz="2400" dirty="0" err="1"/>
              <a:t>ٱلْمُنَـٰفِقِينَ</a:t>
            </a:r>
            <a:r>
              <a:rPr lang="ar-SA" sz="2400" dirty="0"/>
              <a:t> فِئَتَيْنِ </a:t>
            </a:r>
            <a:r>
              <a:rPr lang="ar-SA" sz="2400" dirty="0" err="1"/>
              <a:t>وَٱللَّهُ</a:t>
            </a:r>
            <a:r>
              <a:rPr lang="ar-SA" sz="2400" dirty="0"/>
              <a:t> أَرْكَسَهُم بِمَا </a:t>
            </a:r>
            <a:r>
              <a:rPr lang="ar-SA" sz="2400" dirty="0" err="1"/>
              <a:t>كَسَبُوٓا</a:t>
            </a:r>
            <a:r>
              <a:rPr lang="ar-SA" sz="2400" dirty="0"/>
              <a:t>۟ أَتُرِيدُونَ أَن تَهْدُوا۟ مَنْ أَضَلَّ </a:t>
            </a:r>
            <a:r>
              <a:rPr lang="ar-SA" sz="2400" dirty="0" err="1"/>
              <a:t>ٱللَّهُ</a:t>
            </a:r>
            <a:r>
              <a:rPr lang="ar-SA" sz="2400" dirty="0"/>
              <a:t> وَمَن يُضْلِلِ </a:t>
            </a:r>
            <a:r>
              <a:rPr lang="ar-SA" sz="2400" dirty="0" err="1"/>
              <a:t>ٱللَّهُ</a:t>
            </a:r>
            <a:r>
              <a:rPr lang="ar-SA" sz="2400" dirty="0"/>
              <a:t> فَلَن تَجِدَ </a:t>
            </a:r>
            <a:r>
              <a:rPr lang="ar-SA" sz="2400" dirty="0" err="1"/>
              <a:t>لَهُۥ</a:t>
            </a:r>
            <a:r>
              <a:rPr lang="ar-SA" sz="2400" dirty="0"/>
              <a:t> سَبِيلًا</a:t>
            </a:r>
            <a:endParaRPr lang="en-US" sz="2400" dirty="0"/>
          </a:p>
          <a:p>
            <a:pPr marL="0" indent="0" algn="ctr">
              <a:buNone/>
            </a:pPr>
            <a:r>
              <a:rPr lang="en-CA" sz="2400" dirty="0"/>
              <a:t>“What is [the matter] with you [that you are] two groups concerning the hypocrites, while God has made them fall back [into error and disbelief] for what they earned. Do you wish to guide those whom God has sent astray? And he whom God sends astray - never will you find for him a way [of guidance].” Quran 4:88</a:t>
            </a:r>
            <a:endParaRPr lang="en-US" sz="2400" dirty="0"/>
          </a:p>
        </p:txBody>
      </p:sp>
    </p:spTree>
    <p:extLst>
      <p:ext uri="{BB962C8B-B14F-4D97-AF65-F5344CB8AC3E}">
        <p14:creationId xmlns:p14="http://schemas.microsoft.com/office/powerpoint/2010/main" val="501109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DCD95-4611-B84F-AF5F-606A66512279}"/>
              </a:ext>
            </a:extLst>
          </p:cNvPr>
          <p:cNvSpPr>
            <a:spLocks noGrp="1"/>
          </p:cNvSpPr>
          <p:nvPr>
            <p:ph type="title"/>
          </p:nvPr>
        </p:nvSpPr>
        <p:spPr>
          <a:xfrm>
            <a:off x="720000" y="619200"/>
            <a:ext cx="10728322" cy="793964"/>
          </a:xfrm>
        </p:spPr>
        <p:txBody>
          <a:bodyPr/>
          <a:lstStyle/>
          <a:p>
            <a:pPr algn="ctr"/>
            <a:r>
              <a:rPr lang="en-US" dirty="0"/>
              <a:t>The March to Uhud</a:t>
            </a:r>
          </a:p>
        </p:txBody>
      </p:sp>
      <p:sp>
        <p:nvSpPr>
          <p:cNvPr id="3" name="Content Placeholder 2">
            <a:extLst>
              <a:ext uri="{FF2B5EF4-FFF2-40B4-BE49-F238E27FC236}">
                <a16:creationId xmlns:a16="http://schemas.microsoft.com/office/drawing/2014/main" id="{9017273F-80C3-3E45-928C-AC384B05E49B}"/>
              </a:ext>
            </a:extLst>
          </p:cNvPr>
          <p:cNvSpPr>
            <a:spLocks noGrp="1"/>
          </p:cNvSpPr>
          <p:nvPr>
            <p:ph idx="1"/>
          </p:nvPr>
        </p:nvSpPr>
        <p:spPr>
          <a:xfrm>
            <a:off x="720000" y="1413164"/>
            <a:ext cx="10728325" cy="4355811"/>
          </a:xfrm>
        </p:spPr>
        <p:txBody>
          <a:bodyPr>
            <a:normAutofit fontScale="92500"/>
          </a:bodyPr>
          <a:lstStyle/>
          <a:p>
            <a:r>
              <a:rPr lang="en-CA" sz="2400" dirty="0"/>
              <a:t>2. Abdullah ibn </a:t>
            </a:r>
            <a:r>
              <a:rPr lang="en-CA" sz="2400" dirty="0" err="1"/>
              <a:t>Ubayy’s</a:t>
            </a:r>
            <a:r>
              <a:rPr lang="en-CA" sz="2400" dirty="0"/>
              <a:t> sizeable defection causes confusion in the Muslim army.  When two other clans, Banu </a:t>
            </a:r>
            <a:r>
              <a:rPr lang="en-CA" sz="2400" dirty="0" err="1"/>
              <a:t>Salamah</a:t>
            </a:r>
            <a:r>
              <a:rPr lang="en-CA" sz="2400" dirty="0"/>
              <a:t> of </a:t>
            </a:r>
            <a:r>
              <a:rPr lang="en-CA" sz="2400" dirty="0" err="1"/>
              <a:t>Khazraj</a:t>
            </a:r>
            <a:r>
              <a:rPr lang="en-CA" sz="2400" dirty="0"/>
              <a:t> and Banu </a:t>
            </a:r>
            <a:r>
              <a:rPr lang="en-CA" sz="2400" dirty="0" err="1"/>
              <a:t>Harithah</a:t>
            </a:r>
            <a:r>
              <a:rPr lang="en-CA" sz="2400" dirty="0"/>
              <a:t> of Aws, consider withdrawing as well, some companions remind them of their oath to fight alongside the Prophet.</a:t>
            </a:r>
          </a:p>
          <a:p>
            <a:endParaRPr lang="en-CA" sz="2400" dirty="0"/>
          </a:p>
          <a:p>
            <a:pPr marL="0" indent="0" algn="ctr" rtl="1">
              <a:buNone/>
            </a:pPr>
            <a:r>
              <a:rPr lang="ar-SA" sz="2400" dirty="0"/>
              <a:t>وَإِذْ غَدَوْتَ مِنْ أَهْلِكَ تُبَوِّئُ </a:t>
            </a:r>
            <a:r>
              <a:rPr lang="ar-SA" sz="2400" dirty="0" err="1"/>
              <a:t>ٱلْمُؤْمِنِينَ</a:t>
            </a:r>
            <a:r>
              <a:rPr lang="ar-SA" sz="2400" dirty="0"/>
              <a:t> </a:t>
            </a:r>
            <a:r>
              <a:rPr lang="ar-SA" sz="2400" dirty="0" err="1"/>
              <a:t>مَقَـٰعِدَ</a:t>
            </a:r>
            <a:r>
              <a:rPr lang="ar-SA" sz="2400" dirty="0"/>
              <a:t> لِلْقِتَالِ </a:t>
            </a:r>
            <a:r>
              <a:rPr lang="ar-SA" sz="2400" dirty="0" err="1"/>
              <a:t>وَٱللَّهُ</a:t>
            </a:r>
            <a:r>
              <a:rPr lang="ar-SA" sz="2400" dirty="0"/>
              <a:t> سَمِيعٌ عَلِيمٌ</a:t>
            </a:r>
          </a:p>
          <a:p>
            <a:pPr marL="0" indent="0" algn="ctr">
              <a:buNone/>
            </a:pPr>
            <a:r>
              <a:rPr lang="en-US" sz="2400" dirty="0"/>
              <a:t>Remember that morning, when you left your family to assign the believers to their battle stations. God was listening and He knew (all about it). Quran 3:121</a:t>
            </a:r>
            <a:br>
              <a:rPr lang="ar-SA" sz="2400" dirty="0"/>
            </a:br>
            <a:endParaRPr lang="ar-SA" sz="2400" dirty="0"/>
          </a:p>
          <a:p>
            <a:pPr marL="0" indent="0" algn="ctr">
              <a:buNone/>
            </a:pPr>
            <a:endParaRPr lang="en-US" sz="2400" dirty="0"/>
          </a:p>
        </p:txBody>
      </p:sp>
    </p:spTree>
    <p:extLst>
      <p:ext uri="{BB962C8B-B14F-4D97-AF65-F5344CB8AC3E}">
        <p14:creationId xmlns:p14="http://schemas.microsoft.com/office/powerpoint/2010/main" val="10820645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39299-4475-F848-991D-288194AD269C}"/>
              </a:ext>
            </a:extLst>
          </p:cNvPr>
          <p:cNvSpPr>
            <a:spLocks noGrp="1"/>
          </p:cNvSpPr>
          <p:nvPr>
            <p:ph type="title"/>
          </p:nvPr>
        </p:nvSpPr>
        <p:spPr>
          <a:xfrm>
            <a:off x="720000" y="619200"/>
            <a:ext cx="10728322" cy="766255"/>
          </a:xfrm>
        </p:spPr>
        <p:txBody>
          <a:bodyPr/>
          <a:lstStyle/>
          <a:p>
            <a:pPr algn="ctr"/>
            <a:r>
              <a:rPr lang="en-US" dirty="0"/>
              <a:t>The March to Uhud</a:t>
            </a:r>
          </a:p>
        </p:txBody>
      </p:sp>
      <p:sp>
        <p:nvSpPr>
          <p:cNvPr id="3" name="Content Placeholder 2">
            <a:extLst>
              <a:ext uri="{FF2B5EF4-FFF2-40B4-BE49-F238E27FC236}">
                <a16:creationId xmlns:a16="http://schemas.microsoft.com/office/drawing/2014/main" id="{34F96A01-04A3-6F41-90EC-2A61FBFE101F}"/>
              </a:ext>
            </a:extLst>
          </p:cNvPr>
          <p:cNvSpPr>
            <a:spLocks noGrp="1"/>
          </p:cNvSpPr>
          <p:nvPr>
            <p:ph idx="1"/>
          </p:nvPr>
        </p:nvSpPr>
        <p:spPr>
          <a:xfrm>
            <a:off x="720000" y="1385456"/>
            <a:ext cx="10728325" cy="4383520"/>
          </a:xfrm>
        </p:spPr>
        <p:txBody>
          <a:bodyPr>
            <a:normAutofit/>
          </a:bodyPr>
          <a:lstStyle/>
          <a:p>
            <a:pPr marL="0" indent="0" algn="ctr">
              <a:buNone/>
            </a:pPr>
            <a:r>
              <a:rPr lang="ar-SA" sz="2400" dirty="0"/>
              <a:t>إِذْ هَمَّت </a:t>
            </a:r>
            <a:r>
              <a:rPr lang="ar-SA" sz="2400" dirty="0" err="1"/>
              <a:t>طَّآئِفَتَانِ</a:t>
            </a:r>
            <a:r>
              <a:rPr lang="ar-SA" sz="2400" dirty="0"/>
              <a:t> مِنكُمْ أَن تَفْشَلَا </a:t>
            </a:r>
            <a:r>
              <a:rPr lang="ar-SA" sz="2400" dirty="0" err="1"/>
              <a:t>وَٱللَّهُ</a:t>
            </a:r>
            <a:r>
              <a:rPr lang="ar-SA" sz="2400" dirty="0"/>
              <a:t> وَلِيُّهُمَا وَعَلَى </a:t>
            </a:r>
            <a:r>
              <a:rPr lang="ar-SA" sz="2400" dirty="0" err="1"/>
              <a:t>ٱللَّهِ</a:t>
            </a:r>
            <a:r>
              <a:rPr lang="ar-SA" sz="2400" dirty="0"/>
              <a:t> فَلْيَتَوَكَّلِ </a:t>
            </a:r>
            <a:r>
              <a:rPr lang="ar-SA" sz="2400" dirty="0" err="1"/>
              <a:t>ٱلْمُؤْمِنُونَ</a:t>
            </a:r>
            <a:endParaRPr lang="en-US" sz="2400" dirty="0"/>
          </a:p>
          <a:p>
            <a:pPr marL="0" indent="0" algn="ctr">
              <a:buNone/>
            </a:pPr>
            <a:endParaRPr lang="en-US" sz="2400" dirty="0"/>
          </a:p>
          <a:p>
            <a:pPr marL="0" indent="0" algn="ctr">
              <a:buNone/>
            </a:pPr>
            <a:r>
              <a:rPr lang="en-CA" sz="2400" dirty="0"/>
              <a:t>“When two parties among you were about to lose courage, but God was their ally; and upon God the believers should rely.” Quran 3:122</a:t>
            </a:r>
            <a:endParaRPr lang="en-US" sz="2400" dirty="0"/>
          </a:p>
        </p:txBody>
      </p:sp>
    </p:spTree>
    <p:extLst>
      <p:ext uri="{BB962C8B-B14F-4D97-AF65-F5344CB8AC3E}">
        <p14:creationId xmlns:p14="http://schemas.microsoft.com/office/powerpoint/2010/main" val="2032866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91ED4-5B98-9445-BE0E-DECD6E8D02FC}"/>
              </a:ext>
            </a:extLst>
          </p:cNvPr>
          <p:cNvSpPr>
            <a:spLocks noGrp="1"/>
          </p:cNvSpPr>
          <p:nvPr>
            <p:ph type="title"/>
          </p:nvPr>
        </p:nvSpPr>
        <p:spPr>
          <a:xfrm>
            <a:off x="720000" y="619200"/>
            <a:ext cx="10728322" cy="904800"/>
          </a:xfrm>
        </p:spPr>
        <p:txBody>
          <a:bodyPr/>
          <a:lstStyle/>
          <a:p>
            <a:pPr algn="ctr"/>
            <a:r>
              <a:rPr lang="en-US" dirty="0"/>
              <a:t>The March to Uhud</a:t>
            </a:r>
          </a:p>
        </p:txBody>
      </p:sp>
      <p:sp>
        <p:nvSpPr>
          <p:cNvPr id="3" name="Content Placeholder 2">
            <a:extLst>
              <a:ext uri="{FF2B5EF4-FFF2-40B4-BE49-F238E27FC236}">
                <a16:creationId xmlns:a16="http://schemas.microsoft.com/office/drawing/2014/main" id="{3B201D44-783B-C94B-8B09-2FD3765BEE88}"/>
              </a:ext>
            </a:extLst>
          </p:cNvPr>
          <p:cNvSpPr>
            <a:spLocks noGrp="1"/>
          </p:cNvSpPr>
          <p:nvPr>
            <p:ph idx="1"/>
          </p:nvPr>
        </p:nvSpPr>
        <p:spPr>
          <a:xfrm>
            <a:off x="720000" y="1524000"/>
            <a:ext cx="10728325" cy="4244975"/>
          </a:xfrm>
        </p:spPr>
        <p:txBody>
          <a:bodyPr/>
          <a:lstStyle/>
          <a:p>
            <a:r>
              <a:rPr lang="en-US" sz="2400" dirty="0"/>
              <a:t>Now reduced to 700 men, the Prophet and his men camp between the enemy and Mount Uhud. After the morning prayer, the Prophet tells his men:</a:t>
            </a:r>
          </a:p>
          <a:p>
            <a:endParaRPr lang="en-US" dirty="0"/>
          </a:p>
          <a:p>
            <a:pPr marL="0" indent="0" algn="ctr">
              <a:buNone/>
            </a:pPr>
            <a:r>
              <a:rPr lang="en-US" sz="2400" dirty="0"/>
              <a:t>“Verily this day, you are at a station that is rich in reward and rich in treasure, for him who is mindful of what he is about and who devotes his soul to patience and certainty and earnestness and effort.”</a:t>
            </a:r>
          </a:p>
        </p:txBody>
      </p:sp>
    </p:spTree>
    <p:extLst>
      <p:ext uri="{BB962C8B-B14F-4D97-AF65-F5344CB8AC3E}">
        <p14:creationId xmlns:p14="http://schemas.microsoft.com/office/powerpoint/2010/main" val="1877782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6A987-60DA-D74A-A7ED-3AE442E1BB52}"/>
              </a:ext>
            </a:extLst>
          </p:cNvPr>
          <p:cNvSpPr>
            <a:spLocks noGrp="1"/>
          </p:cNvSpPr>
          <p:nvPr>
            <p:ph type="title"/>
          </p:nvPr>
        </p:nvSpPr>
        <p:spPr>
          <a:xfrm>
            <a:off x="720000" y="619200"/>
            <a:ext cx="10728322" cy="821673"/>
          </a:xfrm>
        </p:spPr>
        <p:txBody>
          <a:bodyPr/>
          <a:lstStyle/>
          <a:p>
            <a:pPr algn="ctr"/>
            <a:r>
              <a:rPr lang="en-US" dirty="0"/>
              <a:t>Arriving at Uhud</a:t>
            </a:r>
          </a:p>
        </p:txBody>
      </p:sp>
      <p:sp>
        <p:nvSpPr>
          <p:cNvPr id="3" name="Content Placeholder 2">
            <a:extLst>
              <a:ext uri="{FF2B5EF4-FFF2-40B4-BE49-F238E27FC236}">
                <a16:creationId xmlns:a16="http://schemas.microsoft.com/office/drawing/2014/main" id="{75682A79-EC20-4746-83EC-BFB3BC966A38}"/>
              </a:ext>
            </a:extLst>
          </p:cNvPr>
          <p:cNvSpPr>
            <a:spLocks noGrp="1"/>
          </p:cNvSpPr>
          <p:nvPr>
            <p:ph idx="1"/>
          </p:nvPr>
        </p:nvSpPr>
        <p:spPr>
          <a:xfrm>
            <a:off x="720000" y="1440874"/>
            <a:ext cx="10728325" cy="4797926"/>
          </a:xfrm>
        </p:spPr>
        <p:txBody>
          <a:bodyPr>
            <a:normAutofit/>
          </a:bodyPr>
          <a:lstStyle/>
          <a:p>
            <a:r>
              <a:rPr lang="en-CA" sz="2400" dirty="0"/>
              <a:t>Eventually, 700 Muslims reached Uhud, and they set up their camps. Ibn </a:t>
            </a:r>
            <a:r>
              <a:rPr lang="en-CA" sz="2400" dirty="0" err="1"/>
              <a:t>Ishaq</a:t>
            </a:r>
            <a:r>
              <a:rPr lang="en-CA" sz="2400" dirty="0"/>
              <a:t> mentions that their backs were facing the mountain, and they were facing the city of Medina.</a:t>
            </a:r>
          </a:p>
          <a:p>
            <a:r>
              <a:rPr lang="en-CA" sz="2400" dirty="0"/>
              <a:t>Abdullah ibn </a:t>
            </a:r>
            <a:r>
              <a:rPr lang="en-CA" sz="2400" dirty="0" err="1"/>
              <a:t>Jubayr</a:t>
            </a:r>
            <a:r>
              <a:rPr lang="en-CA" sz="2400" dirty="0"/>
              <a:t> is chosen to lead 50 archers at a rise to the left of the main army. The Prophet instructs the archers to keep the </a:t>
            </a:r>
            <a:r>
              <a:rPr lang="en-CA" sz="2400" dirty="0" err="1"/>
              <a:t>Makkan</a:t>
            </a:r>
            <a:r>
              <a:rPr lang="en-CA" sz="2400" dirty="0"/>
              <a:t> cavalry at bay with their arrows, whatever the cost:</a:t>
            </a:r>
          </a:p>
          <a:p>
            <a:pPr marL="0" indent="0" algn="ctr">
              <a:buNone/>
            </a:pPr>
            <a:r>
              <a:rPr lang="en-CA" sz="2400" dirty="0"/>
              <a:t>“Whether we win the battel or lose it, stand steadily in your position and mind that we are not attacked from your side…”</a:t>
            </a:r>
            <a:br>
              <a:rPr lang="en-CA" sz="2400" dirty="0"/>
            </a:br>
            <a:endParaRPr lang="en-CA" sz="2400" dirty="0"/>
          </a:p>
          <a:p>
            <a:pPr marL="0" indent="0">
              <a:buNone/>
            </a:pPr>
            <a:endParaRPr lang="en-CA" sz="2400" dirty="0"/>
          </a:p>
          <a:p>
            <a:endParaRPr lang="en-US" dirty="0"/>
          </a:p>
        </p:txBody>
      </p:sp>
    </p:spTree>
    <p:extLst>
      <p:ext uri="{BB962C8B-B14F-4D97-AF65-F5344CB8AC3E}">
        <p14:creationId xmlns:p14="http://schemas.microsoft.com/office/powerpoint/2010/main" val="3286250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76234-B36D-7C46-8866-C9CA5E4BAAFC}"/>
              </a:ext>
            </a:extLst>
          </p:cNvPr>
          <p:cNvSpPr>
            <a:spLocks noGrp="1"/>
          </p:cNvSpPr>
          <p:nvPr>
            <p:ph type="title"/>
          </p:nvPr>
        </p:nvSpPr>
        <p:spPr>
          <a:xfrm>
            <a:off x="720000" y="619200"/>
            <a:ext cx="10728322" cy="890945"/>
          </a:xfrm>
        </p:spPr>
        <p:txBody>
          <a:bodyPr/>
          <a:lstStyle/>
          <a:p>
            <a:pPr algn="ctr"/>
            <a:r>
              <a:rPr lang="en-US" dirty="0"/>
              <a:t>Arriving at Uhud</a:t>
            </a:r>
          </a:p>
        </p:txBody>
      </p:sp>
      <p:sp>
        <p:nvSpPr>
          <p:cNvPr id="3" name="Content Placeholder 2">
            <a:extLst>
              <a:ext uri="{FF2B5EF4-FFF2-40B4-BE49-F238E27FC236}">
                <a16:creationId xmlns:a16="http://schemas.microsoft.com/office/drawing/2014/main" id="{FAD840D9-61AA-2A40-8A65-C7529C883D34}"/>
              </a:ext>
            </a:extLst>
          </p:cNvPr>
          <p:cNvSpPr>
            <a:spLocks noGrp="1"/>
          </p:cNvSpPr>
          <p:nvPr>
            <p:ph idx="1"/>
          </p:nvPr>
        </p:nvSpPr>
        <p:spPr>
          <a:xfrm>
            <a:off x="720000" y="1620982"/>
            <a:ext cx="10728325" cy="4147993"/>
          </a:xfrm>
        </p:spPr>
        <p:txBody>
          <a:bodyPr/>
          <a:lstStyle/>
          <a:p>
            <a:r>
              <a:rPr lang="en-US" sz="2400" dirty="0"/>
              <a:t>To further emphasize the point, he adds:</a:t>
            </a:r>
          </a:p>
          <a:p>
            <a:endParaRPr lang="en-US" sz="2400" dirty="0"/>
          </a:p>
          <a:p>
            <a:pPr marL="0" indent="0" algn="ctr">
              <a:buNone/>
            </a:pPr>
            <a:r>
              <a:rPr lang="en-US" sz="2400" dirty="0"/>
              <a:t>“If you see us snatched into pieces by birds, do not leave this position of yours till I send for you. And if you see that we have defeated the enemy and trodden on them do not desert your position till I send for you.”</a:t>
            </a:r>
          </a:p>
        </p:txBody>
      </p:sp>
    </p:spTree>
    <p:extLst>
      <p:ext uri="{BB962C8B-B14F-4D97-AF65-F5344CB8AC3E}">
        <p14:creationId xmlns:p14="http://schemas.microsoft.com/office/powerpoint/2010/main" val="4310152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8AD4E-05CF-8F44-A6A9-98D638F78617}"/>
              </a:ext>
            </a:extLst>
          </p:cNvPr>
          <p:cNvSpPr>
            <a:spLocks noGrp="1"/>
          </p:cNvSpPr>
          <p:nvPr>
            <p:ph type="title"/>
          </p:nvPr>
        </p:nvSpPr>
        <p:spPr>
          <a:xfrm>
            <a:off x="720000" y="619200"/>
            <a:ext cx="10728322" cy="918655"/>
          </a:xfrm>
        </p:spPr>
        <p:txBody>
          <a:bodyPr/>
          <a:lstStyle/>
          <a:p>
            <a:pPr algn="ctr"/>
            <a:r>
              <a:rPr lang="en-US" dirty="0"/>
              <a:t>Arriving at Uhud</a:t>
            </a:r>
          </a:p>
        </p:txBody>
      </p:sp>
      <p:sp>
        <p:nvSpPr>
          <p:cNvPr id="3" name="Content Placeholder 2">
            <a:extLst>
              <a:ext uri="{FF2B5EF4-FFF2-40B4-BE49-F238E27FC236}">
                <a16:creationId xmlns:a16="http://schemas.microsoft.com/office/drawing/2014/main" id="{3120EAF5-8722-4E4A-B7BA-849A618E4250}"/>
              </a:ext>
            </a:extLst>
          </p:cNvPr>
          <p:cNvSpPr>
            <a:spLocks noGrp="1"/>
          </p:cNvSpPr>
          <p:nvPr>
            <p:ph idx="1"/>
          </p:nvPr>
        </p:nvSpPr>
        <p:spPr>
          <a:xfrm>
            <a:off x="720000" y="1801092"/>
            <a:ext cx="10728325" cy="3967884"/>
          </a:xfrm>
        </p:spPr>
        <p:txBody>
          <a:bodyPr>
            <a:normAutofit/>
          </a:bodyPr>
          <a:lstStyle/>
          <a:p>
            <a:r>
              <a:rPr lang="en-CA" sz="2400" dirty="0"/>
              <a:t>700 participated in Uhud - therefore, we can infer that in the whole world at this time, there were not more than 1,000 Muslim men. </a:t>
            </a:r>
          </a:p>
          <a:p>
            <a:r>
              <a:rPr lang="en-CA" sz="2400" dirty="0"/>
              <a:t>This is the max - because every man above the age of 15, some even at the age of 14, had to fight in this war. </a:t>
            </a:r>
          </a:p>
          <a:p>
            <a:r>
              <a:rPr lang="en-CA" sz="2400" dirty="0"/>
              <a:t>You can add a few dozen here and there (some secret Muslims in Makkah, some maybe in Yemen, etc.), but otherwise, in the whole world, there wasn't even 1,000. </a:t>
            </a:r>
            <a:endParaRPr lang="en-US" sz="2400" dirty="0"/>
          </a:p>
        </p:txBody>
      </p:sp>
    </p:spTree>
    <p:extLst>
      <p:ext uri="{BB962C8B-B14F-4D97-AF65-F5344CB8AC3E}">
        <p14:creationId xmlns:p14="http://schemas.microsoft.com/office/powerpoint/2010/main" val="24725537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685BC-BF9E-FD46-9738-863BC5A2A032}"/>
              </a:ext>
            </a:extLst>
          </p:cNvPr>
          <p:cNvSpPr>
            <a:spLocks noGrp="1"/>
          </p:cNvSpPr>
          <p:nvPr>
            <p:ph type="title"/>
          </p:nvPr>
        </p:nvSpPr>
        <p:spPr>
          <a:xfrm>
            <a:off x="720000" y="619200"/>
            <a:ext cx="10728322" cy="766255"/>
          </a:xfrm>
        </p:spPr>
        <p:txBody>
          <a:bodyPr/>
          <a:lstStyle/>
          <a:p>
            <a:pPr algn="ctr"/>
            <a:r>
              <a:rPr lang="en-US" dirty="0"/>
              <a:t>Arriving at Uhud</a:t>
            </a:r>
          </a:p>
        </p:txBody>
      </p:sp>
      <p:sp>
        <p:nvSpPr>
          <p:cNvPr id="3" name="Content Placeholder 2">
            <a:extLst>
              <a:ext uri="{FF2B5EF4-FFF2-40B4-BE49-F238E27FC236}">
                <a16:creationId xmlns:a16="http://schemas.microsoft.com/office/drawing/2014/main" id="{0C76CB42-093E-5940-94F1-5DE009C3CC80}"/>
              </a:ext>
            </a:extLst>
          </p:cNvPr>
          <p:cNvSpPr>
            <a:spLocks noGrp="1"/>
          </p:cNvSpPr>
          <p:nvPr>
            <p:ph idx="1"/>
          </p:nvPr>
        </p:nvSpPr>
        <p:spPr>
          <a:xfrm>
            <a:off x="720000" y="1385456"/>
            <a:ext cx="10728325" cy="4383520"/>
          </a:xfrm>
        </p:spPr>
        <p:txBody>
          <a:bodyPr>
            <a:normAutofit/>
          </a:bodyPr>
          <a:lstStyle/>
          <a:p>
            <a:r>
              <a:rPr lang="en-CA" sz="2400" dirty="0"/>
              <a:t>And from this small group of mostly Ansari farmers and emigrants, look at how God changed the world. </a:t>
            </a:r>
          </a:p>
          <a:p>
            <a:r>
              <a:rPr lang="en-CA" sz="2400" dirty="0"/>
              <a:t>Within a couple decades they will conquering the Persian Empire. </a:t>
            </a:r>
          </a:p>
          <a:p>
            <a:r>
              <a:rPr lang="en-CA" sz="2400" dirty="0"/>
              <a:t>Within 50 years, they will be in Spain.</a:t>
            </a:r>
          </a:p>
          <a:p>
            <a:r>
              <a:rPr lang="en-CA" sz="2400" dirty="0"/>
              <a:t>Within 100 years, from China all the way to western Europe. </a:t>
            </a:r>
          </a:p>
          <a:p>
            <a:r>
              <a:rPr lang="en-CA" sz="2400" dirty="0"/>
              <a:t>And there are over 1.5 billion Muslims today</a:t>
            </a:r>
            <a:endParaRPr lang="en-US" sz="2400" dirty="0"/>
          </a:p>
        </p:txBody>
      </p:sp>
    </p:spTree>
    <p:extLst>
      <p:ext uri="{BB962C8B-B14F-4D97-AF65-F5344CB8AC3E}">
        <p14:creationId xmlns:p14="http://schemas.microsoft.com/office/powerpoint/2010/main" val="3259064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2AEE5-99DC-6A4D-B39F-83BDA439FD2C}"/>
              </a:ext>
            </a:extLst>
          </p:cNvPr>
          <p:cNvSpPr>
            <a:spLocks noGrp="1"/>
          </p:cNvSpPr>
          <p:nvPr>
            <p:ph type="title"/>
          </p:nvPr>
        </p:nvSpPr>
        <p:spPr>
          <a:xfrm>
            <a:off x="720000" y="619200"/>
            <a:ext cx="10728322" cy="738545"/>
          </a:xfrm>
        </p:spPr>
        <p:txBody>
          <a:bodyPr/>
          <a:lstStyle/>
          <a:p>
            <a:pPr algn="ctr"/>
            <a:r>
              <a:rPr lang="en-US" dirty="0"/>
              <a:t>The March To Uhud</a:t>
            </a:r>
          </a:p>
        </p:txBody>
      </p:sp>
      <p:sp>
        <p:nvSpPr>
          <p:cNvPr id="3" name="Content Placeholder 2">
            <a:extLst>
              <a:ext uri="{FF2B5EF4-FFF2-40B4-BE49-F238E27FC236}">
                <a16:creationId xmlns:a16="http://schemas.microsoft.com/office/drawing/2014/main" id="{9A252E4B-834B-B743-BC13-F80888F81198}"/>
              </a:ext>
            </a:extLst>
          </p:cNvPr>
          <p:cNvSpPr>
            <a:spLocks noGrp="1"/>
          </p:cNvSpPr>
          <p:nvPr>
            <p:ph idx="1"/>
          </p:nvPr>
        </p:nvSpPr>
        <p:spPr>
          <a:xfrm>
            <a:off x="720000" y="1357746"/>
            <a:ext cx="10728325" cy="4411230"/>
          </a:xfrm>
        </p:spPr>
        <p:txBody>
          <a:bodyPr/>
          <a:lstStyle/>
          <a:p>
            <a:r>
              <a:rPr lang="en-CA" sz="2400" dirty="0"/>
              <a:t>The Prophet marched with 1000 soldiers on the morning of the 7th of </a:t>
            </a:r>
            <a:r>
              <a:rPr lang="en-CA" sz="2400" dirty="0" err="1"/>
              <a:t>Shawwāl</a:t>
            </a:r>
            <a:r>
              <a:rPr lang="en-CA" sz="2400" dirty="0"/>
              <a:t>, 3AH</a:t>
            </a:r>
          </a:p>
          <a:p>
            <a:r>
              <a:rPr lang="en-CA" sz="2400" dirty="0"/>
              <a:t>He asks Abdullah ibn Umm </a:t>
            </a:r>
            <a:r>
              <a:rPr lang="en-CA" sz="2400" dirty="0" err="1"/>
              <a:t>Maktum</a:t>
            </a:r>
            <a:r>
              <a:rPr lang="en-CA" sz="2400" dirty="0"/>
              <a:t>, the blind companion, to lead prayers in Medina during his absence.</a:t>
            </a:r>
            <a:endParaRPr lang="en-US" sz="2400" dirty="0"/>
          </a:p>
          <a:p>
            <a:r>
              <a:rPr lang="en-US" sz="2400" dirty="0"/>
              <a:t>The Prophet divided his army into three main groups:</a:t>
            </a:r>
          </a:p>
          <a:p>
            <a:r>
              <a:rPr lang="en-CA" sz="2400" dirty="0"/>
              <a:t>He gave the standard (</a:t>
            </a:r>
            <a:r>
              <a:rPr lang="en-CA" sz="2400" dirty="0" err="1"/>
              <a:t>liwāʾ</a:t>
            </a:r>
            <a:r>
              <a:rPr lang="en-CA" sz="2400" dirty="0"/>
              <a:t>) of the </a:t>
            </a:r>
            <a:r>
              <a:rPr lang="en-CA" sz="2400" dirty="0" err="1"/>
              <a:t>Khazraj</a:t>
            </a:r>
            <a:r>
              <a:rPr lang="en-CA" sz="2400" dirty="0"/>
              <a:t> to </a:t>
            </a:r>
            <a:r>
              <a:rPr lang="en-CA" sz="2400" dirty="0" err="1"/>
              <a:t>Saʿd</a:t>
            </a:r>
            <a:r>
              <a:rPr lang="en-CA" sz="2400" dirty="0"/>
              <a:t> ibn </a:t>
            </a:r>
            <a:r>
              <a:rPr lang="en-CA" sz="2400" dirty="0" err="1"/>
              <a:t>ʿUbādah</a:t>
            </a:r>
            <a:r>
              <a:rPr lang="en-CA" sz="2400" dirty="0"/>
              <a:t> or </a:t>
            </a:r>
            <a:r>
              <a:rPr lang="en-CA" sz="2400" dirty="0" err="1"/>
              <a:t>Ḥubāb</a:t>
            </a:r>
            <a:r>
              <a:rPr lang="en-CA" sz="2400" dirty="0"/>
              <a:t> ibn </a:t>
            </a:r>
            <a:r>
              <a:rPr lang="en-CA" sz="2400" dirty="0" err="1"/>
              <a:t>Mundhir</a:t>
            </a:r>
            <a:r>
              <a:rPr lang="en-CA" sz="2400" dirty="0"/>
              <a:t>; the standard (</a:t>
            </a:r>
            <a:r>
              <a:rPr lang="en-CA" sz="2400" dirty="0" err="1"/>
              <a:t>liwāʾ</a:t>
            </a:r>
            <a:r>
              <a:rPr lang="en-CA" sz="2400" dirty="0"/>
              <a:t>) of Aws to </a:t>
            </a:r>
            <a:r>
              <a:rPr lang="en-CA" sz="2400" dirty="0" err="1"/>
              <a:t>Usayd</a:t>
            </a:r>
            <a:r>
              <a:rPr lang="en-CA" sz="2400" dirty="0"/>
              <a:t> ibn </a:t>
            </a:r>
            <a:r>
              <a:rPr lang="en-CA" sz="2400" dirty="0" err="1"/>
              <a:t>Ḥuḍayr</a:t>
            </a:r>
            <a:r>
              <a:rPr lang="en-CA" sz="2400" dirty="0"/>
              <a:t>; the standard (</a:t>
            </a:r>
            <a:r>
              <a:rPr lang="en-CA" sz="2400" dirty="0" err="1"/>
              <a:t>liwāʾ</a:t>
            </a:r>
            <a:r>
              <a:rPr lang="en-CA" sz="2400" dirty="0"/>
              <a:t>) of the </a:t>
            </a:r>
            <a:r>
              <a:rPr lang="en-CA" sz="2400" dirty="0" err="1"/>
              <a:t>Muhājirīn</a:t>
            </a:r>
            <a:r>
              <a:rPr lang="en-CA" sz="2400" dirty="0"/>
              <a:t> to </a:t>
            </a:r>
            <a:r>
              <a:rPr lang="en-CA" sz="2400" dirty="0" err="1"/>
              <a:t>Muṣʿab</a:t>
            </a:r>
            <a:r>
              <a:rPr lang="en-CA" sz="2400" dirty="0"/>
              <a:t> ibn </a:t>
            </a:r>
            <a:r>
              <a:rPr lang="en-CA" sz="2400" dirty="0" err="1"/>
              <a:t>ʿUmayr</a:t>
            </a:r>
            <a:r>
              <a:rPr lang="en-CA" sz="2400" dirty="0"/>
              <a:t> and his own standard (</a:t>
            </a:r>
            <a:r>
              <a:rPr lang="en-CA" sz="2400" dirty="0" err="1"/>
              <a:t>rāyah</a:t>
            </a:r>
            <a:r>
              <a:rPr lang="en-CA" sz="2400" dirty="0"/>
              <a:t>) to Imam Ali.</a:t>
            </a:r>
          </a:p>
          <a:p>
            <a:endParaRPr lang="en-CA" sz="2400" dirty="0"/>
          </a:p>
        </p:txBody>
      </p:sp>
    </p:spTree>
    <p:extLst>
      <p:ext uri="{BB962C8B-B14F-4D97-AF65-F5344CB8AC3E}">
        <p14:creationId xmlns:p14="http://schemas.microsoft.com/office/powerpoint/2010/main" val="13670986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90262-271E-9942-924E-545611C6F85C}"/>
              </a:ext>
            </a:extLst>
          </p:cNvPr>
          <p:cNvSpPr>
            <a:spLocks noGrp="1"/>
          </p:cNvSpPr>
          <p:nvPr>
            <p:ph type="title"/>
          </p:nvPr>
        </p:nvSpPr>
        <p:spPr>
          <a:xfrm>
            <a:off x="720000" y="619200"/>
            <a:ext cx="10728322" cy="793964"/>
          </a:xfrm>
        </p:spPr>
        <p:txBody>
          <a:bodyPr/>
          <a:lstStyle/>
          <a:p>
            <a:pPr algn="ctr"/>
            <a:r>
              <a:rPr lang="en-US" dirty="0"/>
              <a:t>Why Uhud?</a:t>
            </a:r>
          </a:p>
        </p:txBody>
      </p:sp>
      <p:sp>
        <p:nvSpPr>
          <p:cNvPr id="3" name="Content Placeholder 2">
            <a:extLst>
              <a:ext uri="{FF2B5EF4-FFF2-40B4-BE49-F238E27FC236}">
                <a16:creationId xmlns:a16="http://schemas.microsoft.com/office/drawing/2014/main" id="{EA267AB4-F45C-3344-A893-0A75F446710A}"/>
              </a:ext>
            </a:extLst>
          </p:cNvPr>
          <p:cNvSpPr>
            <a:spLocks noGrp="1"/>
          </p:cNvSpPr>
          <p:nvPr>
            <p:ph idx="1"/>
          </p:nvPr>
        </p:nvSpPr>
        <p:spPr>
          <a:xfrm>
            <a:off x="720000" y="1413164"/>
            <a:ext cx="10728325" cy="4355811"/>
          </a:xfrm>
        </p:spPr>
        <p:txBody>
          <a:bodyPr>
            <a:normAutofit/>
          </a:bodyPr>
          <a:lstStyle/>
          <a:p>
            <a:r>
              <a:rPr lang="en-CA" sz="2400" b="1" dirty="0"/>
              <a:t>Why did the Prophet go to Uhud? </a:t>
            </a:r>
          </a:p>
          <a:p>
            <a:r>
              <a:rPr lang="en-CA" sz="2400" dirty="0"/>
              <a:t>Now that the Prophet has agreed to fight the </a:t>
            </a:r>
            <a:r>
              <a:rPr lang="en-CA" sz="2400" dirty="0" err="1"/>
              <a:t>Makkans</a:t>
            </a:r>
            <a:r>
              <a:rPr lang="en-CA" sz="2400" dirty="0"/>
              <a:t> outside of Medina, he has two options </a:t>
            </a:r>
          </a:p>
          <a:p>
            <a:pPr lvl="1"/>
            <a:r>
              <a:rPr lang="en-CA" sz="2400" dirty="0"/>
              <a:t>1. Fight in an open battlefield </a:t>
            </a:r>
          </a:p>
          <a:p>
            <a:pPr lvl="1"/>
            <a:r>
              <a:rPr lang="en-CA" sz="2400" dirty="0"/>
              <a:t>2. Fight in a constrained area that you know better than the enemy (there is an advantage because of the layout of the land). </a:t>
            </a:r>
          </a:p>
          <a:p>
            <a:r>
              <a:rPr lang="en-CA" sz="2400" dirty="0"/>
              <a:t>Thus by going to Uhud, the Prophet is maximizing the effectiveness of a small army against a large army.</a:t>
            </a:r>
            <a:endParaRPr lang="en-US" sz="2400" dirty="0"/>
          </a:p>
        </p:txBody>
      </p:sp>
    </p:spTree>
    <p:extLst>
      <p:ext uri="{BB962C8B-B14F-4D97-AF65-F5344CB8AC3E}">
        <p14:creationId xmlns:p14="http://schemas.microsoft.com/office/powerpoint/2010/main" val="2088227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2C526-D63B-F943-9E73-F6052728C4D1}"/>
              </a:ext>
            </a:extLst>
          </p:cNvPr>
          <p:cNvSpPr>
            <a:spLocks noGrp="1"/>
          </p:cNvSpPr>
          <p:nvPr>
            <p:ph type="title"/>
          </p:nvPr>
        </p:nvSpPr>
        <p:spPr>
          <a:xfrm>
            <a:off x="720000" y="619200"/>
            <a:ext cx="10728322" cy="766255"/>
          </a:xfrm>
        </p:spPr>
        <p:txBody>
          <a:bodyPr/>
          <a:lstStyle/>
          <a:p>
            <a:pPr algn="ctr"/>
            <a:r>
              <a:rPr lang="en-US" dirty="0"/>
              <a:t>Why Uhud?</a:t>
            </a:r>
          </a:p>
        </p:txBody>
      </p:sp>
      <p:sp>
        <p:nvSpPr>
          <p:cNvPr id="3" name="Content Placeholder 2">
            <a:extLst>
              <a:ext uri="{FF2B5EF4-FFF2-40B4-BE49-F238E27FC236}">
                <a16:creationId xmlns:a16="http://schemas.microsoft.com/office/drawing/2014/main" id="{5109E4F4-A897-A244-A0E8-6B096F5AA405}"/>
              </a:ext>
            </a:extLst>
          </p:cNvPr>
          <p:cNvSpPr>
            <a:spLocks noGrp="1"/>
          </p:cNvSpPr>
          <p:nvPr>
            <p:ph idx="1"/>
          </p:nvPr>
        </p:nvSpPr>
        <p:spPr>
          <a:xfrm>
            <a:off x="720000" y="1510146"/>
            <a:ext cx="10728325" cy="4258830"/>
          </a:xfrm>
        </p:spPr>
        <p:txBody>
          <a:bodyPr>
            <a:normAutofit/>
          </a:bodyPr>
          <a:lstStyle/>
          <a:p>
            <a:r>
              <a:rPr lang="en-CA" sz="2400" dirty="0"/>
              <a:t>There's only one narrow patch of land —a focused patch— where the enemy has to attack from, and he is protected by three sides. </a:t>
            </a:r>
          </a:p>
          <a:p>
            <a:r>
              <a:rPr lang="en-CA" sz="2400" dirty="0"/>
              <a:t>Two sides of Uhud are protecting him</a:t>
            </a:r>
          </a:p>
          <a:p>
            <a:r>
              <a:rPr lang="en-CA" sz="2400" dirty="0"/>
              <a:t>One side is open but there's a small mountain, Jabal al-</a:t>
            </a:r>
            <a:r>
              <a:rPr lang="en-CA" sz="2400" dirty="0" err="1"/>
              <a:t>Ruma</a:t>
            </a:r>
            <a:r>
              <a:rPr lang="en-CA" sz="2400" dirty="0"/>
              <a:t>/</a:t>
            </a:r>
            <a:r>
              <a:rPr lang="ar-SA" sz="2400" dirty="0"/>
              <a:t>جبل الرماة, </a:t>
            </a:r>
            <a:r>
              <a:rPr lang="en-CA" sz="2400" dirty="0"/>
              <a:t>and that's where he puts the 50 archers, so a third side is now blocked. </a:t>
            </a:r>
          </a:p>
          <a:p>
            <a:r>
              <a:rPr lang="en-CA" sz="2400" dirty="0"/>
              <a:t>Then he has one open side left where you can concentrate your troops, and the Quraysh are going to have to come from this narrow place</a:t>
            </a:r>
            <a:endParaRPr lang="en-US" sz="2400" dirty="0"/>
          </a:p>
        </p:txBody>
      </p:sp>
    </p:spTree>
    <p:extLst>
      <p:ext uri="{BB962C8B-B14F-4D97-AF65-F5344CB8AC3E}">
        <p14:creationId xmlns:p14="http://schemas.microsoft.com/office/powerpoint/2010/main" val="32537648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D7A97-5638-B242-AA49-EF06F833E7DE}"/>
              </a:ext>
            </a:extLst>
          </p:cNvPr>
          <p:cNvSpPr>
            <a:spLocks noGrp="1"/>
          </p:cNvSpPr>
          <p:nvPr>
            <p:ph type="title"/>
          </p:nvPr>
        </p:nvSpPr>
        <p:spPr>
          <a:xfrm>
            <a:off x="720000" y="619200"/>
            <a:ext cx="10728322" cy="890945"/>
          </a:xfrm>
        </p:spPr>
        <p:txBody>
          <a:bodyPr/>
          <a:lstStyle/>
          <a:p>
            <a:pPr algn="ctr"/>
            <a:r>
              <a:rPr lang="en-US" dirty="0"/>
              <a:t>Why Uhud?</a:t>
            </a:r>
          </a:p>
        </p:txBody>
      </p:sp>
      <p:pic>
        <p:nvPicPr>
          <p:cNvPr id="5" name="Content Placeholder 4" descr="Diagram&#10;&#10;Description automatically generated">
            <a:extLst>
              <a:ext uri="{FF2B5EF4-FFF2-40B4-BE49-F238E27FC236}">
                <a16:creationId xmlns:a16="http://schemas.microsoft.com/office/drawing/2014/main" id="{205FA5A8-09E2-0B4F-8291-0EC4E8864022}"/>
              </a:ext>
            </a:extLst>
          </p:cNvPr>
          <p:cNvPicPr>
            <a:picLocks noGrp="1" noChangeAspect="1"/>
          </p:cNvPicPr>
          <p:nvPr>
            <p:ph idx="1"/>
          </p:nvPr>
        </p:nvPicPr>
        <p:blipFill>
          <a:blip r:embed="rId2"/>
          <a:stretch>
            <a:fillRect/>
          </a:stretch>
        </p:blipFill>
        <p:spPr>
          <a:xfrm>
            <a:off x="1898073" y="1329891"/>
            <a:ext cx="7716982" cy="5144647"/>
          </a:xfrm>
        </p:spPr>
      </p:pic>
    </p:spTree>
    <p:extLst>
      <p:ext uri="{BB962C8B-B14F-4D97-AF65-F5344CB8AC3E}">
        <p14:creationId xmlns:p14="http://schemas.microsoft.com/office/powerpoint/2010/main" val="39960585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B6BB8-E07D-9843-B1EF-5E914635486A}"/>
              </a:ext>
            </a:extLst>
          </p:cNvPr>
          <p:cNvSpPr>
            <a:spLocks noGrp="1"/>
          </p:cNvSpPr>
          <p:nvPr>
            <p:ph type="title"/>
          </p:nvPr>
        </p:nvSpPr>
        <p:spPr>
          <a:xfrm>
            <a:off x="720000" y="619200"/>
            <a:ext cx="10728322" cy="683127"/>
          </a:xfrm>
        </p:spPr>
        <p:txBody>
          <a:bodyPr/>
          <a:lstStyle/>
          <a:p>
            <a:pPr algn="ctr"/>
            <a:r>
              <a:rPr lang="en-US" dirty="0"/>
              <a:t>The Merits of Mount Uhud</a:t>
            </a:r>
          </a:p>
        </p:txBody>
      </p:sp>
      <p:sp>
        <p:nvSpPr>
          <p:cNvPr id="3" name="Content Placeholder 2">
            <a:extLst>
              <a:ext uri="{FF2B5EF4-FFF2-40B4-BE49-F238E27FC236}">
                <a16:creationId xmlns:a16="http://schemas.microsoft.com/office/drawing/2014/main" id="{2E3EA36D-875F-314B-907B-D6340F1C3B25}"/>
              </a:ext>
            </a:extLst>
          </p:cNvPr>
          <p:cNvSpPr>
            <a:spLocks noGrp="1"/>
          </p:cNvSpPr>
          <p:nvPr>
            <p:ph idx="1"/>
          </p:nvPr>
        </p:nvSpPr>
        <p:spPr>
          <a:xfrm>
            <a:off x="720000" y="1302328"/>
            <a:ext cx="10728325" cy="4466648"/>
          </a:xfrm>
        </p:spPr>
        <p:txBody>
          <a:bodyPr>
            <a:normAutofit fontScale="92500"/>
          </a:bodyPr>
          <a:lstStyle/>
          <a:p>
            <a:r>
              <a:rPr lang="en-CA" dirty="0"/>
              <a:t>The Mountain of Uhud is not just one mountain, it's a whole series of mountains. They are over 1 mile long; and they are north of Medina</a:t>
            </a:r>
          </a:p>
          <a:p>
            <a:r>
              <a:rPr lang="en-CA" dirty="0"/>
              <a:t>There are a few narrations about Uhud:</a:t>
            </a:r>
          </a:p>
          <a:p>
            <a:r>
              <a:rPr lang="en-CA" dirty="0"/>
              <a:t>1. The Prophet said, "Uhud is a mountain of Jannah." Some scholars say this means Uhud is a beloved mountain. Others say Uhud will be transported into Jannah.</a:t>
            </a:r>
          </a:p>
          <a:p>
            <a:r>
              <a:rPr lang="en-CA" dirty="0"/>
              <a:t>2. In one hadith, when the Prophet  came back from an expedition, the first thing he saw was the Mountain of Uhud, and he said, "Uhud is a mountain that loves us, and we love it”</a:t>
            </a:r>
          </a:p>
          <a:p>
            <a:pPr marL="0" indent="0" algn="ctr">
              <a:buNone/>
            </a:pPr>
            <a:r>
              <a:rPr lang="ar-SA" dirty="0"/>
              <a:t>وعن أبي حميد الساعدي: قال: أقبلنا مع رسول الله صلى الله عليه </a:t>
            </a:r>
            <a:r>
              <a:rPr lang="ar-SA" dirty="0" err="1"/>
              <a:t>وآله</a:t>
            </a:r>
            <a:r>
              <a:rPr lang="ar-SA" dirty="0"/>
              <a:t> من غزوة تبوك حتى إذا أشرفنا على المدينة، قال: هذه طابة، وهذا أحد، جبل يحبنا ونحبه.</a:t>
            </a:r>
            <a:endParaRPr lang="en-US" dirty="0"/>
          </a:p>
          <a:p>
            <a:pPr marL="0" indent="0" algn="ctr">
              <a:buNone/>
            </a:pPr>
            <a:br>
              <a:rPr lang="en-CA" dirty="0"/>
            </a:br>
            <a:endParaRPr lang="en-CA" dirty="0"/>
          </a:p>
          <a:p>
            <a:endParaRPr lang="en-US" dirty="0"/>
          </a:p>
        </p:txBody>
      </p:sp>
    </p:spTree>
    <p:extLst>
      <p:ext uri="{BB962C8B-B14F-4D97-AF65-F5344CB8AC3E}">
        <p14:creationId xmlns:p14="http://schemas.microsoft.com/office/powerpoint/2010/main" val="2530555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C03C5-B8F2-9D4F-AD44-D2BFE6D2C916}"/>
              </a:ext>
            </a:extLst>
          </p:cNvPr>
          <p:cNvSpPr>
            <a:spLocks noGrp="1"/>
          </p:cNvSpPr>
          <p:nvPr>
            <p:ph type="title"/>
          </p:nvPr>
        </p:nvSpPr>
        <p:spPr>
          <a:xfrm>
            <a:off x="720000" y="619200"/>
            <a:ext cx="10728322" cy="835527"/>
          </a:xfrm>
        </p:spPr>
        <p:txBody>
          <a:bodyPr/>
          <a:lstStyle/>
          <a:p>
            <a:pPr algn="ctr"/>
            <a:r>
              <a:rPr lang="en-US" dirty="0"/>
              <a:t>The March To Uhud</a:t>
            </a:r>
          </a:p>
        </p:txBody>
      </p:sp>
      <p:sp>
        <p:nvSpPr>
          <p:cNvPr id="3" name="Content Placeholder 2">
            <a:extLst>
              <a:ext uri="{FF2B5EF4-FFF2-40B4-BE49-F238E27FC236}">
                <a16:creationId xmlns:a16="http://schemas.microsoft.com/office/drawing/2014/main" id="{232E19B5-6909-9046-9029-CDC84C8FDEA7}"/>
              </a:ext>
            </a:extLst>
          </p:cNvPr>
          <p:cNvSpPr>
            <a:spLocks noGrp="1"/>
          </p:cNvSpPr>
          <p:nvPr>
            <p:ph idx="1"/>
          </p:nvPr>
        </p:nvSpPr>
        <p:spPr>
          <a:xfrm>
            <a:off x="720000" y="1454728"/>
            <a:ext cx="10728325" cy="4314248"/>
          </a:xfrm>
        </p:spPr>
        <p:txBody>
          <a:bodyPr>
            <a:normAutofit fontScale="92500"/>
          </a:bodyPr>
          <a:lstStyle/>
          <a:p>
            <a:r>
              <a:rPr lang="en-CA" sz="2400" dirty="0"/>
              <a:t>Before Islam, when Quraysh waged war on another tribe, they received from the hands of </a:t>
            </a:r>
            <a:r>
              <a:rPr lang="en-CA" sz="2400" dirty="0" err="1"/>
              <a:t>Quṣayy</a:t>
            </a:r>
            <a:r>
              <a:rPr lang="en-CA" sz="2400" dirty="0"/>
              <a:t> the </a:t>
            </a:r>
            <a:r>
              <a:rPr lang="en-CA" sz="2400" dirty="0" err="1"/>
              <a:t>liwāʾ</a:t>
            </a:r>
            <a:r>
              <a:rPr lang="en-CA" sz="2400" dirty="0"/>
              <a:t>, which was a piece of white cloth </a:t>
            </a:r>
            <a:r>
              <a:rPr lang="en-CA" sz="2400" dirty="0" err="1"/>
              <a:t>Quṣayy</a:t>
            </a:r>
            <a:r>
              <a:rPr lang="en-CA" sz="2400" dirty="0"/>
              <a:t> had tied to a lance. </a:t>
            </a:r>
          </a:p>
          <a:p>
            <a:r>
              <a:rPr lang="en-CA" sz="2400" dirty="0"/>
              <a:t>During the Prophet’s lifetime, flags were indifferently called </a:t>
            </a:r>
            <a:r>
              <a:rPr lang="en-CA" sz="2400" dirty="0" err="1"/>
              <a:t>liwāʾ</a:t>
            </a:r>
            <a:r>
              <a:rPr lang="en-CA" sz="2400" dirty="0"/>
              <a:t> and </a:t>
            </a:r>
            <a:r>
              <a:rPr lang="en-CA" sz="2400" dirty="0" err="1"/>
              <a:t>rāyah</a:t>
            </a:r>
            <a:r>
              <a:rPr lang="en-CA" sz="2400" dirty="0"/>
              <a:t>, and less commonly, </a:t>
            </a:r>
            <a:r>
              <a:rPr lang="en-CA" sz="2400" dirty="0" err="1"/>
              <a:t>ʿalam</a:t>
            </a:r>
            <a:r>
              <a:rPr lang="en-CA" sz="2400" dirty="0"/>
              <a:t>. </a:t>
            </a:r>
          </a:p>
          <a:p>
            <a:r>
              <a:rPr lang="en-CA" sz="2400" dirty="0"/>
              <a:t>One tradition contrasts the </a:t>
            </a:r>
            <a:r>
              <a:rPr lang="en-CA" sz="2400" dirty="0" err="1"/>
              <a:t>rāyah</a:t>
            </a:r>
            <a:r>
              <a:rPr lang="en-CA" sz="2400" dirty="0"/>
              <a:t>, the Prophet’s black flag, with his </a:t>
            </a:r>
            <a:r>
              <a:rPr lang="en-CA" sz="2400" dirty="0" err="1"/>
              <a:t>liwāʾ</a:t>
            </a:r>
            <a:r>
              <a:rPr lang="en-CA" sz="2400" dirty="0"/>
              <a:t>, or white.</a:t>
            </a:r>
          </a:p>
          <a:p>
            <a:r>
              <a:rPr lang="en-CA" sz="2400" dirty="0"/>
              <a:t>In other traditions </a:t>
            </a:r>
            <a:r>
              <a:rPr lang="en-CA" sz="2400" dirty="0" err="1"/>
              <a:t>liwāʾ</a:t>
            </a:r>
            <a:r>
              <a:rPr lang="en-CA" sz="2400" dirty="0"/>
              <a:t> and </a:t>
            </a:r>
            <a:r>
              <a:rPr lang="en-CA" sz="2400" dirty="0" err="1"/>
              <a:t>rāyah</a:t>
            </a:r>
            <a:r>
              <a:rPr lang="en-CA" sz="2400" dirty="0"/>
              <a:t> are synonymous</a:t>
            </a:r>
          </a:p>
          <a:p>
            <a:r>
              <a:rPr lang="en-CA" sz="2400" dirty="0"/>
              <a:t>The use of the </a:t>
            </a:r>
            <a:r>
              <a:rPr lang="en-CA" sz="2400" dirty="0" err="1"/>
              <a:t>rāyah</a:t>
            </a:r>
            <a:r>
              <a:rPr lang="en-CA" sz="2400" dirty="0"/>
              <a:t> was not exclusive to Muslims, since at </a:t>
            </a:r>
            <a:r>
              <a:rPr lang="en-CA" sz="2400" dirty="0" err="1"/>
              <a:t>Badr</a:t>
            </a:r>
            <a:r>
              <a:rPr lang="en-CA" sz="2400" dirty="0"/>
              <a:t>, </a:t>
            </a:r>
            <a:r>
              <a:rPr lang="en-CA" sz="2400" dirty="0" err="1"/>
              <a:t>Ṭalḥah</a:t>
            </a:r>
            <a:r>
              <a:rPr lang="en-CA" sz="2400" dirty="0"/>
              <a:t> carried the </a:t>
            </a:r>
            <a:r>
              <a:rPr lang="en-CA" sz="2400" dirty="0" err="1"/>
              <a:t>rāyah</a:t>
            </a:r>
            <a:r>
              <a:rPr lang="en-CA" sz="2400" dirty="0"/>
              <a:t> of the pagans </a:t>
            </a:r>
          </a:p>
          <a:p>
            <a:endParaRPr lang="en-US" dirty="0"/>
          </a:p>
        </p:txBody>
      </p:sp>
    </p:spTree>
    <p:extLst>
      <p:ext uri="{BB962C8B-B14F-4D97-AF65-F5344CB8AC3E}">
        <p14:creationId xmlns:p14="http://schemas.microsoft.com/office/powerpoint/2010/main" val="1122206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1634D-2BFC-B34B-8500-6BB1D06D7D93}"/>
              </a:ext>
            </a:extLst>
          </p:cNvPr>
          <p:cNvSpPr>
            <a:spLocks noGrp="1"/>
          </p:cNvSpPr>
          <p:nvPr>
            <p:ph type="title"/>
          </p:nvPr>
        </p:nvSpPr>
        <p:spPr>
          <a:xfrm>
            <a:off x="720000" y="619200"/>
            <a:ext cx="10728322" cy="655418"/>
          </a:xfrm>
        </p:spPr>
        <p:txBody>
          <a:bodyPr/>
          <a:lstStyle/>
          <a:p>
            <a:pPr algn="ctr"/>
            <a:r>
              <a:rPr lang="en-US" dirty="0"/>
              <a:t>The March to Uhud</a:t>
            </a:r>
          </a:p>
        </p:txBody>
      </p:sp>
      <p:sp>
        <p:nvSpPr>
          <p:cNvPr id="3" name="Content Placeholder 2">
            <a:extLst>
              <a:ext uri="{FF2B5EF4-FFF2-40B4-BE49-F238E27FC236}">
                <a16:creationId xmlns:a16="http://schemas.microsoft.com/office/drawing/2014/main" id="{0970639B-37FF-8148-B009-568894114A4A}"/>
              </a:ext>
            </a:extLst>
          </p:cNvPr>
          <p:cNvSpPr>
            <a:spLocks noGrp="1"/>
          </p:cNvSpPr>
          <p:nvPr>
            <p:ph idx="1"/>
          </p:nvPr>
        </p:nvSpPr>
        <p:spPr>
          <a:xfrm>
            <a:off x="720000" y="1371600"/>
            <a:ext cx="10728325" cy="4397375"/>
          </a:xfrm>
        </p:spPr>
        <p:txBody>
          <a:bodyPr>
            <a:normAutofit/>
          </a:bodyPr>
          <a:lstStyle/>
          <a:p>
            <a:r>
              <a:rPr lang="en-US" sz="2400" dirty="0"/>
              <a:t>The eve of the battle coincided with </a:t>
            </a:r>
            <a:r>
              <a:rPr lang="en-US" sz="2400" dirty="0" err="1"/>
              <a:t>Hanzalah</a:t>
            </a:r>
            <a:r>
              <a:rPr lang="en-US" sz="2400" dirty="0"/>
              <a:t> ibn Abi ’Amir’s wedding to Jamilah, the daughter of Abdullah ibn </a:t>
            </a:r>
            <a:r>
              <a:rPr lang="en-US" sz="2400" dirty="0" err="1"/>
              <a:t>Ubayy</a:t>
            </a:r>
            <a:r>
              <a:rPr lang="en-US" sz="2400" dirty="0"/>
              <a:t>.</a:t>
            </a:r>
          </a:p>
          <a:p>
            <a:r>
              <a:rPr lang="en-US" sz="2400" dirty="0"/>
              <a:t>When </a:t>
            </a:r>
            <a:r>
              <a:rPr lang="en-US" sz="2400" dirty="0" err="1"/>
              <a:t>Hanzala</a:t>
            </a:r>
            <a:r>
              <a:rPr lang="en-US" sz="2400" dirty="0"/>
              <a:t> asks the Prophet for permission to continue with the wedding, the Prophet blesses the couple and instructs </a:t>
            </a:r>
            <a:r>
              <a:rPr lang="en-US" sz="2400" dirty="0" err="1"/>
              <a:t>Hanzala</a:t>
            </a:r>
            <a:r>
              <a:rPr lang="en-US" sz="2400" dirty="0"/>
              <a:t> not to postpone the marriage.</a:t>
            </a:r>
          </a:p>
          <a:p>
            <a:r>
              <a:rPr lang="en-US" sz="2400" dirty="0"/>
              <a:t>That night Jamilah dreams that the door to paradise opened to let </a:t>
            </a:r>
            <a:r>
              <a:rPr lang="en-US" sz="2400" dirty="0" err="1"/>
              <a:t>Hanzala</a:t>
            </a:r>
            <a:r>
              <a:rPr lang="en-US" sz="2400" dirty="0"/>
              <a:t> in, and then closed behind him.</a:t>
            </a:r>
          </a:p>
          <a:p>
            <a:r>
              <a:rPr lang="en-US" sz="2400" dirty="0"/>
              <a:t>The next morning, </a:t>
            </a:r>
            <a:r>
              <a:rPr lang="en-US" sz="2400" dirty="0" err="1"/>
              <a:t>Hanzala</a:t>
            </a:r>
            <a:r>
              <a:rPr lang="en-US" sz="2400" dirty="0"/>
              <a:t> leaves to catch up with the rest of the army, which has already left for Uhud.</a:t>
            </a:r>
          </a:p>
        </p:txBody>
      </p:sp>
    </p:spTree>
    <p:extLst>
      <p:ext uri="{BB962C8B-B14F-4D97-AF65-F5344CB8AC3E}">
        <p14:creationId xmlns:p14="http://schemas.microsoft.com/office/powerpoint/2010/main" val="2886479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08CC2-295E-1F42-873E-D0C28875EFC2}"/>
              </a:ext>
            </a:extLst>
          </p:cNvPr>
          <p:cNvSpPr>
            <a:spLocks noGrp="1"/>
          </p:cNvSpPr>
          <p:nvPr>
            <p:ph type="title"/>
          </p:nvPr>
        </p:nvSpPr>
        <p:spPr>
          <a:xfrm>
            <a:off x="720000" y="619200"/>
            <a:ext cx="10728322" cy="752400"/>
          </a:xfrm>
        </p:spPr>
        <p:txBody>
          <a:bodyPr/>
          <a:lstStyle/>
          <a:p>
            <a:pPr algn="ctr"/>
            <a:r>
              <a:rPr lang="en-US" dirty="0"/>
              <a:t>The March to Uhud</a:t>
            </a:r>
          </a:p>
        </p:txBody>
      </p:sp>
      <p:sp>
        <p:nvSpPr>
          <p:cNvPr id="3" name="Content Placeholder 2">
            <a:extLst>
              <a:ext uri="{FF2B5EF4-FFF2-40B4-BE49-F238E27FC236}">
                <a16:creationId xmlns:a16="http://schemas.microsoft.com/office/drawing/2014/main" id="{D5691B8C-01E1-524D-B5D4-418939EA9266}"/>
              </a:ext>
            </a:extLst>
          </p:cNvPr>
          <p:cNvSpPr>
            <a:spLocks noGrp="1"/>
          </p:cNvSpPr>
          <p:nvPr>
            <p:ph idx="1"/>
          </p:nvPr>
        </p:nvSpPr>
        <p:spPr>
          <a:xfrm>
            <a:off x="720000" y="1371600"/>
            <a:ext cx="10728325" cy="4397375"/>
          </a:xfrm>
        </p:spPr>
        <p:txBody>
          <a:bodyPr>
            <a:normAutofit/>
          </a:bodyPr>
          <a:lstStyle/>
          <a:p>
            <a:r>
              <a:rPr lang="en-US" sz="2400" dirty="0"/>
              <a:t>Another companion and recent widower, Abdullah ibn ’Amr experiences a dream that he will be martyred on the battlefield.</a:t>
            </a:r>
          </a:p>
          <a:p>
            <a:r>
              <a:rPr lang="en-US" sz="2400" dirty="0"/>
              <a:t>Before leaving for Uhud, he instructs his only son, Jabir, to stay behind and take care of Abdullah’s seven younger daughters.</a:t>
            </a:r>
          </a:p>
          <a:p>
            <a:r>
              <a:rPr lang="en-US" sz="2400" dirty="0"/>
              <a:t>Jabir is not the only person disappointed to have to stay behind. Several other young boys try to join the expedition, but the Prophet does not allow them.</a:t>
            </a:r>
          </a:p>
        </p:txBody>
      </p:sp>
    </p:spTree>
    <p:extLst>
      <p:ext uri="{BB962C8B-B14F-4D97-AF65-F5344CB8AC3E}">
        <p14:creationId xmlns:p14="http://schemas.microsoft.com/office/powerpoint/2010/main" val="3324934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CC4D7-F70A-FA4E-9D54-F9FCCCAE45F4}"/>
              </a:ext>
            </a:extLst>
          </p:cNvPr>
          <p:cNvSpPr>
            <a:spLocks noGrp="1"/>
          </p:cNvSpPr>
          <p:nvPr>
            <p:ph type="title"/>
          </p:nvPr>
        </p:nvSpPr>
        <p:spPr>
          <a:xfrm>
            <a:off x="720000" y="619200"/>
            <a:ext cx="10728322" cy="724691"/>
          </a:xfrm>
        </p:spPr>
        <p:txBody>
          <a:bodyPr/>
          <a:lstStyle/>
          <a:p>
            <a:pPr algn="ctr"/>
            <a:r>
              <a:rPr lang="en-US" dirty="0"/>
              <a:t>The March To Uhud</a:t>
            </a:r>
          </a:p>
        </p:txBody>
      </p:sp>
      <p:sp>
        <p:nvSpPr>
          <p:cNvPr id="3" name="Content Placeholder 2">
            <a:extLst>
              <a:ext uri="{FF2B5EF4-FFF2-40B4-BE49-F238E27FC236}">
                <a16:creationId xmlns:a16="http://schemas.microsoft.com/office/drawing/2014/main" id="{85FCAEBD-4F6D-2642-A250-A07C58AC3E64}"/>
              </a:ext>
            </a:extLst>
          </p:cNvPr>
          <p:cNvSpPr>
            <a:spLocks noGrp="1"/>
          </p:cNvSpPr>
          <p:nvPr>
            <p:ph idx="1"/>
          </p:nvPr>
        </p:nvSpPr>
        <p:spPr>
          <a:xfrm>
            <a:off x="720000" y="1343892"/>
            <a:ext cx="10728325" cy="4425084"/>
          </a:xfrm>
        </p:spPr>
        <p:txBody>
          <a:bodyPr/>
          <a:lstStyle/>
          <a:p>
            <a:r>
              <a:rPr lang="en-US" sz="2400" dirty="0"/>
              <a:t>Shortly after setting out with his men, Abdullah ibn </a:t>
            </a:r>
            <a:r>
              <a:rPr lang="en-US" sz="2400" dirty="0" err="1"/>
              <a:t>Ubayy</a:t>
            </a:r>
            <a:r>
              <a:rPr lang="en-US" sz="2400" dirty="0"/>
              <a:t> defects with 300 soldiers and returns to the city.</a:t>
            </a:r>
          </a:p>
          <a:p>
            <a:pPr marL="0" indent="0" algn="ctr">
              <a:buNone/>
            </a:pPr>
            <a:r>
              <a:rPr lang="ar-SA" sz="2400" dirty="0"/>
              <a:t> وكانوا الف رجل، فلما كانوا في بعض الطريق انخذل عنهم عبد الله بن أبي بثلث الناس، وقال: والله ما ندري على ما نقتل أنفسنا والقوم قومه</a:t>
            </a:r>
            <a:endParaRPr lang="en-US" sz="2400" dirty="0"/>
          </a:p>
          <a:p>
            <a:pPr marL="0" indent="0" algn="ctr">
              <a:buNone/>
            </a:pPr>
            <a:r>
              <a:rPr lang="en-US" sz="2400" dirty="0"/>
              <a:t>“They were 1000 men. On their way, Abdullah ibn Ibn </a:t>
            </a:r>
            <a:r>
              <a:rPr lang="en-US" sz="2400" dirty="0" err="1"/>
              <a:t>Ubay</a:t>
            </a:r>
            <a:r>
              <a:rPr lang="en-US" sz="2400" dirty="0"/>
              <a:t> defected with a third of the army. They said: ‘By God we don’t understand why we are fighting while these people are his people?’</a:t>
            </a:r>
          </a:p>
        </p:txBody>
      </p:sp>
    </p:spTree>
    <p:extLst>
      <p:ext uri="{BB962C8B-B14F-4D97-AF65-F5344CB8AC3E}">
        <p14:creationId xmlns:p14="http://schemas.microsoft.com/office/powerpoint/2010/main" val="118745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32AB8-1370-4343-B3EA-2B882F1A1F0E}"/>
              </a:ext>
            </a:extLst>
          </p:cNvPr>
          <p:cNvSpPr>
            <a:spLocks noGrp="1"/>
          </p:cNvSpPr>
          <p:nvPr>
            <p:ph type="title"/>
          </p:nvPr>
        </p:nvSpPr>
        <p:spPr>
          <a:xfrm>
            <a:off x="720000" y="619200"/>
            <a:ext cx="10728322" cy="738545"/>
          </a:xfrm>
        </p:spPr>
        <p:txBody>
          <a:bodyPr/>
          <a:lstStyle/>
          <a:p>
            <a:pPr algn="ctr"/>
            <a:r>
              <a:rPr lang="en-US" dirty="0"/>
              <a:t>The March To Uhud</a:t>
            </a:r>
          </a:p>
        </p:txBody>
      </p:sp>
      <p:sp>
        <p:nvSpPr>
          <p:cNvPr id="3" name="Content Placeholder 2">
            <a:extLst>
              <a:ext uri="{FF2B5EF4-FFF2-40B4-BE49-F238E27FC236}">
                <a16:creationId xmlns:a16="http://schemas.microsoft.com/office/drawing/2014/main" id="{45AECA19-2213-404C-A3EA-9C8A9F96708A}"/>
              </a:ext>
            </a:extLst>
          </p:cNvPr>
          <p:cNvSpPr>
            <a:spLocks noGrp="1"/>
          </p:cNvSpPr>
          <p:nvPr>
            <p:ph idx="1"/>
          </p:nvPr>
        </p:nvSpPr>
        <p:spPr>
          <a:xfrm>
            <a:off x="720000" y="1357746"/>
            <a:ext cx="10728325" cy="4411230"/>
          </a:xfrm>
        </p:spPr>
        <p:txBody>
          <a:bodyPr>
            <a:normAutofit/>
          </a:bodyPr>
          <a:lstStyle/>
          <a:p>
            <a:r>
              <a:rPr lang="en-CA" sz="2400" dirty="0"/>
              <a:t>He explains that the Prophet disobeyed his counsel and suggests that his men are not necessary because there will be no actual fighting.</a:t>
            </a:r>
          </a:p>
          <a:p>
            <a:r>
              <a:rPr lang="en-CA" sz="2400" dirty="0"/>
              <a:t>Despite Abdullah ibn </a:t>
            </a:r>
            <a:r>
              <a:rPr lang="en-CA" sz="2400" dirty="0" err="1"/>
              <a:t>Ubayy’s</a:t>
            </a:r>
            <a:r>
              <a:rPr lang="en-CA" sz="2400" dirty="0"/>
              <a:t> betrayal, his son, Abdullah, stays to fight alongside the Prophet.</a:t>
            </a:r>
          </a:p>
          <a:p>
            <a:r>
              <a:rPr lang="en-CA" sz="2400" dirty="0"/>
              <a:t>Indeed, one of the main benefits of Uhud was that it exposed the hypocrites among the Muslims.</a:t>
            </a:r>
            <a:endParaRPr lang="en-US" sz="2400" dirty="0"/>
          </a:p>
        </p:txBody>
      </p:sp>
    </p:spTree>
    <p:extLst>
      <p:ext uri="{BB962C8B-B14F-4D97-AF65-F5344CB8AC3E}">
        <p14:creationId xmlns:p14="http://schemas.microsoft.com/office/powerpoint/2010/main" val="3846439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BCA35-60D7-8341-9ACB-2DB368B3F995}"/>
              </a:ext>
            </a:extLst>
          </p:cNvPr>
          <p:cNvSpPr>
            <a:spLocks noGrp="1"/>
          </p:cNvSpPr>
          <p:nvPr>
            <p:ph type="title"/>
          </p:nvPr>
        </p:nvSpPr>
        <p:spPr>
          <a:xfrm>
            <a:off x="720000" y="619200"/>
            <a:ext cx="10728322" cy="738545"/>
          </a:xfrm>
        </p:spPr>
        <p:txBody>
          <a:bodyPr/>
          <a:lstStyle/>
          <a:p>
            <a:pPr algn="ctr"/>
            <a:r>
              <a:rPr lang="en-US" dirty="0"/>
              <a:t>The March to Uhud</a:t>
            </a:r>
          </a:p>
        </p:txBody>
      </p:sp>
      <p:sp>
        <p:nvSpPr>
          <p:cNvPr id="3" name="Content Placeholder 2">
            <a:extLst>
              <a:ext uri="{FF2B5EF4-FFF2-40B4-BE49-F238E27FC236}">
                <a16:creationId xmlns:a16="http://schemas.microsoft.com/office/drawing/2014/main" id="{9A489851-1C73-8546-8957-FA85ACF696C6}"/>
              </a:ext>
            </a:extLst>
          </p:cNvPr>
          <p:cNvSpPr>
            <a:spLocks noGrp="1"/>
          </p:cNvSpPr>
          <p:nvPr>
            <p:ph idx="1"/>
          </p:nvPr>
        </p:nvSpPr>
        <p:spPr>
          <a:xfrm>
            <a:off x="720001" y="1357746"/>
            <a:ext cx="10516036" cy="4411230"/>
          </a:xfrm>
        </p:spPr>
        <p:txBody>
          <a:bodyPr>
            <a:normAutofit/>
          </a:bodyPr>
          <a:lstStyle/>
          <a:p>
            <a:pPr marL="0" indent="0" algn="ctr">
              <a:buNone/>
            </a:pPr>
            <a:r>
              <a:rPr lang="ar-SA" sz="2800" dirty="0"/>
              <a:t>مَّا كَانَ </a:t>
            </a:r>
            <a:r>
              <a:rPr lang="ar-SA" sz="2800" dirty="0" err="1"/>
              <a:t>ٱللَّهُ</a:t>
            </a:r>
            <a:r>
              <a:rPr lang="ar-SA" sz="2800" dirty="0"/>
              <a:t> لِيَذَرَ </a:t>
            </a:r>
            <a:r>
              <a:rPr lang="ar-SA" sz="2800" dirty="0" err="1"/>
              <a:t>ٱلْمُؤْمِنِينَ</a:t>
            </a:r>
            <a:r>
              <a:rPr lang="ar-SA" sz="2800" dirty="0"/>
              <a:t> </a:t>
            </a:r>
            <a:r>
              <a:rPr lang="ar-SA" sz="2800" dirty="0" err="1"/>
              <a:t>عَلَىٰ</a:t>
            </a:r>
            <a:r>
              <a:rPr lang="ar-SA" sz="2800" dirty="0"/>
              <a:t> </a:t>
            </a:r>
            <a:r>
              <a:rPr lang="ar-SA" sz="2800" dirty="0" err="1"/>
              <a:t>مَآ</a:t>
            </a:r>
            <a:r>
              <a:rPr lang="ar-SA" sz="2800" dirty="0"/>
              <a:t> أَنتُمْ عَلَيْهِ </a:t>
            </a:r>
            <a:r>
              <a:rPr lang="ar-SA" sz="2800" dirty="0" err="1"/>
              <a:t>حَتَّىٰ</a:t>
            </a:r>
            <a:r>
              <a:rPr lang="ar-SA" sz="2800" dirty="0"/>
              <a:t> يَمِيزَ </a:t>
            </a:r>
            <a:r>
              <a:rPr lang="ar-SA" sz="2800" dirty="0" err="1"/>
              <a:t>ٱلْخَبِيثَ</a:t>
            </a:r>
            <a:r>
              <a:rPr lang="ar-SA" sz="2800" dirty="0"/>
              <a:t> مِنَ </a:t>
            </a:r>
            <a:r>
              <a:rPr lang="ar-SA" sz="2800" dirty="0" err="1"/>
              <a:t>ٱلطَّيِّبِ</a:t>
            </a:r>
            <a:r>
              <a:rPr lang="ar-SA" sz="2800" dirty="0"/>
              <a:t> وَمَا كَانَ </a:t>
            </a:r>
            <a:r>
              <a:rPr lang="ar-SA" sz="2800" dirty="0" err="1"/>
              <a:t>ٱللَّهُ</a:t>
            </a:r>
            <a:r>
              <a:rPr lang="ar-SA" sz="2800" dirty="0"/>
              <a:t> لِيُطْلِعَكُمْ عَلَى </a:t>
            </a:r>
            <a:r>
              <a:rPr lang="ar-SA" sz="2800" dirty="0" err="1"/>
              <a:t>ٱلْغَيْبِ</a:t>
            </a:r>
            <a:r>
              <a:rPr lang="ar-SA" sz="2800" dirty="0"/>
              <a:t> </a:t>
            </a:r>
            <a:r>
              <a:rPr lang="ar-SA" sz="2800" dirty="0" err="1"/>
              <a:t>وَلَـٰكِنَّ</a:t>
            </a:r>
            <a:r>
              <a:rPr lang="ar-SA" sz="2800" dirty="0"/>
              <a:t> </a:t>
            </a:r>
            <a:r>
              <a:rPr lang="ar-SA" sz="2800" dirty="0" err="1"/>
              <a:t>ٱللَّهَ</a:t>
            </a:r>
            <a:r>
              <a:rPr lang="ar-SA" sz="2800" dirty="0"/>
              <a:t> يَجْتَبِى مِن </a:t>
            </a:r>
            <a:r>
              <a:rPr lang="ar-SA" sz="2800" dirty="0" err="1"/>
              <a:t>رُّسُلِهِۦ</a:t>
            </a:r>
            <a:r>
              <a:rPr lang="ar-SA" sz="2800" dirty="0"/>
              <a:t> مَن </a:t>
            </a:r>
            <a:r>
              <a:rPr lang="ar-SA" sz="2800" dirty="0" err="1"/>
              <a:t>يَشَآءُ</a:t>
            </a:r>
            <a:r>
              <a:rPr lang="ar-SA" sz="2800" dirty="0"/>
              <a:t> </a:t>
            </a:r>
            <a:r>
              <a:rPr lang="ar-SA" sz="2800" dirty="0" err="1"/>
              <a:t>فَـَٔامِنُوا</a:t>
            </a:r>
            <a:r>
              <a:rPr lang="ar-SA" sz="2800" dirty="0"/>
              <a:t>۟ </a:t>
            </a:r>
            <a:r>
              <a:rPr lang="ar-SA" sz="2800" dirty="0" err="1"/>
              <a:t>بِٱللَّهِ</a:t>
            </a:r>
            <a:r>
              <a:rPr lang="ar-SA" sz="2800" dirty="0"/>
              <a:t> </a:t>
            </a:r>
            <a:r>
              <a:rPr lang="ar-SA" sz="2800" dirty="0" err="1"/>
              <a:t>وَرُسُلِهِۦ</a:t>
            </a:r>
            <a:r>
              <a:rPr lang="ar-SA" sz="2800" dirty="0"/>
              <a:t> وَإِن تُؤْمِنُوا۟ وَتَتَّقُوا۟ فَلَكُمْ أَجْرٌ عَظِيمٌ</a:t>
            </a:r>
            <a:endParaRPr lang="en-US" sz="2800" dirty="0"/>
          </a:p>
          <a:p>
            <a:pPr marL="0" indent="0" algn="ctr">
              <a:buNone/>
            </a:pPr>
            <a:r>
              <a:rPr lang="en-CA" sz="2400" dirty="0"/>
              <a:t>“God would not leave the believers in that [state] you are in [presently] until He separates the evil from the good. Nor would God reveal to you the unseen. But [instead], God chooses of His messengers whom He wills, so believe in God and His messengers. And if you believe and fear Him, then for you is a great reward.” Quran 3:179</a:t>
            </a:r>
            <a:endParaRPr lang="en-US" sz="2400" dirty="0"/>
          </a:p>
        </p:txBody>
      </p:sp>
    </p:spTree>
    <p:extLst>
      <p:ext uri="{BB962C8B-B14F-4D97-AF65-F5344CB8AC3E}">
        <p14:creationId xmlns:p14="http://schemas.microsoft.com/office/powerpoint/2010/main" val="1502013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E5097-9617-344C-9F1E-EACA24FC2629}"/>
              </a:ext>
            </a:extLst>
          </p:cNvPr>
          <p:cNvSpPr>
            <a:spLocks noGrp="1"/>
          </p:cNvSpPr>
          <p:nvPr>
            <p:ph type="title"/>
          </p:nvPr>
        </p:nvSpPr>
        <p:spPr>
          <a:xfrm>
            <a:off x="720000" y="619200"/>
            <a:ext cx="10728322" cy="710836"/>
          </a:xfrm>
        </p:spPr>
        <p:txBody>
          <a:bodyPr/>
          <a:lstStyle/>
          <a:p>
            <a:pPr algn="ctr"/>
            <a:r>
              <a:rPr lang="en-US" dirty="0"/>
              <a:t>The March to Uhud</a:t>
            </a:r>
          </a:p>
        </p:txBody>
      </p:sp>
      <p:sp>
        <p:nvSpPr>
          <p:cNvPr id="3" name="Content Placeholder 2">
            <a:extLst>
              <a:ext uri="{FF2B5EF4-FFF2-40B4-BE49-F238E27FC236}">
                <a16:creationId xmlns:a16="http://schemas.microsoft.com/office/drawing/2014/main" id="{150BF09E-6F9F-AF4E-BD8D-08ECE46AEE7C}"/>
              </a:ext>
            </a:extLst>
          </p:cNvPr>
          <p:cNvSpPr>
            <a:spLocks noGrp="1"/>
          </p:cNvSpPr>
          <p:nvPr>
            <p:ph idx="1"/>
          </p:nvPr>
        </p:nvSpPr>
        <p:spPr>
          <a:xfrm>
            <a:off x="720000" y="1330036"/>
            <a:ext cx="10728325" cy="4438939"/>
          </a:xfrm>
        </p:spPr>
        <p:txBody>
          <a:bodyPr>
            <a:normAutofit/>
          </a:bodyPr>
          <a:lstStyle/>
          <a:p>
            <a:r>
              <a:rPr lang="en-CA" sz="2400" dirty="0"/>
              <a:t>Abdullah ibn Amr, the father of the famous Jabir, when he sees Abdullah ibn </a:t>
            </a:r>
            <a:r>
              <a:rPr lang="en-CA" sz="2400" dirty="0" err="1"/>
              <a:t>Ubayy</a:t>
            </a:r>
            <a:r>
              <a:rPr lang="en-CA" sz="2400" dirty="0"/>
              <a:t> going away, he runs to him on his horse and says to him:</a:t>
            </a:r>
          </a:p>
          <a:p>
            <a:pPr marL="0" indent="0" algn="ctr">
              <a:buNone/>
            </a:pPr>
            <a:r>
              <a:rPr lang="en-CA" sz="2400" dirty="0"/>
              <a:t>"I remind you to fear God, and not leave your Prophet or the people at this time when the enemy is about to attack. Did you not promise him that you would protect him and defend him like you defend your own families?”</a:t>
            </a:r>
          </a:p>
          <a:p>
            <a:r>
              <a:rPr lang="en-CA" sz="2400" dirty="0"/>
              <a:t>Days later, Surat Al-Imran addresses the sudden betrayal:</a:t>
            </a:r>
            <a:endParaRPr lang="en-US" sz="2400" dirty="0"/>
          </a:p>
        </p:txBody>
      </p:sp>
    </p:spTree>
    <p:extLst>
      <p:ext uri="{BB962C8B-B14F-4D97-AF65-F5344CB8AC3E}">
        <p14:creationId xmlns:p14="http://schemas.microsoft.com/office/powerpoint/2010/main" val="3568250543"/>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7774</TotalTime>
  <Words>1981</Words>
  <Application>Microsoft Macintosh PowerPoint</Application>
  <PresentationFormat>Widescreen</PresentationFormat>
  <Paragraphs>96</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Avenir Next LT Pro</vt:lpstr>
      <vt:lpstr>Sagona Book</vt:lpstr>
      <vt:lpstr>The Hand Extrablack</vt:lpstr>
      <vt:lpstr>BlobVTI</vt:lpstr>
      <vt:lpstr>The Life of Prophet Muhammad</vt:lpstr>
      <vt:lpstr>The March To Uhud</vt:lpstr>
      <vt:lpstr>The March To Uhud</vt:lpstr>
      <vt:lpstr>The March to Uhud</vt:lpstr>
      <vt:lpstr>The March to Uhud</vt:lpstr>
      <vt:lpstr>The March To Uhud</vt:lpstr>
      <vt:lpstr>The March To Uhud</vt:lpstr>
      <vt:lpstr>The March to Uhud</vt:lpstr>
      <vt:lpstr>The March to Uhud</vt:lpstr>
      <vt:lpstr>The March to Uhud</vt:lpstr>
      <vt:lpstr>The March to Uhud</vt:lpstr>
      <vt:lpstr>The March to Uhud</vt:lpstr>
      <vt:lpstr>The March to Uhud</vt:lpstr>
      <vt:lpstr>The March to Uhud</vt:lpstr>
      <vt:lpstr>The March to Uhud</vt:lpstr>
      <vt:lpstr>Arriving at Uhud</vt:lpstr>
      <vt:lpstr>Arriving at Uhud</vt:lpstr>
      <vt:lpstr>Arriving at Uhud</vt:lpstr>
      <vt:lpstr>Arriving at Uhud</vt:lpstr>
      <vt:lpstr>Why Uhud?</vt:lpstr>
      <vt:lpstr>Why Uhud?</vt:lpstr>
      <vt:lpstr>Why Uhud?</vt:lpstr>
      <vt:lpstr>The Merits of Mount Uhud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808</cp:revision>
  <dcterms:created xsi:type="dcterms:W3CDTF">2020-11-25T07:02:27Z</dcterms:created>
  <dcterms:modified xsi:type="dcterms:W3CDTF">2022-02-10T02:45:00Z</dcterms:modified>
</cp:coreProperties>
</file>