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9"/>
  </p:normalViewPr>
  <p:slideViewPr>
    <p:cSldViewPr snapToGrid="0" snapToObjects="1">
      <p:cViewPr varScale="1">
        <p:scale>
          <a:sx n="105" d="100"/>
          <a:sy n="105" d="100"/>
        </p:scale>
        <p:origin x="84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November 25, 2020</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November 25,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November 25,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November 25, 2020</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November 25,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November 25, 2020</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November 25, 2020</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November 25, 2020</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November 25, 2020</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November 25, 2020</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November 25, 2020</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November 25, 2020</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1</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D9003-EC14-AC40-9D96-26A697578FD2}"/>
              </a:ext>
            </a:extLst>
          </p:cNvPr>
          <p:cNvSpPr>
            <a:spLocks noGrp="1"/>
          </p:cNvSpPr>
          <p:nvPr>
            <p:ph type="title"/>
          </p:nvPr>
        </p:nvSpPr>
        <p:spPr/>
        <p:txBody>
          <a:bodyPr/>
          <a:lstStyle/>
          <a:p>
            <a:pPr algn="ctr"/>
            <a:r>
              <a:rPr lang="en-US" dirty="0"/>
              <a:t>The Meaning of “</a:t>
            </a:r>
            <a:r>
              <a:rPr lang="en-US" dirty="0" err="1"/>
              <a:t>Seerah</a:t>
            </a:r>
            <a:r>
              <a:rPr lang="en-US" dirty="0"/>
              <a:t>”</a:t>
            </a:r>
          </a:p>
        </p:txBody>
      </p:sp>
      <p:sp>
        <p:nvSpPr>
          <p:cNvPr id="3" name="Content Placeholder 2">
            <a:extLst>
              <a:ext uri="{FF2B5EF4-FFF2-40B4-BE49-F238E27FC236}">
                <a16:creationId xmlns:a16="http://schemas.microsoft.com/office/drawing/2014/main" id="{A753A9AD-2804-AC45-A91E-8743400DCFF5}"/>
              </a:ext>
            </a:extLst>
          </p:cNvPr>
          <p:cNvSpPr>
            <a:spLocks noGrp="1"/>
          </p:cNvSpPr>
          <p:nvPr>
            <p:ph idx="1"/>
          </p:nvPr>
        </p:nvSpPr>
        <p:spPr>
          <a:xfrm>
            <a:off x="720000" y="1365504"/>
            <a:ext cx="10728325" cy="4403471"/>
          </a:xfrm>
        </p:spPr>
        <p:txBody>
          <a:bodyPr/>
          <a:lstStyle/>
          <a:p>
            <a:r>
              <a:rPr lang="en-US" dirty="0"/>
              <a:t>The </a:t>
            </a:r>
            <a:r>
              <a:rPr lang="en-US" dirty="0" err="1"/>
              <a:t>seerah</a:t>
            </a:r>
            <a:r>
              <a:rPr lang="en-US" dirty="0"/>
              <a:t> represents one of the most important disciplines in the Islamic tradition.</a:t>
            </a:r>
          </a:p>
          <a:p>
            <a:r>
              <a:rPr lang="en-US" dirty="0"/>
              <a:t>The </a:t>
            </a:r>
            <a:r>
              <a:rPr lang="en-US" dirty="0" err="1"/>
              <a:t>term“seerah</a:t>
            </a:r>
            <a:r>
              <a:rPr lang="en-US" dirty="0"/>
              <a:t>” comes from the word “</a:t>
            </a:r>
            <a:r>
              <a:rPr lang="en-US" dirty="0" err="1"/>
              <a:t>sayr</a:t>
            </a:r>
            <a:r>
              <a:rPr lang="en-US" dirty="0"/>
              <a:t>” which literally means ‘to travel”.</a:t>
            </a:r>
          </a:p>
          <a:p>
            <a:pPr marL="0" indent="0" algn="ctr">
              <a:buNone/>
            </a:pPr>
            <a:r>
              <a:rPr lang="ar-AE" b="1" dirty="0"/>
              <a:t>قُلْ </a:t>
            </a:r>
            <a:r>
              <a:rPr lang="ar-AE" b="1" u="sng" dirty="0"/>
              <a:t>سِيرُوا</a:t>
            </a:r>
            <a:r>
              <a:rPr lang="ar-AE" b="1" dirty="0"/>
              <a:t>ْ فِي الأَرْضِ ثُمَّ انظُرُواْ كَيْفَ كَانَ عَاقِبَةُ الْمُكَذِّبِينَ</a:t>
            </a:r>
            <a:endParaRPr lang="en-US" b="1" dirty="0"/>
          </a:p>
          <a:p>
            <a:pPr marL="0" indent="0" algn="ctr">
              <a:buNone/>
            </a:pPr>
            <a:r>
              <a:rPr lang="en-CA" i="1" dirty="0"/>
              <a:t>“Say, "Travel through the land; then observe how was the end of the deniers.” </a:t>
            </a:r>
            <a:r>
              <a:rPr lang="en-CA" dirty="0"/>
              <a:t>Quran 6:11</a:t>
            </a:r>
          </a:p>
          <a:p>
            <a:pPr>
              <a:buFont typeface="Arial" panose="020B0604020202020204" pitchFamily="34" charset="0"/>
              <a:buChar char="•"/>
            </a:pPr>
            <a:endParaRPr lang="en-CA" dirty="0"/>
          </a:p>
          <a:p>
            <a:r>
              <a:rPr lang="en-CA" dirty="0"/>
              <a:t>Since studying the life of a person is to essentially “travel” in their shoes, the Arabs employed this word to refer to a person’s biography or life story.</a:t>
            </a:r>
            <a:br>
              <a:rPr lang="en-CA" dirty="0"/>
            </a:br>
            <a:endParaRPr lang="en-US" b="1" dirty="0"/>
          </a:p>
        </p:txBody>
      </p:sp>
    </p:spTree>
    <p:extLst>
      <p:ext uri="{BB962C8B-B14F-4D97-AF65-F5344CB8AC3E}">
        <p14:creationId xmlns:p14="http://schemas.microsoft.com/office/powerpoint/2010/main" val="2143824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5472F-03B7-E647-B18A-5AF9896E02AF}"/>
              </a:ext>
            </a:extLst>
          </p:cNvPr>
          <p:cNvSpPr>
            <a:spLocks noGrp="1"/>
          </p:cNvSpPr>
          <p:nvPr>
            <p:ph type="title"/>
          </p:nvPr>
        </p:nvSpPr>
        <p:spPr>
          <a:xfrm>
            <a:off x="720000" y="619200"/>
            <a:ext cx="10728322" cy="929184"/>
          </a:xfrm>
        </p:spPr>
        <p:txBody>
          <a:bodyPr/>
          <a:lstStyle/>
          <a:p>
            <a:pPr algn="ctr"/>
            <a:r>
              <a:rPr lang="en-US" dirty="0"/>
              <a:t>Earliest Sources</a:t>
            </a:r>
          </a:p>
        </p:txBody>
      </p:sp>
      <p:sp>
        <p:nvSpPr>
          <p:cNvPr id="3" name="Content Placeholder 2">
            <a:extLst>
              <a:ext uri="{FF2B5EF4-FFF2-40B4-BE49-F238E27FC236}">
                <a16:creationId xmlns:a16="http://schemas.microsoft.com/office/drawing/2014/main" id="{83A2B974-EDF7-534A-973E-745ECCB3A8BF}"/>
              </a:ext>
            </a:extLst>
          </p:cNvPr>
          <p:cNvSpPr>
            <a:spLocks noGrp="1"/>
          </p:cNvSpPr>
          <p:nvPr>
            <p:ph idx="1"/>
          </p:nvPr>
        </p:nvSpPr>
        <p:spPr>
          <a:xfrm>
            <a:off x="720000" y="1548384"/>
            <a:ext cx="10728325" cy="4220591"/>
          </a:xfrm>
        </p:spPr>
        <p:txBody>
          <a:bodyPr/>
          <a:lstStyle/>
          <a:p>
            <a:r>
              <a:rPr lang="en-US" dirty="0"/>
              <a:t>The traditional view among Muslim historians is that </a:t>
            </a:r>
            <a:r>
              <a:rPr lang="ar-AE" dirty="0"/>
              <a:t>عروة ابن الزبير</a:t>
            </a:r>
            <a:r>
              <a:rPr lang="en-US" dirty="0"/>
              <a:t> </a:t>
            </a:r>
            <a:r>
              <a:rPr lang="en-US" dirty="0" err="1"/>
              <a:t>Urwah</a:t>
            </a:r>
            <a:r>
              <a:rPr lang="en-US" dirty="0"/>
              <a:t> b. al-</a:t>
            </a:r>
            <a:r>
              <a:rPr lang="en-US" dirty="0" err="1"/>
              <a:t>Zabayr</a:t>
            </a:r>
            <a:r>
              <a:rPr lang="en-US" dirty="0"/>
              <a:t> (d. 92 AH) was the first to record events relating to the life of the Prophet in his written correspondences with Umayyad caliphs. </a:t>
            </a:r>
          </a:p>
          <a:p>
            <a:r>
              <a:rPr lang="en-US" dirty="0"/>
              <a:t>Other scholars like Ibn </a:t>
            </a:r>
            <a:r>
              <a:rPr lang="en-US" dirty="0" err="1"/>
              <a:t>Sa’ad</a:t>
            </a:r>
            <a:r>
              <a:rPr lang="en-US" dirty="0"/>
              <a:t> in his “</a:t>
            </a:r>
            <a:r>
              <a:rPr lang="en-US" dirty="0" err="1"/>
              <a:t>Tabaqaat</a:t>
            </a:r>
            <a:r>
              <a:rPr lang="en-US" dirty="0"/>
              <a:t>” states that </a:t>
            </a:r>
            <a:r>
              <a:rPr lang="ar-AE" dirty="0"/>
              <a:t>أبان بن عثمان</a:t>
            </a:r>
            <a:r>
              <a:rPr lang="en-US" dirty="0"/>
              <a:t> </a:t>
            </a:r>
            <a:r>
              <a:rPr lang="en-US" dirty="0" err="1"/>
              <a:t>Aban</a:t>
            </a:r>
            <a:r>
              <a:rPr lang="en-US" dirty="0"/>
              <a:t> b. Uthman ( d. 105 AH) specialized in the military campaigns of the Prophet and wrote a small booklet on the subject. His reports are relied upon by the likes of Malik b. Anas, Tabari, etc.</a:t>
            </a:r>
          </a:p>
          <a:p>
            <a:r>
              <a:rPr lang="en-US" dirty="0"/>
              <a:t>However, Agha </a:t>
            </a:r>
            <a:r>
              <a:rPr lang="en-US" dirty="0" err="1"/>
              <a:t>Buzurg</a:t>
            </a:r>
            <a:r>
              <a:rPr lang="en-US" dirty="0"/>
              <a:t> al-Tehrani (d. 1970 CE), contends that the first to record the events and military expeditions of the Prophet was </a:t>
            </a:r>
            <a:r>
              <a:rPr lang="ar-AE" dirty="0"/>
              <a:t>عبيد الله بن ابي رافع</a:t>
            </a:r>
            <a:r>
              <a:rPr lang="en-US" dirty="0"/>
              <a:t> </a:t>
            </a:r>
            <a:r>
              <a:rPr lang="en-US" dirty="0" err="1"/>
              <a:t>Ubaydullah</a:t>
            </a:r>
            <a:r>
              <a:rPr lang="en-US" dirty="0"/>
              <a:t> b. Abi </a:t>
            </a:r>
            <a:r>
              <a:rPr lang="en-US" dirty="0" err="1"/>
              <a:t>Raafi</a:t>
            </a:r>
            <a:r>
              <a:rPr lang="en-US" dirty="0"/>
              <a:t>’ who was the son of a servant of the Prophet.(</a:t>
            </a:r>
            <a:r>
              <a:rPr lang="en-CA" dirty="0"/>
              <a:t>Al-</a:t>
            </a:r>
            <a:r>
              <a:rPr lang="en-CA" dirty="0" err="1"/>
              <a:t>Dhari’a</a:t>
            </a:r>
            <a:r>
              <a:rPr lang="en-CA" dirty="0"/>
              <a:t>, v. 17, p. 153)</a:t>
            </a:r>
          </a:p>
          <a:p>
            <a:r>
              <a:rPr lang="en-CA" dirty="0"/>
              <a:t>He recorded aspects of the </a:t>
            </a:r>
            <a:r>
              <a:rPr lang="en-CA" dirty="0" err="1"/>
              <a:t>seerah</a:t>
            </a:r>
            <a:r>
              <a:rPr lang="en-CA" dirty="0"/>
              <a:t> during the caliphate of Imam Ali.</a:t>
            </a:r>
          </a:p>
          <a:p>
            <a:endParaRPr lang="en-US" dirty="0"/>
          </a:p>
        </p:txBody>
      </p:sp>
    </p:spTree>
    <p:extLst>
      <p:ext uri="{BB962C8B-B14F-4D97-AF65-F5344CB8AC3E}">
        <p14:creationId xmlns:p14="http://schemas.microsoft.com/office/powerpoint/2010/main" val="15887158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62654-49AA-4B46-B75B-C7F0AE83CAC3}"/>
              </a:ext>
            </a:extLst>
          </p:cNvPr>
          <p:cNvSpPr>
            <a:spLocks noGrp="1"/>
          </p:cNvSpPr>
          <p:nvPr>
            <p:ph type="title"/>
          </p:nvPr>
        </p:nvSpPr>
        <p:spPr>
          <a:xfrm>
            <a:off x="720000" y="619200"/>
            <a:ext cx="10728322" cy="831648"/>
          </a:xfrm>
        </p:spPr>
        <p:txBody>
          <a:bodyPr/>
          <a:lstStyle/>
          <a:p>
            <a:pPr algn="ctr"/>
            <a:r>
              <a:rPr lang="en-US" dirty="0"/>
              <a:t>Earliest Sources</a:t>
            </a:r>
          </a:p>
        </p:txBody>
      </p:sp>
      <p:sp>
        <p:nvSpPr>
          <p:cNvPr id="3" name="Content Placeholder 2">
            <a:extLst>
              <a:ext uri="{FF2B5EF4-FFF2-40B4-BE49-F238E27FC236}">
                <a16:creationId xmlns:a16="http://schemas.microsoft.com/office/drawing/2014/main" id="{61ED04C3-82A3-924E-9239-2E933A172D1D}"/>
              </a:ext>
            </a:extLst>
          </p:cNvPr>
          <p:cNvSpPr>
            <a:spLocks noGrp="1"/>
          </p:cNvSpPr>
          <p:nvPr>
            <p:ph idx="1"/>
          </p:nvPr>
        </p:nvSpPr>
        <p:spPr>
          <a:xfrm>
            <a:off x="720000" y="1304544"/>
            <a:ext cx="10728325" cy="4464431"/>
          </a:xfrm>
        </p:spPr>
        <p:txBody>
          <a:bodyPr/>
          <a:lstStyle/>
          <a:p>
            <a:r>
              <a:rPr lang="en-US" dirty="0"/>
              <a:t>Unfortunately, none of the 1</a:t>
            </a:r>
            <a:r>
              <a:rPr lang="en-US" baseline="30000" dirty="0"/>
              <a:t>st</a:t>
            </a:r>
            <a:r>
              <a:rPr lang="en-US" dirty="0"/>
              <a:t> century sources on the </a:t>
            </a:r>
            <a:r>
              <a:rPr lang="en-US" dirty="0" err="1"/>
              <a:t>seerah</a:t>
            </a:r>
            <a:r>
              <a:rPr lang="en-US" dirty="0"/>
              <a:t> survived. </a:t>
            </a:r>
          </a:p>
          <a:p>
            <a:r>
              <a:rPr lang="en-US" dirty="0"/>
              <a:t>The most important biography of the Prophet written in the second century was the “</a:t>
            </a:r>
            <a:r>
              <a:rPr lang="en-US" dirty="0" err="1"/>
              <a:t>Seerah</a:t>
            </a:r>
            <a:r>
              <a:rPr lang="en-US" dirty="0"/>
              <a:t> of Ibn </a:t>
            </a:r>
            <a:r>
              <a:rPr lang="en-US" dirty="0" err="1"/>
              <a:t>Ishaaq</a:t>
            </a:r>
            <a:r>
              <a:rPr lang="en-US" dirty="0"/>
              <a:t>”.</a:t>
            </a:r>
          </a:p>
          <a:p>
            <a:r>
              <a:rPr lang="en-US" dirty="0"/>
              <a:t>Muhammad b. </a:t>
            </a:r>
            <a:r>
              <a:rPr lang="en-US" dirty="0" err="1"/>
              <a:t>Ishaaq</a:t>
            </a:r>
            <a:r>
              <a:rPr lang="en-US" dirty="0"/>
              <a:t> was born in the 85 AH and died 150 AH.</a:t>
            </a:r>
          </a:p>
          <a:p>
            <a:r>
              <a:rPr lang="en-US" dirty="0"/>
              <a:t>He was born in Medina and is among the second-generation Muslims </a:t>
            </a:r>
            <a:r>
              <a:rPr lang="ar-AE" dirty="0"/>
              <a:t>التابعين</a:t>
            </a:r>
            <a:endParaRPr lang="en-US" dirty="0"/>
          </a:p>
          <a:p>
            <a:r>
              <a:rPr lang="en-US" dirty="0"/>
              <a:t>What makes the work of Ibn </a:t>
            </a:r>
            <a:r>
              <a:rPr lang="en-US" dirty="0" err="1"/>
              <a:t>Ishaaq</a:t>
            </a:r>
            <a:r>
              <a:rPr lang="en-US" dirty="0"/>
              <a:t> unique?</a:t>
            </a:r>
          </a:p>
          <a:p>
            <a:pPr lvl="1"/>
            <a:r>
              <a:rPr lang="en-US" dirty="0"/>
              <a:t>He gathered biographical information primarily from descendants of the companions and the residents of Medina.</a:t>
            </a:r>
          </a:p>
          <a:p>
            <a:endParaRPr lang="en-US" dirty="0"/>
          </a:p>
          <a:p>
            <a:endParaRPr lang="en-US" dirty="0"/>
          </a:p>
        </p:txBody>
      </p:sp>
    </p:spTree>
    <p:extLst>
      <p:ext uri="{BB962C8B-B14F-4D97-AF65-F5344CB8AC3E}">
        <p14:creationId xmlns:p14="http://schemas.microsoft.com/office/powerpoint/2010/main" val="8524042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D68B4-10A1-7D49-8769-64F86624938C}"/>
              </a:ext>
            </a:extLst>
          </p:cNvPr>
          <p:cNvSpPr>
            <a:spLocks noGrp="1"/>
          </p:cNvSpPr>
          <p:nvPr>
            <p:ph type="title"/>
          </p:nvPr>
        </p:nvSpPr>
        <p:spPr>
          <a:xfrm>
            <a:off x="720000" y="619200"/>
            <a:ext cx="10728322" cy="843840"/>
          </a:xfrm>
        </p:spPr>
        <p:txBody>
          <a:bodyPr/>
          <a:lstStyle/>
          <a:p>
            <a:pPr algn="ctr"/>
            <a:r>
              <a:rPr lang="en-US" dirty="0"/>
              <a:t>Earliest Sources</a:t>
            </a:r>
          </a:p>
        </p:txBody>
      </p:sp>
      <p:sp>
        <p:nvSpPr>
          <p:cNvPr id="3" name="Content Placeholder 2">
            <a:extLst>
              <a:ext uri="{FF2B5EF4-FFF2-40B4-BE49-F238E27FC236}">
                <a16:creationId xmlns:a16="http://schemas.microsoft.com/office/drawing/2014/main" id="{529CE8AD-7582-B140-88B0-5DC813B58603}"/>
              </a:ext>
            </a:extLst>
          </p:cNvPr>
          <p:cNvSpPr>
            <a:spLocks noGrp="1"/>
          </p:cNvSpPr>
          <p:nvPr>
            <p:ph idx="1"/>
          </p:nvPr>
        </p:nvSpPr>
        <p:spPr>
          <a:xfrm>
            <a:off x="720000" y="1463040"/>
            <a:ext cx="10728325" cy="4305935"/>
          </a:xfrm>
        </p:spPr>
        <p:txBody>
          <a:bodyPr/>
          <a:lstStyle/>
          <a:p>
            <a:pPr lvl="1"/>
            <a:r>
              <a:rPr lang="en-US" dirty="0"/>
              <a:t>He organized the biographical data in chronological order.</a:t>
            </a:r>
          </a:p>
          <a:p>
            <a:pPr lvl="1"/>
            <a:r>
              <a:rPr lang="en-US" dirty="0"/>
              <a:t>He cited the chains of transmission when reporting events.</a:t>
            </a:r>
          </a:p>
          <a:p>
            <a:pPr lvl="1"/>
            <a:r>
              <a:rPr lang="en-US" dirty="0"/>
              <a:t>It was the most comprehensive biography written until that period.</a:t>
            </a:r>
          </a:p>
          <a:p>
            <a:pPr lvl="1"/>
            <a:r>
              <a:rPr lang="en-US" dirty="0"/>
              <a:t>It spans 15 volumes and is divided into 3 sections:</a:t>
            </a:r>
          </a:p>
          <a:p>
            <a:pPr lvl="2"/>
            <a:r>
              <a:rPr lang="en-US" dirty="0"/>
              <a:t>The Beginning </a:t>
            </a:r>
            <a:r>
              <a:rPr lang="ar-AE" dirty="0"/>
              <a:t>المبدأ</a:t>
            </a:r>
            <a:r>
              <a:rPr lang="en-US" dirty="0"/>
              <a:t> (From Adam to the Prophet)</a:t>
            </a:r>
          </a:p>
          <a:p>
            <a:pPr lvl="2"/>
            <a:r>
              <a:rPr lang="en-US" dirty="0"/>
              <a:t>The Prophetic Mission </a:t>
            </a:r>
            <a:r>
              <a:rPr lang="ar-AE" dirty="0"/>
              <a:t>المبعث</a:t>
            </a:r>
            <a:r>
              <a:rPr lang="en-US" dirty="0"/>
              <a:t> (The </a:t>
            </a:r>
            <a:r>
              <a:rPr lang="en-US" dirty="0" err="1"/>
              <a:t>Makkan</a:t>
            </a:r>
            <a:r>
              <a:rPr lang="en-US" dirty="0"/>
              <a:t> Period)</a:t>
            </a:r>
          </a:p>
          <a:p>
            <a:pPr lvl="2"/>
            <a:r>
              <a:rPr lang="en-US" dirty="0"/>
              <a:t>The </a:t>
            </a:r>
            <a:r>
              <a:rPr lang="en-US" dirty="0" err="1"/>
              <a:t>Medini</a:t>
            </a:r>
            <a:r>
              <a:rPr lang="en-US" dirty="0"/>
              <a:t> Period </a:t>
            </a:r>
            <a:r>
              <a:rPr lang="ar-AE" dirty="0"/>
              <a:t>المدينة</a:t>
            </a:r>
            <a:endParaRPr lang="en-US" dirty="0"/>
          </a:p>
          <a:p>
            <a:pPr lvl="2"/>
            <a:endParaRPr lang="en-US" dirty="0"/>
          </a:p>
          <a:p>
            <a:pPr lvl="2"/>
            <a:endParaRPr lang="en-US" dirty="0"/>
          </a:p>
          <a:p>
            <a:pPr lvl="1"/>
            <a:endParaRPr lang="en-US" dirty="0"/>
          </a:p>
          <a:p>
            <a:pPr lvl="1"/>
            <a:endParaRPr lang="en-US" dirty="0"/>
          </a:p>
        </p:txBody>
      </p:sp>
    </p:spTree>
    <p:extLst>
      <p:ext uri="{BB962C8B-B14F-4D97-AF65-F5344CB8AC3E}">
        <p14:creationId xmlns:p14="http://schemas.microsoft.com/office/powerpoint/2010/main" val="11689557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C8928-E9B3-EA4B-8858-8DD0B23397D0}"/>
              </a:ext>
            </a:extLst>
          </p:cNvPr>
          <p:cNvSpPr>
            <a:spLocks noGrp="1"/>
          </p:cNvSpPr>
          <p:nvPr>
            <p:ph type="title"/>
          </p:nvPr>
        </p:nvSpPr>
        <p:spPr>
          <a:xfrm>
            <a:off x="720000" y="619200"/>
            <a:ext cx="10728322" cy="721920"/>
          </a:xfrm>
        </p:spPr>
        <p:txBody>
          <a:bodyPr/>
          <a:lstStyle/>
          <a:p>
            <a:pPr algn="ctr"/>
            <a:r>
              <a:rPr lang="en-US" dirty="0"/>
              <a:t>Earliest Sources</a:t>
            </a:r>
          </a:p>
        </p:txBody>
      </p:sp>
      <p:sp>
        <p:nvSpPr>
          <p:cNvPr id="3" name="Content Placeholder 2">
            <a:extLst>
              <a:ext uri="{FF2B5EF4-FFF2-40B4-BE49-F238E27FC236}">
                <a16:creationId xmlns:a16="http://schemas.microsoft.com/office/drawing/2014/main" id="{C90DA89D-3EDF-EB4E-8AA4-901B64CFB94C}"/>
              </a:ext>
            </a:extLst>
          </p:cNvPr>
          <p:cNvSpPr>
            <a:spLocks noGrp="1"/>
          </p:cNvSpPr>
          <p:nvPr>
            <p:ph idx="1"/>
          </p:nvPr>
        </p:nvSpPr>
        <p:spPr>
          <a:xfrm>
            <a:off x="720000" y="1341120"/>
            <a:ext cx="10728325" cy="4427855"/>
          </a:xfrm>
        </p:spPr>
        <p:txBody>
          <a:bodyPr/>
          <a:lstStyle/>
          <a:p>
            <a:r>
              <a:rPr lang="en-US" dirty="0"/>
              <a:t>Points to consider regarding the </a:t>
            </a:r>
            <a:r>
              <a:rPr lang="en-US" dirty="0" err="1"/>
              <a:t>Seerah</a:t>
            </a:r>
            <a:r>
              <a:rPr lang="en-US" dirty="0"/>
              <a:t> of Ibn </a:t>
            </a:r>
            <a:r>
              <a:rPr lang="en-US" dirty="0" err="1"/>
              <a:t>Ishaaq</a:t>
            </a:r>
            <a:endParaRPr lang="en-US" dirty="0"/>
          </a:p>
          <a:p>
            <a:pPr lvl="1"/>
            <a:r>
              <a:rPr lang="en-US" dirty="0"/>
              <a:t>He wrote his book during the beginning of the Abbasid Dynasty. Winston Churchill famously said: “History is written by the victors.”</a:t>
            </a:r>
          </a:p>
          <a:p>
            <a:pPr lvl="1"/>
            <a:r>
              <a:rPr lang="en-US" dirty="0"/>
              <a:t>He was a contemporary of Imam al-Sadiq but does not use him as a source for the biography of the Prophet.</a:t>
            </a:r>
          </a:p>
          <a:p>
            <a:pPr lvl="1"/>
            <a:endParaRPr lang="en-US" dirty="0"/>
          </a:p>
          <a:p>
            <a:r>
              <a:rPr lang="en-US" dirty="0"/>
              <a:t>Unfortunately, </a:t>
            </a:r>
            <a:r>
              <a:rPr lang="en-CA" dirty="0"/>
              <a:t>his biography in the original is now lost or not known to have survived.</a:t>
            </a:r>
            <a:endParaRPr lang="en-US" dirty="0"/>
          </a:p>
          <a:p>
            <a:pPr lvl="1"/>
            <a:endParaRPr lang="en-US" dirty="0"/>
          </a:p>
        </p:txBody>
      </p:sp>
    </p:spTree>
    <p:extLst>
      <p:ext uri="{BB962C8B-B14F-4D97-AF65-F5344CB8AC3E}">
        <p14:creationId xmlns:p14="http://schemas.microsoft.com/office/powerpoint/2010/main" val="3241872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A5B6C-5C7D-4C48-A4BF-B6CF9F0C4E40}"/>
              </a:ext>
            </a:extLst>
          </p:cNvPr>
          <p:cNvSpPr>
            <a:spLocks noGrp="1"/>
          </p:cNvSpPr>
          <p:nvPr>
            <p:ph type="title"/>
          </p:nvPr>
        </p:nvSpPr>
        <p:spPr>
          <a:xfrm>
            <a:off x="720000" y="619200"/>
            <a:ext cx="10728322" cy="673152"/>
          </a:xfrm>
        </p:spPr>
        <p:txBody>
          <a:bodyPr/>
          <a:lstStyle/>
          <a:p>
            <a:pPr algn="ctr"/>
            <a:r>
              <a:rPr lang="en-US" dirty="0"/>
              <a:t>Earliest Sources</a:t>
            </a:r>
          </a:p>
        </p:txBody>
      </p:sp>
      <p:sp>
        <p:nvSpPr>
          <p:cNvPr id="3" name="Content Placeholder 2">
            <a:extLst>
              <a:ext uri="{FF2B5EF4-FFF2-40B4-BE49-F238E27FC236}">
                <a16:creationId xmlns:a16="http://schemas.microsoft.com/office/drawing/2014/main" id="{94554950-78E2-7E47-BA45-59FB8208F3D6}"/>
              </a:ext>
            </a:extLst>
          </p:cNvPr>
          <p:cNvSpPr>
            <a:spLocks noGrp="1"/>
          </p:cNvSpPr>
          <p:nvPr>
            <p:ph idx="1"/>
          </p:nvPr>
        </p:nvSpPr>
        <p:spPr>
          <a:xfrm>
            <a:off x="720000" y="1292352"/>
            <a:ext cx="10728325" cy="4476623"/>
          </a:xfrm>
        </p:spPr>
        <p:txBody>
          <a:bodyPr/>
          <a:lstStyle/>
          <a:p>
            <a:r>
              <a:rPr lang="en-US" dirty="0"/>
              <a:t>In the 3</a:t>
            </a:r>
            <a:r>
              <a:rPr lang="en-US" baseline="30000" dirty="0"/>
              <a:t>rd</a:t>
            </a:r>
            <a:r>
              <a:rPr lang="en-US" dirty="0"/>
              <a:t> century AH, Abdul al-Malik Ibn Hisham (d. 218 AH) summarized the work of Ibn </a:t>
            </a:r>
            <a:r>
              <a:rPr lang="en-US" dirty="0" err="1"/>
              <a:t>Ishaaq</a:t>
            </a:r>
            <a:r>
              <a:rPr lang="en-US" dirty="0"/>
              <a:t>. </a:t>
            </a:r>
          </a:p>
          <a:p>
            <a:pPr algn="ctr"/>
            <a:r>
              <a:rPr lang="en-US" dirty="0"/>
              <a:t>He removed the history of previous prophets and focused only on the life of the Prophet.</a:t>
            </a:r>
          </a:p>
          <a:p>
            <a:r>
              <a:rPr lang="en-US" dirty="0"/>
              <a:t>In the preface, Ibn Hisham writes:</a:t>
            </a:r>
          </a:p>
          <a:p>
            <a:pPr marL="0" indent="0" algn="ctr">
              <a:buNone/>
            </a:pPr>
            <a:r>
              <a:rPr lang="ar-AE" dirty="0"/>
              <a:t>وتارك بعض ما ذكره ابن إسحاق في هذا الكتاب، مما ليس لرسول الله صلى الله عليه وسلم فيه ذكر. ولا نزل فيه من القرآن شيء، وليس سببا لشيء من هذا الكتاب، ولا تفسيرا له، ولا شاهدا عليه، لما ذكرت من الاختصار، وأشعارا ذكرها لم أر أحدا من أهل العلم بالشعر يعرفها، وأشياء بعضها يشنع الحديث به، وبعض يسوء بعض الناس ذكره</a:t>
            </a:r>
            <a:endParaRPr lang="en-US" dirty="0"/>
          </a:p>
        </p:txBody>
      </p:sp>
    </p:spTree>
    <p:extLst>
      <p:ext uri="{BB962C8B-B14F-4D97-AF65-F5344CB8AC3E}">
        <p14:creationId xmlns:p14="http://schemas.microsoft.com/office/powerpoint/2010/main" val="30508139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DD653-969E-884F-A6AB-0780282F731C}"/>
              </a:ext>
            </a:extLst>
          </p:cNvPr>
          <p:cNvSpPr>
            <a:spLocks noGrp="1"/>
          </p:cNvSpPr>
          <p:nvPr>
            <p:ph type="title"/>
          </p:nvPr>
        </p:nvSpPr>
        <p:spPr>
          <a:xfrm>
            <a:off x="720000" y="619200"/>
            <a:ext cx="10728322" cy="892608"/>
          </a:xfrm>
        </p:spPr>
        <p:txBody>
          <a:bodyPr/>
          <a:lstStyle/>
          <a:p>
            <a:pPr algn="ctr"/>
            <a:r>
              <a:rPr lang="en-US" dirty="0"/>
              <a:t>Earliest Sources</a:t>
            </a:r>
          </a:p>
        </p:txBody>
      </p:sp>
      <p:sp>
        <p:nvSpPr>
          <p:cNvPr id="3" name="Content Placeholder 2">
            <a:extLst>
              <a:ext uri="{FF2B5EF4-FFF2-40B4-BE49-F238E27FC236}">
                <a16:creationId xmlns:a16="http://schemas.microsoft.com/office/drawing/2014/main" id="{3C0EB9FC-3223-D94D-94E0-D58AE4631AF8}"/>
              </a:ext>
            </a:extLst>
          </p:cNvPr>
          <p:cNvSpPr>
            <a:spLocks noGrp="1"/>
          </p:cNvSpPr>
          <p:nvPr>
            <p:ph idx="1"/>
          </p:nvPr>
        </p:nvSpPr>
        <p:spPr>
          <a:xfrm>
            <a:off x="720000" y="1182624"/>
            <a:ext cx="10728325" cy="4586351"/>
          </a:xfrm>
        </p:spPr>
        <p:txBody>
          <a:bodyPr/>
          <a:lstStyle/>
          <a:p>
            <a:r>
              <a:rPr lang="en-CA" dirty="0"/>
              <a:t>Ibn Hisham explains in the preface of the work, the criteria by which he made his choice from the original work of Ibn </a:t>
            </a:r>
            <a:r>
              <a:rPr lang="en-CA" dirty="0" err="1"/>
              <a:t>Ishaq</a:t>
            </a:r>
            <a:r>
              <a:rPr lang="en-CA" dirty="0"/>
              <a:t>.</a:t>
            </a:r>
          </a:p>
          <a:p>
            <a:r>
              <a:rPr lang="en-CA" dirty="0"/>
              <a:t>Accordingly, Ibn Hisham omits stories from </a:t>
            </a:r>
            <a:r>
              <a:rPr lang="en-CA" dirty="0" err="1"/>
              <a:t>seerah</a:t>
            </a:r>
            <a:r>
              <a:rPr lang="en-CA" i="1" dirty="0"/>
              <a:t> </a:t>
            </a:r>
            <a:r>
              <a:rPr lang="en-CA" dirty="0"/>
              <a:t>that contain no mention of </a:t>
            </a:r>
            <a:r>
              <a:rPr lang="en-CA" dirty="0" err="1"/>
              <a:t>Muḥammad</a:t>
            </a:r>
            <a:r>
              <a:rPr lang="en-CA" dirty="0"/>
              <a:t>, certain poems that were unknown to expert poets, …and offensive passages that could offend certain readers…”</a:t>
            </a:r>
          </a:p>
          <a:p>
            <a:r>
              <a:rPr lang="en-CA" dirty="0"/>
              <a:t>One example of an omission that accommodates the Abbasids is the fact that Ibn Hisham does not mention al-Abbas, the uncle of the Prophet, as one of the captives during the Battle of </a:t>
            </a:r>
            <a:r>
              <a:rPr lang="en-CA" dirty="0" err="1"/>
              <a:t>Badr</a:t>
            </a:r>
            <a:r>
              <a:rPr lang="en-CA" dirty="0"/>
              <a:t>. </a:t>
            </a:r>
          </a:p>
          <a:p>
            <a:r>
              <a:rPr lang="en-CA" dirty="0"/>
              <a:t>Ibn Hisham also makes no mention of the Tradition of the House </a:t>
            </a:r>
            <a:r>
              <a:rPr lang="ar-AE" dirty="0"/>
              <a:t>حديث الدار</a:t>
            </a:r>
            <a:endParaRPr lang="en-US" dirty="0"/>
          </a:p>
        </p:txBody>
      </p:sp>
    </p:spTree>
    <p:extLst>
      <p:ext uri="{BB962C8B-B14F-4D97-AF65-F5344CB8AC3E}">
        <p14:creationId xmlns:p14="http://schemas.microsoft.com/office/powerpoint/2010/main" val="34701440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3E134-F7F6-BD48-B8A8-F112A7E3C346}"/>
              </a:ext>
            </a:extLst>
          </p:cNvPr>
          <p:cNvSpPr>
            <a:spLocks noGrp="1"/>
          </p:cNvSpPr>
          <p:nvPr>
            <p:ph type="title"/>
          </p:nvPr>
        </p:nvSpPr>
        <p:spPr>
          <a:xfrm>
            <a:off x="720000" y="619200"/>
            <a:ext cx="10728322" cy="941376"/>
          </a:xfrm>
        </p:spPr>
        <p:txBody>
          <a:bodyPr>
            <a:normAutofit fontScale="90000"/>
          </a:bodyPr>
          <a:lstStyle/>
          <a:p>
            <a:pPr algn="ctr"/>
            <a:r>
              <a:rPr lang="en-US" dirty="0"/>
              <a:t>The Challenges with Reconstructing the Prophet’s Biography </a:t>
            </a:r>
          </a:p>
        </p:txBody>
      </p:sp>
      <p:sp>
        <p:nvSpPr>
          <p:cNvPr id="3" name="Content Placeholder 2">
            <a:extLst>
              <a:ext uri="{FF2B5EF4-FFF2-40B4-BE49-F238E27FC236}">
                <a16:creationId xmlns:a16="http://schemas.microsoft.com/office/drawing/2014/main" id="{57FC8545-B14B-B440-8100-8635003BCC96}"/>
              </a:ext>
            </a:extLst>
          </p:cNvPr>
          <p:cNvSpPr>
            <a:spLocks noGrp="1"/>
          </p:cNvSpPr>
          <p:nvPr>
            <p:ph idx="1"/>
          </p:nvPr>
        </p:nvSpPr>
        <p:spPr>
          <a:xfrm>
            <a:off x="720000" y="1316736"/>
            <a:ext cx="10728325" cy="4452239"/>
          </a:xfrm>
        </p:spPr>
        <p:txBody>
          <a:bodyPr/>
          <a:lstStyle/>
          <a:p>
            <a:r>
              <a:rPr lang="en-US" dirty="0"/>
              <a:t>1. Caliphs after the death of the Prophet imposed a ban on written hadith. Thus, for nearly a century, there were was no written record of hadith, except for those who kept personal records.</a:t>
            </a:r>
          </a:p>
          <a:p>
            <a:r>
              <a:rPr lang="en-US" dirty="0"/>
              <a:t>2. Due to this ban, those who wished to write the biography of the Prophet had to rely on the oral transmission of second-generation Muslims.</a:t>
            </a:r>
          </a:p>
          <a:p>
            <a:r>
              <a:rPr lang="en-US" dirty="0"/>
              <a:t>3. Those who came to power after the Prophet, especially the Umayyads, had a vested interest in defaming the Prophet. </a:t>
            </a:r>
          </a:p>
          <a:p>
            <a:r>
              <a:rPr lang="en-US" dirty="0"/>
              <a:t>4. Mass fabrication of Prophetic traditions.</a:t>
            </a:r>
          </a:p>
        </p:txBody>
      </p:sp>
    </p:spTree>
    <p:extLst>
      <p:ext uri="{BB962C8B-B14F-4D97-AF65-F5344CB8AC3E}">
        <p14:creationId xmlns:p14="http://schemas.microsoft.com/office/powerpoint/2010/main" val="41223112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F5A5E-FF67-A949-AA10-E52E6E16796B}"/>
              </a:ext>
            </a:extLst>
          </p:cNvPr>
          <p:cNvSpPr>
            <a:spLocks noGrp="1"/>
          </p:cNvSpPr>
          <p:nvPr>
            <p:ph type="title"/>
          </p:nvPr>
        </p:nvSpPr>
        <p:spPr>
          <a:xfrm>
            <a:off x="731839" y="692352"/>
            <a:ext cx="10728322" cy="807264"/>
          </a:xfrm>
        </p:spPr>
        <p:txBody>
          <a:bodyPr>
            <a:normAutofit/>
          </a:bodyPr>
          <a:lstStyle/>
          <a:p>
            <a:pPr algn="ctr"/>
            <a:r>
              <a:rPr lang="en-US" sz="2900" dirty="0"/>
              <a:t>The Challenges with Reconstructing the Prophet’s Biography </a:t>
            </a:r>
          </a:p>
        </p:txBody>
      </p:sp>
      <p:sp>
        <p:nvSpPr>
          <p:cNvPr id="3" name="Content Placeholder 2">
            <a:extLst>
              <a:ext uri="{FF2B5EF4-FFF2-40B4-BE49-F238E27FC236}">
                <a16:creationId xmlns:a16="http://schemas.microsoft.com/office/drawing/2014/main" id="{1AB209CB-4EE4-8440-96C8-82A954EE7152}"/>
              </a:ext>
            </a:extLst>
          </p:cNvPr>
          <p:cNvSpPr>
            <a:spLocks noGrp="1"/>
          </p:cNvSpPr>
          <p:nvPr>
            <p:ph idx="1"/>
          </p:nvPr>
        </p:nvSpPr>
        <p:spPr>
          <a:xfrm>
            <a:off x="720000" y="1499616"/>
            <a:ext cx="10728325" cy="4269359"/>
          </a:xfrm>
        </p:spPr>
        <p:txBody>
          <a:bodyPr/>
          <a:lstStyle/>
          <a:p>
            <a:r>
              <a:rPr lang="en-US" dirty="0"/>
              <a:t>An example of fabricated stories relating to the Prophet:</a:t>
            </a:r>
          </a:p>
          <a:p>
            <a:pPr lvl="1"/>
            <a:r>
              <a:rPr lang="en-US" dirty="0"/>
              <a:t>During the period in which the writing of hadith was banned, we have the influence of other religious traditions. For example, the Jewish influence by </a:t>
            </a:r>
            <a:r>
              <a:rPr lang="en-US" dirty="0" err="1"/>
              <a:t>Ka’ab</a:t>
            </a:r>
            <a:r>
              <a:rPr lang="en-US" dirty="0"/>
              <a:t> al-</a:t>
            </a:r>
            <a:r>
              <a:rPr lang="en-US" dirty="0" err="1"/>
              <a:t>Ahbaar</a:t>
            </a:r>
            <a:r>
              <a:rPr lang="en-US" dirty="0"/>
              <a:t>, who was originally a Jewish man who had great knowledge of the Bible and Old testament. He would spread his own hadith. During the ban, he was given free reign, especially by the second Caliph to speak and share his stories and ideas. </a:t>
            </a:r>
          </a:p>
          <a:p>
            <a:r>
              <a:rPr lang="en-US" dirty="0"/>
              <a:t>This had a negative impact on the way Muslims understood the Prophet.</a:t>
            </a:r>
          </a:p>
          <a:p>
            <a:endParaRPr lang="en-US" dirty="0"/>
          </a:p>
        </p:txBody>
      </p:sp>
    </p:spTree>
    <p:extLst>
      <p:ext uri="{BB962C8B-B14F-4D97-AF65-F5344CB8AC3E}">
        <p14:creationId xmlns:p14="http://schemas.microsoft.com/office/powerpoint/2010/main" val="1419458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6C481-9F20-4C4D-896B-59697377E737}"/>
              </a:ext>
            </a:extLst>
          </p:cNvPr>
          <p:cNvSpPr>
            <a:spLocks noGrp="1"/>
          </p:cNvSpPr>
          <p:nvPr>
            <p:ph type="title"/>
          </p:nvPr>
        </p:nvSpPr>
        <p:spPr>
          <a:xfrm>
            <a:off x="720000" y="619200"/>
            <a:ext cx="10728322" cy="965760"/>
          </a:xfrm>
        </p:spPr>
        <p:txBody>
          <a:bodyPr/>
          <a:lstStyle/>
          <a:p>
            <a:pPr algn="ctr"/>
            <a:r>
              <a:rPr lang="en-US" dirty="0"/>
              <a:t>Sources for Reconstructing the </a:t>
            </a:r>
            <a:r>
              <a:rPr lang="en-US" dirty="0" err="1"/>
              <a:t>Seerah</a:t>
            </a:r>
            <a:endParaRPr lang="en-US" dirty="0"/>
          </a:p>
        </p:txBody>
      </p:sp>
      <p:sp>
        <p:nvSpPr>
          <p:cNvPr id="3" name="Content Placeholder 2">
            <a:extLst>
              <a:ext uri="{FF2B5EF4-FFF2-40B4-BE49-F238E27FC236}">
                <a16:creationId xmlns:a16="http://schemas.microsoft.com/office/drawing/2014/main" id="{6F92F164-BBD9-E145-92A1-1178228F1B30}"/>
              </a:ext>
            </a:extLst>
          </p:cNvPr>
          <p:cNvSpPr>
            <a:spLocks noGrp="1"/>
          </p:cNvSpPr>
          <p:nvPr>
            <p:ph idx="1"/>
          </p:nvPr>
        </p:nvSpPr>
        <p:spPr>
          <a:xfrm>
            <a:off x="720000" y="1377696"/>
            <a:ext cx="10728325" cy="4391279"/>
          </a:xfrm>
        </p:spPr>
        <p:txBody>
          <a:bodyPr/>
          <a:lstStyle/>
          <a:p>
            <a:r>
              <a:rPr lang="en-US" b="1" dirty="0"/>
              <a:t>1. The Holy Quran: </a:t>
            </a:r>
            <a:r>
              <a:rPr lang="en-US" dirty="0"/>
              <a:t>The Quran represents 23 years of the Prophet’s life. In fact, there are verses that even refer to his childhood and upbringing. </a:t>
            </a:r>
          </a:p>
          <a:p>
            <a:r>
              <a:rPr lang="en-US" dirty="0"/>
              <a:t>Everything mentioned in the books of </a:t>
            </a:r>
            <a:r>
              <a:rPr lang="en-US" dirty="0" err="1"/>
              <a:t>seerah</a:t>
            </a:r>
            <a:r>
              <a:rPr lang="en-US" dirty="0"/>
              <a:t> must conform to the word of God, especially the verses that state:</a:t>
            </a:r>
          </a:p>
          <a:p>
            <a:pPr marL="0" indent="0" algn="ctr">
              <a:buNone/>
            </a:pPr>
            <a:r>
              <a:rPr lang="ar-AE" b="1" dirty="0"/>
              <a:t>وَإِنَّكَ لَعَلى خُلُقٍ عَظِيمٍ</a:t>
            </a:r>
            <a:endParaRPr lang="en-US" b="1" dirty="0"/>
          </a:p>
          <a:p>
            <a:pPr marL="0" indent="0" algn="ctr">
              <a:buNone/>
            </a:pPr>
            <a:r>
              <a:rPr lang="en-CA" i="1" dirty="0"/>
              <a:t>“And indeed you are upon an exalted standard of character.” </a:t>
            </a:r>
            <a:r>
              <a:rPr lang="en-CA" dirty="0"/>
              <a:t>Quran 68:4</a:t>
            </a:r>
            <a:endParaRPr lang="en-US" b="1" dirty="0"/>
          </a:p>
          <a:p>
            <a:pPr marL="0" indent="0" algn="ctr">
              <a:buNone/>
            </a:pPr>
            <a:r>
              <a:rPr lang="ar-AE" b="1" dirty="0"/>
              <a:t>َمَا أَرْسَلْنَاكَ إِلَّا رَحْمَةً لِّلْعَالَمِينَ</a:t>
            </a:r>
            <a:endParaRPr lang="en-US" b="1" dirty="0"/>
          </a:p>
          <a:p>
            <a:pPr marL="0" indent="0" algn="ctr">
              <a:buNone/>
            </a:pPr>
            <a:r>
              <a:rPr lang="en-US" i="1" dirty="0"/>
              <a:t>“And We have not sent you but as a mercy to the worlds.</a:t>
            </a:r>
            <a:r>
              <a:rPr lang="en-US" dirty="0"/>
              <a:t>” Quran 21:107</a:t>
            </a:r>
          </a:p>
          <a:p>
            <a:pPr marL="0" indent="0" algn="ctr">
              <a:buNone/>
            </a:pPr>
            <a:endParaRPr lang="en-US" dirty="0"/>
          </a:p>
        </p:txBody>
      </p:sp>
    </p:spTree>
    <p:extLst>
      <p:ext uri="{BB962C8B-B14F-4D97-AF65-F5344CB8AC3E}">
        <p14:creationId xmlns:p14="http://schemas.microsoft.com/office/powerpoint/2010/main" val="247385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DE51D-D7C6-DF4C-8198-9CA9EB130CC4}"/>
              </a:ext>
            </a:extLst>
          </p:cNvPr>
          <p:cNvSpPr>
            <a:spLocks noGrp="1"/>
          </p:cNvSpPr>
          <p:nvPr>
            <p:ph type="title"/>
          </p:nvPr>
        </p:nvSpPr>
        <p:spPr>
          <a:xfrm>
            <a:off x="720000" y="619200"/>
            <a:ext cx="10728322" cy="819456"/>
          </a:xfrm>
        </p:spPr>
        <p:txBody>
          <a:bodyPr/>
          <a:lstStyle/>
          <a:p>
            <a:pPr algn="ctr"/>
            <a:r>
              <a:rPr lang="en-US" dirty="0"/>
              <a:t>The Significance of the </a:t>
            </a:r>
            <a:r>
              <a:rPr lang="en-US" dirty="0" err="1"/>
              <a:t>Seerah</a:t>
            </a:r>
            <a:endParaRPr lang="en-US" dirty="0"/>
          </a:p>
        </p:txBody>
      </p:sp>
      <p:sp>
        <p:nvSpPr>
          <p:cNvPr id="3" name="Content Placeholder 2">
            <a:extLst>
              <a:ext uri="{FF2B5EF4-FFF2-40B4-BE49-F238E27FC236}">
                <a16:creationId xmlns:a16="http://schemas.microsoft.com/office/drawing/2014/main" id="{B1229424-29A2-2A4F-9B80-ABD04C08BC24}"/>
              </a:ext>
            </a:extLst>
          </p:cNvPr>
          <p:cNvSpPr>
            <a:spLocks noGrp="1"/>
          </p:cNvSpPr>
          <p:nvPr>
            <p:ph idx="1"/>
          </p:nvPr>
        </p:nvSpPr>
        <p:spPr>
          <a:xfrm>
            <a:off x="720000" y="1438656"/>
            <a:ext cx="10728325" cy="4330319"/>
          </a:xfrm>
        </p:spPr>
        <p:txBody>
          <a:bodyPr/>
          <a:lstStyle/>
          <a:p>
            <a:r>
              <a:rPr lang="en-US" dirty="0"/>
              <a:t>Studying the life of the Prophet is important for both Muslims and non-Muslims alike.</a:t>
            </a:r>
          </a:p>
          <a:p>
            <a:r>
              <a:rPr lang="en-US" b="1" dirty="0"/>
              <a:t>1. For non-Muslims: </a:t>
            </a:r>
            <a:r>
              <a:rPr lang="en-US" dirty="0"/>
              <a:t>he is the founder of one of the world’s major religions with over 1.5 billion adherents. </a:t>
            </a:r>
          </a:p>
          <a:p>
            <a:r>
              <a:rPr lang="en-US" dirty="0"/>
              <a:t>Michael Hart has a book titled “The 100: A ranking of the most influential persons in history” in which he writes:</a:t>
            </a:r>
          </a:p>
          <a:p>
            <a:pPr marL="0" indent="0" algn="ctr">
              <a:buNone/>
            </a:pPr>
            <a:r>
              <a:rPr lang="en-US" i="1" dirty="0"/>
              <a:t>“My choice of Muhammad to lead the list of the world's most influential persons may surprise some readers and may be questioned by others, but he was the only man in history who was supremely successful on both the religious and secular levels…”</a:t>
            </a:r>
            <a:endParaRPr lang="en-US" dirty="0"/>
          </a:p>
          <a:p>
            <a:endParaRPr lang="en-US" dirty="0"/>
          </a:p>
          <a:p>
            <a:endParaRPr lang="en-US" dirty="0"/>
          </a:p>
          <a:p>
            <a:endParaRPr lang="en-US" dirty="0"/>
          </a:p>
        </p:txBody>
      </p:sp>
    </p:spTree>
    <p:extLst>
      <p:ext uri="{BB962C8B-B14F-4D97-AF65-F5344CB8AC3E}">
        <p14:creationId xmlns:p14="http://schemas.microsoft.com/office/powerpoint/2010/main" val="30427244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E4F5C-B5C4-8847-933E-2B5BA3B013FA}"/>
              </a:ext>
            </a:extLst>
          </p:cNvPr>
          <p:cNvSpPr>
            <a:spLocks noGrp="1"/>
          </p:cNvSpPr>
          <p:nvPr>
            <p:ph type="title"/>
          </p:nvPr>
        </p:nvSpPr>
        <p:spPr>
          <a:xfrm>
            <a:off x="720000" y="619200"/>
            <a:ext cx="10728322" cy="612192"/>
          </a:xfrm>
        </p:spPr>
        <p:txBody>
          <a:bodyPr/>
          <a:lstStyle/>
          <a:p>
            <a:pPr algn="ctr"/>
            <a:r>
              <a:rPr lang="en-US" dirty="0"/>
              <a:t>Sources for Reconstructing the </a:t>
            </a:r>
            <a:r>
              <a:rPr lang="en-US" dirty="0" err="1"/>
              <a:t>Seerah</a:t>
            </a:r>
            <a:endParaRPr lang="en-US" dirty="0"/>
          </a:p>
        </p:txBody>
      </p:sp>
      <p:sp>
        <p:nvSpPr>
          <p:cNvPr id="3" name="Content Placeholder 2">
            <a:extLst>
              <a:ext uri="{FF2B5EF4-FFF2-40B4-BE49-F238E27FC236}">
                <a16:creationId xmlns:a16="http://schemas.microsoft.com/office/drawing/2014/main" id="{356A72EB-93AC-524B-98D2-BE926CF485B4}"/>
              </a:ext>
            </a:extLst>
          </p:cNvPr>
          <p:cNvSpPr>
            <a:spLocks noGrp="1"/>
          </p:cNvSpPr>
          <p:nvPr>
            <p:ph idx="1"/>
          </p:nvPr>
        </p:nvSpPr>
        <p:spPr>
          <a:xfrm>
            <a:off x="720000" y="1231392"/>
            <a:ext cx="10728325" cy="4537583"/>
          </a:xfrm>
        </p:spPr>
        <p:txBody>
          <a:bodyPr/>
          <a:lstStyle/>
          <a:p>
            <a:r>
              <a:rPr lang="en-US" dirty="0"/>
              <a:t>Examples of hadith which are inconsistent with the Quranic description of the Prophet’s exalted character:</a:t>
            </a:r>
          </a:p>
          <a:p>
            <a:endParaRPr lang="en-US" dirty="0"/>
          </a:p>
          <a:p>
            <a:pPr marL="0" indent="0" algn="ctr" rtl="1">
              <a:buNone/>
            </a:pPr>
            <a:r>
              <a:rPr lang="ar-AE" dirty="0"/>
              <a:t>انَ رَسُولُ اللَّهِ صلى الله عليه وسلم مُضْطَجِعًا فِي بَيْتِي كَاشِفًا عَنْ فَخِذَيْهِ أَوْ سَاقَيْهِ فَاسْتَأْذَنَ أَبُو بَكْرٍ فَأَذِنَ لَهُ وَهُوَ عَلَى تِلْكَ الْحَالِ فَتَحَدَّثَ ثُمَّ اسْتَأْذَنَ عُمَرُ فَأَذِنَ لَهُ وَهُوَ كَذَلِكَ فَتَحَدَّثَ ثُمَّ اسْتَأْذَنَ عُثْمَانُ فَجَلَسَ رَسُولُ اللَّهِ صلى الله عليه وسلم وَسَوَّى ثِيَابَهُ - قَالَ مُحَمَّدٌ وَلاَ أَقُولُ ذَلِكَ فِي يَوْمٍ وَاحِدٍ - فَدَخَلَ فَتَحَدَّثَ فَلَمَّا خَرَجَ قَالَتْ عَائِشَةُ دَخَلَ أَبُو بَكْرٍ فَلَمْ تَهْتَشَّ لَهُ وَلَمْ تُبَالِهِ ثُمَّ دَخَلَ عُمَرُ فَلَمْ تَهْتَشَّ لَهُ وَلَمْ تُبَالِهِ ثُمَّ دَخَلَ عُثْمَانُ فَجَلَسْتَ وَسَوَّيْتَ ثِيَابَكَ فَقَالَ ‏ "‏ أَلاَ أَسْتَحِي مِنْ رَجُلٍ تَسْتَحِي مِنْهُ الْمَلاَئِكَةُ ‏"‏ ‏.‏</a:t>
            </a:r>
          </a:p>
          <a:p>
            <a:pPr marL="0" indent="0">
              <a:buNone/>
            </a:pPr>
            <a:br>
              <a:rPr lang="ar-AE" dirty="0"/>
            </a:br>
            <a:endParaRPr lang="en-US" dirty="0"/>
          </a:p>
        </p:txBody>
      </p:sp>
    </p:spTree>
    <p:extLst>
      <p:ext uri="{BB962C8B-B14F-4D97-AF65-F5344CB8AC3E}">
        <p14:creationId xmlns:p14="http://schemas.microsoft.com/office/powerpoint/2010/main" val="32368519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5116D-04A3-F749-8983-C524A11D0B3A}"/>
              </a:ext>
            </a:extLst>
          </p:cNvPr>
          <p:cNvSpPr>
            <a:spLocks noGrp="1"/>
          </p:cNvSpPr>
          <p:nvPr>
            <p:ph type="title"/>
          </p:nvPr>
        </p:nvSpPr>
        <p:spPr>
          <a:xfrm>
            <a:off x="720000" y="619200"/>
            <a:ext cx="10728322" cy="636576"/>
          </a:xfrm>
        </p:spPr>
        <p:txBody>
          <a:bodyPr/>
          <a:lstStyle/>
          <a:p>
            <a:pPr algn="ctr"/>
            <a:r>
              <a:rPr lang="en-US" dirty="0"/>
              <a:t>Sources for Reconstructing the </a:t>
            </a:r>
            <a:r>
              <a:rPr lang="en-US" dirty="0" err="1"/>
              <a:t>Seerah</a:t>
            </a:r>
            <a:endParaRPr lang="en-US" dirty="0"/>
          </a:p>
        </p:txBody>
      </p:sp>
      <p:sp>
        <p:nvSpPr>
          <p:cNvPr id="3" name="Content Placeholder 2">
            <a:extLst>
              <a:ext uri="{FF2B5EF4-FFF2-40B4-BE49-F238E27FC236}">
                <a16:creationId xmlns:a16="http://schemas.microsoft.com/office/drawing/2014/main" id="{3CEAF1F1-4F81-F24C-9CAF-C9AFD35B92B5}"/>
              </a:ext>
            </a:extLst>
          </p:cNvPr>
          <p:cNvSpPr>
            <a:spLocks noGrp="1"/>
          </p:cNvSpPr>
          <p:nvPr>
            <p:ph idx="1"/>
          </p:nvPr>
        </p:nvSpPr>
        <p:spPr>
          <a:xfrm>
            <a:off x="720000" y="1255776"/>
            <a:ext cx="10728325" cy="4513199"/>
          </a:xfrm>
        </p:spPr>
        <p:txBody>
          <a:bodyPr/>
          <a:lstStyle/>
          <a:p>
            <a:pPr marL="0" indent="0" algn="ctr">
              <a:buNone/>
            </a:pPr>
            <a:r>
              <a:rPr lang="en-US" dirty="0"/>
              <a:t>“God’s Messenger </a:t>
            </a:r>
            <a:r>
              <a:rPr lang="en-CA" dirty="0"/>
              <a:t>was lying in the bed in my apartment with his thigh uncovered and Abu Bakr sought permission to enter. It was given to him and he conversed in the same very state (the Prophet's thigh uncovered). Then Umar sought permission for entering and it was given to him and he conversed in that very state. Then Uthman sought permission to enter; </a:t>
            </a:r>
            <a:r>
              <a:rPr lang="en-US" dirty="0"/>
              <a:t>God’s Messenger sat </a:t>
            </a:r>
            <a:r>
              <a:rPr lang="en-CA" dirty="0"/>
              <a:t>down and he set right his clothes. Muhammad (one of the narrators) said: I do not say that it happened on the same day. He (Uthman) then entered and conversed and as he went out, Aisha said: Abu Bakr entered and you did not stir and did not observe much care (in arranging your clothes), then Umar entered and you did not stir and did not arrange your clothes, then Uthman entered and you got up and set your clothes right, so he said: Should I not show modesty to one whom even the Angels show modesty.”</a:t>
            </a:r>
          </a:p>
          <a:p>
            <a:pPr marL="0" indent="0">
              <a:buNone/>
            </a:pPr>
            <a:r>
              <a:rPr lang="en-CA" dirty="0"/>
              <a:t>Source: Sahih Muslim</a:t>
            </a:r>
            <a:endParaRPr lang="en-US" dirty="0"/>
          </a:p>
        </p:txBody>
      </p:sp>
    </p:spTree>
    <p:extLst>
      <p:ext uri="{BB962C8B-B14F-4D97-AF65-F5344CB8AC3E}">
        <p14:creationId xmlns:p14="http://schemas.microsoft.com/office/powerpoint/2010/main" val="37220525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4B420-EDDE-9247-BEB3-3C82C86018CD}"/>
              </a:ext>
            </a:extLst>
          </p:cNvPr>
          <p:cNvSpPr>
            <a:spLocks noGrp="1"/>
          </p:cNvSpPr>
          <p:nvPr>
            <p:ph type="title"/>
          </p:nvPr>
        </p:nvSpPr>
        <p:spPr>
          <a:xfrm>
            <a:off x="720000" y="619200"/>
            <a:ext cx="10728322" cy="636576"/>
          </a:xfrm>
        </p:spPr>
        <p:txBody>
          <a:bodyPr/>
          <a:lstStyle/>
          <a:p>
            <a:pPr algn="ctr"/>
            <a:r>
              <a:rPr lang="en-US" dirty="0"/>
              <a:t>Sources for Reconstructing the </a:t>
            </a:r>
            <a:r>
              <a:rPr lang="en-US" dirty="0" err="1"/>
              <a:t>Seerah</a:t>
            </a:r>
            <a:endParaRPr lang="en-US" dirty="0"/>
          </a:p>
        </p:txBody>
      </p:sp>
      <p:sp>
        <p:nvSpPr>
          <p:cNvPr id="3" name="Content Placeholder 2">
            <a:extLst>
              <a:ext uri="{FF2B5EF4-FFF2-40B4-BE49-F238E27FC236}">
                <a16:creationId xmlns:a16="http://schemas.microsoft.com/office/drawing/2014/main" id="{257CB1BA-A427-534E-94A3-FD676ECB2C2E}"/>
              </a:ext>
            </a:extLst>
          </p:cNvPr>
          <p:cNvSpPr>
            <a:spLocks noGrp="1"/>
          </p:cNvSpPr>
          <p:nvPr>
            <p:ph idx="1"/>
          </p:nvPr>
        </p:nvSpPr>
        <p:spPr>
          <a:xfrm>
            <a:off x="720000" y="1255776"/>
            <a:ext cx="10728325" cy="4513199"/>
          </a:xfrm>
        </p:spPr>
        <p:txBody>
          <a:bodyPr>
            <a:normAutofit/>
          </a:bodyPr>
          <a:lstStyle/>
          <a:p>
            <a:pPr marL="0" indent="0" algn="ctr" rtl="1">
              <a:buNone/>
            </a:pPr>
            <a:r>
              <a:rPr lang="ar-AE" dirty="0"/>
              <a:t>عَنْ حُذَيْفَةَ، قَالَ رَأَيْتُنِي أَنَا وَالنَّبِيُّ، صلى الله عليه وسلم نَتَمَاشَى، فَأَتَى سُبَاطَةَ قَوْمٍ خَلْفَ حَائِطٍ، فَقَامَ كَمَا يَقُومُ أَحَدُكُمْ فَبَالَ، فَانْتَبَذْتُ مِنْهُ، فَأَشَارَ إِلَىَّ فَجِئْتُهُ، فَقُمْتُ عِنْدَ عَقِبِهِ حَتَّى فَرَغَ‏.‏</a:t>
            </a:r>
            <a:endParaRPr lang="en-US" dirty="0"/>
          </a:p>
          <a:p>
            <a:pPr marL="0" indent="0" algn="ctr" rtl="1">
              <a:buNone/>
            </a:pPr>
            <a:endParaRPr lang="en-US" dirty="0"/>
          </a:p>
          <a:p>
            <a:pPr marL="0" indent="0" algn="ctr" rtl="1">
              <a:buNone/>
            </a:pPr>
            <a:r>
              <a:rPr lang="en-CA" dirty="0" err="1"/>
              <a:t>Hudhayfa</a:t>
            </a:r>
            <a:r>
              <a:rPr lang="en-CA" dirty="0"/>
              <a:t> narrates: “The Prophet and I walked till we reached the dumps of some people. He stood, as any one of you stands, behind a wall and urinated. I went away, but he beckoned me to come. So I approached him and stood near his back till he finished.”</a:t>
            </a:r>
          </a:p>
          <a:p>
            <a:pPr marL="0" indent="0" algn="ctr" rtl="1">
              <a:buNone/>
            </a:pPr>
            <a:endParaRPr lang="en-CA" dirty="0"/>
          </a:p>
          <a:p>
            <a:pPr marL="0" indent="0" algn="ctr" rtl="1">
              <a:buNone/>
            </a:pPr>
            <a:endParaRPr lang="en-CA" dirty="0"/>
          </a:p>
          <a:p>
            <a:pPr marL="0" indent="0" rtl="1">
              <a:buNone/>
            </a:pPr>
            <a:r>
              <a:rPr lang="en-US" sz="1800" dirty="0"/>
              <a:t>Source: Sahih al-Bukhari </a:t>
            </a:r>
            <a:endParaRPr lang="ar-AE" sz="1800" dirty="0"/>
          </a:p>
        </p:txBody>
      </p:sp>
    </p:spTree>
    <p:extLst>
      <p:ext uri="{BB962C8B-B14F-4D97-AF65-F5344CB8AC3E}">
        <p14:creationId xmlns:p14="http://schemas.microsoft.com/office/powerpoint/2010/main" val="26381319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70A94-F5AE-A240-B8AF-F2AF1661AAA6}"/>
              </a:ext>
            </a:extLst>
          </p:cNvPr>
          <p:cNvSpPr>
            <a:spLocks noGrp="1"/>
          </p:cNvSpPr>
          <p:nvPr>
            <p:ph type="title"/>
          </p:nvPr>
        </p:nvSpPr>
        <p:spPr>
          <a:xfrm>
            <a:off x="720000" y="619200"/>
            <a:ext cx="10728322" cy="795072"/>
          </a:xfrm>
        </p:spPr>
        <p:txBody>
          <a:bodyPr/>
          <a:lstStyle/>
          <a:p>
            <a:pPr algn="ctr"/>
            <a:r>
              <a:rPr lang="en-US" dirty="0"/>
              <a:t>Sources for Reconstructing the </a:t>
            </a:r>
            <a:r>
              <a:rPr lang="en-US" dirty="0" err="1"/>
              <a:t>Seerah</a:t>
            </a:r>
            <a:endParaRPr lang="en-US" dirty="0"/>
          </a:p>
        </p:txBody>
      </p:sp>
      <p:sp>
        <p:nvSpPr>
          <p:cNvPr id="3" name="Content Placeholder 2">
            <a:extLst>
              <a:ext uri="{FF2B5EF4-FFF2-40B4-BE49-F238E27FC236}">
                <a16:creationId xmlns:a16="http://schemas.microsoft.com/office/drawing/2014/main" id="{4C959887-2AE4-F946-A4B3-FFF381018D8F}"/>
              </a:ext>
            </a:extLst>
          </p:cNvPr>
          <p:cNvSpPr>
            <a:spLocks noGrp="1"/>
          </p:cNvSpPr>
          <p:nvPr>
            <p:ph idx="1"/>
          </p:nvPr>
        </p:nvSpPr>
        <p:spPr>
          <a:xfrm>
            <a:off x="720000" y="1414272"/>
            <a:ext cx="10728325" cy="4354703"/>
          </a:xfrm>
        </p:spPr>
        <p:txBody>
          <a:bodyPr/>
          <a:lstStyle/>
          <a:p>
            <a:r>
              <a:rPr lang="en-US" b="1" dirty="0"/>
              <a:t>2. Traditions of the </a:t>
            </a:r>
            <a:r>
              <a:rPr lang="en-US" b="1" dirty="0" err="1"/>
              <a:t>Ahlul</a:t>
            </a:r>
            <a:r>
              <a:rPr lang="en-US" b="1" dirty="0"/>
              <a:t> Bayt: </a:t>
            </a:r>
            <a:r>
              <a:rPr lang="en-US" dirty="0"/>
              <a:t>Traditions about the Prophet serve as snapshots of the Prophet’s life. The most reliable source of information about the Prophet after the Quran is his </a:t>
            </a:r>
            <a:r>
              <a:rPr lang="en-US" dirty="0" err="1"/>
              <a:t>Ahlul</a:t>
            </a:r>
            <a:r>
              <a:rPr lang="en-US" dirty="0"/>
              <a:t> Bayt. This is the only group of people who have been purified and sanctified according to the Quran.</a:t>
            </a:r>
          </a:p>
          <a:p>
            <a:r>
              <a:rPr lang="en-US" dirty="0"/>
              <a:t>Imam Ali says:</a:t>
            </a:r>
          </a:p>
          <a:p>
            <a:pPr marL="0" indent="0" algn="ctr">
              <a:buNone/>
            </a:pPr>
            <a:r>
              <a:rPr lang="ar-AE" dirty="0"/>
              <a:t>وَقَدْ عَلِمْتُمْ مَوْضِعِي مِنْ رَسُولِ اللهِ(صلى الله عليه وآله) بِالْقَرَابَةِ الْقَرِيبَةِ، وَالْمَنْزِلَةِ الْخَصِيصَةِ: وَضَعَنِي فِي حِجْرِهِ وَأَنَا وليدٌ يَضُمُّنِي إِلَى صَدْرِهِ، وَيَكْنُفُنِي فِي فِرَاشِهِ، وَيُمِسُّنِي جَسَدَهُ، وَيُشِمُّنِي عَرْفَهُ، وَكَانَ يَمْضَغُ الشَّيْءَ ثُمَّ يُلْقِمُنِيهِ، وَمَا وَجَدَ لِي كَذْبَةً فِي قَوْل، وَلاَ خَطْلَةً فِي فِعْل.</a:t>
            </a:r>
            <a:endParaRPr lang="en-US" dirty="0"/>
          </a:p>
          <a:p>
            <a:endParaRPr lang="en-US" dirty="0"/>
          </a:p>
          <a:p>
            <a:endParaRPr lang="en-US" dirty="0"/>
          </a:p>
          <a:p>
            <a:endParaRPr lang="en-US" b="1" dirty="0"/>
          </a:p>
        </p:txBody>
      </p:sp>
    </p:spTree>
    <p:extLst>
      <p:ext uri="{BB962C8B-B14F-4D97-AF65-F5344CB8AC3E}">
        <p14:creationId xmlns:p14="http://schemas.microsoft.com/office/powerpoint/2010/main" val="32093827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0A08E-A00D-F445-A470-26CAECEEFA4E}"/>
              </a:ext>
            </a:extLst>
          </p:cNvPr>
          <p:cNvSpPr>
            <a:spLocks noGrp="1"/>
          </p:cNvSpPr>
          <p:nvPr>
            <p:ph type="title"/>
          </p:nvPr>
        </p:nvSpPr>
        <p:spPr>
          <a:xfrm>
            <a:off x="720000" y="619200"/>
            <a:ext cx="10728322" cy="673152"/>
          </a:xfrm>
        </p:spPr>
        <p:txBody>
          <a:bodyPr/>
          <a:lstStyle/>
          <a:p>
            <a:pPr algn="ctr"/>
            <a:r>
              <a:rPr lang="en-US" dirty="0"/>
              <a:t>Sources for Reconstructing the </a:t>
            </a:r>
            <a:r>
              <a:rPr lang="en-US" dirty="0" err="1"/>
              <a:t>Seerah</a:t>
            </a:r>
            <a:endParaRPr lang="en-US" dirty="0"/>
          </a:p>
        </p:txBody>
      </p:sp>
      <p:sp>
        <p:nvSpPr>
          <p:cNvPr id="3" name="Content Placeholder 2">
            <a:extLst>
              <a:ext uri="{FF2B5EF4-FFF2-40B4-BE49-F238E27FC236}">
                <a16:creationId xmlns:a16="http://schemas.microsoft.com/office/drawing/2014/main" id="{31D9A9F4-1BDE-5648-AC04-3B12BC955284}"/>
              </a:ext>
            </a:extLst>
          </p:cNvPr>
          <p:cNvSpPr>
            <a:spLocks noGrp="1"/>
          </p:cNvSpPr>
          <p:nvPr>
            <p:ph idx="1"/>
          </p:nvPr>
        </p:nvSpPr>
        <p:spPr>
          <a:xfrm>
            <a:off x="720000" y="1292352"/>
            <a:ext cx="10728325" cy="4476623"/>
          </a:xfrm>
        </p:spPr>
        <p:txBody>
          <a:bodyPr/>
          <a:lstStyle/>
          <a:p>
            <a:pPr marL="0" indent="0" algn="ctr">
              <a:buNone/>
            </a:pPr>
            <a:endParaRPr lang="en-CA" dirty="0"/>
          </a:p>
          <a:p>
            <a:pPr marL="0" indent="0" algn="ctr">
              <a:buNone/>
            </a:pPr>
            <a:r>
              <a:rPr lang="en-CA" dirty="0"/>
              <a:t>“Certainly, you knew my position of close kinship and special relationship with the Prophet of God . He placed me in his lap and when I was an infant he used to press me to his chest and lay me beside him in his bed, bring his body close to mine and make me smell his fragrance. He used to chew something and then feed me with it. He found no lie in my speaking, nor wrongdoing in any act.”</a:t>
            </a:r>
          </a:p>
          <a:p>
            <a:pPr marL="0" indent="0" algn="ctr">
              <a:buNone/>
            </a:pPr>
            <a:endParaRPr lang="en-CA" dirty="0"/>
          </a:p>
          <a:p>
            <a:pPr marL="0" indent="0" algn="ctr">
              <a:buNone/>
            </a:pPr>
            <a:endParaRPr lang="en-CA" dirty="0"/>
          </a:p>
          <a:p>
            <a:pPr marL="0" indent="0">
              <a:buNone/>
            </a:pPr>
            <a:r>
              <a:rPr lang="en-CA" dirty="0"/>
              <a:t>Source: </a:t>
            </a:r>
            <a:r>
              <a:rPr lang="en-CA" dirty="0" err="1"/>
              <a:t>Nahjulbalagha</a:t>
            </a:r>
            <a:r>
              <a:rPr lang="en-CA" dirty="0"/>
              <a:t>, sermon 192</a:t>
            </a:r>
            <a:endParaRPr lang="en-US" dirty="0"/>
          </a:p>
        </p:txBody>
      </p:sp>
    </p:spTree>
    <p:extLst>
      <p:ext uri="{BB962C8B-B14F-4D97-AF65-F5344CB8AC3E}">
        <p14:creationId xmlns:p14="http://schemas.microsoft.com/office/powerpoint/2010/main" val="34717274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90FD8-E117-0648-AA9D-4F53260AA256}"/>
              </a:ext>
            </a:extLst>
          </p:cNvPr>
          <p:cNvSpPr>
            <a:spLocks noGrp="1"/>
          </p:cNvSpPr>
          <p:nvPr>
            <p:ph type="title"/>
          </p:nvPr>
        </p:nvSpPr>
        <p:spPr>
          <a:xfrm>
            <a:off x="720000" y="619200"/>
            <a:ext cx="10728322" cy="636576"/>
          </a:xfrm>
        </p:spPr>
        <p:txBody>
          <a:bodyPr/>
          <a:lstStyle/>
          <a:p>
            <a:pPr algn="ctr"/>
            <a:r>
              <a:rPr lang="en-US" dirty="0"/>
              <a:t>Sources for Reconstructing the </a:t>
            </a:r>
            <a:r>
              <a:rPr lang="en-US" dirty="0" err="1"/>
              <a:t>Seerah</a:t>
            </a:r>
            <a:endParaRPr lang="en-US" dirty="0"/>
          </a:p>
        </p:txBody>
      </p:sp>
      <p:sp>
        <p:nvSpPr>
          <p:cNvPr id="3" name="Content Placeholder 2">
            <a:extLst>
              <a:ext uri="{FF2B5EF4-FFF2-40B4-BE49-F238E27FC236}">
                <a16:creationId xmlns:a16="http://schemas.microsoft.com/office/drawing/2014/main" id="{9A46E572-3B2E-7F41-83EF-E449AAB3C802}"/>
              </a:ext>
            </a:extLst>
          </p:cNvPr>
          <p:cNvSpPr>
            <a:spLocks noGrp="1"/>
          </p:cNvSpPr>
          <p:nvPr>
            <p:ph idx="1"/>
          </p:nvPr>
        </p:nvSpPr>
        <p:spPr>
          <a:xfrm>
            <a:off x="720000" y="1365504"/>
            <a:ext cx="10728325" cy="4403471"/>
          </a:xfrm>
        </p:spPr>
        <p:txBody>
          <a:bodyPr/>
          <a:lstStyle/>
          <a:p>
            <a:r>
              <a:rPr lang="en-US" b="1" dirty="0"/>
              <a:t>3. Early biographical sources such as Ibn Hisham’s </a:t>
            </a:r>
            <a:r>
              <a:rPr lang="en-US" b="1" dirty="0" err="1"/>
              <a:t>seerah</a:t>
            </a:r>
            <a:r>
              <a:rPr lang="en-US" b="1" dirty="0"/>
              <a:t> etc. Historical accounts of companions, </a:t>
            </a:r>
            <a:r>
              <a:rPr lang="en-US" b="1" dirty="0" err="1"/>
              <a:t>etc</a:t>
            </a:r>
            <a:endParaRPr lang="en-US" b="1" dirty="0"/>
          </a:p>
          <a:p>
            <a:r>
              <a:rPr lang="en-US" b="1" dirty="0"/>
              <a:t>4. The Poetry of Abu Talib</a:t>
            </a:r>
          </a:p>
          <a:p>
            <a:r>
              <a:rPr lang="en-US" dirty="0"/>
              <a:t>Imam Ali says regarding the poetry of his father, Abu Talib:</a:t>
            </a:r>
          </a:p>
          <a:p>
            <a:pPr marL="0" indent="0" algn="ctr">
              <a:buNone/>
            </a:pPr>
            <a:r>
              <a:rPr lang="ar-AE" dirty="0"/>
              <a:t>علموه، وعلموه أولادكم، فإنه كان على دين الله، وفيه علم كثير.</a:t>
            </a:r>
            <a:endParaRPr lang="en-US" dirty="0"/>
          </a:p>
          <a:p>
            <a:pPr marL="0" indent="0" algn="ctr">
              <a:buNone/>
            </a:pPr>
            <a:r>
              <a:rPr lang="en-US" dirty="0"/>
              <a:t>“Learn it and teach it to your children for he (Abu Talib) was upon the religion of God and within it (his poetry) is abundant knowledge.”</a:t>
            </a:r>
          </a:p>
          <a:p>
            <a:pPr marL="0" indent="0">
              <a:buNone/>
            </a:pPr>
            <a:endParaRPr lang="en-US" dirty="0"/>
          </a:p>
          <a:p>
            <a:endParaRPr lang="en-US" dirty="0"/>
          </a:p>
        </p:txBody>
      </p:sp>
    </p:spTree>
    <p:extLst>
      <p:ext uri="{BB962C8B-B14F-4D97-AF65-F5344CB8AC3E}">
        <p14:creationId xmlns:p14="http://schemas.microsoft.com/office/powerpoint/2010/main" val="354710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07266-ABE4-4A4E-BC02-CCF02BE11FDA}"/>
              </a:ext>
            </a:extLst>
          </p:cNvPr>
          <p:cNvSpPr>
            <a:spLocks noGrp="1"/>
          </p:cNvSpPr>
          <p:nvPr>
            <p:ph type="title"/>
          </p:nvPr>
        </p:nvSpPr>
        <p:spPr>
          <a:xfrm>
            <a:off x="720000" y="619200"/>
            <a:ext cx="10728322" cy="916992"/>
          </a:xfrm>
        </p:spPr>
        <p:txBody>
          <a:bodyPr/>
          <a:lstStyle/>
          <a:p>
            <a:pPr algn="ctr"/>
            <a:r>
              <a:rPr lang="en-US" dirty="0"/>
              <a:t>The Significance of the </a:t>
            </a:r>
            <a:r>
              <a:rPr lang="en-US" dirty="0" err="1"/>
              <a:t>Seerah</a:t>
            </a:r>
            <a:endParaRPr lang="en-US" dirty="0"/>
          </a:p>
        </p:txBody>
      </p:sp>
      <p:sp>
        <p:nvSpPr>
          <p:cNvPr id="3" name="Content Placeholder 2">
            <a:extLst>
              <a:ext uri="{FF2B5EF4-FFF2-40B4-BE49-F238E27FC236}">
                <a16:creationId xmlns:a16="http://schemas.microsoft.com/office/drawing/2014/main" id="{B746E2A2-B1F8-3F4D-B007-F79B3BC02D2C}"/>
              </a:ext>
            </a:extLst>
          </p:cNvPr>
          <p:cNvSpPr>
            <a:spLocks noGrp="1"/>
          </p:cNvSpPr>
          <p:nvPr>
            <p:ph idx="1"/>
          </p:nvPr>
        </p:nvSpPr>
        <p:spPr>
          <a:xfrm>
            <a:off x="720000" y="1402080"/>
            <a:ext cx="10728325" cy="4366895"/>
          </a:xfrm>
        </p:spPr>
        <p:txBody>
          <a:bodyPr/>
          <a:lstStyle/>
          <a:p>
            <a:r>
              <a:rPr lang="en-US" dirty="0"/>
              <a:t>He continues:</a:t>
            </a:r>
          </a:p>
          <a:p>
            <a:pPr marL="0" indent="0" algn="ctr">
              <a:buNone/>
            </a:pPr>
            <a:r>
              <a:rPr lang="en-US" i="1" dirty="0"/>
              <a:t>“Of humble origins, Muhammad founded and promulgated one of the world's great religions, and became an immensely effective political leader. Today, thirteen centuries after his death, his influence is still powerful and pervasive. The majority of the persons in this book had the advantage of being born and raised in centers of civilization, highly cultured or politically pivotal nations. Muhammad, however, was born in the year 570, in the city of Mecca, in southern Arabia, at that time a backward area of the world, far from the centers of trade, art, and learning.” </a:t>
            </a:r>
            <a:endParaRPr lang="en-US" dirty="0"/>
          </a:p>
          <a:p>
            <a:pPr marL="0" indent="0" algn="ctr">
              <a:buNone/>
            </a:pPr>
            <a:endParaRPr lang="en-US" dirty="0"/>
          </a:p>
        </p:txBody>
      </p:sp>
    </p:spTree>
    <p:extLst>
      <p:ext uri="{BB962C8B-B14F-4D97-AF65-F5344CB8AC3E}">
        <p14:creationId xmlns:p14="http://schemas.microsoft.com/office/powerpoint/2010/main" val="1731156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38C75-DC79-FF49-89C3-FCAE75DC98C8}"/>
              </a:ext>
            </a:extLst>
          </p:cNvPr>
          <p:cNvSpPr>
            <a:spLocks noGrp="1"/>
          </p:cNvSpPr>
          <p:nvPr>
            <p:ph type="title"/>
          </p:nvPr>
        </p:nvSpPr>
        <p:spPr>
          <a:xfrm>
            <a:off x="720000" y="619200"/>
            <a:ext cx="10728322" cy="770688"/>
          </a:xfrm>
        </p:spPr>
        <p:txBody>
          <a:bodyPr/>
          <a:lstStyle/>
          <a:p>
            <a:pPr algn="ctr"/>
            <a:r>
              <a:rPr lang="en-US" dirty="0"/>
              <a:t>The Significance of the </a:t>
            </a:r>
            <a:r>
              <a:rPr lang="en-US" dirty="0" err="1"/>
              <a:t>Seerah</a:t>
            </a:r>
            <a:endParaRPr lang="en-US" dirty="0"/>
          </a:p>
        </p:txBody>
      </p:sp>
      <p:sp>
        <p:nvSpPr>
          <p:cNvPr id="3" name="Content Placeholder 2">
            <a:extLst>
              <a:ext uri="{FF2B5EF4-FFF2-40B4-BE49-F238E27FC236}">
                <a16:creationId xmlns:a16="http://schemas.microsoft.com/office/drawing/2014/main" id="{4679FAD3-107D-5E45-BCD1-95968A4DCAD9}"/>
              </a:ext>
            </a:extLst>
          </p:cNvPr>
          <p:cNvSpPr>
            <a:spLocks noGrp="1"/>
          </p:cNvSpPr>
          <p:nvPr>
            <p:ph idx="1"/>
          </p:nvPr>
        </p:nvSpPr>
        <p:spPr>
          <a:xfrm>
            <a:off x="720000" y="1292352"/>
            <a:ext cx="10728325" cy="4476623"/>
          </a:xfrm>
        </p:spPr>
        <p:txBody>
          <a:bodyPr/>
          <a:lstStyle/>
          <a:p>
            <a:r>
              <a:rPr lang="en-US" dirty="0"/>
              <a:t>Mahatma Gandhi said of the Prophet:</a:t>
            </a:r>
          </a:p>
          <a:p>
            <a:endParaRPr lang="en-US" dirty="0"/>
          </a:p>
          <a:p>
            <a:pPr marL="0" indent="0" algn="ctr">
              <a:buNone/>
            </a:pPr>
            <a:r>
              <a:rPr lang="en-US" i="1" dirty="0"/>
              <a:t>“I became more than ever convinced that it was not the sword that won a place for Islam in those days in the scheme of life. It was the rigid simplicity, the utter self-effacement of the Prophet, the scrupulous regard for pledges, his intense devotion to his friends and followers, his intrepidity, his fearlessness, his absolute trust in God and in his own mission. These and not the sword carried everything before them and surmounted every obstacle.”</a:t>
            </a:r>
          </a:p>
          <a:p>
            <a:endParaRPr lang="en-US" dirty="0"/>
          </a:p>
        </p:txBody>
      </p:sp>
    </p:spTree>
    <p:extLst>
      <p:ext uri="{BB962C8B-B14F-4D97-AF65-F5344CB8AC3E}">
        <p14:creationId xmlns:p14="http://schemas.microsoft.com/office/powerpoint/2010/main" val="1587528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F6A33-3B23-CC49-9DD3-C185C9EE056A}"/>
              </a:ext>
            </a:extLst>
          </p:cNvPr>
          <p:cNvSpPr>
            <a:spLocks noGrp="1"/>
          </p:cNvSpPr>
          <p:nvPr>
            <p:ph type="title"/>
          </p:nvPr>
        </p:nvSpPr>
        <p:spPr>
          <a:xfrm>
            <a:off x="720000" y="619200"/>
            <a:ext cx="10728322" cy="746304"/>
          </a:xfrm>
        </p:spPr>
        <p:txBody>
          <a:bodyPr/>
          <a:lstStyle/>
          <a:p>
            <a:pPr algn="ctr"/>
            <a:r>
              <a:rPr lang="en-US" dirty="0"/>
              <a:t>The Significance of the </a:t>
            </a:r>
            <a:r>
              <a:rPr lang="en-US" dirty="0" err="1"/>
              <a:t>Seerah</a:t>
            </a:r>
            <a:endParaRPr lang="en-US" dirty="0"/>
          </a:p>
        </p:txBody>
      </p:sp>
      <p:sp>
        <p:nvSpPr>
          <p:cNvPr id="3" name="Content Placeholder 2">
            <a:extLst>
              <a:ext uri="{FF2B5EF4-FFF2-40B4-BE49-F238E27FC236}">
                <a16:creationId xmlns:a16="http://schemas.microsoft.com/office/drawing/2014/main" id="{24DA6A87-571E-D347-AED1-667F90186B6F}"/>
              </a:ext>
            </a:extLst>
          </p:cNvPr>
          <p:cNvSpPr>
            <a:spLocks noGrp="1"/>
          </p:cNvSpPr>
          <p:nvPr>
            <p:ph idx="1"/>
          </p:nvPr>
        </p:nvSpPr>
        <p:spPr>
          <a:xfrm>
            <a:off x="720000" y="1365504"/>
            <a:ext cx="10728325" cy="4403471"/>
          </a:xfrm>
        </p:spPr>
        <p:txBody>
          <a:bodyPr/>
          <a:lstStyle/>
          <a:p>
            <a:r>
              <a:rPr lang="en-US" dirty="0"/>
              <a:t>Edward Gibbon, the British historian writes:</a:t>
            </a:r>
          </a:p>
          <a:p>
            <a:endParaRPr lang="en-US" dirty="0"/>
          </a:p>
          <a:p>
            <a:pPr marL="0" indent="0" algn="ctr">
              <a:buNone/>
            </a:pPr>
            <a:r>
              <a:rPr lang="en-US" dirty="0"/>
              <a:t>“The greatest success of Muhammad’s life was affected by sheer moral force without the stroke of a sword.”</a:t>
            </a:r>
          </a:p>
          <a:p>
            <a:pPr marL="0" indent="0" algn="ctr">
              <a:buNone/>
            </a:pPr>
            <a:endParaRPr lang="en-US" dirty="0"/>
          </a:p>
          <a:p>
            <a:endParaRPr lang="en-US" dirty="0"/>
          </a:p>
        </p:txBody>
      </p:sp>
    </p:spTree>
    <p:extLst>
      <p:ext uri="{BB962C8B-B14F-4D97-AF65-F5344CB8AC3E}">
        <p14:creationId xmlns:p14="http://schemas.microsoft.com/office/powerpoint/2010/main" val="2516276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C8183-BEEE-4349-A841-502F5BC0F456}"/>
              </a:ext>
            </a:extLst>
          </p:cNvPr>
          <p:cNvSpPr>
            <a:spLocks noGrp="1"/>
          </p:cNvSpPr>
          <p:nvPr>
            <p:ph type="title"/>
          </p:nvPr>
        </p:nvSpPr>
        <p:spPr>
          <a:xfrm>
            <a:off x="720000" y="619200"/>
            <a:ext cx="10728322" cy="685344"/>
          </a:xfrm>
        </p:spPr>
        <p:txBody>
          <a:bodyPr/>
          <a:lstStyle/>
          <a:p>
            <a:pPr algn="ctr"/>
            <a:r>
              <a:rPr lang="en-US" dirty="0"/>
              <a:t>The Significance of the </a:t>
            </a:r>
            <a:r>
              <a:rPr lang="en-US" dirty="0" err="1"/>
              <a:t>Seerah</a:t>
            </a:r>
            <a:endParaRPr lang="en-US" dirty="0"/>
          </a:p>
        </p:txBody>
      </p:sp>
      <p:sp>
        <p:nvSpPr>
          <p:cNvPr id="3" name="Content Placeholder 2">
            <a:extLst>
              <a:ext uri="{FF2B5EF4-FFF2-40B4-BE49-F238E27FC236}">
                <a16:creationId xmlns:a16="http://schemas.microsoft.com/office/drawing/2014/main" id="{A18458FD-D032-3640-B6E6-51B05D628435}"/>
              </a:ext>
            </a:extLst>
          </p:cNvPr>
          <p:cNvSpPr>
            <a:spLocks noGrp="1"/>
          </p:cNvSpPr>
          <p:nvPr>
            <p:ph idx="1"/>
          </p:nvPr>
        </p:nvSpPr>
        <p:spPr>
          <a:xfrm>
            <a:off x="720000" y="1304544"/>
            <a:ext cx="10728325" cy="4464431"/>
          </a:xfrm>
        </p:spPr>
        <p:txBody>
          <a:bodyPr/>
          <a:lstStyle/>
          <a:p>
            <a:r>
              <a:rPr lang="en-US" dirty="0"/>
              <a:t>2</a:t>
            </a:r>
            <a:r>
              <a:rPr lang="en-US" b="1" dirty="0"/>
              <a:t>. For Muslims: </a:t>
            </a:r>
            <a:r>
              <a:rPr lang="en-US" dirty="0"/>
              <a:t>Studying the life of the Prophet is an essential pre-requisite to understanding the message of the Quran because the Prophet is the primary addressee of revelation. </a:t>
            </a:r>
          </a:p>
          <a:p>
            <a:r>
              <a:rPr lang="en-US" dirty="0"/>
              <a:t>The </a:t>
            </a:r>
            <a:r>
              <a:rPr lang="en-US" dirty="0" err="1"/>
              <a:t>seerah</a:t>
            </a:r>
            <a:r>
              <a:rPr lang="en-US" dirty="0"/>
              <a:t> gives the Quran context; it serves as the colorful backdrop of the Quranic narrative.</a:t>
            </a:r>
          </a:p>
          <a:p>
            <a:r>
              <a:rPr lang="en-US" dirty="0"/>
              <a:t>For Muslims, studying the life of the Prophet is to study the life of the most beloved servant of God; a man who was the embodiment of human perfection.</a:t>
            </a:r>
          </a:p>
          <a:p>
            <a:r>
              <a:rPr lang="en-US" dirty="0"/>
              <a:t>There are over 50 verses in the Quran where God commands us to follow the example of the Prophet.</a:t>
            </a:r>
          </a:p>
          <a:p>
            <a:endParaRPr lang="en-US" dirty="0"/>
          </a:p>
          <a:p>
            <a:endParaRPr lang="en-US" dirty="0"/>
          </a:p>
        </p:txBody>
      </p:sp>
    </p:spTree>
    <p:extLst>
      <p:ext uri="{BB962C8B-B14F-4D97-AF65-F5344CB8AC3E}">
        <p14:creationId xmlns:p14="http://schemas.microsoft.com/office/powerpoint/2010/main" val="26861133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37E18-E452-8E42-8F9A-40B091758A06}"/>
              </a:ext>
            </a:extLst>
          </p:cNvPr>
          <p:cNvSpPr>
            <a:spLocks noGrp="1"/>
          </p:cNvSpPr>
          <p:nvPr>
            <p:ph type="title"/>
          </p:nvPr>
        </p:nvSpPr>
        <p:spPr>
          <a:xfrm>
            <a:off x="720000" y="619200"/>
            <a:ext cx="10728322" cy="746304"/>
          </a:xfrm>
        </p:spPr>
        <p:txBody>
          <a:bodyPr/>
          <a:lstStyle/>
          <a:p>
            <a:pPr algn="ctr"/>
            <a:r>
              <a:rPr lang="en-US" dirty="0"/>
              <a:t>The Significance of the </a:t>
            </a:r>
            <a:r>
              <a:rPr lang="en-US" dirty="0" err="1"/>
              <a:t>Seerah</a:t>
            </a:r>
            <a:endParaRPr lang="en-US" dirty="0"/>
          </a:p>
        </p:txBody>
      </p:sp>
      <p:sp>
        <p:nvSpPr>
          <p:cNvPr id="3" name="Content Placeholder 2">
            <a:extLst>
              <a:ext uri="{FF2B5EF4-FFF2-40B4-BE49-F238E27FC236}">
                <a16:creationId xmlns:a16="http://schemas.microsoft.com/office/drawing/2014/main" id="{FBCB5ED8-AD23-7A40-B833-FDE07F026D79}"/>
              </a:ext>
            </a:extLst>
          </p:cNvPr>
          <p:cNvSpPr>
            <a:spLocks noGrp="1"/>
          </p:cNvSpPr>
          <p:nvPr>
            <p:ph idx="1"/>
          </p:nvPr>
        </p:nvSpPr>
        <p:spPr>
          <a:xfrm>
            <a:off x="720000" y="1365504"/>
            <a:ext cx="10728325" cy="4403471"/>
          </a:xfrm>
        </p:spPr>
        <p:txBody>
          <a:bodyPr/>
          <a:lstStyle/>
          <a:p>
            <a:pPr marL="0" indent="0" algn="ctr">
              <a:buNone/>
            </a:pPr>
            <a:r>
              <a:rPr lang="ar-AE" b="1" dirty="0"/>
              <a:t>لَقَدْ كَانَ لَكُمْ فِي رَسُولِ اللَّهِ أُسْوَةٌ حَسَنَةٌ لِّمَن كَانَ يَرْجُو اللَّهَ وَالْيَوْمَ الْآخِرَ وَذَكَرَ اللَّهَ كَثِيرًا</a:t>
            </a:r>
            <a:endParaRPr lang="en-US" b="1" dirty="0"/>
          </a:p>
          <a:p>
            <a:pPr marL="0" indent="0" algn="ctr">
              <a:buNone/>
            </a:pPr>
            <a:r>
              <a:rPr lang="en-CA" i="1" dirty="0"/>
              <a:t>“Indeed in the Messenger of God you have a good example to follow for him who hopes in God and the Last Day and remembers God much.” </a:t>
            </a:r>
            <a:r>
              <a:rPr lang="en-CA" dirty="0"/>
              <a:t>Quran 33:21</a:t>
            </a:r>
          </a:p>
          <a:p>
            <a:pPr marL="0" indent="0" algn="ctr">
              <a:buNone/>
            </a:pPr>
            <a:endParaRPr lang="en-CA" b="1" dirty="0"/>
          </a:p>
          <a:p>
            <a:pPr marL="0" indent="0" algn="ctr">
              <a:buNone/>
            </a:pPr>
            <a:r>
              <a:rPr lang="ar-AE" b="1" dirty="0"/>
              <a:t>لَقَدْ مَنَّ اللّهُ عَلَى الْمُؤمِنِينَ إِذْ بَعَثَ فِيهِمْ رَسُولاً مِّنْ أَنفُسِهِمْ يَتْلُو عَلَيْهِمْ آيَاتِهِ وَيُزَكِّيهِمْ وَيُعَلِّمُهُمُ الْكِتَابَ وَالْحِكْمَةَ وَإِن كَانُواْ مِن قَبْلُ لَفِي ضَلالٍ مُّبِينٍ</a:t>
            </a:r>
            <a:endParaRPr lang="en-US" b="1" dirty="0"/>
          </a:p>
          <a:p>
            <a:pPr marL="0" indent="0" algn="ctr">
              <a:buNone/>
            </a:pPr>
            <a:r>
              <a:rPr lang="en-CA" i="1" dirty="0"/>
              <a:t>“Indeed God conferred a [great] favor upon the believers when He sent among them a Messenger from themselves, reciting to them His verses and purifying them and teaching them the Book and wisdom, although they had been before in manifest error.” </a:t>
            </a:r>
            <a:r>
              <a:rPr lang="en-CA" dirty="0"/>
              <a:t>Quran 3:164</a:t>
            </a:r>
            <a:endParaRPr lang="en-US" b="1" dirty="0"/>
          </a:p>
        </p:txBody>
      </p:sp>
    </p:spTree>
    <p:extLst>
      <p:ext uri="{BB962C8B-B14F-4D97-AF65-F5344CB8AC3E}">
        <p14:creationId xmlns:p14="http://schemas.microsoft.com/office/powerpoint/2010/main" val="2557226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33859-4228-DB4E-B593-D08DDAE96425}"/>
              </a:ext>
            </a:extLst>
          </p:cNvPr>
          <p:cNvSpPr>
            <a:spLocks noGrp="1"/>
          </p:cNvSpPr>
          <p:nvPr>
            <p:ph type="title"/>
          </p:nvPr>
        </p:nvSpPr>
        <p:spPr>
          <a:xfrm>
            <a:off x="720000" y="619200"/>
            <a:ext cx="10728322" cy="636576"/>
          </a:xfrm>
        </p:spPr>
        <p:txBody>
          <a:bodyPr/>
          <a:lstStyle/>
          <a:p>
            <a:pPr algn="ctr"/>
            <a:r>
              <a:rPr lang="en-US" dirty="0"/>
              <a:t>The Significance of the </a:t>
            </a:r>
            <a:r>
              <a:rPr lang="en-US" dirty="0" err="1"/>
              <a:t>Seerah</a:t>
            </a:r>
            <a:endParaRPr lang="en-US" dirty="0"/>
          </a:p>
        </p:txBody>
      </p:sp>
      <p:sp>
        <p:nvSpPr>
          <p:cNvPr id="3" name="Content Placeholder 2">
            <a:extLst>
              <a:ext uri="{FF2B5EF4-FFF2-40B4-BE49-F238E27FC236}">
                <a16:creationId xmlns:a16="http://schemas.microsoft.com/office/drawing/2014/main" id="{856AAB20-F0D8-6D44-95D6-BF2B33C8AA77}"/>
              </a:ext>
            </a:extLst>
          </p:cNvPr>
          <p:cNvSpPr>
            <a:spLocks noGrp="1"/>
          </p:cNvSpPr>
          <p:nvPr>
            <p:ph idx="1"/>
          </p:nvPr>
        </p:nvSpPr>
        <p:spPr>
          <a:xfrm>
            <a:off x="720000" y="1255776"/>
            <a:ext cx="10728325" cy="4513199"/>
          </a:xfrm>
        </p:spPr>
        <p:txBody>
          <a:bodyPr/>
          <a:lstStyle/>
          <a:p>
            <a:r>
              <a:rPr lang="en-US" dirty="0"/>
              <a:t>Prophets of the past gave the glad-tidings of the advent of the final messenger of God. The Quran quotes Jesus as saying:</a:t>
            </a:r>
          </a:p>
          <a:p>
            <a:pPr marL="0" indent="0" algn="ctr">
              <a:buNone/>
            </a:pPr>
            <a:r>
              <a:rPr lang="ar-AE" b="1" dirty="0"/>
              <a:t>وَإِذْ قَالَ عِيسَى ابْنُ مَرْيَمَ يَا بَنِي إِسْرَائِيلَ إِنِّي رَسُولُ اللَّهِ إِلَيْكُم مُّصَدِّقًا لِّمَا بَيْنَ يَدَيَّ مِنَ التَّوْرَاةِ وَمُبَشِّرًا بِرَسُولٍ يَأْتِي مِن بَعْدِي اسْمُهُ أَحْمَدُ</a:t>
            </a:r>
            <a:endParaRPr lang="en-US" b="1" dirty="0"/>
          </a:p>
          <a:p>
            <a:pPr marL="0" indent="0" algn="ctr">
              <a:buNone/>
            </a:pPr>
            <a:r>
              <a:rPr lang="en-CA" dirty="0"/>
              <a:t>“And [mention] when Jesus, the son of Mary, said, "O children of Israel, indeed I am the messenger of </a:t>
            </a:r>
            <a:r>
              <a:rPr lang="en-CA" dirty="0" err="1"/>
              <a:t>Godto</a:t>
            </a:r>
            <a:r>
              <a:rPr lang="en-CA" dirty="0"/>
              <a:t> you confirming what came before me of the Torah and bringing good tidings of a messenger to come after me, whose name is Ahmad…” Quran 61:6</a:t>
            </a:r>
            <a:endParaRPr lang="en-US" b="1" dirty="0"/>
          </a:p>
        </p:txBody>
      </p:sp>
    </p:spTree>
    <p:extLst>
      <p:ext uri="{BB962C8B-B14F-4D97-AF65-F5344CB8AC3E}">
        <p14:creationId xmlns:p14="http://schemas.microsoft.com/office/powerpoint/2010/main" val="27905680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C8E5D-56E3-3646-B04F-72024F8E4CB4}"/>
              </a:ext>
            </a:extLst>
          </p:cNvPr>
          <p:cNvSpPr>
            <a:spLocks noGrp="1"/>
          </p:cNvSpPr>
          <p:nvPr>
            <p:ph type="title"/>
          </p:nvPr>
        </p:nvSpPr>
        <p:spPr>
          <a:xfrm>
            <a:off x="720000" y="619200"/>
            <a:ext cx="10728322" cy="770688"/>
          </a:xfrm>
        </p:spPr>
        <p:txBody>
          <a:bodyPr/>
          <a:lstStyle/>
          <a:p>
            <a:pPr algn="ctr"/>
            <a:r>
              <a:rPr lang="en-US" dirty="0"/>
              <a:t>The Significance of the </a:t>
            </a:r>
            <a:r>
              <a:rPr lang="en-US" dirty="0" err="1"/>
              <a:t>Seerah</a:t>
            </a:r>
            <a:endParaRPr lang="en-US" dirty="0"/>
          </a:p>
        </p:txBody>
      </p:sp>
      <p:sp>
        <p:nvSpPr>
          <p:cNvPr id="3" name="Content Placeholder 2">
            <a:extLst>
              <a:ext uri="{FF2B5EF4-FFF2-40B4-BE49-F238E27FC236}">
                <a16:creationId xmlns:a16="http://schemas.microsoft.com/office/drawing/2014/main" id="{1AC3B5B4-D9C6-E145-8DA8-772B0663F21F}"/>
              </a:ext>
            </a:extLst>
          </p:cNvPr>
          <p:cNvSpPr>
            <a:spLocks noGrp="1"/>
          </p:cNvSpPr>
          <p:nvPr>
            <p:ph idx="1"/>
          </p:nvPr>
        </p:nvSpPr>
        <p:spPr>
          <a:xfrm>
            <a:off x="720000" y="1280160"/>
            <a:ext cx="10728325" cy="4488815"/>
          </a:xfrm>
        </p:spPr>
        <p:txBody>
          <a:bodyPr/>
          <a:lstStyle/>
          <a:p>
            <a:r>
              <a:rPr lang="en-US" dirty="0"/>
              <a:t>Many of the prophets hoped to receive the honor of having the final messenger of God be from their progeny.</a:t>
            </a:r>
          </a:p>
          <a:p>
            <a:r>
              <a:rPr lang="en-US" dirty="0"/>
              <a:t>This honor was conferred upon Abraham and Ismail:</a:t>
            </a:r>
          </a:p>
          <a:p>
            <a:pPr marL="0" indent="0" algn="ctr">
              <a:buNone/>
            </a:pPr>
            <a:r>
              <a:rPr lang="ar-AE" b="1" dirty="0"/>
              <a:t>أنا دَعوَةُ إبراهيمَ ، قالَ وهُو يَرفَعُ القَواعِدَ مِن البَيتِ : (ربَّنا وابْعَثْ فِيهِم رَسُولاً مِنْهُم ...)</a:t>
            </a:r>
            <a:endParaRPr lang="en-US" b="1" dirty="0"/>
          </a:p>
          <a:p>
            <a:pPr marL="0" indent="0" algn="ctr">
              <a:buNone/>
            </a:pPr>
            <a:r>
              <a:rPr lang="en-CA" dirty="0"/>
              <a:t>“I am the [fulfilment of the] prayer of Abraham which he recited while raising the foundations of the House: 'Our Lord, raise amongst them an apostle from among them, who should recite to them Your signs, and teach them the Book and wisdom and purify them…”- The Prophet</a:t>
            </a:r>
          </a:p>
          <a:p>
            <a:pPr marL="0" indent="0" algn="ctr">
              <a:buNone/>
            </a:pPr>
            <a:endParaRPr lang="en-CA" dirty="0"/>
          </a:p>
          <a:p>
            <a:pPr marL="0" indent="0">
              <a:buNone/>
            </a:pPr>
            <a:r>
              <a:rPr lang="en-CA" dirty="0"/>
              <a:t>Source: </a:t>
            </a:r>
            <a:r>
              <a:rPr lang="en-CA" dirty="0" err="1"/>
              <a:t>Tabaqaat</a:t>
            </a:r>
            <a:r>
              <a:rPr lang="en-CA" dirty="0"/>
              <a:t> al-Kubra by Ibn </a:t>
            </a:r>
            <a:r>
              <a:rPr lang="en-CA" dirty="0" err="1"/>
              <a:t>Sa’ad</a:t>
            </a:r>
            <a:r>
              <a:rPr lang="en-CA" dirty="0"/>
              <a:t>, v. 1, p. 192</a:t>
            </a:r>
            <a:endParaRPr lang="en-US" dirty="0"/>
          </a:p>
        </p:txBody>
      </p:sp>
    </p:spTree>
    <p:extLst>
      <p:ext uri="{BB962C8B-B14F-4D97-AF65-F5344CB8AC3E}">
        <p14:creationId xmlns:p14="http://schemas.microsoft.com/office/powerpoint/2010/main" val="889191115"/>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322</TotalTime>
  <Words>2621</Words>
  <Application>Microsoft Macintosh PowerPoint</Application>
  <PresentationFormat>Widescreen</PresentationFormat>
  <Paragraphs>134</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Avenir Next LT Pro</vt:lpstr>
      <vt:lpstr>Sagona Book</vt:lpstr>
      <vt:lpstr>The Hand Extrablack</vt:lpstr>
      <vt:lpstr>BlobVTI</vt:lpstr>
      <vt:lpstr>The Life of Prophet Muhammad</vt:lpstr>
      <vt:lpstr>The Significance of the Seerah</vt:lpstr>
      <vt:lpstr>The Significance of the Seerah</vt:lpstr>
      <vt:lpstr>The Significance of the Seerah</vt:lpstr>
      <vt:lpstr>The Significance of the Seerah</vt:lpstr>
      <vt:lpstr>The Significance of the Seerah</vt:lpstr>
      <vt:lpstr>The Significance of the Seerah</vt:lpstr>
      <vt:lpstr>The Significance of the Seerah</vt:lpstr>
      <vt:lpstr>The Significance of the Seerah</vt:lpstr>
      <vt:lpstr>The Meaning of “Seerah”</vt:lpstr>
      <vt:lpstr>Earliest Sources</vt:lpstr>
      <vt:lpstr>Earliest Sources</vt:lpstr>
      <vt:lpstr>Earliest Sources</vt:lpstr>
      <vt:lpstr>Earliest Sources</vt:lpstr>
      <vt:lpstr>Earliest Sources</vt:lpstr>
      <vt:lpstr>Earliest Sources</vt:lpstr>
      <vt:lpstr>The Challenges with Reconstructing the Prophet’s Biography </vt:lpstr>
      <vt:lpstr>The Challenges with Reconstructing the Prophet’s Biography </vt:lpstr>
      <vt:lpstr>Sources for Reconstructing the Seerah</vt:lpstr>
      <vt:lpstr>Sources for Reconstructing the Seerah</vt:lpstr>
      <vt:lpstr>Sources for Reconstructing the Seerah</vt:lpstr>
      <vt:lpstr>Sources for Reconstructing the Seerah</vt:lpstr>
      <vt:lpstr>Sources for Reconstructing the Seerah</vt:lpstr>
      <vt:lpstr>Sources for Reconstructing the Seerah</vt:lpstr>
      <vt:lpstr>Sources for Reconstructing the Seerah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58</cp:revision>
  <dcterms:created xsi:type="dcterms:W3CDTF">2020-11-25T07:02:27Z</dcterms:created>
  <dcterms:modified xsi:type="dcterms:W3CDTF">2020-11-26T01:22:23Z</dcterms:modified>
</cp:coreProperties>
</file>