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70" r:id="rId7"/>
    <p:sldId id="261" r:id="rId8"/>
    <p:sldId id="262" r:id="rId9"/>
    <p:sldId id="263" r:id="rId10"/>
    <p:sldId id="264" r:id="rId11"/>
    <p:sldId id="265"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9"/>
  </p:normalViewPr>
  <p:slideViewPr>
    <p:cSldViewPr snapToGrid="0" snapToObjects="1">
      <p:cViewPr varScale="1">
        <p:scale>
          <a:sx n="103" d="100"/>
          <a:sy n="103" d="100"/>
        </p:scale>
        <p:origin x="8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17,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17,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17,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17,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17,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17,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17,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17,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DB29A-2607-8B4E-8484-05AF99D4908D}"/>
              </a:ext>
            </a:extLst>
          </p:cNvPr>
          <p:cNvSpPr>
            <a:spLocks noGrp="1"/>
          </p:cNvSpPr>
          <p:nvPr>
            <p:ph type="title"/>
          </p:nvPr>
        </p:nvSpPr>
        <p:spPr>
          <a:xfrm>
            <a:off x="720000" y="619200"/>
            <a:ext cx="10728322" cy="616476"/>
          </a:xfrm>
        </p:spPr>
        <p:txBody>
          <a:bodyPr/>
          <a:lstStyle/>
          <a:p>
            <a:pPr algn="ctr"/>
            <a:r>
              <a:rPr lang="en-US" dirty="0"/>
              <a:t>The Birth of Ali</a:t>
            </a:r>
          </a:p>
        </p:txBody>
      </p:sp>
      <p:sp>
        <p:nvSpPr>
          <p:cNvPr id="3" name="Content Placeholder 2">
            <a:extLst>
              <a:ext uri="{FF2B5EF4-FFF2-40B4-BE49-F238E27FC236}">
                <a16:creationId xmlns:a16="http://schemas.microsoft.com/office/drawing/2014/main" id="{346E664B-69DE-244E-BDA8-6B4703604960}"/>
              </a:ext>
            </a:extLst>
          </p:cNvPr>
          <p:cNvSpPr>
            <a:spLocks noGrp="1"/>
          </p:cNvSpPr>
          <p:nvPr>
            <p:ph idx="1"/>
          </p:nvPr>
        </p:nvSpPr>
        <p:spPr>
          <a:xfrm>
            <a:off x="720000" y="1841157"/>
            <a:ext cx="10728325" cy="3927818"/>
          </a:xfrm>
        </p:spPr>
        <p:txBody>
          <a:bodyPr/>
          <a:lstStyle/>
          <a:p>
            <a:r>
              <a:rPr lang="en-CA" sz="2400" dirty="0"/>
              <a:t>For three days, Fatima bint </a:t>
            </a:r>
            <a:r>
              <a:rPr lang="en-CA" sz="2400" dirty="0" err="1"/>
              <a:t>Asad</a:t>
            </a:r>
            <a:r>
              <a:rPr lang="en-CA" sz="2400" dirty="0"/>
              <a:t> remained inside the </a:t>
            </a:r>
            <a:r>
              <a:rPr lang="en-CA" sz="2400" dirty="0" err="1"/>
              <a:t>Kaʿbah</a:t>
            </a:r>
            <a:r>
              <a:rPr lang="en-CA" sz="2400" dirty="0"/>
              <a:t>. On the third day, when she exited, she presented her newborn son to Abu Talib, who named him Ali. He was born without any blood being split in the </a:t>
            </a:r>
            <a:r>
              <a:rPr lang="en-CA" sz="2400" dirty="0" err="1"/>
              <a:t>Kaʿbah</a:t>
            </a:r>
            <a:r>
              <a:rPr lang="en-CA" sz="2400" dirty="0"/>
              <a:t>. And he was born with his umbilical cord severed and fully circumcised. </a:t>
            </a:r>
          </a:p>
          <a:p>
            <a:r>
              <a:rPr lang="en-CA" sz="2400" dirty="0"/>
              <a:t>The Prophet </a:t>
            </a:r>
            <a:r>
              <a:rPr lang="en-CA" sz="2400" dirty="0" err="1"/>
              <a:t>Muḥammad</a:t>
            </a:r>
            <a:r>
              <a:rPr lang="en-CA" sz="2400" dirty="0"/>
              <a:t> is reported to have said on the occasion, “On this night, a child has been born to us through whom God will open a myriad doors of blessing and mercy.” </a:t>
            </a:r>
          </a:p>
          <a:p>
            <a:endParaRPr lang="en-CA" dirty="0"/>
          </a:p>
          <a:p>
            <a:endParaRPr lang="en-US" dirty="0"/>
          </a:p>
        </p:txBody>
      </p:sp>
    </p:spTree>
    <p:extLst>
      <p:ext uri="{BB962C8B-B14F-4D97-AF65-F5344CB8AC3E}">
        <p14:creationId xmlns:p14="http://schemas.microsoft.com/office/powerpoint/2010/main" val="1065981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9C435-52E9-F442-A838-FB2F4F29D4B7}"/>
              </a:ext>
            </a:extLst>
          </p:cNvPr>
          <p:cNvSpPr>
            <a:spLocks noGrp="1"/>
          </p:cNvSpPr>
          <p:nvPr>
            <p:ph type="title"/>
          </p:nvPr>
        </p:nvSpPr>
        <p:spPr>
          <a:xfrm>
            <a:off x="720000" y="619200"/>
            <a:ext cx="10728322" cy="752400"/>
          </a:xfrm>
        </p:spPr>
        <p:txBody>
          <a:bodyPr/>
          <a:lstStyle/>
          <a:p>
            <a:pPr algn="ctr"/>
            <a:r>
              <a:rPr lang="en-US" dirty="0"/>
              <a:t>The Restoration of the </a:t>
            </a:r>
            <a:r>
              <a:rPr lang="en-US" dirty="0" err="1"/>
              <a:t>Ka’bah</a:t>
            </a:r>
            <a:endParaRPr lang="en-US" dirty="0"/>
          </a:p>
        </p:txBody>
      </p:sp>
      <p:sp>
        <p:nvSpPr>
          <p:cNvPr id="3" name="Content Placeholder 2">
            <a:extLst>
              <a:ext uri="{FF2B5EF4-FFF2-40B4-BE49-F238E27FC236}">
                <a16:creationId xmlns:a16="http://schemas.microsoft.com/office/drawing/2014/main" id="{B57E85C3-D0DE-8841-9FE3-87241CBF330A}"/>
              </a:ext>
            </a:extLst>
          </p:cNvPr>
          <p:cNvSpPr>
            <a:spLocks noGrp="1"/>
          </p:cNvSpPr>
          <p:nvPr>
            <p:ph idx="1"/>
          </p:nvPr>
        </p:nvSpPr>
        <p:spPr>
          <a:xfrm>
            <a:off x="720000" y="1371600"/>
            <a:ext cx="10728325" cy="4397375"/>
          </a:xfrm>
        </p:spPr>
        <p:txBody>
          <a:bodyPr>
            <a:normAutofit fontScale="92500"/>
          </a:bodyPr>
          <a:lstStyle/>
          <a:p>
            <a:r>
              <a:rPr lang="en-CA" sz="2400" dirty="0"/>
              <a:t>Five years before the commencement of the prophetic mission, the </a:t>
            </a:r>
            <a:r>
              <a:rPr lang="en-CA" sz="2400" dirty="0" err="1"/>
              <a:t>Ka’bah</a:t>
            </a:r>
            <a:r>
              <a:rPr lang="en-CA" sz="2400" dirty="0"/>
              <a:t> was damaged by a flood.</a:t>
            </a:r>
          </a:p>
          <a:p>
            <a:r>
              <a:rPr lang="en-CA" sz="2400" dirty="0"/>
              <a:t>Quraysh decided to finance the rebuilding from only lawfully gotten money.</a:t>
            </a:r>
          </a:p>
          <a:p>
            <a:r>
              <a:rPr lang="en-CA" sz="2400" dirty="0"/>
              <a:t>When it came time to replace the Black Stone, there was nearly all-out war.</a:t>
            </a:r>
          </a:p>
          <a:p>
            <a:r>
              <a:rPr lang="en-CA" sz="2400" dirty="0"/>
              <a:t>Umm </a:t>
            </a:r>
            <a:r>
              <a:rPr lang="en-CA" sz="2400" dirty="0" err="1"/>
              <a:t>Salamah’s</a:t>
            </a:r>
            <a:r>
              <a:rPr lang="en-CA" sz="2400" dirty="0"/>
              <a:t> father, Abu </a:t>
            </a:r>
            <a:r>
              <a:rPr lang="en-CA" sz="2400" dirty="0" err="1"/>
              <a:t>Umayyah</a:t>
            </a:r>
            <a:r>
              <a:rPr lang="en-CA" sz="2400" dirty="0"/>
              <a:t> ibn al-</a:t>
            </a:r>
            <a:r>
              <a:rPr lang="en-CA" sz="2400" dirty="0" err="1"/>
              <a:t>Mughirah</a:t>
            </a:r>
            <a:r>
              <a:rPr lang="en-CA" sz="2400" dirty="0"/>
              <a:t> proposed that they accept the arbitrated solution of the next person to enter the mosque through the Salam gate; it was </a:t>
            </a:r>
            <a:r>
              <a:rPr lang="en-CA" sz="2400" dirty="0" err="1"/>
              <a:t>Muḥammad</a:t>
            </a:r>
            <a:r>
              <a:rPr lang="en-CA" sz="2400" dirty="0"/>
              <a:t>, the Trustworthy; he placed the stone on a large fabric, had all tribes have a member lift it, and then he placed the stone in place. </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146710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6FCA-A74B-3D46-A0E8-B485CFCFE7A6}"/>
              </a:ext>
            </a:extLst>
          </p:cNvPr>
          <p:cNvSpPr>
            <a:spLocks noGrp="1"/>
          </p:cNvSpPr>
          <p:nvPr>
            <p:ph type="title"/>
          </p:nvPr>
        </p:nvSpPr>
        <p:spPr>
          <a:xfrm>
            <a:off x="720000" y="619200"/>
            <a:ext cx="10728322" cy="727686"/>
          </a:xfrm>
        </p:spPr>
        <p:txBody>
          <a:bodyPr/>
          <a:lstStyle/>
          <a:p>
            <a:pPr algn="ctr"/>
            <a:r>
              <a:rPr lang="en-US" dirty="0"/>
              <a:t>Ali Enters the Prophet’s Household</a:t>
            </a:r>
          </a:p>
        </p:txBody>
      </p:sp>
      <p:sp>
        <p:nvSpPr>
          <p:cNvPr id="3" name="Content Placeholder 2">
            <a:extLst>
              <a:ext uri="{FF2B5EF4-FFF2-40B4-BE49-F238E27FC236}">
                <a16:creationId xmlns:a16="http://schemas.microsoft.com/office/drawing/2014/main" id="{1966A52B-CBF6-D74E-B7F4-79CA24BC0958}"/>
              </a:ext>
            </a:extLst>
          </p:cNvPr>
          <p:cNvSpPr>
            <a:spLocks noGrp="1"/>
          </p:cNvSpPr>
          <p:nvPr>
            <p:ph idx="1"/>
          </p:nvPr>
        </p:nvSpPr>
        <p:spPr>
          <a:xfrm>
            <a:off x="720000" y="1433384"/>
            <a:ext cx="10728325" cy="4335591"/>
          </a:xfrm>
        </p:spPr>
        <p:txBody>
          <a:bodyPr/>
          <a:lstStyle/>
          <a:p>
            <a:r>
              <a:rPr lang="en-CA" sz="2400" dirty="0"/>
              <a:t>Four years before the </a:t>
            </a:r>
            <a:r>
              <a:rPr lang="en-CA" sz="2400" dirty="0" err="1"/>
              <a:t>bi’thah</a:t>
            </a:r>
            <a:r>
              <a:rPr lang="en-CA" sz="2400" dirty="0"/>
              <a:t>, there was a severe draught in Makkah.</a:t>
            </a:r>
          </a:p>
          <a:p>
            <a:r>
              <a:rPr lang="en-CA" sz="2400" dirty="0"/>
              <a:t>Abu Talib had a large family (Talib, Aqil, </a:t>
            </a:r>
            <a:r>
              <a:rPr lang="en-CA" sz="2400" dirty="0" err="1"/>
              <a:t>Jaʿfar</a:t>
            </a:r>
            <a:r>
              <a:rPr lang="en-CA" sz="2400" dirty="0"/>
              <a:t>, and Ali)but was financially strained. </a:t>
            </a:r>
          </a:p>
          <a:p>
            <a:r>
              <a:rPr lang="en-CA" sz="2400" dirty="0"/>
              <a:t>The Prophet suggested to Abbas that they help Abu Talib by taking some of his children; Abu Talib said, “Leave </a:t>
            </a:r>
            <a:r>
              <a:rPr lang="en-CA" sz="2400" dirty="0" err="1"/>
              <a:t>ʿAqil</a:t>
            </a:r>
            <a:r>
              <a:rPr lang="en-CA" sz="2400" dirty="0"/>
              <a:t> with me, and take any of the others whom you can.” </a:t>
            </a:r>
            <a:r>
              <a:rPr lang="en-CA" sz="2400" dirty="0" err="1"/>
              <a:t>Ḥamzah</a:t>
            </a:r>
            <a:r>
              <a:rPr lang="en-CA" sz="2400" dirty="0"/>
              <a:t> took </a:t>
            </a:r>
            <a:r>
              <a:rPr lang="en-CA" sz="2400" dirty="0" err="1"/>
              <a:t>Jaʿfar</a:t>
            </a:r>
            <a:r>
              <a:rPr lang="en-CA" sz="2400" dirty="0"/>
              <a:t>. Abbas took Talib. The Prophet took Ali (6 y/o), and said, “I chose him whom God chose for me.” </a:t>
            </a:r>
          </a:p>
          <a:p>
            <a:br>
              <a:rPr lang="en-CA" dirty="0"/>
            </a:br>
            <a:endParaRPr lang="en-CA" dirty="0"/>
          </a:p>
          <a:p>
            <a:endParaRPr lang="en-US" dirty="0"/>
          </a:p>
        </p:txBody>
      </p:sp>
    </p:spTree>
    <p:extLst>
      <p:ext uri="{BB962C8B-B14F-4D97-AF65-F5344CB8AC3E}">
        <p14:creationId xmlns:p14="http://schemas.microsoft.com/office/powerpoint/2010/main" val="3243562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0D511-B759-0C44-ADCB-4D072E31BB0D}"/>
              </a:ext>
            </a:extLst>
          </p:cNvPr>
          <p:cNvSpPr>
            <a:spLocks noGrp="1"/>
          </p:cNvSpPr>
          <p:nvPr>
            <p:ph type="title"/>
          </p:nvPr>
        </p:nvSpPr>
        <p:spPr>
          <a:xfrm>
            <a:off x="720000" y="619200"/>
            <a:ext cx="10728322" cy="702973"/>
          </a:xfrm>
        </p:spPr>
        <p:txBody>
          <a:bodyPr/>
          <a:lstStyle/>
          <a:p>
            <a:pPr algn="ctr"/>
            <a:r>
              <a:rPr lang="en-US" dirty="0"/>
              <a:t>Ali Enters the Prophet’s Household</a:t>
            </a:r>
          </a:p>
        </p:txBody>
      </p:sp>
      <p:sp>
        <p:nvSpPr>
          <p:cNvPr id="3" name="Content Placeholder 2">
            <a:extLst>
              <a:ext uri="{FF2B5EF4-FFF2-40B4-BE49-F238E27FC236}">
                <a16:creationId xmlns:a16="http://schemas.microsoft.com/office/drawing/2014/main" id="{AF06E7F1-C36E-1C47-AC86-2D6939F157BB}"/>
              </a:ext>
            </a:extLst>
          </p:cNvPr>
          <p:cNvSpPr>
            <a:spLocks noGrp="1"/>
          </p:cNvSpPr>
          <p:nvPr>
            <p:ph idx="1"/>
          </p:nvPr>
        </p:nvSpPr>
        <p:spPr>
          <a:xfrm>
            <a:off x="720000" y="1322174"/>
            <a:ext cx="10728325" cy="4446802"/>
          </a:xfrm>
        </p:spPr>
        <p:txBody>
          <a:bodyPr>
            <a:normAutofit fontScale="85000" lnSpcReduction="20000"/>
          </a:bodyPr>
          <a:lstStyle/>
          <a:p>
            <a:endParaRPr lang="en-CA" sz="2600" dirty="0"/>
          </a:p>
          <a:p>
            <a:pPr marL="0" indent="0" algn="ctr">
              <a:buNone/>
            </a:pPr>
            <a:r>
              <a:rPr lang="ar-AE" sz="2600" b="1" dirty="0"/>
              <a:t>صلّيت قبل الناس بسبع سنين قبل أن يعبده احدٌ من هذه الأمة</a:t>
            </a:r>
          </a:p>
          <a:p>
            <a:pPr marL="0" indent="0">
              <a:buNone/>
            </a:pPr>
            <a:endParaRPr lang="en-CA" sz="2600" dirty="0"/>
          </a:p>
          <a:p>
            <a:r>
              <a:rPr lang="en-CA" sz="2600" dirty="0"/>
              <a:t>Ali used to </a:t>
            </a:r>
            <a:r>
              <a:rPr lang="en-CA" sz="2600" dirty="0" err="1"/>
              <a:t>say,“I</a:t>
            </a:r>
            <a:r>
              <a:rPr lang="en-CA" sz="2600" dirty="0"/>
              <a:t> worshipped God before anyone from this nation for seven years.”</a:t>
            </a:r>
          </a:p>
          <a:p>
            <a:r>
              <a:rPr lang="en-CA" sz="2600" dirty="0"/>
              <a:t>”He also said, “I used to hear voices and see light for seven years, when the Messenger of God was yet silent, not having been given leave to warn and proselytize.” </a:t>
            </a:r>
          </a:p>
          <a:p>
            <a:endParaRPr lang="en-CA" dirty="0"/>
          </a:p>
          <a:p>
            <a:endParaRPr lang="en-CA" dirty="0"/>
          </a:p>
          <a:p>
            <a:r>
              <a:rPr lang="en-CA" sz="1800" dirty="0"/>
              <a:t>Source: Al-</a:t>
            </a:r>
            <a:r>
              <a:rPr lang="en-CA" sz="1800" dirty="0" err="1"/>
              <a:t>Mustadrak</a:t>
            </a:r>
            <a:r>
              <a:rPr lang="en-CA" sz="1800" dirty="0"/>
              <a:t> </a:t>
            </a:r>
            <a:r>
              <a:rPr lang="en-CA" sz="1800" dirty="0" err="1"/>
              <a:t>A’la</a:t>
            </a:r>
            <a:r>
              <a:rPr lang="en-CA" sz="1800" dirty="0"/>
              <a:t> </a:t>
            </a:r>
            <a:r>
              <a:rPr lang="en-CA" sz="1800" dirty="0" err="1"/>
              <a:t>Saheehayn</a:t>
            </a:r>
            <a:r>
              <a:rPr lang="en-CA" sz="1800" dirty="0"/>
              <a:t>, v. 3, p. 112</a:t>
            </a:r>
          </a:p>
          <a:p>
            <a:endParaRPr lang="en-US" dirty="0"/>
          </a:p>
        </p:txBody>
      </p:sp>
    </p:spTree>
    <p:extLst>
      <p:ext uri="{BB962C8B-B14F-4D97-AF65-F5344CB8AC3E}">
        <p14:creationId xmlns:p14="http://schemas.microsoft.com/office/powerpoint/2010/main" val="3829479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47A14-7909-4740-9966-63DCC8746777}"/>
              </a:ext>
            </a:extLst>
          </p:cNvPr>
          <p:cNvSpPr>
            <a:spLocks noGrp="1"/>
          </p:cNvSpPr>
          <p:nvPr>
            <p:ph type="title"/>
          </p:nvPr>
        </p:nvSpPr>
        <p:spPr>
          <a:xfrm>
            <a:off x="720000" y="619200"/>
            <a:ext cx="10728322" cy="962465"/>
          </a:xfrm>
        </p:spPr>
        <p:txBody>
          <a:bodyPr/>
          <a:lstStyle/>
          <a:p>
            <a:pPr algn="ctr"/>
            <a:r>
              <a:rPr lang="en-US" dirty="0"/>
              <a:t>Ali Enters the Prophet’s Household</a:t>
            </a:r>
          </a:p>
        </p:txBody>
      </p:sp>
      <p:sp>
        <p:nvSpPr>
          <p:cNvPr id="3" name="Content Placeholder 2">
            <a:extLst>
              <a:ext uri="{FF2B5EF4-FFF2-40B4-BE49-F238E27FC236}">
                <a16:creationId xmlns:a16="http://schemas.microsoft.com/office/drawing/2014/main" id="{ED882101-6D59-CE4E-B6AD-E30666A9D5A3}"/>
              </a:ext>
            </a:extLst>
          </p:cNvPr>
          <p:cNvSpPr>
            <a:spLocks noGrp="1"/>
          </p:cNvSpPr>
          <p:nvPr>
            <p:ph idx="1"/>
          </p:nvPr>
        </p:nvSpPr>
        <p:spPr>
          <a:xfrm>
            <a:off x="720000" y="1581666"/>
            <a:ext cx="10728325" cy="4187310"/>
          </a:xfrm>
        </p:spPr>
        <p:txBody>
          <a:bodyPr>
            <a:normAutofit fontScale="92500" lnSpcReduction="10000"/>
          </a:bodyPr>
          <a:lstStyle/>
          <a:p>
            <a:pPr marL="0" indent="0" algn="ctr">
              <a:buNone/>
            </a:pPr>
            <a:r>
              <a:rPr lang="ar-AE" sz="2400" b="1" dirty="0"/>
              <a:t>وَقَدْ عَلِمْتُمْ مَوْضِعِي مِنْ رَسُولِ اللهِ(صلى الله عليه وآله) بِالْقَرَابَةِ الْقَرِيبَةِ، وَالْمَنْزِلَةِ الْخَصِيصَةِ: وَضَعَنِي فِي حِجْرِهِ وَأَنَا وليدٌ يَضُمُّنِي إِلَى صَدْرِهِ، وَيَكْنُفُنِي فِي فِرَاشِهِ، وَيُمِسُّنِي جَسَدَهُ، وَيُشِمُّنِي عَرْفَهُ، وَكَانَ يَمْضَغُ الشَّيْءَ ثُمَّ يُلْقِمُنِيهِ، وَمَا وَجَدَ لِي كَذْبَةً فِي قَوْل، وَلاَ خَطْلَةً فِي فِعْل.</a:t>
            </a:r>
            <a:endParaRPr lang="en-US" sz="2400" b="1" dirty="0"/>
          </a:p>
          <a:p>
            <a:pPr marL="0" indent="0" algn="ctr">
              <a:buNone/>
            </a:pPr>
            <a:r>
              <a:rPr lang="en-US" sz="2400" dirty="0"/>
              <a:t>“and you knew my position with the Messenger of God through my close kinship and special standing. </a:t>
            </a:r>
            <a:r>
              <a:rPr lang="en-CA" sz="2400" dirty="0"/>
              <a:t> When I was only a child he took charge of me. He used to press me to his chest and lay me beside him in his bed, bring his body close to mine and make me smell his fragrance. He used to chew something and then feed me with it. He found no lie in my speaking, nor misconduct in </a:t>
            </a:r>
            <a:r>
              <a:rPr lang="en-US" sz="2400" dirty="0"/>
              <a:t>action.”</a:t>
            </a:r>
          </a:p>
          <a:p>
            <a:pPr marL="0" indent="0" algn="ctr">
              <a:buNone/>
            </a:pPr>
            <a:endParaRPr lang="en-US" dirty="0"/>
          </a:p>
          <a:p>
            <a:pPr marL="0" indent="0">
              <a:buNone/>
            </a:pPr>
            <a:r>
              <a:rPr lang="en-US" sz="1800" dirty="0"/>
              <a:t>Source: </a:t>
            </a:r>
            <a:r>
              <a:rPr lang="en-US" sz="1800" dirty="0" err="1"/>
              <a:t>Nahjulbalagha</a:t>
            </a:r>
            <a:r>
              <a:rPr lang="en-US" sz="1800" dirty="0"/>
              <a:t>, sermon 192</a:t>
            </a:r>
          </a:p>
          <a:p>
            <a:pPr marL="0" indent="0" algn="ctr">
              <a:buNone/>
            </a:pPr>
            <a:endParaRPr lang="en-US" b="1" dirty="0"/>
          </a:p>
        </p:txBody>
      </p:sp>
    </p:spTree>
    <p:extLst>
      <p:ext uri="{BB962C8B-B14F-4D97-AF65-F5344CB8AC3E}">
        <p14:creationId xmlns:p14="http://schemas.microsoft.com/office/powerpoint/2010/main" val="117515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44498-E4DC-3C4A-8A8B-C10766BFBD3D}"/>
              </a:ext>
            </a:extLst>
          </p:cNvPr>
          <p:cNvSpPr>
            <a:spLocks noGrp="1"/>
          </p:cNvSpPr>
          <p:nvPr>
            <p:ph type="title"/>
          </p:nvPr>
        </p:nvSpPr>
        <p:spPr>
          <a:xfrm>
            <a:off x="720000" y="619200"/>
            <a:ext cx="10728322" cy="653546"/>
          </a:xfrm>
        </p:spPr>
        <p:txBody>
          <a:bodyPr/>
          <a:lstStyle/>
          <a:p>
            <a:pPr algn="ctr"/>
            <a:r>
              <a:rPr lang="en-US" dirty="0"/>
              <a:t>Marital Life</a:t>
            </a:r>
          </a:p>
        </p:txBody>
      </p:sp>
      <p:sp>
        <p:nvSpPr>
          <p:cNvPr id="3" name="Content Placeholder 2">
            <a:extLst>
              <a:ext uri="{FF2B5EF4-FFF2-40B4-BE49-F238E27FC236}">
                <a16:creationId xmlns:a16="http://schemas.microsoft.com/office/drawing/2014/main" id="{5B04B713-F2DC-CF4F-8967-665A445D79EF}"/>
              </a:ext>
            </a:extLst>
          </p:cNvPr>
          <p:cNvSpPr>
            <a:spLocks noGrp="1"/>
          </p:cNvSpPr>
          <p:nvPr>
            <p:ph idx="1"/>
          </p:nvPr>
        </p:nvSpPr>
        <p:spPr>
          <a:xfrm>
            <a:off x="720000" y="1272746"/>
            <a:ext cx="10728325" cy="4496229"/>
          </a:xfrm>
        </p:spPr>
        <p:txBody>
          <a:bodyPr>
            <a:normAutofit/>
          </a:bodyPr>
          <a:lstStyle/>
          <a:p>
            <a:r>
              <a:rPr lang="en-US" sz="2400" dirty="0"/>
              <a:t>The marriage of the Prophet and Khadijah was a blissful one.</a:t>
            </a:r>
          </a:p>
          <a:p>
            <a:r>
              <a:rPr lang="en-US" sz="2400" dirty="0"/>
              <a:t>Khadijah may have married down in terms of wealth but what she saw in the Prophet was more important than that.</a:t>
            </a:r>
          </a:p>
          <a:p>
            <a:r>
              <a:rPr lang="en-US" sz="2400" dirty="0"/>
              <a:t>Children arrived quickly, cementing the couple’s bond.</a:t>
            </a:r>
          </a:p>
          <a:p>
            <a:r>
              <a:rPr lang="en-US" sz="2400" dirty="0"/>
              <a:t>The couple loses there first son, </a:t>
            </a:r>
            <a:r>
              <a:rPr lang="en-US" sz="2400" dirty="0" err="1"/>
              <a:t>Qasim</a:t>
            </a:r>
            <a:r>
              <a:rPr lang="en-US" sz="2400" dirty="0"/>
              <a:t>, before his second birthday.</a:t>
            </a:r>
          </a:p>
          <a:p>
            <a:r>
              <a:rPr lang="en-US" sz="2400" dirty="0"/>
              <a:t>The Prophet’s lack of a male heir was the reason why he would remain as an ‘</a:t>
            </a:r>
            <a:r>
              <a:rPr lang="en-US" sz="2400" dirty="0" err="1"/>
              <a:t>abtar</a:t>
            </a:r>
            <a:r>
              <a:rPr lang="en-US" sz="2400" dirty="0"/>
              <a:t>’ in the eyes of </a:t>
            </a:r>
            <a:r>
              <a:rPr lang="en-US" sz="2400" dirty="0" err="1"/>
              <a:t>Makkan</a:t>
            </a:r>
            <a:r>
              <a:rPr lang="en-US" sz="2400" dirty="0"/>
              <a:t> society. </a:t>
            </a:r>
          </a:p>
        </p:txBody>
      </p:sp>
    </p:spTree>
    <p:extLst>
      <p:ext uri="{BB962C8B-B14F-4D97-AF65-F5344CB8AC3E}">
        <p14:creationId xmlns:p14="http://schemas.microsoft.com/office/powerpoint/2010/main" val="3237305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6728D-246B-4D46-8FD6-51DEED736194}"/>
              </a:ext>
            </a:extLst>
          </p:cNvPr>
          <p:cNvSpPr>
            <a:spLocks noGrp="1"/>
          </p:cNvSpPr>
          <p:nvPr>
            <p:ph type="title"/>
          </p:nvPr>
        </p:nvSpPr>
        <p:spPr>
          <a:xfrm>
            <a:off x="720000" y="619200"/>
            <a:ext cx="10728322" cy="653546"/>
          </a:xfrm>
        </p:spPr>
        <p:txBody>
          <a:bodyPr/>
          <a:lstStyle/>
          <a:p>
            <a:pPr algn="ctr"/>
            <a:r>
              <a:rPr lang="en-US" dirty="0"/>
              <a:t>Marital Life</a:t>
            </a:r>
          </a:p>
        </p:txBody>
      </p:sp>
      <p:sp>
        <p:nvSpPr>
          <p:cNvPr id="3" name="Content Placeholder 2">
            <a:extLst>
              <a:ext uri="{FF2B5EF4-FFF2-40B4-BE49-F238E27FC236}">
                <a16:creationId xmlns:a16="http://schemas.microsoft.com/office/drawing/2014/main" id="{4AAA1448-9AA9-BB48-975B-C9342C6D076B}"/>
              </a:ext>
            </a:extLst>
          </p:cNvPr>
          <p:cNvSpPr>
            <a:spLocks noGrp="1"/>
          </p:cNvSpPr>
          <p:nvPr>
            <p:ph idx="1"/>
          </p:nvPr>
        </p:nvSpPr>
        <p:spPr>
          <a:xfrm>
            <a:off x="720000" y="1272746"/>
            <a:ext cx="10728325" cy="4496229"/>
          </a:xfrm>
        </p:spPr>
        <p:txBody>
          <a:bodyPr/>
          <a:lstStyle/>
          <a:p>
            <a:r>
              <a:rPr lang="en-US" sz="2400" dirty="0"/>
              <a:t>Khadijah had a servant by the name of Zayd, who was 15 years old.</a:t>
            </a:r>
          </a:p>
          <a:p>
            <a:r>
              <a:rPr lang="en-US" sz="2400" dirty="0"/>
              <a:t>She gave him to the Prophet as a wedding gift.</a:t>
            </a:r>
          </a:p>
          <a:p>
            <a:r>
              <a:rPr lang="en-US" sz="2400" dirty="0"/>
              <a:t>Zayd was from the northern tribe of Kalb, between Syria and Iraq, where he had been abducted and sold into servitude.</a:t>
            </a:r>
          </a:p>
          <a:p>
            <a:r>
              <a:rPr lang="en-US" sz="2400" dirty="0"/>
              <a:t>Shortly after the marriage of the Prophet and Khadijah, Zayd encountered visiting pilgrims from Banu Kalb and sent word to his family that he was safe and happy in Makkah.</a:t>
            </a:r>
          </a:p>
          <a:p>
            <a:endParaRPr lang="en-US" dirty="0"/>
          </a:p>
        </p:txBody>
      </p:sp>
    </p:spTree>
    <p:extLst>
      <p:ext uri="{BB962C8B-B14F-4D97-AF65-F5344CB8AC3E}">
        <p14:creationId xmlns:p14="http://schemas.microsoft.com/office/powerpoint/2010/main" val="1567208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BCBBA-BAAF-9643-A75D-6EE436ABB5DB}"/>
              </a:ext>
            </a:extLst>
          </p:cNvPr>
          <p:cNvSpPr>
            <a:spLocks noGrp="1"/>
          </p:cNvSpPr>
          <p:nvPr>
            <p:ph type="title"/>
          </p:nvPr>
        </p:nvSpPr>
        <p:spPr>
          <a:xfrm>
            <a:off x="720000" y="619200"/>
            <a:ext cx="10728322" cy="653546"/>
          </a:xfrm>
        </p:spPr>
        <p:txBody>
          <a:bodyPr/>
          <a:lstStyle/>
          <a:p>
            <a:pPr algn="ctr"/>
            <a:r>
              <a:rPr lang="en-US" dirty="0"/>
              <a:t>Marital Life</a:t>
            </a:r>
          </a:p>
        </p:txBody>
      </p:sp>
      <p:sp>
        <p:nvSpPr>
          <p:cNvPr id="3" name="Content Placeholder 2">
            <a:extLst>
              <a:ext uri="{FF2B5EF4-FFF2-40B4-BE49-F238E27FC236}">
                <a16:creationId xmlns:a16="http://schemas.microsoft.com/office/drawing/2014/main" id="{992A1E2A-77CC-9D41-9EAE-DCCA97345112}"/>
              </a:ext>
            </a:extLst>
          </p:cNvPr>
          <p:cNvSpPr>
            <a:spLocks noGrp="1"/>
          </p:cNvSpPr>
          <p:nvPr>
            <p:ph idx="1"/>
          </p:nvPr>
        </p:nvSpPr>
        <p:spPr>
          <a:xfrm>
            <a:off x="720000" y="1445742"/>
            <a:ext cx="10728325" cy="4793058"/>
          </a:xfrm>
        </p:spPr>
        <p:txBody>
          <a:bodyPr>
            <a:normAutofit/>
          </a:bodyPr>
          <a:lstStyle/>
          <a:p>
            <a:r>
              <a:rPr lang="en-US" sz="2400" dirty="0"/>
              <a:t>Upon hearing the news, his father </a:t>
            </a:r>
            <a:r>
              <a:rPr lang="en-US" sz="2400" dirty="0" err="1"/>
              <a:t>Harithah</a:t>
            </a:r>
            <a:r>
              <a:rPr lang="en-US" sz="2400" dirty="0"/>
              <a:t> came to Makkah to pay for Zayd’s freedom.</a:t>
            </a:r>
          </a:p>
          <a:p>
            <a:r>
              <a:rPr lang="en-US" sz="2400" dirty="0"/>
              <a:t>The Prophet empathized with the boy’s father , but when he told Zayd that he was free to return to his family, Zayd replied:</a:t>
            </a:r>
          </a:p>
          <a:p>
            <a:endParaRPr lang="en-US" sz="2400" dirty="0"/>
          </a:p>
          <a:p>
            <a:pPr marL="0" indent="0" algn="ctr">
              <a:buNone/>
            </a:pPr>
            <a:r>
              <a:rPr lang="en-US" sz="2400" dirty="0"/>
              <a:t>“I would not choose any man in preference to you. You are to me as my father and mother…I have seen from this man such things that I could never choose another above him.”</a:t>
            </a:r>
          </a:p>
          <a:p>
            <a:pPr marL="0" indent="0" algn="ctr">
              <a:buNone/>
            </a:pPr>
            <a:endParaRPr lang="en-US" sz="2400" dirty="0"/>
          </a:p>
        </p:txBody>
      </p:sp>
    </p:spTree>
    <p:extLst>
      <p:ext uri="{BB962C8B-B14F-4D97-AF65-F5344CB8AC3E}">
        <p14:creationId xmlns:p14="http://schemas.microsoft.com/office/powerpoint/2010/main" val="349303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88135-7D89-5C4D-A872-5F3C03EBB901}"/>
              </a:ext>
            </a:extLst>
          </p:cNvPr>
          <p:cNvSpPr>
            <a:spLocks noGrp="1"/>
          </p:cNvSpPr>
          <p:nvPr>
            <p:ph type="title"/>
          </p:nvPr>
        </p:nvSpPr>
        <p:spPr>
          <a:xfrm>
            <a:off x="720000" y="619200"/>
            <a:ext cx="10728322" cy="665903"/>
          </a:xfrm>
        </p:spPr>
        <p:txBody>
          <a:bodyPr/>
          <a:lstStyle/>
          <a:p>
            <a:pPr algn="ctr"/>
            <a:r>
              <a:rPr lang="en-US" dirty="0"/>
              <a:t>Marital Life</a:t>
            </a:r>
          </a:p>
        </p:txBody>
      </p:sp>
      <p:sp>
        <p:nvSpPr>
          <p:cNvPr id="3" name="Content Placeholder 2">
            <a:extLst>
              <a:ext uri="{FF2B5EF4-FFF2-40B4-BE49-F238E27FC236}">
                <a16:creationId xmlns:a16="http://schemas.microsoft.com/office/drawing/2014/main" id="{216CBC71-6D21-2E45-BDC9-12F75EA0B94B}"/>
              </a:ext>
            </a:extLst>
          </p:cNvPr>
          <p:cNvSpPr>
            <a:spLocks noGrp="1"/>
          </p:cNvSpPr>
          <p:nvPr>
            <p:ph idx="1"/>
          </p:nvPr>
        </p:nvSpPr>
        <p:spPr>
          <a:xfrm>
            <a:off x="720000" y="1285104"/>
            <a:ext cx="10728325" cy="4483872"/>
          </a:xfrm>
        </p:spPr>
        <p:txBody>
          <a:bodyPr>
            <a:normAutofit/>
          </a:bodyPr>
          <a:lstStyle/>
          <a:p>
            <a:r>
              <a:rPr lang="en-US" sz="2400" dirty="0"/>
              <a:t>After hearing those words, Muhammad invited Zayd’s father and uncle to join him at the </a:t>
            </a:r>
            <a:r>
              <a:rPr lang="en-US" sz="2400" dirty="0" err="1"/>
              <a:t>Ka’bah</a:t>
            </a:r>
            <a:r>
              <a:rPr lang="en-US" sz="2400" dirty="0"/>
              <a:t>, where he publicly proclaimed:</a:t>
            </a:r>
          </a:p>
          <a:p>
            <a:pPr marL="0" indent="0" algn="ctr">
              <a:buNone/>
            </a:pPr>
            <a:r>
              <a:rPr lang="en-US" sz="2400" dirty="0"/>
              <a:t>“All you who are present, bear witness that Zayd is my son; I am his heir and he is mine.”</a:t>
            </a:r>
          </a:p>
          <a:p>
            <a:pPr marL="0" indent="0" algn="ctr">
              <a:buNone/>
            </a:pPr>
            <a:endParaRPr lang="en-US" sz="2400" dirty="0"/>
          </a:p>
          <a:p>
            <a:r>
              <a:rPr lang="en-US" sz="2400" dirty="0"/>
              <a:t>From that day, Zayd b. </a:t>
            </a:r>
            <a:r>
              <a:rPr lang="en-US" sz="2400" dirty="0" err="1"/>
              <a:t>Harithah</a:t>
            </a:r>
            <a:r>
              <a:rPr lang="en-US" sz="2400" dirty="0"/>
              <a:t> became known as Zayd b. Muhammad.</a:t>
            </a:r>
          </a:p>
          <a:p>
            <a:r>
              <a:rPr lang="en-US" sz="2400" dirty="0"/>
              <a:t>He remained in Makkah with his adoptive father , and </a:t>
            </a:r>
            <a:r>
              <a:rPr lang="en-US" sz="2400" dirty="0" err="1"/>
              <a:t>Harithah</a:t>
            </a:r>
            <a:r>
              <a:rPr lang="en-US" sz="2400" dirty="0"/>
              <a:t> returned home without any bitterness in his heart.</a:t>
            </a:r>
          </a:p>
        </p:txBody>
      </p:sp>
    </p:spTree>
    <p:extLst>
      <p:ext uri="{BB962C8B-B14F-4D97-AF65-F5344CB8AC3E}">
        <p14:creationId xmlns:p14="http://schemas.microsoft.com/office/powerpoint/2010/main" val="1525586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DD28A-7EE1-9340-B02F-6BB2E42D30A9}"/>
              </a:ext>
            </a:extLst>
          </p:cNvPr>
          <p:cNvSpPr>
            <a:spLocks noGrp="1"/>
          </p:cNvSpPr>
          <p:nvPr>
            <p:ph type="title"/>
          </p:nvPr>
        </p:nvSpPr>
        <p:spPr>
          <a:xfrm>
            <a:off x="720000" y="619200"/>
            <a:ext cx="10728322" cy="641189"/>
          </a:xfrm>
        </p:spPr>
        <p:txBody>
          <a:bodyPr/>
          <a:lstStyle/>
          <a:p>
            <a:pPr algn="ctr"/>
            <a:r>
              <a:rPr lang="en-US" dirty="0"/>
              <a:t>Marital Life</a:t>
            </a:r>
          </a:p>
        </p:txBody>
      </p:sp>
      <p:sp>
        <p:nvSpPr>
          <p:cNvPr id="3" name="Content Placeholder 2">
            <a:extLst>
              <a:ext uri="{FF2B5EF4-FFF2-40B4-BE49-F238E27FC236}">
                <a16:creationId xmlns:a16="http://schemas.microsoft.com/office/drawing/2014/main" id="{5C8A2321-B120-5847-998E-F1E91113AC79}"/>
              </a:ext>
            </a:extLst>
          </p:cNvPr>
          <p:cNvSpPr>
            <a:spLocks noGrp="1"/>
          </p:cNvSpPr>
          <p:nvPr>
            <p:ph idx="1"/>
          </p:nvPr>
        </p:nvSpPr>
        <p:spPr>
          <a:xfrm>
            <a:off x="720000" y="1260390"/>
            <a:ext cx="10728325" cy="4508586"/>
          </a:xfrm>
        </p:spPr>
        <p:txBody>
          <a:bodyPr>
            <a:normAutofit/>
          </a:bodyPr>
          <a:lstStyle/>
          <a:p>
            <a:r>
              <a:rPr lang="en-US" sz="2400" dirty="0"/>
              <a:t>Despite Khadijah’s great wealth, the couple lived a simple life.</a:t>
            </a:r>
          </a:p>
          <a:p>
            <a:r>
              <a:rPr lang="en-US" sz="2400" dirty="0"/>
              <a:t>They shared each others values and were disturbed by the inequities of </a:t>
            </a:r>
            <a:r>
              <a:rPr lang="en-US" sz="2400" dirty="0" err="1"/>
              <a:t>Makkan</a:t>
            </a:r>
            <a:r>
              <a:rPr lang="en-US" sz="2400" dirty="0"/>
              <a:t> society.</a:t>
            </a:r>
          </a:p>
          <a:p>
            <a:r>
              <a:rPr lang="en-US" sz="2400" dirty="0"/>
              <a:t>They lived their joint life accordingly, wearing homespun linen instead of the ostentatious silks of the elite, darning and mending clothes instead of purchasing new ones, and giving most of their income in food and alms.</a:t>
            </a:r>
          </a:p>
        </p:txBody>
      </p:sp>
    </p:spTree>
    <p:extLst>
      <p:ext uri="{BB962C8B-B14F-4D97-AF65-F5344CB8AC3E}">
        <p14:creationId xmlns:p14="http://schemas.microsoft.com/office/powerpoint/2010/main" val="2407142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30ADF-D743-894D-81C0-7A10A4509480}"/>
              </a:ext>
            </a:extLst>
          </p:cNvPr>
          <p:cNvSpPr>
            <a:spLocks noGrp="1"/>
          </p:cNvSpPr>
          <p:nvPr>
            <p:ph type="title"/>
          </p:nvPr>
        </p:nvSpPr>
        <p:spPr>
          <a:xfrm>
            <a:off x="720000" y="619200"/>
            <a:ext cx="10728322" cy="678259"/>
          </a:xfrm>
        </p:spPr>
        <p:txBody>
          <a:bodyPr/>
          <a:lstStyle/>
          <a:p>
            <a:pPr algn="ctr"/>
            <a:r>
              <a:rPr lang="en-US" dirty="0"/>
              <a:t>The Birth of Ali</a:t>
            </a:r>
          </a:p>
        </p:txBody>
      </p:sp>
      <p:sp>
        <p:nvSpPr>
          <p:cNvPr id="3" name="Content Placeholder 2">
            <a:extLst>
              <a:ext uri="{FF2B5EF4-FFF2-40B4-BE49-F238E27FC236}">
                <a16:creationId xmlns:a16="http://schemas.microsoft.com/office/drawing/2014/main" id="{3CB9B11C-215E-1643-BCB5-5A6F7524278A}"/>
              </a:ext>
            </a:extLst>
          </p:cNvPr>
          <p:cNvSpPr>
            <a:spLocks noGrp="1"/>
          </p:cNvSpPr>
          <p:nvPr>
            <p:ph idx="1"/>
          </p:nvPr>
        </p:nvSpPr>
        <p:spPr>
          <a:xfrm>
            <a:off x="720000" y="1383958"/>
            <a:ext cx="10728325" cy="4385018"/>
          </a:xfrm>
        </p:spPr>
        <p:txBody>
          <a:bodyPr/>
          <a:lstStyle/>
          <a:p>
            <a:r>
              <a:rPr lang="en-CA" sz="2400" dirty="0"/>
              <a:t>Abu Talib had been informed by the monk, al-</a:t>
            </a:r>
            <a:r>
              <a:rPr lang="en-CA" sz="2400" dirty="0" err="1"/>
              <a:t>Mithram</a:t>
            </a:r>
            <a:r>
              <a:rPr lang="en-CA" sz="2400" dirty="0"/>
              <a:t> ibn </a:t>
            </a:r>
            <a:r>
              <a:rPr lang="en-CA" sz="2400" dirty="0" err="1"/>
              <a:t>Duʿayb</a:t>
            </a:r>
            <a:r>
              <a:rPr lang="en-CA" sz="2400" dirty="0"/>
              <a:t>, sometime earlier that a son would be born to him who would be a </a:t>
            </a:r>
            <a:r>
              <a:rPr lang="en-CA" sz="2400" i="1" dirty="0" err="1"/>
              <a:t>wali</a:t>
            </a:r>
            <a:r>
              <a:rPr lang="en-CA" sz="2400" i="1" dirty="0"/>
              <a:t>̄ </a:t>
            </a:r>
            <a:r>
              <a:rPr lang="en-CA" sz="2400" i="1" dirty="0" err="1"/>
              <a:t>Allāh</a:t>
            </a:r>
            <a:r>
              <a:rPr lang="en-CA" sz="2400" dirty="0"/>
              <a:t>, a vicegerent of God. Both Abu </a:t>
            </a:r>
            <a:r>
              <a:rPr lang="en-CA" sz="2400" dirty="0" err="1"/>
              <a:t>Ṭalib</a:t>
            </a:r>
            <a:r>
              <a:rPr lang="en-CA" sz="2400" dirty="0"/>
              <a:t> and Fatima were hopeful that this child would be the fulfillment of that prophecy. They devoted themselves to prayer and performed daily pilgrimages to the </a:t>
            </a:r>
            <a:r>
              <a:rPr lang="en-CA" sz="2400" dirty="0" err="1"/>
              <a:t>Kaʿbah</a:t>
            </a:r>
            <a:r>
              <a:rPr lang="en-CA" sz="2400" dirty="0"/>
              <a:t>. </a:t>
            </a:r>
          </a:p>
          <a:p>
            <a:r>
              <a:rPr lang="en-CA" sz="2400" dirty="0"/>
              <a:t>It was Friday, the 13th of Rajab, when Abu Talib and Fatima were circuiting the </a:t>
            </a:r>
            <a:r>
              <a:rPr lang="en-CA" sz="2400" dirty="0" err="1"/>
              <a:t>Kaʿbah</a:t>
            </a:r>
            <a:r>
              <a:rPr lang="en-CA" sz="2400" dirty="0"/>
              <a:t>, that </a:t>
            </a:r>
            <a:r>
              <a:rPr lang="en-CA" sz="2400" dirty="0" err="1"/>
              <a:t>Fāṭimah</a:t>
            </a:r>
            <a:r>
              <a:rPr lang="en-CA" sz="2400" dirty="0"/>
              <a:t> felt her labor pains begin. Fatima turned with full resolve toward God and said: </a:t>
            </a:r>
          </a:p>
          <a:p>
            <a:endParaRPr lang="en-CA" dirty="0"/>
          </a:p>
          <a:p>
            <a:endParaRPr lang="en-US" dirty="0"/>
          </a:p>
        </p:txBody>
      </p:sp>
    </p:spTree>
    <p:extLst>
      <p:ext uri="{BB962C8B-B14F-4D97-AF65-F5344CB8AC3E}">
        <p14:creationId xmlns:p14="http://schemas.microsoft.com/office/powerpoint/2010/main" val="2411060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025D7-E638-BA4F-BD61-B7E69D938C9B}"/>
              </a:ext>
            </a:extLst>
          </p:cNvPr>
          <p:cNvSpPr>
            <a:spLocks noGrp="1"/>
          </p:cNvSpPr>
          <p:nvPr>
            <p:ph type="title"/>
          </p:nvPr>
        </p:nvSpPr>
        <p:spPr>
          <a:xfrm>
            <a:off x="720000" y="619200"/>
            <a:ext cx="10728322" cy="690616"/>
          </a:xfrm>
        </p:spPr>
        <p:txBody>
          <a:bodyPr/>
          <a:lstStyle/>
          <a:p>
            <a:pPr algn="ctr"/>
            <a:r>
              <a:rPr lang="en-US" dirty="0"/>
              <a:t>The Birth of Ali</a:t>
            </a:r>
          </a:p>
        </p:txBody>
      </p:sp>
      <p:sp>
        <p:nvSpPr>
          <p:cNvPr id="3" name="Content Placeholder 2">
            <a:extLst>
              <a:ext uri="{FF2B5EF4-FFF2-40B4-BE49-F238E27FC236}">
                <a16:creationId xmlns:a16="http://schemas.microsoft.com/office/drawing/2014/main" id="{BFD62D78-E136-0D46-82AF-921C4253DA35}"/>
              </a:ext>
            </a:extLst>
          </p:cNvPr>
          <p:cNvSpPr>
            <a:spLocks noGrp="1"/>
          </p:cNvSpPr>
          <p:nvPr>
            <p:ph idx="1"/>
          </p:nvPr>
        </p:nvSpPr>
        <p:spPr>
          <a:xfrm>
            <a:off x="720000" y="1470454"/>
            <a:ext cx="10728325" cy="4298521"/>
          </a:xfrm>
        </p:spPr>
        <p:txBody>
          <a:bodyPr>
            <a:normAutofit/>
          </a:bodyPr>
          <a:lstStyle/>
          <a:p>
            <a:pPr marL="0" indent="0" algn="ctr">
              <a:buNone/>
            </a:pPr>
            <a:r>
              <a:rPr lang="ar-AE" sz="2400" b="1" dirty="0"/>
              <a:t>رب إني مؤمنة بك وبما جاء به من عندك الرسول، وبكل نبي من أنبيائك وبكل كتاب أنزلته، وإني مصدقة بكلام جدي إبراهيم الخليل، وإنه بنى بيتك العتيق، فأسالك بحق هذا البيت ومن بناه، وبهذا المولود الذي في أحشائي الذي يكلمني ويؤنسني بحديثه، وأنا موقنة أنه إحدى آياتك ودلائلك، لما يسرت علي ولادتي.</a:t>
            </a:r>
            <a:endParaRPr lang="en-US" sz="2400" b="1" dirty="0"/>
          </a:p>
          <a:p>
            <a:pPr marL="0" indent="0" algn="ctr">
              <a:buNone/>
            </a:pPr>
            <a:r>
              <a:rPr lang="en-US" dirty="0"/>
              <a:t>“</a:t>
            </a:r>
            <a:r>
              <a:rPr lang="en-CA" sz="2400" dirty="0"/>
              <a:t>My Lord! I firmly believe in you and in all your messengers and books. And I affirm the teachings of my forefather, Abraham. He built this ancient house, so I swear by the one who built this house and by the child who is in my womb that you make my labor easy for me.”</a:t>
            </a:r>
          </a:p>
          <a:p>
            <a:pPr marL="0" indent="0" algn="ctr">
              <a:buNone/>
            </a:pPr>
            <a:endParaRPr lang="en-CA" sz="2400" dirty="0"/>
          </a:p>
          <a:p>
            <a:pPr marL="0" indent="0">
              <a:buNone/>
            </a:pPr>
            <a:r>
              <a:rPr lang="en-CA" sz="1800" dirty="0"/>
              <a:t>Source: Bihar al-Anwar, v. 35, p. 36</a:t>
            </a:r>
          </a:p>
          <a:p>
            <a:pPr marL="0" indent="0" algn="ctr">
              <a:buNone/>
            </a:pPr>
            <a:endParaRPr lang="en-CA" sz="2400" dirty="0"/>
          </a:p>
          <a:p>
            <a:pPr marL="0" indent="0" algn="ctr">
              <a:buNone/>
            </a:pPr>
            <a:endParaRPr lang="en-US" dirty="0"/>
          </a:p>
        </p:txBody>
      </p:sp>
    </p:spTree>
    <p:extLst>
      <p:ext uri="{BB962C8B-B14F-4D97-AF65-F5344CB8AC3E}">
        <p14:creationId xmlns:p14="http://schemas.microsoft.com/office/powerpoint/2010/main" val="1574537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82D4-191D-6A43-B378-46366FC3FACA}"/>
              </a:ext>
            </a:extLst>
          </p:cNvPr>
          <p:cNvSpPr>
            <a:spLocks noGrp="1"/>
          </p:cNvSpPr>
          <p:nvPr>
            <p:ph type="title"/>
          </p:nvPr>
        </p:nvSpPr>
        <p:spPr>
          <a:xfrm>
            <a:off x="720000" y="619200"/>
            <a:ext cx="10728322" cy="702973"/>
          </a:xfrm>
        </p:spPr>
        <p:txBody>
          <a:bodyPr/>
          <a:lstStyle/>
          <a:p>
            <a:pPr algn="ctr"/>
            <a:r>
              <a:rPr lang="en-US" dirty="0"/>
              <a:t>The Birth of Ali</a:t>
            </a:r>
          </a:p>
        </p:txBody>
      </p:sp>
      <p:sp>
        <p:nvSpPr>
          <p:cNvPr id="3" name="Content Placeholder 2">
            <a:extLst>
              <a:ext uri="{FF2B5EF4-FFF2-40B4-BE49-F238E27FC236}">
                <a16:creationId xmlns:a16="http://schemas.microsoft.com/office/drawing/2014/main" id="{376C9388-CB74-4A49-8207-56FE65E5C3EC}"/>
              </a:ext>
            </a:extLst>
          </p:cNvPr>
          <p:cNvSpPr>
            <a:spLocks noGrp="1"/>
          </p:cNvSpPr>
          <p:nvPr>
            <p:ph idx="1"/>
          </p:nvPr>
        </p:nvSpPr>
        <p:spPr>
          <a:xfrm>
            <a:off x="720000" y="1322174"/>
            <a:ext cx="10728325" cy="4446802"/>
          </a:xfrm>
        </p:spPr>
        <p:txBody>
          <a:bodyPr/>
          <a:lstStyle/>
          <a:p>
            <a:r>
              <a:rPr lang="en-CA" sz="2400" dirty="0"/>
              <a:t>Abu Talib’s nephew, </a:t>
            </a:r>
            <a:r>
              <a:rPr lang="en-CA" sz="2400" dirty="0" err="1"/>
              <a:t>Muḥammad</a:t>
            </a:r>
            <a:r>
              <a:rPr lang="en-CA" sz="2400" dirty="0"/>
              <a:t> ibn </a:t>
            </a:r>
            <a:r>
              <a:rPr lang="en-CA" sz="2400" dirty="0" err="1"/>
              <a:t>ʿAbd</a:t>
            </a:r>
            <a:r>
              <a:rPr lang="en-CA" sz="2400" dirty="0"/>
              <a:t> </a:t>
            </a:r>
            <a:r>
              <a:rPr lang="en-CA" sz="2400" dirty="0" err="1"/>
              <a:t>Allāh</a:t>
            </a:r>
            <a:r>
              <a:rPr lang="en-CA" sz="2400" dirty="0"/>
              <a:t>̣, was with them. He took his uncle by the hand, who in turn took his wife by the hand, and he led her toward the structure of the </a:t>
            </a:r>
            <a:r>
              <a:rPr lang="en-CA" sz="2400" dirty="0" err="1"/>
              <a:t>Kaʿbah</a:t>
            </a:r>
            <a:r>
              <a:rPr lang="en-CA" sz="2400" dirty="0"/>
              <a:t>. </a:t>
            </a:r>
          </a:p>
          <a:p>
            <a:r>
              <a:rPr lang="en-CA" sz="2400" dirty="0" err="1"/>
              <a:t>ʿAbbas</a:t>
            </a:r>
            <a:r>
              <a:rPr lang="en-CA" sz="2400" dirty="0"/>
              <a:t> ibn </a:t>
            </a:r>
            <a:r>
              <a:rPr lang="en-CA" sz="2400" dirty="0" err="1"/>
              <a:t>ʿAbd</a:t>
            </a:r>
            <a:r>
              <a:rPr lang="en-CA" sz="2400" dirty="0"/>
              <a:t> </a:t>
            </a:r>
            <a:r>
              <a:rPr lang="en-CA" sz="2400" dirty="0" err="1"/>
              <a:t>al-Muṭṭalib</a:t>
            </a:r>
            <a:r>
              <a:rPr lang="en-CA" sz="2400" dirty="0"/>
              <a:t> and others who were sitting around the </a:t>
            </a:r>
            <a:r>
              <a:rPr lang="en-CA" sz="2400" dirty="0" err="1"/>
              <a:t>Kaʿbah</a:t>
            </a:r>
            <a:r>
              <a:rPr lang="en-CA" sz="2400" dirty="0"/>
              <a:t> witnessed the wall of the </a:t>
            </a:r>
            <a:r>
              <a:rPr lang="en-CA" sz="2400" dirty="0" err="1"/>
              <a:t>Kaʿbah</a:t>
            </a:r>
            <a:r>
              <a:rPr lang="en-CA" sz="2400" dirty="0"/>
              <a:t>, opposite its door, spilt open, and she was able to walk in easily. As soon as she entered, the wall closed up again. They ran to the point where she entered and then to the door, but found they were unable to enter. </a:t>
            </a:r>
            <a:r>
              <a:rPr lang="en-CA" sz="2400" dirty="0" err="1"/>
              <a:t>Muḥammad</a:t>
            </a:r>
            <a:r>
              <a:rPr lang="en-CA" sz="2400" dirty="0"/>
              <a:t> assured them that what they had just witnessed was a miracle of God. </a:t>
            </a:r>
          </a:p>
          <a:p>
            <a:endParaRPr lang="en-US" dirty="0"/>
          </a:p>
        </p:txBody>
      </p:sp>
    </p:spTree>
    <p:extLst>
      <p:ext uri="{BB962C8B-B14F-4D97-AF65-F5344CB8AC3E}">
        <p14:creationId xmlns:p14="http://schemas.microsoft.com/office/powerpoint/2010/main" val="188373945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740</TotalTime>
  <Words>1356</Words>
  <Application>Microsoft Macintosh PowerPoint</Application>
  <PresentationFormat>Widescreen</PresentationFormat>
  <Paragraphs>68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Next LT Pro</vt:lpstr>
      <vt:lpstr>Sagona Book</vt:lpstr>
      <vt:lpstr>The Hand Extrablack</vt:lpstr>
      <vt:lpstr>BlobVTI</vt:lpstr>
      <vt:lpstr>The Life of Prophet Muhammad</vt:lpstr>
      <vt:lpstr>Marital Life</vt:lpstr>
      <vt:lpstr>Marital Life</vt:lpstr>
      <vt:lpstr>Marital Life</vt:lpstr>
      <vt:lpstr>Marital Life</vt:lpstr>
      <vt:lpstr>Marital Life</vt:lpstr>
      <vt:lpstr>The Birth of Ali</vt:lpstr>
      <vt:lpstr>The Birth of Ali</vt:lpstr>
      <vt:lpstr>The Birth of Ali</vt:lpstr>
      <vt:lpstr>The Birth of Ali</vt:lpstr>
      <vt:lpstr>The Restoration of the Ka’bah</vt:lpstr>
      <vt:lpstr>Ali Enters the Prophet’s Household</vt:lpstr>
      <vt:lpstr>Ali Enters the Prophet’s Household</vt:lpstr>
      <vt:lpstr>Ali Enters the Prophet’s Household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144</cp:revision>
  <dcterms:created xsi:type="dcterms:W3CDTF">2020-11-25T07:02:27Z</dcterms:created>
  <dcterms:modified xsi:type="dcterms:W3CDTF">2021-02-18T03:08:50Z</dcterms:modified>
</cp:coreProperties>
</file>