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33"/>
  </p:normalViewPr>
  <p:slideViewPr>
    <p:cSldViewPr snapToGrid="0" snapToObjects="1">
      <p:cViewPr varScale="1">
        <p:scale>
          <a:sx n="104" d="100"/>
          <a:sy n="104" d="100"/>
        </p:scale>
        <p:origin x="8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February 24,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February 24,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February 24,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February 24,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February 24,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February 24,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February 24,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February 24,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February 24,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February 24,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February 24,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February 24,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BBD76-E390-054F-B49D-F70C70A78FCF}"/>
              </a:ext>
            </a:extLst>
          </p:cNvPr>
          <p:cNvSpPr>
            <a:spLocks noGrp="1"/>
          </p:cNvSpPr>
          <p:nvPr>
            <p:ph type="title"/>
          </p:nvPr>
        </p:nvSpPr>
        <p:spPr>
          <a:xfrm>
            <a:off x="720000" y="619200"/>
            <a:ext cx="10728322" cy="715330"/>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203490E2-00D2-6D4C-A842-C62B979B0472}"/>
              </a:ext>
            </a:extLst>
          </p:cNvPr>
          <p:cNvSpPr>
            <a:spLocks noGrp="1"/>
          </p:cNvSpPr>
          <p:nvPr>
            <p:ph idx="1"/>
          </p:nvPr>
        </p:nvSpPr>
        <p:spPr>
          <a:xfrm>
            <a:off x="720000" y="1334530"/>
            <a:ext cx="10728325" cy="4434445"/>
          </a:xfrm>
        </p:spPr>
        <p:txBody>
          <a:bodyPr/>
          <a:lstStyle/>
          <a:p>
            <a:r>
              <a:rPr lang="en-US" sz="2400" dirty="0"/>
              <a:t>No reliable Shia source says that Surat al-</a:t>
            </a:r>
            <a:r>
              <a:rPr lang="en-US" sz="2400" dirty="0" err="1"/>
              <a:t>A’laq</a:t>
            </a:r>
            <a:r>
              <a:rPr lang="en-US" sz="2400" dirty="0"/>
              <a:t> or any part of the Quran was revealed on the day of the </a:t>
            </a:r>
            <a:r>
              <a:rPr lang="en-US" sz="2400" dirty="0" err="1"/>
              <a:t>mab’ath</a:t>
            </a:r>
            <a:r>
              <a:rPr lang="en-US" sz="2400" dirty="0"/>
              <a:t>.</a:t>
            </a:r>
          </a:p>
          <a:p>
            <a:r>
              <a:rPr lang="en-US" sz="2400" dirty="0"/>
              <a:t>It seems that during this 3-year period, the main activity of Muslims was prayer.</a:t>
            </a:r>
          </a:p>
          <a:p>
            <a:endParaRPr lang="en-US" dirty="0"/>
          </a:p>
        </p:txBody>
      </p:sp>
    </p:spTree>
    <p:extLst>
      <p:ext uri="{BB962C8B-B14F-4D97-AF65-F5344CB8AC3E}">
        <p14:creationId xmlns:p14="http://schemas.microsoft.com/office/powerpoint/2010/main" val="2909875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EB2E7-FFE2-9346-9873-F3D406D1F4EB}"/>
              </a:ext>
            </a:extLst>
          </p:cNvPr>
          <p:cNvSpPr>
            <a:spLocks noGrp="1"/>
          </p:cNvSpPr>
          <p:nvPr>
            <p:ph type="title"/>
          </p:nvPr>
        </p:nvSpPr>
        <p:spPr>
          <a:xfrm>
            <a:off x="720000" y="619200"/>
            <a:ext cx="10728322" cy="678259"/>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E0B3539D-106B-F54C-887E-5139AE1522CE}"/>
              </a:ext>
            </a:extLst>
          </p:cNvPr>
          <p:cNvSpPr>
            <a:spLocks noGrp="1"/>
          </p:cNvSpPr>
          <p:nvPr>
            <p:ph idx="1"/>
          </p:nvPr>
        </p:nvSpPr>
        <p:spPr>
          <a:xfrm>
            <a:off x="720000" y="1297460"/>
            <a:ext cx="10728325" cy="4471516"/>
          </a:xfrm>
        </p:spPr>
        <p:txBody>
          <a:bodyPr/>
          <a:lstStyle/>
          <a:p>
            <a:pPr marL="0" indent="0" algn="ctr">
              <a:buNone/>
            </a:pPr>
            <a:r>
              <a:rPr lang="ar-AE" b="1" dirty="0"/>
              <a:t>دخل أبو طالب إلى النبي صلى الله عليه وآله وهو يصلي وعلي عليه السلام بجنبه وكان مع أبي طالب عليه السلام جعفر فقال له أبو طالب صل جناح ابن عمك فوقف جعفر على يسار رسول الله صلى الله عليه وآله فبدر رسول الله صلى الله عليه وآله من بينهما فكان رسول الله صلى الله عليه وآله يصلي وعلي وجعفر وزيد بن حارثة وخديجة يأتمون به</a:t>
            </a:r>
            <a:endParaRPr lang="en-US" b="1" dirty="0"/>
          </a:p>
          <a:p>
            <a:pPr marL="0" indent="0" algn="ctr">
              <a:buNone/>
            </a:pPr>
            <a:r>
              <a:rPr lang="en-CA" dirty="0"/>
              <a:t>“Abu Talib came to the Messenger of God along with </a:t>
            </a:r>
            <a:r>
              <a:rPr lang="en-CA" dirty="0" err="1"/>
              <a:t>Jaʿfar</a:t>
            </a:r>
            <a:r>
              <a:rPr lang="en-CA" dirty="0"/>
              <a:t>. He observed the Messenger with Ali next to him praying. He told </a:t>
            </a:r>
            <a:r>
              <a:rPr lang="en-CA" dirty="0" err="1"/>
              <a:t>Jaʿfar</a:t>
            </a:r>
            <a:r>
              <a:rPr lang="en-CA" dirty="0"/>
              <a:t>, “Go and pray next to your cousin.” So </a:t>
            </a:r>
            <a:r>
              <a:rPr lang="en-CA" dirty="0" err="1"/>
              <a:t>Jaʿfar</a:t>
            </a:r>
            <a:r>
              <a:rPr lang="en-CA" dirty="0"/>
              <a:t> stood on his other side. So when </a:t>
            </a:r>
            <a:r>
              <a:rPr lang="en-CA" dirty="0" err="1"/>
              <a:t>Jaʿfar</a:t>
            </a:r>
            <a:r>
              <a:rPr lang="en-CA" dirty="0"/>
              <a:t> stood to his left, the Messenger of God stepped forward between them both. When Ali, Khadijah, and </a:t>
            </a:r>
            <a:r>
              <a:rPr lang="en-CA" dirty="0" err="1"/>
              <a:t>Jaʿfar</a:t>
            </a:r>
            <a:r>
              <a:rPr lang="en-CA" dirty="0"/>
              <a:t> had accepted Islam, Zayd ibn </a:t>
            </a:r>
            <a:r>
              <a:rPr lang="en-CA" dirty="0" err="1"/>
              <a:t>Ḥarithah</a:t>
            </a:r>
            <a:r>
              <a:rPr lang="en-CA" dirty="0"/>
              <a:t> al-Kalbi accepted after them. Thereafter Ali, </a:t>
            </a:r>
            <a:r>
              <a:rPr lang="en-CA" dirty="0" err="1"/>
              <a:t>Jaʿfar</a:t>
            </a:r>
            <a:r>
              <a:rPr lang="en-CA" dirty="0"/>
              <a:t>, Zayd, and Khadijah would pray behind the Messenger of God.”</a:t>
            </a:r>
          </a:p>
          <a:p>
            <a:pPr marL="0" indent="0" algn="ctr">
              <a:buNone/>
            </a:pPr>
            <a:endParaRPr lang="en-CA" i="1" dirty="0"/>
          </a:p>
          <a:p>
            <a:pPr marL="0" indent="0">
              <a:buNone/>
            </a:pPr>
            <a:r>
              <a:rPr lang="en-CA" dirty="0"/>
              <a:t>Source: </a:t>
            </a:r>
            <a:r>
              <a:rPr lang="en-CA" dirty="0" err="1"/>
              <a:t>Tafseer</a:t>
            </a:r>
            <a:r>
              <a:rPr lang="en-CA" dirty="0"/>
              <a:t> Al-</a:t>
            </a:r>
            <a:r>
              <a:rPr lang="en-CA" dirty="0" err="1"/>
              <a:t>Qummi</a:t>
            </a:r>
            <a:r>
              <a:rPr lang="en-CA" dirty="0"/>
              <a:t>, See 15:94</a:t>
            </a:r>
          </a:p>
          <a:p>
            <a:pPr marL="0" indent="0" algn="ctr">
              <a:buNone/>
            </a:pPr>
            <a:endParaRPr lang="en-US" dirty="0"/>
          </a:p>
        </p:txBody>
      </p:sp>
    </p:spTree>
    <p:extLst>
      <p:ext uri="{BB962C8B-B14F-4D97-AF65-F5344CB8AC3E}">
        <p14:creationId xmlns:p14="http://schemas.microsoft.com/office/powerpoint/2010/main" val="551625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3DD9D-EEFE-4B45-B1A7-A189EBE4784A}"/>
              </a:ext>
            </a:extLst>
          </p:cNvPr>
          <p:cNvSpPr>
            <a:spLocks noGrp="1"/>
          </p:cNvSpPr>
          <p:nvPr>
            <p:ph type="title"/>
          </p:nvPr>
        </p:nvSpPr>
        <p:spPr>
          <a:xfrm>
            <a:off x="720000" y="619200"/>
            <a:ext cx="10728322" cy="616476"/>
          </a:xfrm>
        </p:spPr>
        <p:txBody>
          <a:bodyPr/>
          <a:lstStyle/>
          <a:p>
            <a:pPr algn="ctr"/>
            <a:r>
              <a:rPr lang="en-US" dirty="0"/>
              <a:t>Prophets VS Messengers</a:t>
            </a:r>
          </a:p>
        </p:txBody>
      </p:sp>
      <p:sp>
        <p:nvSpPr>
          <p:cNvPr id="3" name="Content Placeholder 2">
            <a:extLst>
              <a:ext uri="{FF2B5EF4-FFF2-40B4-BE49-F238E27FC236}">
                <a16:creationId xmlns:a16="http://schemas.microsoft.com/office/drawing/2014/main" id="{84A1606F-AD7E-3D41-A681-EE374296C4AB}"/>
              </a:ext>
            </a:extLst>
          </p:cNvPr>
          <p:cNvSpPr>
            <a:spLocks noGrp="1"/>
          </p:cNvSpPr>
          <p:nvPr>
            <p:ph idx="1"/>
          </p:nvPr>
        </p:nvSpPr>
        <p:spPr>
          <a:xfrm>
            <a:off x="720000" y="1235676"/>
            <a:ext cx="10728325" cy="4533299"/>
          </a:xfrm>
        </p:spPr>
        <p:txBody>
          <a:bodyPr/>
          <a:lstStyle/>
          <a:p>
            <a:pPr marL="0" indent="0" algn="ctr">
              <a:buNone/>
            </a:pPr>
            <a:r>
              <a:rPr lang="ar-AE" sz="2400" b="1" dirty="0"/>
              <a:t>عَنْ زُرَارَةَ قَالَ سَأَلْتُ أَبَا جَعْفَرٍ (عَلَيْهِ السَّلام) عَنْ قَوْلِ الله عَزَّ وَجَلَّ وَكانَ رَسُولاً نَبِيًّا مَا الرَّسُولُ وَمَا النَّبِيُّ قَالَ النَّبِيُّ الَّذِي يَرَى فِي مَنَامِهِ وَيَسْمَعُ الصَّوْتَ وَلا يُعَايِنُ الْمَلَكَ وَالرَّسُولُ الَّذِي يَسْمَعُ الصَّوْتَ وَيَرَى فِي الْمَنَامِ وَيُعَايِنُ الْمَلَكَ</a:t>
            </a:r>
            <a:endParaRPr lang="en-US" sz="2400" b="1" dirty="0"/>
          </a:p>
          <a:p>
            <a:pPr marL="0" indent="0" algn="ctr">
              <a:buNone/>
            </a:pPr>
            <a:r>
              <a:rPr lang="en-CA" sz="2400" dirty="0"/>
              <a:t>“From </a:t>
            </a:r>
            <a:r>
              <a:rPr lang="en-CA" sz="2400" dirty="0" err="1"/>
              <a:t>Zurara</a:t>
            </a:r>
            <a:r>
              <a:rPr lang="en-CA" sz="2400" dirty="0"/>
              <a:t> who has said the following “I asked </a:t>
            </a:r>
            <a:r>
              <a:rPr lang="en-CA" sz="2400" dirty="0" err="1"/>
              <a:t>abu</a:t>
            </a:r>
            <a:r>
              <a:rPr lang="en-CA" sz="2400" dirty="0"/>
              <a:t> ‘Abdallah about the words of God, the Most Holy, the Most High, ‘He was a messenger, a prophet’. What is a messenger and what is a prophet?’” The Imam said, “A prophet is one who sees things in his dream and hears the voice but does not see the angel. The messenger is one who hears the voice, in his dreams and sees the angel.”</a:t>
            </a:r>
            <a:endParaRPr lang="en-US" sz="2400" b="1" dirty="0"/>
          </a:p>
        </p:txBody>
      </p:sp>
    </p:spTree>
    <p:extLst>
      <p:ext uri="{BB962C8B-B14F-4D97-AF65-F5344CB8AC3E}">
        <p14:creationId xmlns:p14="http://schemas.microsoft.com/office/powerpoint/2010/main" val="2157997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91C52-C4C5-2D48-BBAE-C280F64F5B0B}"/>
              </a:ext>
            </a:extLst>
          </p:cNvPr>
          <p:cNvSpPr>
            <a:spLocks noGrp="1"/>
          </p:cNvSpPr>
          <p:nvPr>
            <p:ph type="title"/>
          </p:nvPr>
        </p:nvSpPr>
        <p:spPr>
          <a:xfrm>
            <a:off x="720000" y="619200"/>
            <a:ext cx="10728322" cy="641189"/>
          </a:xfrm>
        </p:spPr>
        <p:txBody>
          <a:bodyPr/>
          <a:lstStyle/>
          <a:p>
            <a:pPr algn="ctr"/>
            <a:r>
              <a:rPr lang="en-US" dirty="0"/>
              <a:t>Prophets VS Messengers</a:t>
            </a:r>
          </a:p>
        </p:txBody>
      </p:sp>
      <p:sp>
        <p:nvSpPr>
          <p:cNvPr id="3" name="Content Placeholder 2">
            <a:extLst>
              <a:ext uri="{FF2B5EF4-FFF2-40B4-BE49-F238E27FC236}">
                <a16:creationId xmlns:a16="http://schemas.microsoft.com/office/drawing/2014/main" id="{873225B7-D360-DD48-85BE-A69063A1F933}"/>
              </a:ext>
            </a:extLst>
          </p:cNvPr>
          <p:cNvSpPr>
            <a:spLocks noGrp="1"/>
          </p:cNvSpPr>
          <p:nvPr>
            <p:ph idx="1"/>
          </p:nvPr>
        </p:nvSpPr>
        <p:spPr>
          <a:xfrm>
            <a:off x="720000" y="1260390"/>
            <a:ext cx="10728325" cy="4508586"/>
          </a:xfrm>
        </p:spPr>
        <p:txBody>
          <a:bodyPr>
            <a:normAutofit/>
          </a:bodyPr>
          <a:lstStyle/>
          <a:p>
            <a:pPr marL="0" indent="0" algn="ctr">
              <a:buNone/>
            </a:pPr>
            <a:r>
              <a:rPr lang="ar-AE" sz="2400" b="1" dirty="0"/>
              <a:t>عَنِ الاحْوَلِ قَالَ سَأَلْتُ أَبَا جَعْفَرٍ (عَلَيْهِ السَّلام) عَنِ الرَّسُولِ وَالنَّبِيِّ وَالْمُحَدَّثِ قَالَ الرَّسُولُ الَّذِي يَأْتِيهِ جَبْرَئِيلُ قُبُلاً فَيَرَاهُ وَيُكَلِّمُهُ فَهَذَا الرَّسُولُ وَأَمَّا النَّبِيُّ فَهُوَ الَّذِي يَرَى فِي مَنَامِهِ نَحْوَ رُؤْيَا إِبْرَاهِيمَ وَنَحْوَ مَا كَانَ رَأَى رَسُولُ الله (صَلَّى اللهُ عَلَيْهِ وَآلِه) مِنْ أَسْبَابِ النُّبُوَّةِ قَبْلَ الْوَحْيِ حَتَّى أَتَاهُ جَبْرَئِيلُ (عَلَيْهِ السَّلام) مِنْ عِنْدِ الله بِالرِّسَالَةِ وَكَانَ مُحَمَّدٌ (صَلَّى اللهُ عَلَيْهِ وَآلِه) حِينَ جُمِعَ لَهُ النُّبُوَّةُ وَجَاءَتْهُ الرِّسَالَةُ مِنْ عِنْدِ الله يَجِيئُهُ بِهَا جَبْرَئِيلُ وَيُكَلِّمُهُ بِهَا قُبُلاً وَمِنَ الانْبِيَاءِ مَنْ جُمِعَ لَهُ النُّبُوَّةُ وَيَرَى فِي مَنَامِهِ وَيَأْتِيهِ الرُّوحُ وَيُكَلِّمُهُ وَيُحَدِّثُهُ مِنْ غَيْرِ أَنْ يَكُونَ يَرَى فِي الْيَقَظَةِ وَأَمَّا الْمُحَدَّثُ فَهُوَ الَّذِي يُحَدَّثُ فَيَسْمَعُ وَلا يُعَايِنُ وَلا يَرَى فِي مَنَامِهِ.</a:t>
            </a:r>
            <a:endParaRPr lang="en-US" sz="2400" b="1" dirty="0"/>
          </a:p>
        </p:txBody>
      </p:sp>
    </p:spTree>
    <p:extLst>
      <p:ext uri="{BB962C8B-B14F-4D97-AF65-F5344CB8AC3E}">
        <p14:creationId xmlns:p14="http://schemas.microsoft.com/office/powerpoint/2010/main" val="2744765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53B70-E912-164E-9743-559F76B82D0F}"/>
              </a:ext>
            </a:extLst>
          </p:cNvPr>
          <p:cNvSpPr>
            <a:spLocks noGrp="1"/>
          </p:cNvSpPr>
          <p:nvPr>
            <p:ph type="title"/>
          </p:nvPr>
        </p:nvSpPr>
        <p:spPr>
          <a:xfrm>
            <a:off x="720000" y="619200"/>
            <a:ext cx="10728322" cy="826541"/>
          </a:xfrm>
        </p:spPr>
        <p:txBody>
          <a:bodyPr/>
          <a:lstStyle/>
          <a:p>
            <a:pPr algn="ctr"/>
            <a:r>
              <a:rPr lang="en-US" dirty="0"/>
              <a:t>Prophets VS Messengers</a:t>
            </a:r>
          </a:p>
        </p:txBody>
      </p:sp>
      <p:sp>
        <p:nvSpPr>
          <p:cNvPr id="3" name="Content Placeholder 2">
            <a:extLst>
              <a:ext uri="{FF2B5EF4-FFF2-40B4-BE49-F238E27FC236}">
                <a16:creationId xmlns:a16="http://schemas.microsoft.com/office/drawing/2014/main" id="{AE998ED1-6FF9-6645-8A53-2448EA859E4F}"/>
              </a:ext>
            </a:extLst>
          </p:cNvPr>
          <p:cNvSpPr>
            <a:spLocks noGrp="1"/>
          </p:cNvSpPr>
          <p:nvPr>
            <p:ph idx="1"/>
          </p:nvPr>
        </p:nvSpPr>
        <p:spPr>
          <a:xfrm>
            <a:off x="720000" y="1309816"/>
            <a:ext cx="10728325" cy="4459159"/>
          </a:xfrm>
        </p:spPr>
        <p:txBody>
          <a:bodyPr/>
          <a:lstStyle/>
          <a:p>
            <a:pPr marL="0" indent="0" algn="ctr">
              <a:buNone/>
            </a:pPr>
            <a:r>
              <a:rPr lang="en-CA" dirty="0"/>
              <a:t>I Asked Abu </a:t>
            </a:r>
            <a:r>
              <a:rPr lang="en-CA" dirty="0" err="1"/>
              <a:t>Ja‘far</a:t>
            </a:r>
            <a:r>
              <a:rPr lang="en-CA" dirty="0"/>
              <a:t> about the messenger, the prophet and” The Imam (</a:t>
            </a:r>
            <a:r>
              <a:rPr lang="en-CA" dirty="0" err="1"/>
              <a:t>a.s.</a:t>
            </a:r>
            <a:r>
              <a:rPr lang="en-CA" dirty="0"/>
              <a:t>) said, “A messenger is one to whom Gabriel comes openly he sees him and speaks to him. Such person is a messenger. A prophet is one who sees in his dream something like the dream of Abraham or the dream of our Prophet  ….before the coming of revelation until Gabriel came from God to inform him that he was to be a messenger. In the case of Prophet Muhammad when prophethood was established in him then Gabriel brought him the message that he was to be a messenger. Gabriel would come and speak to him openly. Some of the prophets in whom prophethood is established they see in their dreams, the spirit comes to them, speaks and reports to them but they do not see the spirit when awake. Al-</a:t>
            </a:r>
            <a:r>
              <a:rPr lang="en-CA" dirty="0" err="1"/>
              <a:t>Muhaddath</a:t>
            </a:r>
            <a:r>
              <a:rPr lang="en-CA" dirty="0"/>
              <a:t> is one to who is hears [angels] but does not see openly or in his dream.”</a:t>
            </a:r>
            <a:endParaRPr lang="en-US" dirty="0"/>
          </a:p>
        </p:txBody>
      </p:sp>
    </p:spTree>
    <p:extLst>
      <p:ext uri="{BB962C8B-B14F-4D97-AF65-F5344CB8AC3E}">
        <p14:creationId xmlns:p14="http://schemas.microsoft.com/office/powerpoint/2010/main" val="317281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A8D96-0C32-784D-933E-8E6BB11D8734}"/>
              </a:ext>
            </a:extLst>
          </p:cNvPr>
          <p:cNvSpPr>
            <a:spLocks noGrp="1"/>
          </p:cNvSpPr>
          <p:nvPr>
            <p:ph type="title"/>
          </p:nvPr>
        </p:nvSpPr>
        <p:spPr>
          <a:xfrm>
            <a:off x="720000" y="619200"/>
            <a:ext cx="10728322" cy="690616"/>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5EBDC4C4-6876-C044-AD87-5BE734425310}"/>
              </a:ext>
            </a:extLst>
          </p:cNvPr>
          <p:cNvSpPr>
            <a:spLocks noGrp="1"/>
          </p:cNvSpPr>
          <p:nvPr>
            <p:ph idx="1"/>
          </p:nvPr>
        </p:nvSpPr>
        <p:spPr>
          <a:xfrm>
            <a:off x="720000" y="1309816"/>
            <a:ext cx="10728325" cy="4459159"/>
          </a:xfrm>
        </p:spPr>
        <p:txBody>
          <a:bodyPr>
            <a:normAutofit/>
          </a:bodyPr>
          <a:lstStyle/>
          <a:p>
            <a:r>
              <a:rPr lang="en-CA" sz="2400" dirty="0"/>
              <a:t>1. From childhood he was spoken to by angels </a:t>
            </a:r>
            <a:r>
              <a:rPr lang="ar-AE" sz="2400" dirty="0"/>
              <a:t>مُحَدّث</a:t>
            </a:r>
            <a:r>
              <a:rPr lang="en-US" sz="2400" dirty="0"/>
              <a:t> </a:t>
            </a:r>
            <a:r>
              <a:rPr lang="en-CA" sz="2400" dirty="0"/>
              <a:t>and was watched over and trained by them:</a:t>
            </a:r>
          </a:p>
          <a:p>
            <a:pPr marL="0" indent="0" algn="ctr">
              <a:buNone/>
            </a:pPr>
            <a:r>
              <a:rPr lang="ar-AE" sz="2400" b="1" dirty="0"/>
              <a:t>وَلَقَدْ قَرَنَ اللهُ تَعَالَى بِهِ(صلى الله عليه وآله) مِنْ لَدُنْ [أَنْ] كَانَ فَطِيماً أَعْظَمَ مَلَك مِنْ مَلاَئِكَتِهِ يَسْلُكُ بِهِ طَرِيقَ الْمَكَارِمِ، وَمَحَاسِنَ أَخْلاَقِ الْعَالَمِ، لَيْلَهُ وَنَهَارَهُ،</a:t>
            </a:r>
            <a:endParaRPr lang="en-US" sz="2400" b="1" dirty="0"/>
          </a:p>
          <a:p>
            <a:pPr marL="0" indent="0" algn="ctr">
              <a:buNone/>
            </a:pPr>
            <a:r>
              <a:rPr lang="en-CA" sz="2400" dirty="0"/>
              <a:t>“From the time he was weaned, God sent the greatest of his angels to accompany him and lead him, day and night, down a path to nobility and virtue.”- Imam Ali (a)</a:t>
            </a:r>
          </a:p>
          <a:p>
            <a:pPr marL="0" indent="0" algn="ctr">
              <a:buNone/>
            </a:pPr>
            <a:endParaRPr lang="en-CA" i="1" dirty="0"/>
          </a:p>
          <a:p>
            <a:pPr marL="0" indent="0">
              <a:buNone/>
            </a:pPr>
            <a:r>
              <a:rPr lang="en-CA" sz="1800" dirty="0"/>
              <a:t>Source: </a:t>
            </a:r>
            <a:r>
              <a:rPr lang="en-CA" sz="1800" dirty="0" err="1"/>
              <a:t>Nahjulbalagha</a:t>
            </a:r>
            <a:r>
              <a:rPr lang="en-CA" sz="1800" dirty="0"/>
              <a:t> sermon 192</a:t>
            </a:r>
          </a:p>
          <a:p>
            <a:pPr marL="0" indent="0" algn="ctr">
              <a:buNone/>
            </a:pPr>
            <a:endParaRPr lang="en-US" b="1" dirty="0"/>
          </a:p>
          <a:p>
            <a:pPr marL="0" indent="0" algn="ctr">
              <a:buNone/>
            </a:pPr>
            <a:endParaRPr lang="en-CA" dirty="0"/>
          </a:p>
          <a:p>
            <a:endParaRPr lang="en-US" dirty="0"/>
          </a:p>
        </p:txBody>
      </p:sp>
    </p:spTree>
    <p:extLst>
      <p:ext uri="{BB962C8B-B14F-4D97-AF65-F5344CB8AC3E}">
        <p14:creationId xmlns:p14="http://schemas.microsoft.com/office/powerpoint/2010/main" val="2355417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D2E9F-2213-D546-9868-32681E757D58}"/>
              </a:ext>
            </a:extLst>
          </p:cNvPr>
          <p:cNvSpPr>
            <a:spLocks noGrp="1"/>
          </p:cNvSpPr>
          <p:nvPr>
            <p:ph type="title"/>
          </p:nvPr>
        </p:nvSpPr>
        <p:spPr>
          <a:xfrm>
            <a:off x="720000" y="619200"/>
            <a:ext cx="10728322" cy="702973"/>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582B443C-93E2-1B4B-874D-1A6EA98A8B56}"/>
              </a:ext>
            </a:extLst>
          </p:cNvPr>
          <p:cNvSpPr>
            <a:spLocks noGrp="1"/>
          </p:cNvSpPr>
          <p:nvPr>
            <p:ph idx="1"/>
          </p:nvPr>
        </p:nvSpPr>
        <p:spPr>
          <a:xfrm>
            <a:off x="720000" y="1322174"/>
            <a:ext cx="10728325" cy="4446802"/>
          </a:xfrm>
        </p:spPr>
        <p:txBody>
          <a:bodyPr/>
          <a:lstStyle/>
          <a:p>
            <a:pPr marL="0" indent="0" algn="ctr">
              <a:buNone/>
            </a:pPr>
            <a:r>
              <a:rPr lang="ar-AE" b="1" dirty="0"/>
              <a:t>وكل بمحمد ص ملكا عظيما منذ فصل عن الرضاع يرشده إلى الخيرات و مكارم الأخلاق و يصده عن الشر و مساوئ الأخلاق و هو الذي كان يناديه السلام عليك يا محمد يا رسول الله و هو شاب لم يبلغ درجة الرسالة بعد فيظن أن ذلك من الحجر و الأرض فيتأمل فلا يرى شيئا .</a:t>
            </a:r>
            <a:endParaRPr lang="en-US" b="1" dirty="0"/>
          </a:p>
          <a:p>
            <a:pPr marL="0" indent="0" algn="ctr">
              <a:buNone/>
            </a:pPr>
            <a:r>
              <a:rPr lang="en-CA" dirty="0"/>
              <a:t>“God entrusted </a:t>
            </a:r>
            <a:r>
              <a:rPr lang="en-CA" dirty="0" err="1"/>
              <a:t>Muḥammad</a:t>
            </a:r>
            <a:r>
              <a:rPr lang="en-CA" dirty="0"/>
              <a:t> to a great angel, from the time he was weaned, to guide him to righteousness and to the highest character and to divert him from evil and from base character. This angel is the one who used to call out to him, ‘Peace be upon you O </a:t>
            </a:r>
            <a:r>
              <a:rPr lang="en-CA" dirty="0" err="1"/>
              <a:t>Muḥammad</a:t>
            </a:r>
            <a:r>
              <a:rPr lang="en-CA" dirty="0"/>
              <a:t>! O Messenger of God!’ while he was yet a youngster, not having attained to the station of </a:t>
            </a:r>
            <a:r>
              <a:rPr lang="en-CA" dirty="0" err="1"/>
              <a:t>messengership</a:t>
            </a:r>
            <a:r>
              <a:rPr lang="en-CA" dirty="0"/>
              <a:t>. He would think the sound came from a stone or from somewhere, so he would look around but see nothing.”- Imam al-</a:t>
            </a:r>
            <a:r>
              <a:rPr lang="en-CA" dirty="0" err="1"/>
              <a:t>Baqir</a:t>
            </a:r>
            <a:r>
              <a:rPr lang="en-CA" dirty="0"/>
              <a:t> </a:t>
            </a:r>
          </a:p>
          <a:p>
            <a:pPr marL="0" indent="0" algn="ctr">
              <a:buNone/>
            </a:pPr>
            <a:endParaRPr lang="en-CA" dirty="0"/>
          </a:p>
          <a:p>
            <a:pPr marL="0" indent="0">
              <a:buNone/>
            </a:pPr>
            <a:r>
              <a:rPr lang="en-CA" sz="1800" dirty="0"/>
              <a:t>Source: </a:t>
            </a:r>
            <a:r>
              <a:rPr lang="en-CA" sz="1800" dirty="0" err="1"/>
              <a:t>Sharh</a:t>
            </a:r>
            <a:r>
              <a:rPr lang="en-CA" sz="1800" dirty="0"/>
              <a:t> </a:t>
            </a:r>
            <a:r>
              <a:rPr lang="en-CA" sz="1800" dirty="0" err="1"/>
              <a:t>Nahjulbalagha</a:t>
            </a:r>
            <a:r>
              <a:rPr lang="en-CA" sz="1800" dirty="0"/>
              <a:t>, v. 13, p. 207</a:t>
            </a:r>
          </a:p>
          <a:p>
            <a:pPr marL="0" indent="0" algn="ctr">
              <a:buNone/>
            </a:pPr>
            <a:endParaRPr lang="en-US" b="1" dirty="0"/>
          </a:p>
        </p:txBody>
      </p:sp>
    </p:spTree>
    <p:extLst>
      <p:ext uri="{BB962C8B-B14F-4D97-AF65-F5344CB8AC3E}">
        <p14:creationId xmlns:p14="http://schemas.microsoft.com/office/powerpoint/2010/main" val="4169752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C0E01-40BE-6D49-9C32-8AC9DA057DC4}"/>
              </a:ext>
            </a:extLst>
          </p:cNvPr>
          <p:cNvSpPr>
            <a:spLocks noGrp="1"/>
          </p:cNvSpPr>
          <p:nvPr>
            <p:ph type="title"/>
          </p:nvPr>
        </p:nvSpPr>
        <p:spPr>
          <a:xfrm>
            <a:off x="720000" y="619200"/>
            <a:ext cx="10728322" cy="690616"/>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B6C827F7-96C8-4C44-907D-30B539D3A3BD}"/>
              </a:ext>
            </a:extLst>
          </p:cNvPr>
          <p:cNvSpPr>
            <a:spLocks noGrp="1"/>
          </p:cNvSpPr>
          <p:nvPr>
            <p:ph idx="1"/>
          </p:nvPr>
        </p:nvSpPr>
        <p:spPr>
          <a:xfrm>
            <a:off x="720000" y="1309816"/>
            <a:ext cx="10728325" cy="4459159"/>
          </a:xfrm>
        </p:spPr>
        <p:txBody>
          <a:bodyPr>
            <a:normAutofit fontScale="92500" lnSpcReduction="20000"/>
          </a:bodyPr>
          <a:lstStyle/>
          <a:p>
            <a:r>
              <a:rPr lang="en-US" dirty="0"/>
              <a:t>2. When he was 37, he began to see inspired dreams.</a:t>
            </a:r>
          </a:p>
          <a:p>
            <a:pPr marL="0" indent="0" algn="ctr">
              <a:buNone/>
            </a:pPr>
            <a:r>
              <a:rPr lang="ar-AE" sz="2400" b="1" dirty="0"/>
              <a:t>نّ النّبيّ صلى‌الله‌عليه‌وآله لمّا أتى له سبع وثلاثون سنة كان يرى في نومه كأنّ آتيا أتاه فيقول : يا رسول الله ـ وكان بين الجبال يرعي غنماً ـ فنظر إلى شخص يقول له : يا رسول الله ، فقال : من أنت؟ قال : أنا جبرئيل أرسلني الله إليك ليتخذك رسولاً ، وكان رسول الله صلى‌الله‌عليه‌وآله يكتم ذلك.</a:t>
            </a:r>
            <a:endParaRPr lang="en-US" sz="2400" b="1" dirty="0"/>
          </a:p>
          <a:p>
            <a:pPr marL="0" indent="0" algn="ctr">
              <a:buNone/>
            </a:pPr>
            <a:r>
              <a:rPr lang="en-CA" sz="2400" dirty="0"/>
              <a:t>“When the Prophet reached 37 years, he used to see the following dream while he slept: it was as though someone was approaching him while he was in the mountains herding Abū </a:t>
            </a:r>
            <a:r>
              <a:rPr lang="en-CA" sz="2400" dirty="0" err="1"/>
              <a:t>Ṭālib’s</a:t>
            </a:r>
            <a:r>
              <a:rPr lang="en-CA" sz="2400" dirty="0"/>
              <a:t> goats. He said to him, “O Messenger of God!” He asked the person, “Who are you?” He replied, “I am Gabriel. God has sent me to you because he wants to make you a messenger.” And the Messenger of God would conceal this [from people].”</a:t>
            </a:r>
          </a:p>
          <a:p>
            <a:pPr marL="0" indent="0" algn="ctr">
              <a:buNone/>
            </a:pPr>
            <a:endParaRPr lang="en-CA" i="1" dirty="0"/>
          </a:p>
          <a:p>
            <a:pPr marL="0" indent="0">
              <a:buNone/>
            </a:pPr>
            <a:r>
              <a:rPr lang="en-CA" sz="1800" i="1" dirty="0"/>
              <a:t>Source: </a:t>
            </a:r>
            <a:r>
              <a:rPr lang="en-CA" sz="1800" i="1" dirty="0" err="1"/>
              <a:t>Qasas</a:t>
            </a:r>
            <a:r>
              <a:rPr lang="en-CA" sz="1800" i="1" dirty="0"/>
              <a:t> Al-</a:t>
            </a:r>
            <a:r>
              <a:rPr lang="en-CA" sz="1800" i="1" dirty="0" err="1"/>
              <a:t>Anbiya</a:t>
            </a:r>
            <a:r>
              <a:rPr lang="en-CA" sz="1800" i="1" dirty="0"/>
              <a:t> of Al-</a:t>
            </a:r>
            <a:r>
              <a:rPr lang="en-CA" sz="1800" i="1" dirty="0" err="1"/>
              <a:t>Rawandi</a:t>
            </a:r>
            <a:r>
              <a:rPr lang="en-CA" sz="1800" i="1" dirty="0"/>
              <a:t>, p. 315</a:t>
            </a:r>
            <a:endParaRPr lang="en-CA" sz="1800" dirty="0"/>
          </a:p>
          <a:p>
            <a:pPr marL="0" indent="0" algn="ctr">
              <a:buNone/>
            </a:pPr>
            <a:endParaRPr lang="en-US" b="1" dirty="0"/>
          </a:p>
        </p:txBody>
      </p:sp>
    </p:spTree>
    <p:extLst>
      <p:ext uri="{BB962C8B-B14F-4D97-AF65-F5344CB8AC3E}">
        <p14:creationId xmlns:p14="http://schemas.microsoft.com/office/powerpoint/2010/main" val="4035555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CE71A-9DE3-5748-AAD4-25B4AB536A6A}"/>
              </a:ext>
            </a:extLst>
          </p:cNvPr>
          <p:cNvSpPr>
            <a:spLocks noGrp="1"/>
          </p:cNvSpPr>
          <p:nvPr>
            <p:ph type="title"/>
          </p:nvPr>
        </p:nvSpPr>
        <p:spPr>
          <a:xfrm>
            <a:off x="720000" y="619200"/>
            <a:ext cx="10728322" cy="665903"/>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A8B7FF41-B972-D944-9AAA-790C4473F9F0}"/>
              </a:ext>
            </a:extLst>
          </p:cNvPr>
          <p:cNvSpPr>
            <a:spLocks noGrp="1"/>
          </p:cNvSpPr>
          <p:nvPr>
            <p:ph idx="1"/>
          </p:nvPr>
        </p:nvSpPr>
        <p:spPr>
          <a:xfrm>
            <a:off x="720000" y="1285104"/>
            <a:ext cx="10728325" cy="4483872"/>
          </a:xfrm>
        </p:spPr>
        <p:txBody>
          <a:bodyPr/>
          <a:lstStyle/>
          <a:p>
            <a:pPr marL="0" indent="0" algn="ctr">
              <a:buNone/>
            </a:pPr>
            <a:r>
              <a:rPr lang="ar-AE" sz="2400" b="1" dirty="0"/>
              <a:t>فأنزل جبرئيل بماء من السماء، فقال: يا محمد قم فتوضأ، فعلمه جبرئيل الوضوء على الوجه واليدين من المرفق ومسح الرأس والرجلين إلى الكعبين، وعلمه الركوع و السجود</a:t>
            </a:r>
            <a:endParaRPr lang="en-US" sz="2400" b="1" dirty="0"/>
          </a:p>
          <a:p>
            <a:pPr marL="0" indent="0" algn="ctr">
              <a:buNone/>
            </a:pPr>
            <a:r>
              <a:rPr lang="en-CA" sz="2400" dirty="0"/>
              <a:t>“..then Gabriel brought water from heaven and told him, “O </a:t>
            </a:r>
            <a:r>
              <a:rPr lang="en-CA" sz="2400" dirty="0" err="1"/>
              <a:t>Muḥammad</a:t>
            </a:r>
            <a:r>
              <a:rPr lang="en-CA" sz="2400" dirty="0"/>
              <a:t>, stand and perform the </a:t>
            </a:r>
            <a:r>
              <a:rPr lang="en-CA" sz="2400" dirty="0" err="1"/>
              <a:t>wuḍu</a:t>
            </a:r>
            <a:r>
              <a:rPr lang="en-CA" sz="2400" dirty="0"/>
              <a:t>’.” Then he taught him the </a:t>
            </a:r>
            <a:r>
              <a:rPr lang="en-CA" sz="2400" dirty="0" err="1"/>
              <a:t>wuḍu</a:t>
            </a:r>
            <a:r>
              <a:rPr lang="en-CA" sz="2400" dirty="0"/>
              <a:t>’ [by washing] on his face and his arms from the elbows, and wiping his head and two feet up to the ankles. Then he taught him the </a:t>
            </a:r>
            <a:r>
              <a:rPr lang="en-CA" sz="2400" dirty="0" err="1"/>
              <a:t>sujood</a:t>
            </a:r>
            <a:r>
              <a:rPr lang="en-CA" sz="2400" dirty="0"/>
              <a:t> and the </a:t>
            </a:r>
            <a:r>
              <a:rPr lang="en-CA" sz="2400" dirty="0" err="1"/>
              <a:t>ruku</a:t>
            </a:r>
            <a:r>
              <a:rPr lang="en-CA" sz="2400" dirty="0"/>
              <a:t>’”</a:t>
            </a:r>
          </a:p>
          <a:p>
            <a:pPr marL="0" indent="0" algn="ctr">
              <a:buNone/>
            </a:pPr>
            <a:endParaRPr lang="en-US" dirty="0"/>
          </a:p>
          <a:p>
            <a:pPr marL="0" indent="0" algn="ctr">
              <a:buNone/>
            </a:pPr>
            <a:endParaRPr lang="en-US" dirty="0"/>
          </a:p>
          <a:p>
            <a:pPr marL="0" indent="0">
              <a:buNone/>
            </a:pPr>
            <a:r>
              <a:rPr lang="en-CA" sz="1800" i="1" dirty="0"/>
              <a:t>Source: </a:t>
            </a:r>
            <a:r>
              <a:rPr lang="en-CA" sz="1800" i="1" dirty="0" err="1"/>
              <a:t>Qasas</a:t>
            </a:r>
            <a:r>
              <a:rPr lang="en-CA" sz="1800" i="1" dirty="0"/>
              <a:t> Al-</a:t>
            </a:r>
            <a:r>
              <a:rPr lang="en-CA" sz="1800" i="1" dirty="0" err="1"/>
              <a:t>Anbiya</a:t>
            </a:r>
            <a:r>
              <a:rPr lang="en-CA" sz="1800" i="1" dirty="0"/>
              <a:t> of Al-</a:t>
            </a:r>
            <a:r>
              <a:rPr lang="en-CA" sz="1800" i="1" dirty="0" err="1"/>
              <a:t>Rawandi</a:t>
            </a:r>
            <a:r>
              <a:rPr lang="en-CA" sz="1800" i="1" dirty="0"/>
              <a:t>, p. 315</a:t>
            </a:r>
            <a:endParaRPr lang="en-CA" sz="1800" dirty="0"/>
          </a:p>
          <a:p>
            <a:pPr marL="0" indent="0">
              <a:buNone/>
            </a:pPr>
            <a:endParaRPr lang="en-US" dirty="0"/>
          </a:p>
        </p:txBody>
      </p:sp>
    </p:spTree>
    <p:extLst>
      <p:ext uri="{BB962C8B-B14F-4D97-AF65-F5344CB8AC3E}">
        <p14:creationId xmlns:p14="http://schemas.microsoft.com/office/powerpoint/2010/main" val="4105776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5335F-C6DD-8447-A935-C11DC1034A49}"/>
              </a:ext>
            </a:extLst>
          </p:cNvPr>
          <p:cNvSpPr>
            <a:spLocks noGrp="1"/>
          </p:cNvSpPr>
          <p:nvPr>
            <p:ph type="title"/>
          </p:nvPr>
        </p:nvSpPr>
        <p:spPr>
          <a:xfrm>
            <a:off x="720000" y="619200"/>
            <a:ext cx="10728322" cy="641189"/>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B732E722-354C-A746-84C0-D29D57386CEF}"/>
              </a:ext>
            </a:extLst>
          </p:cNvPr>
          <p:cNvSpPr>
            <a:spLocks noGrp="1"/>
          </p:cNvSpPr>
          <p:nvPr>
            <p:ph idx="1"/>
          </p:nvPr>
        </p:nvSpPr>
        <p:spPr>
          <a:xfrm>
            <a:off x="720000" y="1161536"/>
            <a:ext cx="10728325" cy="4607440"/>
          </a:xfrm>
        </p:spPr>
        <p:txBody>
          <a:bodyPr/>
          <a:lstStyle/>
          <a:p>
            <a:r>
              <a:rPr lang="en-CA" sz="2400" dirty="0"/>
              <a:t>It seems during this 3-year period his prayer consisted  only of </a:t>
            </a:r>
            <a:r>
              <a:rPr lang="en-CA" sz="2400" dirty="0" err="1"/>
              <a:t>sujood</a:t>
            </a:r>
            <a:r>
              <a:rPr lang="en-CA" sz="2400" i="1" dirty="0"/>
              <a:t> </a:t>
            </a:r>
            <a:r>
              <a:rPr lang="en-CA" sz="2400" dirty="0"/>
              <a:t>per the following tradition: </a:t>
            </a:r>
          </a:p>
          <a:p>
            <a:pPr marL="0" indent="0" algn="ctr">
              <a:buNone/>
            </a:pPr>
            <a:r>
              <a:rPr lang="ar-AE" sz="2400" b="1" dirty="0"/>
              <a:t>صلّيت قبل الناس سبع سنين, وكنا نسجد ولا نركع</a:t>
            </a:r>
            <a:endParaRPr lang="en-US" sz="2400" b="1" dirty="0"/>
          </a:p>
          <a:p>
            <a:pPr marL="0" indent="0" algn="ctr">
              <a:buNone/>
            </a:pPr>
            <a:r>
              <a:rPr lang="en-CA" sz="2400" dirty="0"/>
              <a:t>“Imam Ali said, “I prayed before other people for seven years. We used to do </a:t>
            </a:r>
            <a:r>
              <a:rPr lang="en-CA" sz="2400" dirty="0" err="1"/>
              <a:t>sujood</a:t>
            </a:r>
            <a:r>
              <a:rPr lang="en-CA" sz="2400" dirty="0"/>
              <a:t> and not </a:t>
            </a:r>
            <a:r>
              <a:rPr lang="en-CA" sz="2400" dirty="0" err="1"/>
              <a:t>ruku</a:t>
            </a:r>
            <a:r>
              <a:rPr lang="en-CA" sz="2400" dirty="0"/>
              <a:t>’.”</a:t>
            </a:r>
          </a:p>
          <a:p>
            <a:pPr marL="0" indent="0" algn="ctr">
              <a:buNone/>
            </a:pPr>
            <a:endParaRPr lang="en-CA" sz="2400" dirty="0"/>
          </a:p>
          <a:p>
            <a:pPr marL="0" indent="0" algn="ctr">
              <a:buNone/>
            </a:pPr>
            <a:endParaRPr lang="en-CA" sz="2400" dirty="0"/>
          </a:p>
          <a:p>
            <a:pPr marL="0" indent="0">
              <a:buNone/>
            </a:pPr>
            <a:r>
              <a:rPr lang="en-CA" sz="1800" dirty="0"/>
              <a:t>Source: </a:t>
            </a:r>
            <a:r>
              <a:rPr lang="en-CA" sz="1800" dirty="0" err="1"/>
              <a:t>Sharh</a:t>
            </a:r>
            <a:r>
              <a:rPr lang="en-CA" sz="1800" dirty="0"/>
              <a:t> </a:t>
            </a:r>
            <a:r>
              <a:rPr lang="en-CA" sz="1800" dirty="0" err="1"/>
              <a:t>Nahjulbalagha</a:t>
            </a:r>
            <a:r>
              <a:rPr lang="en-CA" sz="1800" dirty="0"/>
              <a:t>, v. 3, p. 258</a:t>
            </a:r>
          </a:p>
          <a:p>
            <a:pPr marL="0" indent="0" algn="ctr">
              <a:buNone/>
            </a:pPr>
            <a:endParaRPr lang="en-US" sz="2400" dirty="0"/>
          </a:p>
        </p:txBody>
      </p:sp>
    </p:spTree>
    <p:extLst>
      <p:ext uri="{BB962C8B-B14F-4D97-AF65-F5344CB8AC3E}">
        <p14:creationId xmlns:p14="http://schemas.microsoft.com/office/powerpoint/2010/main" val="2132986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91C7-CD37-8E45-BA90-7CF25FD74D05}"/>
              </a:ext>
            </a:extLst>
          </p:cNvPr>
          <p:cNvSpPr>
            <a:spLocks noGrp="1"/>
          </p:cNvSpPr>
          <p:nvPr>
            <p:ph type="title"/>
          </p:nvPr>
        </p:nvSpPr>
        <p:spPr>
          <a:xfrm>
            <a:off x="720000" y="619200"/>
            <a:ext cx="10728322" cy="678259"/>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5E3AB9DC-6731-8D47-A329-BCA8A8FB9A22}"/>
              </a:ext>
            </a:extLst>
          </p:cNvPr>
          <p:cNvSpPr>
            <a:spLocks noGrp="1"/>
          </p:cNvSpPr>
          <p:nvPr>
            <p:ph idx="1"/>
          </p:nvPr>
        </p:nvSpPr>
        <p:spPr>
          <a:xfrm>
            <a:off x="720000" y="1297459"/>
            <a:ext cx="10728325" cy="5090983"/>
          </a:xfrm>
        </p:spPr>
        <p:txBody>
          <a:bodyPr>
            <a:normAutofit lnSpcReduction="10000"/>
          </a:bodyPr>
          <a:lstStyle/>
          <a:p>
            <a:r>
              <a:rPr lang="en-US" dirty="0"/>
              <a:t>3. When he was 40, he was appointed as a prophet but not a messenger to the people. This is what happened on the 27</a:t>
            </a:r>
            <a:r>
              <a:rPr lang="en-US" baseline="30000" dirty="0"/>
              <a:t>th</a:t>
            </a:r>
            <a:r>
              <a:rPr lang="en-US" dirty="0"/>
              <a:t> of Rajab in 610 C.E. Shia sources are unanimous in naming this date and the age of 40 is the beginning of prophethood:</a:t>
            </a:r>
          </a:p>
          <a:p>
            <a:pPr marL="0" indent="0" algn="ctr">
              <a:buNone/>
            </a:pPr>
            <a:r>
              <a:rPr lang="ar-AE" b="1" dirty="0"/>
              <a:t>فان رسول الله صلى الله عليه وآله لما ترك التجارة إلى الشام، وتصدق بكل ما رزقه الله تعالى من تلك التجارات، كان يغدو كل يوم إلى حراء يصعده، وينظر من قلله إلى آثار رحمة الله وأنواع عجائب رحمته وبدائع حكمته، وينظر إلى أكناف السماء وأقطار الأرض والبحار، والمفاوز، والفيافي، فيعتبر بتلك الآثار، ويتذكر بتلك الآيات، ويعبد الله حق عبادته.</a:t>
            </a:r>
            <a:endParaRPr lang="en-US" b="1" dirty="0"/>
          </a:p>
          <a:p>
            <a:pPr marL="0" indent="0" algn="ctr">
              <a:buNone/>
            </a:pPr>
            <a:r>
              <a:rPr lang="en-CA" i="1" dirty="0"/>
              <a:t>“When the Prophet left off trading in Syria, and he had given all that God had provided him through his business as charity, he used to go to </a:t>
            </a:r>
            <a:r>
              <a:rPr lang="en-CA" i="1" dirty="0" err="1"/>
              <a:t>Ḥirāʾ</a:t>
            </a:r>
            <a:r>
              <a:rPr lang="en-CA" i="1" dirty="0"/>
              <a:t> every morning, climb it, and look from its peak at the manifestations of God’s mercy, at the various wonders he had created out of his mercy and at his creation’s fresh perfection. He would ponder over the sky, the earth, the sea, and the desert, and derive lessons from these things, and worship God as he deserves to be worshipped. </a:t>
            </a:r>
          </a:p>
          <a:p>
            <a:pPr marL="0" indent="0">
              <a:buNone/>
            </a:pPr>
            <a:r>
              <a:rPr lang="en-CA" sz="1800" i="1" dirty="0"/>
              <a:t>Source: </a:t>
            </a:r>
            <a:r>
              <a:rPr lang="en-CA" sz="1800" i="1" dirty="0" err="1"/>
              <a:t>Tafseer</a:t>
            </a:r>
            <a:r>
              <a:rPr lang="en-CA" sz="1800" i="1" dirty="0"/>
              <a:t> Al-Imam Al-Askari, p. 157</a:t>
            </a:r>
            <a:endParaRPr lang="en-CA" sz="1800" dirty="0"/>
          </a:p>
          <a:p>
            <a:pPr marL="0" indent="0" algn="ctr">
              <a:buNone/>
            </a:pPr>
            <a:endParaRPr lang="en-US" b="1" dirty="0"/>
          </a:p>
        </p:txBody>
      </p:sp>
    </p:spTree>
    <p:extLst>
      <p:ext uri="{BB962C8B-B14F-4D97-AF65-F5344CB8AC3E}">
        <p14:creationId xmlns:p14="http://schemas.microsoft.com/office/powerpoint/2010/main" val="169056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792BA-7B94-BE44-A26A-564F416F3D25}"/>
              </a:ext>
            </a:extLst>
          </p:cNvPr>
          <p:cNvSpPr>
            <a:spLocks noGrp="1"/>
          </p:cNvSpPr>
          <p:nvPr>
            <p:ph type="title"/>
          </p:nvPr>
        </p:nvSpPr>
        <p:spPr>
          <a:xfrm>
            <a:off x="720000" y="619200"/>
            <a:ext cx="10728322" cy="641189"/>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F68CC1E7-653F-4243-B001-2E3D35007F28}"/>
              </a:ext>
            </a:extLst>
          </p:cNvPr>
          <p:cNvSpPr>
            <a:spLocks noGrp="1"/>
          </p:cNvSpPr>
          <p:nvPr>
            <p:ph idx="1"/>
          </p:nvPr>
        </p:nvSpPr>
        <p:spPr>
          <a:xfrm>
            <a:off x="720000" y="1260390"/>
            <a:ext cx="10728325" cy="4508586"/>
          </a:xfrm>
        </p:spPr>
        <p:txBody>
          <a:bodyPr/>
          <a:lstStyle/>
          <a:p>
            <a:pPr marL="0" indent="0" algn="ctr">
              <a:buNone/>
            </a:pPr>
            <a:r>
              <a:rPr lang="ar-AE" sz="2400" b="1" dirty="0"/>
              <a:t> لا تدع صيام يوم سبع وعشرين من رجب، فإنه اليوم الذي أنزلت فيه النبوة على محمد (صلى الله عليه وآله)</a:t>
            </a:r>
            <a:endParaRPr lang="en-US" sz="2400" b="1" dirty="0"/>
          </a:p>
          <a:p>
            <a:pPr marL="0" indent="0" algn="ctr">
              <a:buNone/>
            </a:pPr>
            <a:r>
              <a:rPr lang="en-CA" sz="2400" dirty="0"/>
              <a:t>“Do not forsake the fast of the 27th of Rajab, for it is the day on which prophethood was ordained on </a:t>
            </a:r>
            <a:r>
              <a:rPr lang="en-CA" sz="2400" dirty="0" err="1"/>
              <a:t>Muḥammad</a:t>
            </a:r>
            <a:r>
              <a:rPr lang="en-CA" sz="2400" dirty="0"/>
              <a:t>”- Imam al-Sadiq </a:t>
            </a:r>
          </a:p>
          <a:p>
            <a:pPr marL="0" indent="0" algn="ctr">
              <a:buNone/>
            </a:pPr>
            <a:r>
              <a:rPr lang="ar-AE" b="1" dirty="0"/>
              <a:t> </a:t>
            </a:r>
            <a:endParaRPr lang="en-US" b="1" dirty="0"/>
          </a:p>
          <a:p>
            <a:pPr marL="0" indent="0" algn="ctr">
              <a:buNone/>
            </a:pPr>
            <a:endParaRPr lang="en-US" b="1" dirty="0"/>
          </a:p>
          <a:p>
            <a:pPr marL="0" indent="0" algn="ctr">
              <a:buNone/>
            </a:pPr>
            <a:endParaRPr lang="en-US" b="1" dirty="0"/>
          </a:p>
          <a:p>
            <a:pPr marL="0" indent="0">
              <a:buNone/>
            </a:pPr>
            <a:r>
              <a:rPr lang="en-US" sz="1800" dirty="0"/>
              <a:t>Source: </a:t>
            </a:r>
            <a:r>
              <a:rPr lang="en-US" sz="1800" dirty="0" err="1"/>
              <a:t>Tahdheeb</a:t>
            </a:r>
            <a:r>
              <a:rPr lang="en-US" sz="1800" dirty="0"/>
              <a:t> al-</a:t>
            </a:r>
            <a:r>
              <a:rPr lang="en-US" sz="1800" dirty="0" err="1"/>
              <a:t>Ahkam</a:t>
            </a:r>
            <a:r>
              <a:rPr lang="en-US" sz="1800" dirty="0"/>
              <a:t>, v. 1, p. 438</a:t>
            </a:r>
          </a:p>
        </p:txBody>
      </p:sp>
    </p:spTree>
    <p:extLst>
      <p:ext uri="{BB962C8B-B14F-4D97-AF65-F5344CB8AC3E}">
        <p14:creationId xmlns:p14="http://schemas.microsoft.com/office/powerpoint/2010/main" val="696266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E2B1A-16B8-C242-B071-8D7D07C9D4EC}"/>
              </a:ext>
            </a:extLst>
          </p:cNvPr>
          <p:cNvSpPr>
            <a:spLocks noGrp="1"/>
          </p:cNvSpPr>
          <p:nvPr>
            <p:ph type="title"/>
          </p:nvPr>
        </p:nvSpPr>
        <p:spPr>
          <a:xfrm>
            <a:off x="720000" y="619200"/>
            <a:ext cx="10728322" cy="653546"/>
          </a:xfrm>
        </p:spPr>
        <p:txBody>
          <a:bodyPr/>
          <a:lstStyle/>
          <a:p>
            <a:pPr algn="ctr"/>
            <a:r>
              <a:rPr lang="en-US" dirty="0"/>
              <a:t>Stages in the Prophet’s Development</a:t>
            </a:r>
          </a:p>
        </p:txBody>
      </p:sp>
      <p:sp>
        <p:nvSpPr>
          <p:cNvPr id="3" name="Content Placeholder 2">
            <a:extLst>
              <a:ext uri="{FF2B5EF4-FFF2-40B4-BE49-F238E27FC236}">
                <a16:creationId xmlns:a16="http://schemas.microsoft.com/office/drawing/2014/main" id="{3989EBE3-78DA-E84F-9F58-C26ED6683339}"/>
              </a:ext>
            </a:extLst>
          </p:cNvPr>
          <p:cNvSpPr>
            <a:spLocks noGrp="1"/>
          </p:cNvSpPr>
          <p:nvPr>
            <p:ph idx="1"/>
          </p:nvPr>
        </p:nvSpPr>
        <p:spPr>
          <a:xfrm>
            <a:off x="720000" y="1272746"/>
            <a:ext cx="10728325" cy="4496229"/>
          </a:xfrm>
        </p:spPr>
        <p:txBody>
          <a:bodyPr/>
          <a:lstStyle/>
          <a:p>
            <a:pPr marL="0" indent="0" algn="ctr">
              <a:buNone/>
            </a:pPr>
            <a:r>
              <a:rPr lang="ar-AE" sz="2400" b="1" dirty="0"/>
              <a:t>أنزلت عليه النبوة وهو ابن أربعين سنة فقرن بنبوته إسرافيل ثلاث سنين فكان يعلمه الكلمة والشئ ولم ينزل القرآن على لسانه فلما مضت ثلاث سنين قرن بنبوته جبريل عليه السلام فنزل القرآن على لسانه عشر سنين بمكة وعشر سنين بالمدينة</a:t>
            </a:r>
            <a:endParaRPr lang="en-US" sz="2400" b="1" dirty="0"/>
          </a:p>
          <a:p>
            <a:pPr marL="0" indent="0" algn="ctr">
              <a:buNone/>
            </a:pPr>
            <a:r>
              <a:rPr lang="en-CA" sz="2400" dirty="0"/>
              <a:t>“The Prophethood was given to him when he was 40 years old. At that time, </a:t>
            </a:r>
            <a:r>
              <a:rPr lang="en-CA" sz="2400" dirty="0" err="1"/>
              <a:t>Israfil</a:t>
            </a:r>
            <a:r>
              <a:rPr lang="en-CA" sz="2400" dirty="0"/>
              <a:t> was assigned to him for three years. He used to teach him various things, but he did not reveal the Quran to him. After three years were over, Gabriel was assigned to him and he revealed the Quran to him for ten years in Makkah and ten years in Medina.”</a:t>
            </a:r>
          </a:p>
          <a:p>
            <a:pPr marL="0" indent="0">
              <a:buNone/>
            </a:pPr>
            <a:r>
              <a:rPr lang="en-CA" sz="1800" dirty="0"/>
              <a:t>Source: Tarikh Al-Tabari, v. 2, p.. 110</a:t>
            </a:r>
          </a:p>
          <a:p>
            <a:pPr marL="0" indent="0" algn="ctr">
              <a:buNone/>
            </a:pPr>
            <a:endParaRPr lang="en-US" b="1" dirty="0"/>
          </a:p>
        </p:txBody>
      </p:sp>
    </p:spTree>
    <p:extLst>
      <p:ext uri="{BB962C8B-B14F-4D97-AF65-F5344CB8AC3E}">
        <p14:creationId xmlns:p14="http://schemas.microsoft.com/office/powerpoint/2010/main" val="218742594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772</TotalTime>
  <Words>1750</Words>
  <Application>Microsoft Macintosh PowerPoint</Application>
  <PresentationFormat>Widescreen</PresentationFormat>
  <Paragraphs>64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Avenir Next LT Pro</vt:lpstr>
      <vt:lpstr>Sagona Book</vt:lpstr>
      <vt:lpstr>The Hand Extrablack</vt:lpstr>
      <vt:lpstr>BlobVTI</vt:lpstr>
      <vt:lpstr>The Life of Prophet Muhammad</vt:lpstr>
      <vt:lpstr>Stages in the Prophet’s Development</vt:lpstr>
      <vt:lpstr>Stages in the Prophet’s Development</vt:lpstr>
      <vt:lpstr>Stages in the Prophet’s Development</vt:lpstr>
      <vt:lpstr>Stages in the Prophet’s Development</vt:lpstr>
      <vt:lpstr>Stages in the Prophet’s Development</vt:lpstr>
      <vt:lpstr>Stages in the Prophet’s Development</vt:lpstr>
      <vt:lpstr>Stages in the Prophet’s Development</vt:lpstr>
      <vt:lpstr>Stages in the Prophet’s Development</vt:lpstr>
      <vt:lpstr>Stages in the Prophet’s Development</vt:lpstr>
      <vt:lpstr>Stages in the Prophet’s Development</vt:lpstr>
      <vt:lpstr>Prophets VS Messengers</vt:lpstr>
      <vt:lpstr>Prophets VS Messengers</vt:lpstr>
      <vt:lpstr>Prophets VS Messengers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145</cp:revision>
  <dcterms:created xsi:type="dcterms:W3CDTF">2020-11-25T07:02:27Z</dcterms:created>
  <dcterms:modified xsi:type="dcterms:W3CDTF">2021-02-25T02:52:13Z</dcterms:modified>
</cp:coreProperties>
</file>