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notesMasterIdLst>
    <p:notesMasterId r:id="rId24"/>
  </p:notesMasterIdLst>
  <p:sldIdLst>
    <p:sldId id="256" r:id="rId2"/>
    <p:sldId id="257" r:id="rId3"/>
    <p:sldId id="259" r:id="rId4"/>
    <p:sldId id="277" r:id="rId5"/>
    <p:sldId id="25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33"/>
  </p:normalViewPr>
  <p:slideViewPr>
    <p:cSldViewPr snapToGrid="0" snapToObjects="1">
      <p:cViewPr varScale="1">
        <p:scale>
          <a:sx n="104" d="100"/>
          <a:sy n="104" d="100"/>
        </p:scale>
        <p:origin x="8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1F1A24-867B-C749-BAAA-51A91403BF02}" type="datetimeFigureOut">
              <a:rPr lang="en-US" smtClean="0"/>
              <a:t>3/3/21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5CDD44-E204-F640-9F91-F3128EEBD5C2}" type="slidenum">
              <a:rPr lang="en-US" smtClean="0"/>
              <a:t>‹#›</a:t>
            </a:fld>
            <a:endParaRPr lang="en-US"/>
          </a:p>
        </p:txBody>
      </p:sp>
    </p:spTree>
    <p:extLst>
      <p:ext uri="{BB962C8B-B14F-4D97-AF65-F5344CB8AC3E}">
        <p14:creationId xmlns:p14="http://schemas.microsoft.com/office/powerpoint/2010/main" val="1346336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5CDD44-E204-F640-9F91-F3128EEBD5C2}" type="slidenum">
              <a:rPr lang="en-US" smtClean="0"/>
              <a:t>2</a:t>
            </a:fld>
            <a:endParaRPr lang="en-US"/>
          </a:p>
        </p:txBody>
      </p:sp>
    </p:spTree>
    <p:extLst>
      <p:ext uri="{BB962C8B-B14F-4D97-AF65-F5344CB8AC3E}">
        <p14:creationId xmlns:p14="http://schemas.microsoft.com/office/powerpoint/2010/main" val="4156925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3,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3,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3,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3,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3,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3,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F0C1B-A1CB-D646-9CCE-AF71F815713F}"/>
              </a:ext>
            </a:extLst>
          </p:cNvPr>
          <p:cNvSpPr>
            <a:spLocks noGrp="1"/>
          </p:cNvSpPr>
          <p:nvPr>
            <p:ph type="title"/>
          </p:nvPr>
        </p:nvSpPr>
        <p:spPr>
          <a:xfrm>
            <a:off x="720000" y="619200"/>
            <a:ext cx="10728322" cy="727686"/>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65109DDB-C553-8A44-ACAE-62E3FD6C55D8}"/>
              </a:ext>
            </a:extLst>
          </p:cNvPr>
          <p:cNvSpPr>
            <a:spLocks noGrp="1"/>
          </p:cNvSpPr>
          <p:nvPr>
            <p:ph idx="1"/>
          </p:nvPr>
        </p:nvSpPr>
        <p:spPr>
          <a:xfrm>
            <a:off x="720000" y="1346886"/>
            <a:ext cx="10728325" cy="4422089"/>
          </a:xfrm>
        </p:spPr>
        <p:txBody>
          <a:bodyPr/>
          <a:lstStyle/>
          <a:p>
            <a:r>
              <a:rPr lang="en-US" sz="2400" dirty="0"/>
              <a:t>Then it was revealed gradually over a span of 20 years:</a:t>
            </a:r>
          </a:p>
          <a:p>
            <a:pPr marL="0" indent="0" algn="ctr" rtl="1">
              <a:buNone/>
            </a:pPr>
            <a:r>
              <a:rPr lang="ar-AE" sz="2400" b="1" dirty="0"/>
              <a:t>وَقُرْآناً فَرَقْنَاهُ لِتَقْرَأَهُ عَلَى النَّاسِ عَلَى مُكْثٍ وَنَزَّلْنَاهُ تَنزِيلاً</a:t>
            </a:r>
            <a:endParaRPr lang="en-US" sz="2400" b="1" dirty="0"/>
          </a:p>
          <a:p>
            <a:pPr marL="0" indent="0" algn="ctr" rtl="1">
              <a:buNone/>
            </a:pPr>
            <a:r>
              <a:rPr lang="en-CA" sz="2400" dirty="0"/>
              <a:t>“We have divided the book into parts so that you might recite it for people gradually, and we sent it down piecemeal.” Quran 17:106</a:t>
            </a:r>
          </a:p>
          <a:p>
            <a:pPr marL="0" indent="0" algn="ctr" rtl="1">
              <a:buNone/>
            </a:pPr>
            <a:endParaRPr lang="en-US" sz="2400" b="1" dirty="0"/>
          </a:p>
          <a:p>
            <a:pPr marL="0" indent="0" algn="ctr" rtl="1">
              <a:buNone/>
            </a:pPr>
            <a:endParaRPr lang="ar-AE" dirty="0"/>
          </a:p>
          <a:p>
            <a:br>
              <a:rPr lang="ar-AE" dirty="0"/>
            </a:br>
            <a:endParaRPr lang="en-US" dirty="0"/>
          </a:p>
        </p:txBody>
      </p:sp>
    </p:spTree>
    <p:extLst>
      <p:ext uri="{BB962C8B-B14F-4D97-AF65-F5344CB8AC3E}">
        <p14:creationId xmlns:p14="http://schemas.microsoft.com/office/powerpoint/2010/main" val="774735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BD6F2-B527-D64C-ABB7-A4555B66FB08}"/>
              </a:ext>
            </a:extLst>
          </p:cNvPr>
          <p:cNvSpPr>
            <a:spLocks noGrp="1"/>
          </p:cNvSpPr>
          <p:nvPr>
            <p:ph type="title"/>
          </p:nvPr>
        </p:nvSpPr>
        <p:spPr>
          <a:xfrm>
            <a:off x="720000" y="619200"/>
            <a:ext cx="10728322" cy="641189"/>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26A437CD-4876-B444-B719-EEB63B12F775}"/>
              </a:ext>
            </a:extLst>
          </p:cNvPr>
          <p:cNvSpPr>
            <a:spLocks noGrp="1"/>
          </p:cNvSpPr>
          <p:nvPr>
            <p:ph idx="1"/>
          </p:nvPr>
        </p:nvSpPr>
        <p:spPr>
          <a:xfrm>
            <a:off x="720000" y="1260390"/>
            <a:ext cx="10728325" cy="4508586"/>
          </a:xfrm>
        </p:spPr>
        <p:txBody>
          <a:bodyPr/>
          <a:lstStyle/>
          <a:p>
            <a:pPr marL="0" indent="0" algn="ctr">
              <a:buNone/>
            </a:pPr>
            <a:r>
              <a:rPr lang="ar-AE" sz="2400" b="1" dirty="0"/>
              <a:t>لَا تُحَرِّكْ بِهِ لِسَانَكَ لِتَعْجَلَ بِهِ إِنَّ عَلَيْنَا جَمْعَهُ وَقُرْآنَهُ فَإِذَا قَرَأْنَاهُ فَاتَّبِعْ قُرْآنَهُ</a:t>
            </a:r>
            <a:endParaRPr lang="en-US" sz="2400" b="1" dirty="0"/>
          </a:p>
          <a:p>
            <a:pPr marL="0" indent="0" algn="ctr">
              <a:buNone/>
            </a:pPr>
            <a:r>
              <a:rPr lang="en-US" sz="2400" b="1" dirty="0"/>
              <a:t>“</a:t>
            </a:r>
            <a:r>
              <a:rPr lang="en-CA" sz="2400" dirty="0"/>
              <a:t>Move not your tongue with it, [O Muhammad], to hasten with its recitation. Indeed, upon Us is its compilation its recitation. So when We have recited it [through Gabriel], then follow its recitation.” Quran 75:16-18</a:t>
            </a:r>
            <a:endParaRPr lang="en-US" sz="2400" b="1" dirty="0"/>
          </a:p>
          <a:p>
            <a:pPr marL="0" indent="0" algn="ctr">
              <a:buNone/>
            </a:pPr>
            <a:endParaRPr lang="ar-AE" sz="2400" dirty="0"/>
          </a:p>
          <a:p>
            <a:pPr marL="0" indent="0" algn="ctr">
              <a:buNone/>
            </a:pPr>
            <a:endParaRPr lang="en-US" dirty="0"/>
          </a:p>
        </p:txBody>
      </p:sp>
    </p:spTree>
    <p:extLst>
      <p:ext uri="{BB962C8B-B14F-4D97-AF65-F5344CB8AC3E}">
        <p14:creationId xmlns:p14="http://schemas.microsoft.com/office/powerpoint/2010/main" val="3622706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6AC9D-947A-1F40-80ED-4A804962F960}"/>
              </a:ext>
            </a:extLst>
          </p:cNvPr>
          <p:cNvSpPr>
            <a:spLocks noGrp="1"/>
          </p:cNvSpPr>
          <p:nvPr>
            <p:ph type="title"/>
          </p:nvPr>
        </p:nvSpPr>
        <p:spPr>
          <a:xfrm>
            <a:off x="720000" y="619200"/>
            <a:ext cx="10728322" cy="678259"/>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E7488A78-4B18-4849-9D9E-CC2769832F0C}"/>
              </a:ext>
            </a:extLst>
          </p:cNvPr>
          <p:cNvSpPr>
            <a:spLocks noGrp="1"/>
          </p:cNvSpPr>
          <p:nvPr>
            <p:ph idx="1"/>
          </p:nvPr>
        </p:nvSpPr>
        <p:spPr>
          <a:xfrm>
            <a:off x="720000" y="1297460"/>
            <a:ext cx="10728325" cy="4471516"/>
          </a:xfrm>
        </p:spPr>
        <p:txBody>
          <a:bodyPr/>
          <a:lstStyle/>
          <a:p>
            <a:r>
              <a:rPr lang="en-US" dirty="0"/>
              <a:t>The myth of the bewildered and confused Prophet:</a:t>
            </a:r>
          </a:p>
          <a:p>
            <a:pPr marL="0" indent="0" algn="ctr">
              <a:buNone/>
            </a:pPr>
            <a:r>
              <a:rPr lang="ar-AE" b="1" dirty="0"/>
              <a:t>عَنْ عُرْوَةَ بْنِ الزُّبَيْرِ، عَنْ عَائِشَةَ أُمِّ الْمُؤْمِنِينَ، أَنَّهَا قَالَتْ أَوَّلُ مَا بُدِئَ بِهِ رَسُولُ اللَّهِ صلى الله عليه وسلم مِنَ الْوَحْىِ الرُّؤْيَا الصَّالِحَةُ فِي النَّوْمِ، فَكَانَ لاَ يَرَى رُؤْيَا إِلاَّ جَاءَتْ مِثْلَ فَلَقِ الصُّبْحِ، ثُمَّ حُبِّبَ إِلَيْهِ الْخَلاَءُ، وَكَانَ يَخْلُو بِغَارِ حِرَاءٍ فَيَتَحَنَّثُ فِيهِ ـ وَهُوَ التَّعَبُّدُ ـ اللَّيَالِيَ ذَوَاتِ الْعَدَدِ قَبْلَ أَنْ يَنْزِعَ إِلَى أَهْلِهِ، وَيَتَزَوَّدُ لِذَلِكَ، ثُمَّ يَرْجِعُ إِلَى خَدِيجَةَ، فَيَتَزَوَّدُ لِمِثْلِهَا،</a:t>
            </a:r>
            <a:endParaRPr lang="en-US" b="1" dirty="0"/>
          </a:p>
          <a:p>
            <a:pPr marL="0" indent="0" algn="ctr">
              <a:buNone/>
            </a:pPr>
            <a:r>
              <a:rPr lang="en-CA" dirty="0"/>
              <a:t>“The commencement of the Divine Inspiration to the Messenger of God was in the form of good dreams which came true like bright daylight, and then the love of seclusion was bestowed upon him. He used to go in seclusion in the cave of Hira where he used to worship continuously for many days before his desire to see his family. He used to take with him the journey food for the stay and then come back to (his wife) Khadija to take his food likewise again…</a:t>
            </a:r>
            <a:endParaRPr lang="ar-AE" b="1" dirty="0"/>
          </a:p>
          <a:p>
            <a:pPr marL="0" indent="0" algn="ctr">
              <a:buNone/>
            </a:pPr>
            <a:endParaRPr lang="en-US" dirty="0"/>
          </a:p>
        </p:txBody>
      </p:sp>
    </p:spTree>
    <p:extLst>
      <p:ext uri="{BB962C8B-B14F-4D97-AF65-F5344CB8AC3E}">
        <p14:creationId xmlns:p14="http://schemas.microsoft.com/office/powerpoint/2010/main" val="185705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21988-37C1-4E41-A60D-873AF6BA5774}"/>
              </a:ext>
            </a:extLst>
          </p:cNvPr>
          <p:cNvSpPr>
            <a:spLocks noGrp="1"/>
          </p:cNvSpPr>
          <p:nvPr>
            <p:ph type="title"/>
          </p:nvPr>
        </p:nvSpPr>
        <p:spPr>
          <a:xfrm>
            <a:off x="720000" y="619200"/>
            <a:ext cx="10728322" cy="591762"/>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458C9910-38C3-234D-A27F-E6788F6042F5}"/>
              </a:ext>
            </a:extLst>
          </p:cNvPr>
          <p:cNvSpPr>
            <a:spLocks noGrp="1"/>
          </p:cNvSpPr>
          <p:nvPr>
            <p:ph idx="1"/>
          </p:nvPr>
        </p:nvSpPr>
        <p:spPr>
          <a:xfrm>
            <a:off x="720000" y="1210962"/>
            <a:ext cx="10728325" cy="4558013"/>
          </a:xfrm>
        </p:spPr>
        <p:txBody>
          <a:bodyPr/>
          <a:lstStyle/>
          <a:p>
            <a:pPr marL="0" indent="0" algn="ctr">
              <a:buNone/>
            </a:pPr>
            <a:r>
              <a:rPr lang="ar-AE" b="1" dirty="0"/>
              <a:t>حَتَّى جَاءَهُ الْحَقُّ وَهُوَ فِي غَارِ حِرَاءٍ، فَجَاءَهُ الْمَلَكُ فَقَالَ اقْرَأْ‏.‏ قَالَ ‏"‏ مَا أَنَا بِقَارِئٍ ‏"‏‏.‏ قَالَ ‏"‏ فَأَخَذَنِي فَغَطَّنِي حَتَّى بَلَغَ مِنِّي الْجَهْدَ، ثُمَّ أَرْسَلَنِي فَقَالَ اقْرَأْ‏.‏ قُلْتُ مَا أَنَا بِقَارِئٍ‏.‏ فَأَخَذَنِي فَغَطَّنِي الثَّانِيَةَ حَتَّى بَلَغَ مِنِّي الْجَهْدَ، ثُمَّ أَرْسَلَنِي فَقَالَ اقْرَأْ‏.‏ فَقُلْتُ مَا أَنَا بِقَارِئٍ‏.‏ فَأَخَذَنِي فَغَطَّنِي الثَّالِثَةَ، ثُمَّ أَرْسَلَنِي</a:t>
            </a:r>
            <a:endParaRPr lang="en-US" b="1" dirty="0"/>
          </a:p>
          <a:p>
            <a:pPr marL="0" indent="0" algn="ctr">
              <a:buNone/>
            </a:pPr>
            <a:r>
              <a:rPr lang="en-CA" dirty="0"/>
              <a:t>“till suddenly the Truth descended upon him while he was in the cave of Hira. The angel came to him and asked him to read. The Prophet replied, "I do not know how to read." The Prophet </a:t>
            </a:r>
            <a:r>
              <a:rPr lang="en-US" dirty="0"/>
              <a:t>added</a:t>
            </a:r>
            <a:r>
              <a:rPr lang="en-CA" dirty="0"/>
              <a:t>, "The angel caught me (forcefully) and pressed me so hard that I could not bear it anymore. He then released me and again asked me to read and I replied, 'I do not know how to read.' Thereupon he caught me again and pressed me a second time till I could not bear it anymore. He then released me and again asked me to read but again I replied, 'I do not know how to read (or what shall I read)?' Thereupon he caught me for the third time and pressed me, and then released me…</a:t>
            </a:r>
            <a:endParaRPr lang="en-US" b="1" dirty="0"/>
          </a:p>
        </p:txBody>
      </p:sp>
    </p:spTree>
    <p:extLst>
      <p:ext uri="{BB962C8B-B14F-4D97-AF65-F5344CB8AC3E}">
        <p14:creationId xmlns:p14="http://schemas.microsoft.com/office/powerpoint/2010/main" val="1489809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39226-1978-DF40-BBA8-7795F38C0FD4}"/>
              </a:ext>
            </a:extLst>
          </p:cNvPr>
          <p:cNvSpPr>
            <a:spLocks noGrp="1"/>
          </p:cNvSpPr>
          <p:nvPr>
            <p:ph type="title"/>
          </p:nvPr>
        </p:nvSpPr>
        <p:spPr>
          <a:xfrm>
            <a:off x="720000" y="619200"/>
            <a:ext cx="10728322" cy="579405"/>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0B7F8753-918E-7443-B16F-6E2936D29EAD}"/>
              </a:ext>
            </a:extLst>
          </p:cNvPr>
          <p:cNvSpPr>
            <a:spLocks noGrp="1"/>
          </p:cNvSpPr>
          <p:nvPr>
            <p:ph idx="1"/>
          </p:nvPr>
        </p:nvSpPr>
        <p:spPr>
          <a:xfrm>
            <a:off x="720000" y="1309816"/>
            <a:ext cx="10728325" cy="4928984"/>
          </a:xfrm>
        </p:spPr>
        <p:txBody>
          <a:bodyPr/>
          <a:lstStyle/>
          <a:p>
            <a:pPr marL="0" indent="0" algn="ctr">
              <a:buNone/>
            </a:pPr>
            <a:r>
              <a:rPr lang="ar-AE" b="1" dirty="0"/>
              <a:t>فَقَالَ ‏{‏اقْرَأْ بِاسْمِ رَبِّكَ الَّذِي خَلَقَ * خَلَقَ الإِنْسَانَ مِنْ عَلَقٍ * اقْرَأْ وَرَبُّكَ الأَكْرَمُ‏}‏ ‏"‏‏.‏ فَرَجَعَ بِهَا رَسُولُ اللَّهِ صلى الله عليه وسلم يَرْجُفُ فُؤَادُهُ، فَدَخَلَ عَلَى خَدِيجَةَ بِنْتِ خُوَيْلِدٍ رضى الله عنها فَقَالَ ‏"‏ زَمِّلُونِي زَمِّلُونِي ‏"‏‏.‏ فَزَمَّلُوهُ حَتَّى ذَهَبَ عَنْهُ الرَّوْعُ، فَقَالَ لِخَدِيجَةَ وَأَخْبَرَهَا الْخَبَرَ ‏"‏ لَقَدْ خَشِيتُ عَلَى نَفْسِي ‏"‏‏.‏ فَقَالَتْ خَدِيجَةُ كَلاَّ وَاللَّهِ مَا يُخْزِيكَ اللَّهُ أَبَدًا، إِنَّكَ لَتَصِلُ الرَّحِمَ، وَتَحْمِلُ الْكَلَّ، وَتَكْسِبُ الْمَعْدُومَ، وَتَقْرِي الضَّيْفَ، وَتُعِينُ عَلَى نَوَائِبِ الْحَقِّ</a:t>
            </a:r>
            <a:endParaRPr lang="en-US" b="1" dirty="0"/>
          </a:p>
          <a:p>
            <a:pPr marL="0" indent="0" algn="ctr">
              <a:buNone/>
            </a:pPr>
            <a:r>
              <a:rPr lang="en-CA" dirty="0"/>
              <a:t>“and said, 'Read in the name of your Lord, who has created (all that exists), created man from a clot. Read! And your Lord is the Most Generous…” Then the Messenger of God returned with the Inspiration and with his heart beating severely. Then he went to Khadija bint Khuwaylid and said, "Cover me! Cover me!" They covered him till his fear was over and after that he told her everything that had happened and said, "I fear that something may happen to me." Khadija replied, "Never! By God, God will never disgrace you. You keep good relations with your kith and kin, help the poor and the destitute, serve your guests generously and assist the deserving calamity-afflicted ones…</a:t>
            </a:r>
            <a:endParaRPr lang="en-US" b="1" dirty="0"/>
          </a:p>
          <a:p>
            <a:pPr marL="0" indent="0" algn="ctr">
              <a:buNone/>
            </a:pPr>
            <a:endParaRPr lang="en-US" dirty="0"/>
          </a:p>
        </p:txBody>
      </p:sp>
    </p:spTree>
    <p:extLst>
      <p:ext uri="{BB962C8B-B14F-4D97-AF65-F5344CB8AC3E}">
        <p14:creationId xmlns:p14="http://schemas.microsoft.com/office/powerpoint/2010/main" val="4180921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C2948-963B-9942-9461-604CC75106C3}"/>
              </a:ext>
            </a:extLst>
          </p:cNvPr>
          <p:cNvSpPr>
            <a:spLocks noGrp="1"/>
          </p:cNvSpPr>
          <p:nvPr>
            <p:ph type="title"/>
          </p:nvPr>
        </p:nvSpPr>
        <p:spPr>
          <a:xfrm>
            <a:off x="720000" y="619200"/>
            <a:ext cx="10728322" cy="641189"/>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CB4F5C1B-543A-BC43-BB71-0A31D43B7878}"/>
              </a:ext>
            </a:extLst>
          </p:cNvPr>
          <p:cNvSpPr>
            <a:spLocks noGrp="1"/>
          </p:cNvSpPr>
          <p:nvPr>
            <p:ph idx="1"/>
          </p:nvPr>
        </p:nvSpPr>
        <p:spPr>
          <a:xfrm>
            <a:off x="720000" y="1161536"/>
            <a:ext cx="10728325" cy="4607440"/>
          </a:xfrm>
        </p:spPr>
        <p:txBody>
          <a:bodyPr/>
          <a:lstStyle/>
          <a:p>
            <a:pPr marL="0" indent="0" algn="ctr">
              <a:buNone/>
            </a:pPr>
            <a:r>
              <a:rPr lang="ar-AE" b="1" dirty="0"/>
              <a:t>فَانْطَلَقَتْ بِهِ خَدِيجَةُ حَتَّى أَتَتْ بِهِ وَرَقَةَ بْنَ نَوْفَلِ بْنِ أَسَدِ بْنِ عَبْدِ الْعُزَّى ابْنَ عَمِّ خَدِيجَةَ ـ وَكَانَ امْرَأً تَنَصَّرَ فِي الْجَاهِلِيَّةِ، وَكَانَ يَكْتُبُ الْكِتَابَ الْعِبْرَانِيَّ، فَيَكْتُبُ مِنَ الإِنْجِيلِ بِالْعِبْرَانِيَّةِ مَا شَاءَ اللَّهُ أَنْ يَكْتُبَ، وَكَانَ شَيْخًا كَبِيرًا قَدْ عَمِيَ ـ فَقَالَتْ لَهُ خَدِيجَةُ يَا ابْنَ عَمِّ اسْمَعْ مِنَ ابْنِ أَخِيكَ‏.</a:t>
            </a:r>
            <a:endParaRPr lang="en-US" b="1" dirty="0"/>
          </a:p>
          <a:p>
            <a:pPr marL="0" indent="0" algn="ctr">
              <a:buNone/>
            </a:pPr>
            <a:r>
              <a:rPr lang="en-CA" dirty="0"/>
              <a:t>“Khadija then accompanied him to her cousin </a:t>
            </a:r>
            <a:r>
              <a:rPr lang="en-CA" dirty="0" err="1"/>
              <a:t>Waraqa</a:t>
            </a:r>
            <a:r>
              <a:rPr lang="en-CA" dirty="0"/>
              <a:t> bin Naufal bin </a:t>
            </a:r>
            <a:r>
              <a:rPr lang="en-CA" dirty="0" err="1"/>
              <a:t>Asad</a:t>
            </a:r>
            <a:r>
              <a:rPr lang="en-CA" dirty="0"/>
              <a:t> bin 'Abdul 'Uzza, who, during the pre-Islamic Period became a Christian and used to write the writing with Hebrew letters. He would write from the Gospel in Hebrew as much as Allah wished him to write. He was an old man and had lost his eyesight. Khadija said to </a:t>
            </a:r>
            <a:r>
              <a:rPr lang="en-CA" dirty="0" err="1"/>
              <a:t>Waraqa</a:t>
            </a:r>
            <a:r>
              <a:rPr lang="en-CA" dirty="0"/>
              <a:t>, "Listen to the story of your nephew…”</a:t>
            </a:r>
            <a:endParaRPr lang="en-US" b="1" dirty="0"/>
          </a:p>
          <a:p>
            <a:pPr marL="0" indent="0" algn="ctr">
              <a:buNone/>
            </a:pPr>
            <a:endParaRPr lang="en-US" dirty="0"/>
          </a:p>
        </p:txBody>
      </p:sp>
    </p:spTree>
    <p:extLst>
      <p:ext uri="{BB962C8B-B14F-4D97-AF65-F5344CB8AC3E}">
        <p14:creationId xmlns:p14="http://schemas.microsoft.com/office/powerpoint/2010/main" val="1270409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49551-52B4-6048-92C2-9EAC5BCCD307}"/>
              </a:ext>
            </a:extLst>
          </p:cNvPr>
          <p:cNvSpPr>
            <a:spLocks noGrp="1"/>
          </p:cNvSpPr>
          <p:nvPr>
            <p:ph type="title"/>
          </p:nvPr>
        </p:nvSpPr>
        <p:spPr>
          <a:xfrm>
            <a:off x="720000" y="619200"/>
            <a:ext cx="10728322" cy="604119"/>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502ED3C4-DD57-934D-A4CE-DD385BD51588}"/>
              </a:ext>
            </a:extLst>
          </p:cNvPr>
          <p:cNvSpPr>
            <a:spLocks noGrp="1"/>
          </p:cNvSpPr>
          <p:nvPr>
            <p:ph idx="1"/>
          </p:nvPr>
        </p:nvSpPr>
        <p:spPr>
          <a:xfrm>
            <a:off x="720000" y="1346886"/>
            <a:ext cx="10728325" cy="5226909"/>
          </a:xfrm>
        </p:spPr>
        <p:txBody>
          <a:bodyPr>
            <a:normAutofit lnSpcReduction="10000"/>
          </a:bodyPr>
          <a:lstStyle/>
          <a:p>
            <a:pPr marL="0" indent="0" algn="ctr" rtl="1">
              <a:buNone/>
            </a:pPr>
            <a:r>
              <a:rPr lang="ar-AE" b="1" dirty="0"/>
              <a:t> فَقَالَ لَهُ وَرَقَةُ يَا ابْنَ أَخِي مَاذَا تَرَى فَأَخْبَرَهُ رَسُولُ اللَّهِ صلى الله عليه وسلم خَبَرَ مَا رَأَى‏.‏ فَقَالَ لَهُ وَرَقَةُ هَذَا النَّامُوسُ الَّذِي نَزَّلَ اللَّهُ عَلَى مُوسَى صلى الله عليه وسلم يَا لَيْتَنِي فِيهَا جَذَعًا، لَيْتَنِي أَكُونُ حَيًّا إِذْ يُخْرِجُكَ قَوْمُكَ‏.‏ فَقَالَ رَسُولُ اللَّهِ صلى الله عليه وسلم ‏"‏ أَوَمُخْرِجِيَّ هُمْ ‏"‏‏.‏ قَالَ نَعَمْ، لَمْ يَأْتِ رَجُلٌ قَطُّ بِمِثْلِ مَا جِئْتَ بِهِ إِلاَّ عُودِيَ، وَإِنْ يُدْرِكْنِي يَوْمُكَ أَنْصُرْكَ نَصْرًا مُؤَزَّرًا‏.‏ ثُمَّ لَمْ يَنْشَبْ وَرَقَةُ أَنْ تُوُفِّيَ وَفَتَرَ الْوَحْىُ‏.‏</a:t>
            </a:r>
            <a:endParaRPr lang="en-US" b="1" dirty="0"/>
          </a:p>
          <a:p>
            <a:pPr marL="0" indent="0" algn="ctr">
              <a:buNone/>
            </a:pPr>
            <a:r>
              <a:rPr lang="en-CA" dirty="0" err="1"/>
              <a:t>Waraqa</a:t>
            </a:r>
            <a:r>
              <a:rPr lang="en-CA" dirty="0"/>
              <a:t> asked, "O my nephew! What have you seen?" The Messenger of God described whatever he had seen. </a:t>
            </a:r>
            <a:r>
              <a:rPr lang="en-CA" dirty="0" err="1"/>
              <a:t>Waraqa</a:t>
            </a:r>
            <a:r>
              <a:rPr lang="en-CA" dirty="0"/>
              <a:t> said, "This is the same one who keeps the secrets (angel Gabriel) whom God had sent to Moses. I wish I were young and could live up to the time when your people would turn you out." The Messenger of God asked, "Will they drive me out?" </a:t>
            </a:r>
            <a:r>
              <a:rPr lang="en-CA" dirty="0" err="1"/>
              <a:t>Waraqa</a:t>
            </a:r>
            <a:r>
              <a:rPr lang="en-CA" dirty="0"/>
              <a:t> replied in the affirmative and said, "Anyone (man) who came with something similar to what you have brought was treated with hostility; and if I should remain alive till the day when you will be turned out then I would support you strongly." But after a few days </a:t>
            </a:r>
            <a:r>
              <a:rPr lang="en-CA" dirty="0" err="1"/>
              <a:t>Waraqa</a:t>
            </a:r>
            <a:r>
              <a:rPr lang="en-CA" dirty="0"/>
              <a:t> died and the Divine Inspiration was also paused for a while.</a:t>
            </a:r>
          </a:p>
          <a:p>
            <a:pPr marL="0" indent="0">
              <a:buNone/>
            </a:pPr>
            <a:r>
              <a:rPr lang="en-CA" sz="1800" dirty="0"/>
              <a:t>Source: Al-Bukhari</a:t>
            </a:r>
            <a:br>
              <a:rPr lang="ar-AE" sz="1800" dirty="0"/>
            </a:br>
            <a:endParaRPr lang="en-US" sz="1800" dirty="0"/>
          </a:p>
        </p:txBody>
      </p:sp>
    </p:spTree>
    <p:extLst>
      <p:ext uri="{BB962C8B-B14F-4D97-AF65-F5344CB8AC3E}">
        <p14:creationId xmlns:p14="http://schemas.microsoft.com/office/powerpoint/2010/main" val="4258667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994B9-615B-044A-A6E9-D6F7695FFBB3}"/>
              </a:ext>
            </a:extLst>
          </p:cNvPr>
          <p:cNvSpPr>
            <a:spLocks noGrp="1"/>
          </p:cNvSpPr>
          <p:nvPr>
            <p:ph type="title"/>
          </p:nvPr>
        </p:nvSpPr>
        <p:spPr>
          <a:xfrm>
            <a:off x="720000" y="619200"/>
            <a:ext cx="10728322" cy="628832"/>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21E74E4B-EEE5-DC4B-9B0B-65EF60825872}"/>
              </a:ext>
            </a:extLst>
          </p:cNvPr>
          <p:cNvSpPr>
            <a:spLocks noGrp="1"/>
          </p:cNvSpPr>
          <p:nvPr>
            <p:ph idx="1"/>
          </p:nvPr>
        </p:nvSpPr>
        <p:spPr>
          <a:xfrm>
            <a:off x="720000" y="1248032"/>
            <a:ext cx="10728325" cy="4520943"/>
          </a:xfrm>
        </p:spPr>
        <p:txBody>
          <a:bodyPr/>
          <a:lstStyle/>
          <a:p>
            <a:r>
              <a:rPr lang="en-US" dirty="0"/>
              <a:t>In Bukhari under the book of the interpretation of dreams there is a narration that says:</a:t>
            </a:r>
          </a:p>
          <a:p>
            <a:pPr marL="0" indent="0" algn="ctr">
              <a:buNone/>
            </a:pPr>
            <a:r>
              <a:rPr lang="ar-AE" b="1" dirty="0"/>
              <a:t> ثُمَّ لَمْ يَنْشَبْ وَرَقَةُ أَنْ تُوُفِّيَ، وَفَتَرَ الْوَحْىُ فَتْرَةً حَتَّى حَزِنَ النَّبِيُّ صلى الله عليه وسلم فِيمَا بَلَغَنَا حُزْنًا غَدَا مِنْهُ مِرَارًا كَىْ يَتَرَدَّى مِنْ رُءُوسِ شَوَاهِقِ الْجِبَالِ،</a:t>
            </a:r>
            <a:endParaRPr lang="en-US" b="1" dirty="0"/>
          </a:p>
          <a:p>
            <a:pPr marL="0" indent="0" algn="ctr">
              <a:buNone/>
            </a:pPr>
            <a:r>
              <a:rPr lang="en-CA" dirty="0"/>
              <a:t>“But after a few days </a:t>
            </a:r>
            <a:r>
              <a:rPr lang="en-CA" dirty="0" err="1"/>
              <a:t>Waraqa</a:t>
            </a:r>
            <a:r>
              <a:rPr lang="en-CA" dirty="0"/>
              <a:t> died and the Divine Inspiration was also paused for a while and the Prop</a:t>
            </a:r>
            <a:r>
              <a:rPr lang="en-US" dirty="0"/>
              <a:t>het </a:t>
            </a:r>
            <a:r>
              <a:rPr lang="en-CA" dirty="0"/>
              <a:t>became so sad as we have heard that he intended several times to throw himself from the tops of high mountains and every time he went up the top of a mountain in order to throw himself down…”</a:t>
            </a:r>
            <a:endParaRPr lang="en-US" b="1" dirty="0"/>
          </a:p>
          <a:p>
            <a:endParaRPr lang="en-US" dirty="0"/>
          </a:p>
        </p:txBody>
      </p:sp>
    </p:spTree>
    <p:extLst>
      <p:ext uri="{BB962C8B-B14F-4D97-AF65-F5344CB8AC3E}">
        <p14:creationId xmlns:p14="http://schemas.microsoft.com/office/powerpoint/2010/main" val="2876486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CCFA-85A7-0245-83EB-ADE66AC78904}"/>
              </a:ext>
            </a:extLst>
          </p:cNvPr>
          <p:cNvSpPr>
            <a:spLocks noGrp="1"/>
          </p:cNvSpPr>
          <p:nvPr>
            <p:ph type="title"/>
          </p:nvPr>
        </p:nvSpPr>
        <p:spPr>
          <a:xfrm>
            <a:off x="720000" y="619200"/>
            <a:ext cx="10728322" cy="628832"/>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158FDFE7-7A46-064B-83EC-92D541098536}"/>
              </a:ext>
            </a:extLst>
          </p:cNvPr>
          <p:cNvSpPr>
            <a:spLocks noGrp="1"/>
          </p:cNvSpPr>
          <p:nvPr>
            <p:ph idx="1"/>
          </p:nvPr>
        </p:nvSpPr>
        <p:spPr>
          <a:xfrm>
            <a:off x="720000" y="1248032"/>
            <a:ext cx="10728325" cy="4520943"/>
          </a:xfrm>
        </p:spPr>
        <p:txBody>
          <a:bodyPr/>
          <a:lstStyle/>
          <a:p>
            <a:pPr marL="0" indent="0" algn="ctr">
              <a:buNone/>
            </a:pPr>
            <a:r>
              <a:rPr lang="ar-AE" b="1" dirty="0"/>
              <a:t>فَكُلَّمَا أَوْفَى بِذِرْوَةِ جَبَلٍ لِكَىْ يُلْقِيَ مِنْهُ نَفْسَهُ، تَبَدَّى لَهُ جِبْرِيلُ فَقَالَ يَا مُحَمَّدُ إِنَّكَ رَسُولُ اللَّهِ حَقًّا‏.‏ فَيَسْكُنُ لِذَلِكَ جَأْشُهُ وَتَقِرُّ نَفْسُهُ فَيَرْجِعُ، فَإِذَا طَالَتْ عَلَيْهِ فَتْرَةُ الْوَحْىِ غَدَا لِمِثْلِ ذَلِكَ، فَإِذَا أَوْفَى بِذِرْوَةِ جَبَلٍ تَبَدَّى لَهُ جِبْرِيلُ فَقَالَ لَهُ مِثْلَ ذَلِكَ‏.</a:t>
            </a:r>
            <a:endParaRPr lang="en-US" b="1" dirty="0"/>
          </a:p>
          <a:p>
            <a:pPr marL="0" indent="0" algn="ctr">
              <a:buNone/>
            </a:pPr>
            <a:r>
              <a:rPr lang="en-CA" dirty="0"/>
              <a:t>“Gabriel would appear before him and say, "O Muhammad! You are indeed God's Messenger in truth" whereupon his heart would become quiet and he would calm down and would return home. And whenever the period of the coming of the inspiration used to become long, he would do as before, but when he used to reach the top of a mountain, Gabriel would appear before him and say to him what he had said before...</a:t>
            </a:r>
            <a:r>
              <a:rPr lang="ar-AE" dirty="0"/>
              <a:t>‏</a:t>
            </a:r>
            <a:r>
              <a:rPr lang="en-US" dirty="0"/>
              <a:t>”</a:t>
            </a:r>
          </a:p>
          <a:p>
            <a:pPr marL="0" indent="0" algn="ctr">
              <a:buNone/>
            </a:pPr>
            <a:endParaRPr lang="en-US" dirty="0"/>
          </a:p>
          <a:p>
            <a:pPr marL="0" indent="0" algn="ctr">
              <a:buNone/>
            </a:pPr>
            <a:endParaRPr lang="en-US" dirty="0"/>
          </a:p>
          <a:p>
            <a:pPr marL="0" indent="0">
              <a:buNone/>
            </a:pPr>
            <a:r>
              <a:rPr lang="en-US" sz="1800" dirty="0"/>
              <a:t>Source: Al-Bukhari</a:t>
            </a:r>
          </a:p>
        </p:txBody>
      </p:sp>
    </p:spTree>
    <p:extLst>
      <p:ext uri="{BB962C8B-B14F-4D97-AF65-F5344CB8AC3E}">
        <p14:creationId xmlns:p14="http://schemas.microsoft.com/office/powerpoint/2010/main" val="1139204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4EC2F-0F46-5243-8A1D-75A3A2042F28}"/>
              </a:ext>
            </a:extLst>
          </p:cNvPr>
          <p:cNvSpPr>
            <a:spLocks noGrp="1"/>
          </p:cNvSpPr>
          <p:nvPr>
            <p:ph type="title"/>
          </p:nvPr>
        </p:nvSpPr>
        <p:spPr>
          <a:xfrm>
            <a:off x="720000" y="619200"/>
            <a:ext cx="10728322" cy="579405"/>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EC1D5734-C9DE-2E46-827D-83B1135C4FAA}"/>
              </a:ext>
            </a:extLst>
          </p:cNvPr>
          <p:cNvSpPr>
            <a:spLocks noGrp="1"/>
          </p:cNvSpPr>
          <p:nvPr>
            <p:ph idx="1"/>
          </p:nvPr>
        </p:nvSpPr>
        <p:spPr>
          <a:xfrm>
            <a:off x="720000" y="1285104"/>
            <a:ext cx="10728325" cy="4953696"/>
          </a:xfrm>
        </p:spPr>
        <p:txBody>
          <a:bodyPr>
            <a:normAutofit fontScale="92500" lnSpcReduction="10000"/>
          </a:bodyPr>
          <a:lstStyle/>
          <a:p>
            <a:r>
              <a:rPr lang="en-CA" dirty="0"/>
              <a:t>Problems with this narrative:</a:t>
            </a:r>
          </a:p>
          <a:p>
            <a:pPr lvl="1"/>
            <a:r>
              <a:rPr lang="en-CA" dirty="0"/>
              <a:t>most of the traditions that are the source of this narrative come through the House of </a:t>
            </a:r>
            <a:r>
              <a:rPr lang="en-CA" dirty="0" err="1"/>
              <a:t>Zubayr</a:t>
            </a:r>
            <a:r>
              <a:rPr lang="en-CA" dirty="0"/>
              <a:t>, which has family ties to </a:t>
            </a:r>
            <a:r>
              <a:rPr lang="en-CA" dirty="0" err="1"/>
              <a:t>Khadījah</a:t>
            </a:r>
            <a:r>
              <a:rPr lang="en-CA" dirty="0"/>
              <a:t> and </a:t>
            </a:r>
            <a:r>
              <a:rPr lang="en-CA" dirty="0" err="1"/>
              <a:t>Waraqah</a:t>
            </a:r>
            <a:r>
              <a:rPr lang="en-CA" dirty="0"/>
              <a:t>:</a:t>
            </a:r>
          </a:p>
          <a:p>
            <a:pPr lvl="2"/>
            <a:r>
              <a:rPr lang="en-CA" dirty="0" err="1"/>
              <a:t>Urwah</a:t>
            </a:r>
            <a:r>
              <a:rPr lang="en-CA" dirty="0"/>
              <a:t> ibn Al-</a:t>
            </a:r>
            <a:r>
              <a:rPr lang="en-CA" dirty="0" err="1"/>
              <a:t>Zabayr</a:t>
            </a:r>
            <a:r>
              <a:rPr lang="en-CA" dirty="0"/>
              <a:t> from Aisha (whose sister Asma’ was married to </a:t>
            </a:r>
            <a:r>
              <a:rPr lang="en-CA" dirty="0" err="1"/>
              <a:t>Zubayr</a:t>
            </a:r>
            <a:r>
              <a:rPr lang="en-CA" dirty="0"/>
              <a:t>)</a:t>
            </a:r>
          </a:p>
          <a:p>
            <a:pPr lvl="2"/>
            <a:r>
              <a:rPr lang="en-CA" dirty="0" err="1"/>
              <a:t>Ismāʿīl</a:t>
            </a:r>
            <a:r>
              <a:rPr lang="en-CA" dirty="0"/>
              <a:t> ibn Abī </a:t>
            </a:r>
            <a:r>
              <a:rPr lang="en-CA" dirty="0" err="1"/>
              <a:t>Ḥukaym</a:t>
            </a:r>
            <a:r>
              <a:rPr lang="en-CA" dirty="0"/>
              <a:t>, an ally of the House of </a:t>
            </a:r>
            <a:r>
              <a:rPr lang="en-CA" dirty="0" err="1"/>
              <a:t>Zubayr</a:t>
            </a:r>
            <a:endParaRPr lang="en-CA" dirty="0"/>
          </a:p>
          <a:p>
            <a:pPr lvl="2"/>
            <a:r>
              <a:rPr lang="en-CA" dirty="0" err="1"/>
              <a:t>Wahb</a:t>
            </a:r>
            <a:r>
              <a:rPr lang="en-CA" dirty="0"/>
              <a:t> ibn </a:t>
            </a:r>
            <a:r>
              <a:rPr lang="en-CA" dirty="0" err="1"/>
              <a:t>Kaysān</a:t>
            </a:r>
            <a:r>
              <a:rPr lang="en-CA" dirty="0"/>
              <a:t>, an ally of the House of </a:t>
            </a:r>
            <a:r>
              <a:rPr lang="en-CA" dirty="0" err="1"/>
              <a:t>Zubayr</a:t>
            </a:r>
            <a:r>
              <a:rPr lang="en-CA" dirty="0"/>
              <a:t> from </a:t>
            </a:r>
            <a:r>
              <a:rPr lang="en-CA" dirty="0" err="1"/>
              <a:t>ʿAbd</a:t>
            </a:r>
            <a:r>
              <a:rPr lang="en-CA" dirty="0"/>
              <a:t> </a:t>
            </a:r>
            <a:r>
              <a:rPr lang="en-CA" dirty="0" err="1"/>
              <a:t>Allāh</a:t>
            </a:r>
            <a:r>
              <a:rPr lang="en-CA" dirty="0"/>
              <a:t> ibn </a:t>
            </a:r>
            <a:r>
              <a:rPr lang="en-CA" dirty="0" err="1"/>
              <a:t>Zubayr</a:t>
            </a:r>
            <a:r>
              <a:rPr lang="en-CA" dirty="0"/>
              <a:t> from </a:t>
            </a:r>
            <a:r>
              <a:rPr lang="en-CA" dirty="0" err="1"/>
              <a:t>ʿUbayd</a:t>
            </a:r>
            <a:r>
              <a:rPr lang="en-CA" dirty="0"/>
              <a:t> </a:t>
            </a:r>
          </a:p>
          <a:p>
            <a:pPr lvl="2"/>
            <a:r>
              <a:rPr lang="en-CA" dirty="0" err="1"/>
              <a:t>Zubayr</a:t>
            </a:r>
            <a:r>
              <a:rPr lang="en-CA" dirty="0"/>
              <a:t> ibn </a:t>
            </a:r>
            <a:r>
              <a:rPr lang="en-CA" dirty="0" err="1"/>
              <a:t>al-ʿAwwām</a:t>
            </a:r>
            <a:r>
              <a:rPr lang="en-CA" dirty="0"/>
              <a:t> ibn Khuwaylid ibn </a:t>
            </a:r>
            <a:r>
              <a:rPr lang="en-CA" dirty="0" err="1"/>
              <a:t>Asad</a:t>
            </a:r>
            <a:r>
              <a:rPr lang="en-CA" dirty="0"/>
              <a:t> was the nephew of </a:t>
            </a:r>
            <a:r>
              <a:rPr lang="en-CA" dirty="0" err="1"/>
              <a:t>Khadījah</a:t>
            </a:r>
            <a:r>
              <a:rPr lang="en-CA" dirty="0"/>
              <a:t> and of </a:t>
            </a:r>
            <a:r>
              <a:rPr lang="en-CA" dirty="0" err="1"/>
              <a:t>Waraqah</a:t>
            </a:r>
            <a:r>
              <a:rPr lang="en-CA" dirty="0"/>
              <a:t> </a:t>
            </a:r>
          </a:p>
          <a:p>
            <a:r>
              <a:rPr lang="en-CA" dirty="0"/>
              <a:t>the House of </a:t>
            </a:r>
            <a:r>
              <a:rPr lang="en-CA" dirty="0" err="1"/>
              <a:t>Zubayr</a:t>
            </a:r>
            <a:r>
              <a:rPr lang="en-CA" dirty="0"/>
              <a:t> were contenders for the caliphate after </a:t>
            </a:r>
            <a:r>
              <a:rPr lang="en-CA" dirty="0" err="1"/>
              <a:t>Karbalāʾ</a:t>
            </a:r>
            <a:r>
              <a:rPr lang="en-CA" dirty="0"/>
              <a:t>.</a:t>
            </a:r>
          </a:p>
          <a:p>
            <a:r>
              <a:rPr lang="en-CA" dirty="0"/>
              <a:t>They were likely trying to aggrandize the role of their kinsfolk in the first revelation </a:t>
            </a:r>
          </a:p>
          <a:p>
            <a:pPr lvl="1"/>
            <a:br>
              <a:rPr lang="en-CA" dirty="0"/>
            </a:br>
            <a:endParaRPr lang="en-CA" dirty="0"/>
          </a:p>
          <a:p>
            <a:pPr lvl="1"/>
            <a:endParaRPr lang="en-CA" dirty="0"/>
          </a:p>
          <a:p>
            <a:endParaRPr lang="en-US" dirty="0"/>
          </a:p>
        </p:txBody>
      </p:sp>
    </p:spTree>
    <p:extLst>
      <p:ext uri="{BB962C8B-B14F-4D97-AF65-F5344CB8AC3E}">
        <p14:creationId xmlns:p14="http://schemas.microsoft.com/office/powerpoint/2010/main" val="2177193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E0F0-E684-7F48-A339-A260A1725AB8}"/>
              </a:ext>
            </a:extLst>
          </p:cNvPr>
          <p:cNvSpPr>
            <a:spLocks noGrp="1"/>
          </p:cNvSpPr>
          <p:nvPr>
            <p:ph type="title"/>
          </p:nvPr>
        </p:nvSpPr>
        <p:spPr>
          <a:xfrm>
            <a:off x="720000" y="619200"/>
            <a:ext cx="10728322" cy="702973"/>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2FD6AA93-BE79-4843-97C6-2C50D88B46C9}"/>
              </a:ext>
            </a:extLst>
          </p:cNvPr>
          <p:cNvSpPr>
            <a:spLocks noGrp="1"/>
          </p:cNvSpPr>
          <p:nvPr>
            <p:ph idx="1"/>
          </p:nvPr>
        </p:nvSpPr>
        <p:spPr>
          <a:xfrm>
            <a:off x="720000" y="1322174"/>
            <a:ext cx="10728325" cy="4446802"/>
          </a:xfrm>
        </p:spPr>
        <p:txBody>
          <a:bodyPr/>
          <a:lstStyle/>
          <a:p>
            <a:r>
              <a:rPr lang="en-US" sz="2400" dirty="0"/>
              <a:t>Seclusion or </a:t>
            </a:r>
            <a:r>
              <a:rPr lang="ar-AE" sz="2400" dirty="0"/>
              <a:t>تحنُّث</a:t>
            </a:r>
            <a:r>
              <a:rPr lang="en-US" sz="2400" dirty="0"/>
              <a:t> in the Cave of Hira’ was a tradition begun by Abdul </a:t>
            </a:r>
            <a:r>
              <a:rPr lang="en-US" sz="2400" dirty="0" err="1"/>
              <a:t>Muttalib</a:t>
            </a:r>
            <a:r>
              <a:rPr lang="en-US" sz="2400" dirty="0"/>
              <a:t>.</a:t>
            </a:r>
          </a:p>
          <a:p>
            <a:r>
              <a:rPr lang="en-US" sz="2400" dirty="0"/>
              <a:t>Some scholars have said that the word </a:t>
            </a:r>
            <a:r>
              <a:rPr lang="en-US" sz="2400" dirty="0" err="1"/>
              <a:t>tahannuth</a:t>
            </a:r>
            <a:r>
              <a:rPr lang="en-US" sz="2400" dirty="0"/>
              <a:t> comes from the word </a:t>
            </a:r>
            <a:r>
              <a:rPr lang="en-US" sz="2400" dirty="0" err="1"/>
              <a:t>hinth</a:t>
            </a:r>
            <a:r>
              <a:rPr lang="en-US" sz="2400" dirty="0"/>
              <a:t>, which means the violation of an oath, and so more generally sin, and </a:t>
            </a:r>
            <a:r>
              <a:rPr lang="en-US" sz="2400" dirty="0" err="1"/>
              <a:t>tahannuth</a:t>
            </a:r>
            <a:r>
              <a:rPr lang="en-US" sz="2400" dirty="0"/>
              <a:t> is accordingly said to mean ‘doing some work so as to escape from sin or crime.</a:t>
            </a:r>
          </a:p>
          <a:p>
            <a:r>
              <a:rPr lang="en-US" sz="2400" dirty="0"/>
              <a:t> The Prophet (s) would go in the month of Ramadan sometimes with family and at other times alone. He used to provide himself with barely porridge and water and then directly head for the hills.</a:t>
            </a:r>
          </a:p>
          <a:p>
            <a:endParaRPr lang="en-US" sz="2400" dirty="0"/>
          </a:p>
          <a:p>
            <a:endParaRPr lang="en-US" sz="2400" dirty="0"/>
          </a:p>
          <a:p>
            <a:pPr lvl="1"/>
            <a:endParaRPr lang="en-CA" dirty="0"/>
          </a:p>
          <a:p>
            <a:endParaRPr lang="en-US" dirty="0"/>
          </a:p>
        </p:txBody>
      </p:sp>
    </p:spTree>
    <p:extLst>
      <p:ext uri="{BB962C8B-B14F-4D97-AF65-F5344CB8AC3E}">
        <p14:creationId xmlns:p14="http://schemas.microsoft.com/office/powerpoint/2010/main" val="792896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A2F39-1A41-9D49-B37C-6C1D131F8F53}"/>
              </a:ext>
            </a:extLst>
          </p:cNvPr>
          <p:cNvSpPr>
            <a:spLocks noGrp="1"/>
          </p:cNvSpPr>
          <p:nvPr>
            <p:ph type="title"/>
          </p:nvPr>
        </p:nvSpPr>
        <p:spPr>
          <a:xfrm>
            <a:off x="720000" y="619200"/>
            <a:ext cx="10728322" cy="628832"/>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C4932E9B-2C09-0B48-BFF8-4CCEC85D7343}"/>
              </a:ext>
            </a:extLst>
          </p:cNvPr>
          <p:cNvSpPr>
            <a:spLocks noGrp="1"/>
          </p:cNvSpPr>
          <p:nvPr>
            <p:ph idx="1"/>
          </p:nvPr>
        </p:nvSpPr>
        <p:spPr>
          <a:xfrm>
            <a:off x="720000" y="1248032"/>
            <a:ext cx="10728325" cy="4520943"/>
          </a:xfrm>
        </p:spPr>
        <p:txBody>
          <a:bodyPr/>
          <a:lstStyle/>
          <a:p>
            <a:r>
              <a:rPr lang="en-CA" sz="2400" dirty="0"/>
              <a:t>Another problem with this narrative is that is portrays the Prophet as being uncertain and doubtful his own mission.</a:t>
            </a:r>
          </a:p>
          <a:p>
            <a:r>
              <a:rPr lang="en-CA" sz="2400" dirty="0"/>
              <a:t>It contradicts what we rationally know about prophets. How can we expected to be certain if the Prophet himself was not certain?!</a:t>
            </a:r>
          </a:p>
          <a:p>
            <a:r>
              <a:rPr lang="en-CA" sz="2400" dirty="0"/>
              <a:t>The Quran explicitly states that the Prophet was endowed with insight and certainty with regard to his mission:</a:t>
            </a:r>
          </a:p>
          <a:p>
            <a:endParaRPr lang="en-CA" dirty="0"/>
          </a:p>
          <a:p>
            <a:endParaRPr lang="en-CA" dirty="0"/>
          </a:p>
        </p:txBody>
      </p:sp>
    </p:spTree>
    <p:extLst>
      <p:ext uri="{BB962C8B-B14F-4D97-AF65-F5344CB8AC3E}">
        <p14:creationId xmlns:p14="http://schemas.microsoft.com/office/powerpoint/2010/main" val="278936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5E4F6-F0F2-954E-B20D-48BF3B89FDF1}"/>
              </a:ext>
            </a:extLst>
          </p:cNvPr>
          <p:cNvSpPr>
            <a:spLocks noGrp="1"/>
          </p:cNvSpPr>
          <p:nvPr>
            <p:ph type="title"/>
          </p:nvPr>
        </p:nvSpPr>
        <p:spPr>
          <a:xfrm>
            <a:off x="720000" y="619200"/>
            <a:ext cx="10728322" cy="752400"/>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32E0504A-A7ED-A540-ABA3-B824678DE1C4}"/>
              </a:ext>
            </a:extLst>
          </p:cNvPr>
          <p:cNvSpPr>
            <a:spLocks noGrp="1"/>
          </p:cNvSpPr>
          <p:nvPr>
            <p:ph idx="1"/>
          </p:nvPr>
        </p:nvSpPr>
        <p:spPr>
          <a:xfrm>
            <a:off x="720000" y="1371600"/>
            <a:ext cx="10728325" cy="4397375"/>
          </a:xfrm>
        </p:spPr>
        <p:txBody>
          <a:bodyPr>
            <a:normAutofit/>
          </a:bodyPr>
          <a:lstStyle/>
          <a:p>
            <a:pPr marL="0" indent="0" algn="ctr">
              <a:buNone/>
            </a:pPr>
            <a:r>
              <a:rPr lang="ar-AE" sz="2400" b="1" dirty="0"/>
              <a:t>قُلْ هَـذِهِ سَبِيلِي أَدْعُو إِلَى اللّهِ عَلَى بَصِيرَةٍ أَنَاْ وَمَنِ اتَّبَعَنِي</a:t>
            </a:r>
            <a:endParaRPr lang="en-US" sz="2400" b="1" dirty="0"/>
          </a:p>
          <a:p>
            <a:pPr marL="0" indent="0" algn="ctr">
              <a:buNone/>
            </a:pPr>
            <a:r>
              <a:rPr lang="en-CA" sz="2400" dirty="0"/>
              <a:t>“Say: This is my path. I call to God. I and those who follow me are with insight…” Quran 12:108</a:t>
            </a:r>
          </a:p>
          <a:p>
            <a:pPr marL="0" indent="0" algn="ctr">
              <a:buNone/>
            </a:pPr>
            <a:endParaRPr lang="en-CA" sz="2400" dirty="0"/>
          </a:p>
          <a:p>
            <a:pPr marL="0" indent="0" algn="ctr">
              <a:buNone/>
            </a:pPr>
            <a:r>
              <a:rPr lang="ar-AE" sz="2400" b="1" dirty="0"/>
              <a:t>قُلْ إِنِّي عَلَى بَيِّنَةٍ مِّن رَّبِّي</a:t>
            </a:r>
            <a:endParaRPr lang="en-US" sz="2400" b="1" dirty="0"/>
          </a:p>
          <a:p>
            <a:pPr marL="0" indent="0" algn="ctr">
              <a:buNone/>
            </a:pPr>
            <a:r>
              <a:rPr lang="en-US" sz="2400" dirty="0"/>
              <a:t>“Say: I am with proof from my Lord...” Quran 6:57</a:t>
            </a:r>
            <a:endParaRPr lang="en-CA" sz="2400" dirty="0"/>
          </a:p>
          <a:p>
            <a:pPr marL="0" indent="0" algn="ctr">
              <a:buNone/>
            </a:pPr>
            <a:endParaRPr lang="en-US" sz="2400" b="1" dirty="0"/>
          </a:p>
          <a:p>
            <a:pPr marL="0" indent="0" algn="ctr">
              <a:buNone/>
            </a:pPr>
            <a:endParaRPr lang="en-US" sz="2400" dirty="0"/>
          </a:p>
        </p:txBody>
      </p:sp>
    </p:spTree>
    <p:extLst>
      <p:ext uri="{BB962C8B-B14F-4D97-AF65-F5344CB8AC3E}">
        <p14:creationId xmlns:p14="http://schemas.microsoft.com/office/powerpoint/2010/main" val="2268929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7192F-EF32-FB4C-BA10-8E9EF3F6428D}"/>
              </a:ext>
            </a:extLst>
          </p:cNvPr>
          <p:cNvSpPr>
            <a:spLocks noGrp="1"/>
          </p:cNvSpPr>
          <p:nvPr>
            <p:ph type="title"/>
          </p:nvPr>
        </p:nvSpPr>
        <p:spPr>
          <a:xfrm>
            <a:off x="720000" y="619200"/>
            <a:ext cx="10728322" cy="604119"/>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6A788375-7006-A44C-A34F-E455308F2E0A}"/>
              </a:ext>
            </a:extLst>
          </p:cNvPr>
          <p:cNvSpPr>
            <a:spLocks noGrp="1"/>
          </p:cNvSpPr>
          <p:nvPr>
            <p:ph idx="1"/>
          </p:nvPr>
        </p:nvSpPr>
        <p:spPr>
          <a:xfrm>
            <a:off x="720000" y="1223320"/>
            <a:ext cx="10728325" cy="4545656"/>
          </a:xfrm>
        </p:spPr>
        <p:txBody>
          <a:bodyPr>
            <a:normAutofit lnSpcReduction="10000"/>
          </a:bodyPr>
          <a:lstStyle/>
          <a:p>
            <a:pPr marL="0" indent="0" algn="ctr">
              <a:buNone/>
            </a:pPr>
            <a:r>
              <a:rPr lang="ar-AE" b="1" dirty="0"/>
              <a:t>عن زرارة قال قلت لأبي عبد الله عليه السلام كيف لم يخف رسول الله صلى الله عليه وآله فيما يأتيه من قبل الله أن يكون ذلك مما ينزغ به الشيطان قال: فقال: ان الله إذا اتخذ عبدا رسولا أنزل عليه السكينة والوقار، فكان [الذي] يأتيه من قبل الله مثل الذي يراه بعينه</a:t>
            </a:r>
            <a:endParaRPr lang="en-US" b="1" dirty="0"/>
          </a:p>
          <a:p>
            <a:pPr marL="0" indent="0" algn="ctr">
              <a:buNone/>
            </a:pPr>
            <a:r>
              <a:rPr lang="en-CA" dirty="0"/>
              <a:t>“</a:t>
            </a:r>
            <a:r>
              <a:rPr lang="en-CA" dirty="0" err="1"/>
              <a:t>Zurārah</a:t>
            </a:r>
            <a:r>
              <a:rPr lang="en-CA" dirty="0"/>
              <a:t> asked Imam </a:t>
            </a:r>
            <a:r>
              <a:rPr lang="en-CA" dirty="0" err="1"/>
              <a:t>al-Ṣādiq</a:t>
            </a:r>
            <a:r>
              <a:rPr lang="en-CA" dirty="0"/>
              <a:t>, “How is it that the Messenger of God did not fear that what came to him from God might be insinuations from Satan?” The Imam replied, “When God makes a person a messenger, he sends down tranquillity and certainty on him. Thereafter, what comes to him from God is as certain as what he sees.”  </a:t>
            </a:r>
          </a:p>
          <a:p>
            <a:pPr marL="0" indent="0" algn="ctr">
              <a:buNone/>
            </a:pPr>
            <a:endParaRPr lang="en-CA" dirty="0"/>
          </a:p>
          <a:p>
            <a:pPr marL="0" indent="0" algn="ctr">
              <a:buNone/>
            </a:pPr>
            <a:endParaRPr lang="en-CA" dirty="0"/>
          </a:p>
          <a:p>
            <a:pPr marL="0" indent="0">
              <a:buNone/>
            </a:pPr>
            <a:r>
              <a:rPr lang="en-CA" dirty="0"/>
              <a:t>Source: </a:t>
            </a:r>
            <a:r>
              <a:rPr lang="en-CA" dirty="0" err="1"/>
              <a:t>Tafseer</a:t>
            </a:r>
            <a:r>
              <a:rPr lang="en-CA" dirty="0"/>
              <a:t> Al-</a:t>
            </a:r>
            <a:r>
              <a:rPr lang="en-CA"/>
              <a:t>Ayyashi</a:t>
            </a:r>
            <a:endParaRPr lang="en-CA" dirty="0"/>
          </a:p>
          <a:p>
            <a:pPr marL="0" indent="0" algn="ctr">
              <a:buNone/>
            </a:pPr>
            <a:r>
              <a:rPr lang="ar-AE" b="1" dirty="0"/>
              <a:t> </a:t>
            </a:r>
            <a:endParaRPr lang="en-US" b="1" dirty="0"/>
          </a:p>
        </p:txBody>
      </p:sp>
    </p:spTree>
    <p:extLst>
      <p:ext uri="{BB962C8B-B14F-4D97-AF65-F5344CB8AC3E}">
        <p14:creationId xmlns:p14="http://schemas.microsoft.com/office/powerpoint/2010/main" val="3680414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DE3B-A334-AE45-AF6E-AF70804647B2}"/>
              </a:ext>
            </a:extLst>
          </p:cNvPr>
          <p:cNvSpPr>
            <a:spLocks noGrp="1"/>
          </p:cNvSpPr>
          <p:nvPr>
            <p:ph type="title"/>
          </p:nvPr>
        </p:nvSpPr>
        <p:spPr>
          <a:xfrm>
            <a:off x="720000" y="619200"/>
            <a:ext cx="10728322" cy="579405"/>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0DE005E0-BCF3-B243-A6E3-5AF0EE429588}"/>
              </a:ext>
            </a:extLst>
          </p:cNvPr>
          <p:cNvSpPr>
            <a:spLocks noGrp="1"/>
          </p:cNvSpPr>
          <p:nvPr>
            <p:ph idx="1"/>
          </p:nvPr>
        </p:nvSpPr>
        <p:spPr>
          <a:xfrm>
            <a:off x="720000" y="1198606"/>
            <a:ext cx="10728325" cy="4570370"/>
          </a:xfrm>
        </p:spPr>
        <p:txBody>
          <a:bodyPr/>
          <a:lstStyle/>
          <a:p>
            <a:r>
              <a:rPr lang="en-CA" sz="2400" dirty="0"/>
              <a:t>Why did he enjoy this type of solitude ?</a:t>
            </a:r>
          </a:p>
          <a:p>
            <a:pPr lvl="1"/>
            <a:r>
              <a:rPr lang="en-CA" sz="2400" dirty="0"/>
              <a:t>He would separate from worldly distraction, contemplate the signs and favors of God, and praise God while gazing at the </a:t>
            </a:r>
            <a:r>
              <a:rPr lang="en-CA" sz="2400" dirty="0" err="1"/>
              <a:t>Kaʿbah</a:t>
            </a:r>
            <a:r>
              <a:rPr lang="en-CA" sz="2400" dirty="0"/>
              <a:t>.</a:t>
            </a:r>
          </a:p>
          <a:p>
            <a:pPr lvl="1"/>
            <a:r>
              <a:rPr lang="en-CA" sz="2400" dirty="0"/>
              <a:t>The Prophet felt deeply distressed by the corruption he witnessed and needed some time to contemplate over how to bring about the necessary social reforms.</a:t>
            </a:r>
            <a:endParaRPr lang="en-US" dirty="0"/>
          </a:p>
        </p:txBody>
      </p:sp>
    </p:spTree>
    <p:extLst>
      <p:ext uri="{BB962C8B-B14F-4D97-AF65-F5344CB8AC3E}">
        <p14:creationId xmlns:p14="http://schemas.microsoft.com/office/powerpoint/2010/main" val="759874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C1F72-9F6E-144C-8B4A-9E10163EDF37}"/>
              </a:ext>
            </a:extLst>
          </p:cNvPr>
          <p:cNvSpPr>
            <a:spLocks noGrp="1"/>
          </p:cNvSpPr>
          <p:nvPr>
            <p:ph type="title"/>
          </p:nvPr>
        </p:nvSpPr>
        <p:spPr>
          <a:xfrm>
            <a:off x="720000" y="619200"/>
            <a:ext cx="10728322" cy="690616"/>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239D9F6A-4FB0-7E43-8731-AA64E69A14AB}"/>
              </a:ext>
            </a:extLst>
          </p:cNvPr>
          <p:cNvSpPr>
            <a:spLocks noGrp="1"/>
          </p:cNvSpPr>
          <p:nvPr>
            <p:ph idx="1"/>
          </p:nvPr>
        </p:nvSpPr>
        <p:spPr>
          <a:xfrm>
            <a:off x="720000" y="1309816"/>
            <a:ext cx="10728325" cy="4459159"/>
          </a:xfrm>
        </p:spPr>
        <p:txBody>
          <a:bodyPr>
            <a:normAutofit fontScale="92500"/>
          </a:bodyPr>
          <a:lstStyle/>
          <a:p>
            <a:pPr marL="0" indent="0" algn="ctr">
              <a:buNone/>
            </a:pPr>
            <a:r>
              <a:rPr lang="ar-AE" sz="2400" b="1" dirty="0"/>
              <a:t>وَلَقَدْ كَانَ يُجَاوِرُ فِي كُلِّ سَنَة بِحِرَاءَ، فَأَرَاهُ وَلاَ يَرَاهُ غَيْرِي، وَلَمْ يَجْمَعْ بَيْتٌ وَاحِدٌ يَوْمَئِذ فِي الاْسْلاَمِ غَيْرَ رَسُولِ اللهِ(صلى الله عليه وآله) وَخَدِيجَةَ وَأَنَا ثَالِثُهُمَا، أَرَى نُورَ الْوَحْيِ وَالرِّسَالَةِ، وَأَشُمُّ رِيحَ النُّبُوَّةِ.</a:t>
            </a:r>
            <a:endParaRPr lang="en-US" sz="2400" b="1" dirty="0"/>
          </a:p>
          <a:p>
            <a:pPr marL="0" indent="0" algn="ctr">
              <a:buNone/>
            </a:pPr>
            <a:r>
              <a:rPr lang="en-CA" sz="2400" dirty="0"/>
              <a:t>”Every year he used to go in seclusion to the hill of Hira', where I saw him but no one else saw him. In those days Islam did not exist in any house except that of the Prophet of God - peace and blessing of God be upon him and his descendants - and Khadijah, while I was the third after these two. I used to see the light of the revelation and message, and and smell the fragrance of Prophethood.”</a:t>
            </a:r>
          </a:p>
          <a:p>
            <a:pPr marL="0" indent="0" algn="ctr">
              <a:buNone/>
            </a:pPr>
            <a:endParaRPr lang="en-CA" sz="2400" b="1" dirty="0"/>
          </a:p>
          <a:p>
            <a:pPr marL="0" indent="0" algn="ctr">
              <a:buNone/>
            </a:pPr>
            <a:endParaRPr lang="en-CA" sz="2400" b="1" dirty="0"/>
          </a:p>
          <a:p>
            <a:pPr marL="0" indent="0">
              <a:buNone/>
            </a:pPr>
            <a:r>
              <a:rPr lang="en-CA" sz="1800" dirty="0"/>
              <a:t>Source: </a:t>
            </a:r>
            <a:r>
              <a:rPr lang="en-CA" sz="1800" dirty="0" err="1"/>
              <a:t>Nahjulbalagha</a:t>
            </a:r>
            <a:r>
              <a:rPr lang="en-CA" sz="1800" dirty="0"/>
              <a:t> sermon 192</a:t>
            </a:r>
            <a:endParaRPr lang="en-US" sz="1800" dirty="0"/>
          </a:p>
        </p:txBody>
      </p:sp>
    </p:spTree>
    <p:extLst>
      <p:ext uri="{BB962C8B-B14F-4D97-AF65-F5344CB8AC3E}">
        <p14:creationId xmlns:p14="http://schemas.microsoft.com/office/powerpoint/2010/main" val="3627047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C2E02-823C-BB40-9231-F812778BD580}"/>
              </a:ext>
            </a:extLst>
          </p:cNvPr>
          <p:cNvSpPr>
            <a:spLocks noGrp="1"/>
          </p:cNvSpPr>
          <p:nvPr>
            <p:ph type="title"/>
          </p:nvPr>
        </p:nvSpPr>
        <p:spPr>
          <a:xfrm>
            <a:off x="720000" y="619200"/>
            <a:ext cx="10728322" cy="628832"/>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1AE3EB82-CC5E-C44B-B220-3CE72F5C3CCE}"/>
              </a:ext>
            </a:extLst>
          </p:cNvPr>
          <p:cNvSpPr>
            <a:spLocks noGrp="1"/>
          </p:cNvSpPr>
          <p:nvPr>
            <p:ph idx="1"/>
          </p:nvPr>
        </p:nvSpPr>
        <p:spPr>
          <a:xfrm>
            <a:off x="720000" y="1248032"/>
            <a:ext cx="10728325" cy="4520943"/>
          </a:xfrm>
        </p:spPr>
        <p:txBody>
          <a:bodyPr/>
          <a:lstStyle/>
          <a:p>
            <a:r>
              <a:rPr lang="en-CA" sz="2400" dirty="0"/>
              <a:t>When he was 43, he received the first revelation in the Cave of Hira’ in the month of Ramadan, 613 C.E.</a:t>
            </a:r>
          </a:p>
          <a:p>
            <a:pPr marL="0" indent="0" algn="ctr">
              <a:buNone/>
            </a:pPr>
            <a:r>
              <a:rPr lang="ar-AE" sz="2400" b="1" dirty="0"/>
              <a:t>اقْرَأْ بِاسْمِ رَبِّكَ الَّذِي خَلَقَ خَلَقَ الْإِنسَانَ مِنْ عَلَقٍ اقْرَأْ وَرَبُّكَ الْأَكْرَمُ الَّذِي عَلَّمَ بِالْقَلَمِ عَلَّمَ الْإِنسَانَ مَا لَمْ يَعْلَمْ</a:t>
            </a:r>
            <a:endParaRPr lang="en-US" sz="2400" b="1" dirty="0"/>
          </a:p>
          <a:p>
            <a:pPr marL="0" indent="0" algn="ctr">
              <a:buNone/>
            </a:pPr>
            <a:r>
              <a:rPr lang="en-US" sz="2400" b="1" dirty="0"/>
              <a:t>“</a:t>
            </a:r>
            <a:r>
              <a:rPr lang="en-CA" sz="2400" dirty="0"/>
              <a:t>Read in the name of your Lord who created— created man from a dangling clot. Read, for your most gracious Lord, who taught the use of the pen, has hereby taught man what he did not know.” Quran 96:1-5</a:t>
            </a:r>
          </a:p>
          <a:p>
            <a:pPr marL="0" indent="0" algn="ctr">
              <a:buNone/>
            </a:pPr>
            <a:endParaRPr lang="en-CA" dirty="0"/>
          </a:p>
          <a:p>
            <a:pPr marL="0" indent="0" algn="ctr">
              <a:buNone/>
            </a:pPr>
            <a:endParaRPr lang="en-CA" dirty="0"/>
          </a:p>
          <a:p>
            <a:pPr marL="0" indent="0" algn="ctr">
              <a:buNone/>
            </a:pPr>
            <a:endParaRPr lang="en-CA" sz="2400" dirty="0"/>
          </a:p>
          <a:p>
            <a:pPr marL="0" indent="0" algn="ctr">
              <a:buNone/>
            </a:pPr>
            <a:endParaRPr lang="en-CA" sz="2400" dirty="0"/>
          </a:p>
          <a:p>
            <a:pPr marL="0" indent="0" algn="ctr">
              <a:buNone/>
            </a:pPr>
            <a:endParaRPr lang="ar-AE" sz="2400" b="1" dirty="0"/>
          </a:p>
          <a:p>
            <a:pPr marL="0" indent="0" algn="ctr">
              <a:buNone/>
            </a:pPr>
            <a:endParaRPr lang="en-CA" sz="2400" dirty="0"/>
          </a:p>
          <a:p>
            <a:pPr marL="0" indent="0" algn="ctr">
              <a:buNone/>
            </a:pPr>
            <a:endParaRPr lang="en-CA" sz="2400" dirty="0"/>
          </a:p>
          <a:p>
            <a:endParaRPr lang="en-CA" dirty="0"/>
          </a:p>
          <a:p>
            <a:endParaRPr lang="en-CA" dirty="0"/>
          </a:p>
          <a:p>
            <a:endParaRPr lang="en-US" dirty="0"/>
          </a:p>
        </p:txBody>
      </p:sp>
    </p:spTree>
    <p:extLst>
      <p:ext uri="{BB962C8B-B14F-4D97-AF65-F5344CB8AC3E}">
        <p14:creationId xmlns:p14="http://schemas.microsoft.com/office/powerpoint/2010/main" val="3097239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57C54-EF17-9A43-9C62-D2D9023A221F}"/>
              </a:ext>
            </a:extLst>
          </p:cNvPr>
          <p:cNvSpPr>
            <a:spLocks noGrp="1"/>
          </p:cNvSpPr>
          <p:nvPr>
            <p:ph type="title"/>
          </p:nvPr>
        </p:nvSpPr>
        <p:spPr>
          <a:xfrm>
            <a:off x="720000" y="619200"/>
            <a:ext cx="10728322" cy="641189"/>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D3199F92-5C77-5B49-B6C2-EEEE3F492A4C}"/>
              </a:ext>
            </a:extLst>
          </p:cNvPr>
          <p:cNvSpPr>
            <a:spLocks noGrp="1"/>
          </p:cNvSpPr>
          <p:nvPr>
            <p:ph idx="1"/>
          </p:nvPr>
        </p:nvSpPr>
        <p:spPr>
          <a:xfrm>
            <a:off x="720000" y="1260390"/>
            <a:ext cx="10728325" cy="4508586"/>
          </a:xfrm>
        </p:spPr>
        <p:txBody>
          <a:bodyPr/>
          <a:lstStyle/>
          <a:p>
            <a:r>
              <a:rPr lang="en-US" sz="2400" dirty="0"/>
              <a:t>The entire Quran was revealed at this time. </a:t>
            </a:r>
          </a:p>
          <a:p>
            <a:r>
              <a:rPr lang="en-US" sz="2400" dirty="0"/>
              <a:t>It was revealed instantaneously on the Night of Decree in the year 613 C.E:</a:t>
            </a:r>
          </a:p>
          <a:p>
            <a:pPr marL="0" indent="0" algn="ctr">
              <a:buNone/>
            </a:pPr>
            <a:r>
              <a:rPr lang="ar-AE" sz="2400" b="1" dirty="0"/>
              <a:t>شَهْرُ رَمَضَانَ الَّذِيَ أُنزِلَ فِيهِ الْقُرْآنُ</a:t>
            </a:r>
            <a:endParaRPr lang="en-US" sz="2400" b="1" dirty="0"/>
          </a:p>
          <a:p>
            <a:pPr marL="0" indent="0" algn="ctr">
              <a:buNone/>
            </a:pPr>
            <a:r>
              <a:rPr lang="en-US" sz="2400" dirty="0"/>
              <a:t>“</a:t>
            </a:r>
            <a:r>
              <a:rPr lang="en-CA" sz="2400" dirty="0"/>
              <a:t>[The designated days of the fast are] the month of Ramadan in which the Qur’an was revealed…” Quran 2:185</a:t>
            </a:r>
          </a:p>
          <a:p>
            <a:pPr marL="0" indent="0" algn="ctr">
              <a:buNone/>
            </a:pPr>
            <a:endParaRPr lang="en-US" dirty="0"/>
          </a:p>
        </p:txBody>
      </p:sp>
    </p:spTree>
    <p:extLst>
      <p:ext uri="{BB962C8B-B14F-4D97-AF65-F5344CB8AC3E}">
        <p14:creationId xmlns:p14="http://schemas.microsoft.com/office/powerpoint/2010/main" val="2962497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909EC-3ABE-F045-8914-94E571AA647A}"/>
              </a:ext>
            </a:extLst>
          </p:cNvPr>
          <p:cNvSpPr>
            <a:spLocks noGrp="1"/>
          </p:cNvSpPr>
          <p:nvPr>
            <p:ph type="title"/>
          </p:nvPr>
        </p:nvSpPr>
        <p:spPr>
          <a:xfrm>
            <a:off x="720000" y="619200"/>
            <a:ext cx="10728322" cy="665903"/>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0574B007-E768-1E44-ADEC-D9CC8C17AAA4}"/>
              </a:ext>
            </a:extLst>
          </p:cNvPr>
          <p:cNvSpPr>
            <a:spLocks noGrp="1"/>
          </p:cNvSpPr>
          <p:nvPr>
            <p:ph idx="1"/>
          </p:nvPr>
        </p:nvSpPr>
        <p:spPr>
          <a:xfrm>
            <a:off x="720000" y="1285104"/>
            <a:ext cx="10728325" cy="4483872"/>
          </a:xfrm>
        </p:spPr>
        <p:txBody>
          <a:bodyPr>
            <a:normAutofit/>
          </a:bodyPr>
          <a:lstStyle/>
          <a:p>
            <a:pPr marL="0" indent="0" algn="ctr">
              <a:buNone/>
            </a:pPr>
            <a:r>
              <a:rPr lang="ar-AE" sz="2400" b="1" dirty="0"/>
              <a:t>إِنَّا أَنزَلْنَاهُ فِي لَيْلَةٍ مُّبَارَكَةٍ</a:t>
            </a:r>
            <a:endParaRPr lang="en-US" sz="2400" b="1" dirty="0"/>
          </a:p>
          <a:p>
            <a:pPr marL="0" indent="0" algn="ctr">
              <a:buNone/>
            </a:pPr>
            <a:r>
              <a:rPr lang="en-CA" sz="2400" dirty="0"/>
              <a:t>“We sent it down during a blessed night….” Quran 44:3</a:t>
            </a:r>
          </a:p>
          <a:p>
            <a:pPr marL="0" indent="0" algn="ctr">
              <a:buNone/>
            </a:pPr>
            <a:endParaRPr lang="en-CA" sz="2400" dirty="0"/>
          </a:p>
          <a:p>
            <a:pPr marL="0" indent="0" algn="ctr" rtl="1">
              <a:buNone/>
            </a:pPr>
            <a:r>
              <a:rPr lang="ar-AE" sz="2400" b="1" dirty="0"/>
              <a:t>إِنَّا أَنزَلْنَاهُ فِي لَيْلَةِ الْقَدْرِ</a:t>
            </a:r>
            <a:endParaRPr lang="en-US" sz="2400" b="1" dirty="0"/>
          </a:p>
          <a:p>
            <a:pPr marL="0" indent="0" algn="ctr" rtl="1">
              <a:buNone/>
            </a:pPr>
            <a:r>
              <a:rPr lang="en-CA" sz="2400" dirty="0"/>
              <a:t>“We sent it down on the Night of Decree…” Quran 97:1</a:t>
            </a:r>
          </a:p>
          <a:p>
            <a:pPr marL="0" indent="0" algn="ctr" rtl="1">
              <a:buNone/>
            </a:pPr>
            <a:endParaRPr lang="ar-AE" sz="2400" b="1" dirty="0"/>
          </a:p>
          <a:p>
            <a:pPr marL="0" indent="0" algn="ctr">
              <a:buNone/>
            </a:pPr>
            <a:br>
              <a:rPr lang="ar-AE" sz="2400" dirty="0"/>
            </a:br>
            <a:endParaRPr lang="en-CA" sz="2400" dirty="0"/>
          </a:p>
          <a:p>
            <a:pPr marL="0" indent="0" algn="ctr">
              <a:buNone/>
            </a:pPr>
            <a:endParaRPr lang="en-US" sz="2400" b="1" dirty="0"/>
          </a:p>
        </p:txBody>
      </p:sp>
    </p:spTree>
    <p:extLst>
      <p:ext uri="{BB962C8B-B14F-4D97-AF65-F5344CB8AC3E}">
        <p14:creationId xmlns:p14="http://schemas.microsoft.com/office/powerpoint/2010/main" val="3926535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A2EA5-A127-034C-BBC2-7792D85860D3}"/>
              </a:ext>
            </a:extLst>
          </p:cNvPr>
          <p:cNvSpPr>
            <a:spLocks noGrp="1"/>
          </p:cNvSpPr>
          <p:nvPr>
            <p:ph type="title"/>
          </p:nvPr>
        </p:nvSpPr>
        <p:spPr>
          <a:xfrm>
            <a:off x="720000" y="619200"/>
            <a:ext cx="10728322" cy="665903"/>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723C1599-A0B1-0C47-8709-E68A96FAD202}"/>
              </a:ext>
            </a:extLst>
          </p:cNvPr>
          <p:cNvSpPr>
            <a:spLocks noGrp="1"/>
          </p:cNvSpPr>
          <p:nvPr>
            <p:ph idx="1"/>
          </p:nvPr>
        </p:nvSpPr>
        <p:spPr>
          <a:xfrm>
            <a:off x="720000" y="1285104"/>
            <a:ext cx="10728325" cy="4483872"/>
          </a:xfrm>
        </p:spPr>
        <p:txBody>
          <a:bodyPr>
            <a:normAutofit lnSpcReduction="10000"/>
          </a:bodyPr>
          <a:lstStyle/>
          <a:p>
            <a:r>
              <a:rPr lang="en-US" dirty="0"/>
              <a:t>Where was the Quran sent down on the Night of Decree?</a:t>
            </a:r>
          </a:p>
          <a:p>
            <a:r>
              <a:rPr lang="en-US" dirty="0"/>
              <a:t>1. Al-Bayt Al-</a:t>
            </a:r>
            <a:r>
              <a:rPr lang="en-US" dirty="0" err="1"/>
              <a:t>Ma’mur</a:t>
            </a:r>
            <a:r>
              <a:rPr lang="en-US" dirty="0"/>
              <a:t>:</a:t>
            </a:r>
          </a:p>
          <a:p>
            <a:pPr marL="0" indent="0" algn="ctr">
              <a:buNone/>
            </a:pPr>
            <a:r>
              <a:rPr lang="ar-AE" b="1" dirty="0"/>
              <a:t>عن حفص بن غياث، عن أبي عبد الله (عليه السلام) قال: سألته، عن قول الله عزوجل: " شهر رمضان الذي انزل فيه القرآن " وإنما انزل في عشرين سنة بين أوله وآخره؟ فقال أبو عبد الله (عليه السلام): نزل القرآن جملة واحدة في شهر رمضان إلى البيت المعمور ثم نزل في طول عشرين سنة</a:t>
            </a:r>
            <a:endParaRPr lang="en-US" b="1" dirty="0"/>
          </a:p>
          <a:p>
            <a:pPr marL="0" indent="0" algn="ctr">
              <a:buNone/>
            </a:pPr>
            <a:r>
              <a:rPr lang="en-CA" dirty="0"/>
              <a:t>“</a:t>
            </a:r>
            <a:r>
              <a:rPr lang="en-CA" dirty="0" err="1"/>
              <a:t>Hafs</a:t>
            </a:r>
            <a:r>
              <a:rPr lang="en-CA" dirty="0"/>
              <a:t>̣ ibn </a:t>
            </a:r>
            <a:r>
              <a:rPr lang="en-CA" dirty="0" err="1"/>
              <a:t>Ghiyāth</a:t>
            </a:r>
            <a:r>
              <a:rPr lang="en-CA" dirty="0"/>
              <a:t> said, “I asked Abū </a:t>
            </a:r>
            <a:r>
              <a:rPr lang="en-CA" dirty="0" err="1"/>
              <a:t>ʿAbd</a:t>
            </a:r>
            <a:r>
              <a:rPr lang="en-CA" dirty="0"/>
              <a:t> </a:t>
            </a:r>
            <a:r>
              <a:rPr lang="en-CA" dirty="0" err="1"/>
              <a:t>Allāh</a:t>
            </a:r>
            <a:r>
              <a:rPr lang="en-CA" dirty="0"/>
              <a:t> </a:t>
            </a:r>
            <a:r>
              <a:rPr lang="en-CA" dirty="0" err="1"/>
              <a:t>al-Ṣādiq</a:t>
            </a:r>
            <a:r>
              <a:rPr lang="en-CA" dirty="0"/>
              <a:t> about God’s statement ‘[The designated days of the fast are] the month of Ramadan in which the Qur’an was revealed’ when it was actually revealed over 20 years, from its beginning to its end. He replied, ‘The </a:t>
            </a:r>
            <a:r>
              <a:rPr lang="en-CA" dirty="0" err="1"/>
              <a:t>Qurʾān</a:t>
            </a:r>
            <a:r>
              <a:rPr lang="en-CA" dirty="0"/>
              <a:t> came down as a whole in the month of </a:t>
            </a:r>
            <a:r>
              <a:rPr lang="en-CA" dirty="0" err="1"/>
              <a:t>Ramaḍān</a:t>
            </a:r>
            <a:r>
              <a:rPr lang="en-CA" dirty="0"/>
              <a:t> to al-</a:t>
            </a:r>
            <a:r>
              <a:rPr lang="en-CA" dirty="0" err="1"/>
              <a:t>bayt</a:t>
            </a:r>
            <a:r>
              <a:rPr lang="en-CA" dirty="0"/>
              <a:t> al- </a:t>
            </a:r>
            <a:r>
              <a:rPr lang="en-CA" dirty="0" err="1"/>
              <a:t>maʿmūr</a:t>
            </a:r>
            <a:r>
              <a:rPr lang="en-CA" dirty="0"/>
              <a:t>, then it came down across twenty years...”</a:t>
            </a:r>
          </a:p>
          <a:p>
            <a:pPr marL="0" indent="0">
              <a:buNone/>
            </a:pPr>
            <a:r>
              <a:rPr lang="en-CA" i="1" dirty="0"/>
              <a:t>Source: Al-</a:t>
            </a:r>
            <a:r>
              <a:rPr lang="en-CA" i="1" dirty="0" err="1"/>
              <a:t>Kafi</a:t>
            </a:r>
            <a:r>
              <a:rPr lang="en-CA" i="1" dirty="0"/>
              <a:t>, v. 2, p. 269</a:t>
            </a:r>
            <a:endParaRPr lang="en-CA" dirty="0"/>
          </a:p>
          <a:p>
            <a:pPr marL="0" indent="0" algn="ctr">
              <a:buNone/>
            </a:pPr>
            <a:endParaRPr lang="en-CA" dirty="0"/>
          </a:p>
          <a:p>
            <a:pPr marL="0" indent="0" algn="ctr">
              <a:buNone/>
            </a:pPr>
            <a:endParaRPr lang="ar-AE" b="1" dirty="0"/>
          </a:p>
          <a:p>
            <a:pPr marL="0" indent="0" algn="ctr">
              <a:buNone/>
            </a:pPr>
            <a:endParaRPr lang="en-US" dirty="0"/>
          </a:p>
        </p:txBody>
      </p:sp>
    </p:spTree>
    <p:extLst>
      <p:ext uri="{BB962C8B-B14F-4D97-AF65-F5344CB8AC3E}">
        <p14:creationId xmlns:p14="http://schemas.microsoft.com/office/powerpoint/2010/main" val="297366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0FFD4-6299-274D-AAAF-B0000C205094}"/>
              </a:ext>
            </a:extLst>
          </p:cNvPr>
          <p:cNvSpPr>
            <a:spLocks noGrp="1"/>
          </p:cNvSpPr>
          <p:nvPr>
            <p:ph type="title"/>
          </p:nvPr>
        </p:nvSpPr>
        <p:spPr>
          <a:xfrm>
            <a:off x="720000" y="619200"/>
            <a:ext cx="10728322" cy="591762"/>
          </a:xfrm>
        </p:spPr>
        <p:txBody>
          <a:bodyPr/>
          <a:lstStyle/>
          <a:p>
            <a:pPr algn="ctr"/>
            <a:r>
              <a:rPr lang="en-US" dirty="0"/>
              <a:t>The First Revelation</a:t>
            </a:r>
          </a:p>
        </p:txBody>
      </p:sp>
      <p:sp>
        <p:nvSpPr>
          <p:cNvPr id="3" name="Content Placeholder 2">
            <a:extLst>
              <a:ext uri="{FF2B5EF4-FFF2-40B4-BE49-F238E27FC236}">
                <a16:creationId xmlns:a16="http://schemas.microsoft.com/office/drawing/2014/main" id="{7E668230-0B0A-AC48-99F9-311D8BB90424}"/>
              </a:ext>
            </a:extLst>
          </p:cNvPr>
          <p:cNvSpPr>
            <a:spLocks noGrp="1"/>
          </p:cNvSpPr>
          <p:nvPr>
            <p:ph idx="1"/>
          </p:nvPr>
        </p:nvSpPr>
        <p:spPr>
          <a:xfrm>
            <a:off x="720000" y="1210962"/>
            <a:ext cx="10728325" cy="4558013"/>
          </a:xfrm>
        </p:spPr>
        <p:txBody>
          <a:bodyPr/>
          <a:lstStyle/>
          <a:p>
            <a:r>
              <a:rPr lang="en-US" sz="2400" dirty="0"/>
              <a:t>2. The Prophet’s heart:</a:t>
            </a:r>
          </a:p>
          <a:p>
            <a:pPr marL="0" indent="0" algn="ctr">
              <a:buNone/>
            </a:pPr>
            <a:r>
              <a:rPr lang="ar-AE" sz="2400" b="1" dirty="0"/>
              <a:t>وَإِنَّهُ لَتَنزِيلُ رَبِّ الْعَالَمِينَ نَزَلَ بِهِ الرُّوحُ الْأَمِينُ عَلَى قَلْبِكَ لِتَكُونَ مِنَ الْمُنذِرِينَ بِلِسَانٍ عَرَبِيٍّ مُّبِينٍ</a:t>
            </a:r>
            <a:endParaRPr lang="en-US" sz="2400" b="1" dirty="0"/>
          </a:p>
          <a:p>
            <a:pPr marL="0" indent="0" algn="ctr">
              <a:buNone/>
            </a:pPr>
            <a:r>
              <a:rPr lang="en-US" sz="2400" dirty="0"/>
              <a:t>“</a:t>
            </a:r>
            <a:r>
              <a:rPr lang="en-CA" sz="2400" dirty="0"/>
              <a:t>And indeed it is a revelation of the Lord of the worlds. The Trustworthy Spirit has brought it down. Upon your heart, [O Muhammad] - that you may be of the </a:t>
            </a:r>
            <a:r>
              <a:rPr lang="en-CA" sz="2400" dirty="0" err="1"/>
              <a:t>warners</a:t>
            </a:r>
            <a:r>
              <a:rPr lang="en-CA" sz="2400" dirty="0"/>
              <a:t> -In a clear Arabic language.” Quran 26: 192-195</a:t>
            </a:r>
            <a:endParaRPr lang="ar-AE" sz="2400" dirty="0"/>
          </a:p>
          <a:p>
            <a:pPr marL="0" indent="0" algn="ctr">
              <a:buNone/>
            </a:pPr>
            <a:endParaRPr lang="en-US" dirty="0"/>
          </a:p>
        </p:txBody>
      </p:sp>
    </p:spTree>
    <p:extLst>
      <p:ext uri="{BB962C8B-B14F-4D97-AF65-F5344CB8AC3E}">
        <p14:creationId xmlns:p14="http://schemas.microsoft.com/office/powerpoint/2010/main" val="3561682098"/>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964</TotalTime>
  <Words>2603</Words>
  <Application>Microsoft Macintosh PowerPoint</Application>
  <PresentationFormat>Widescreen</PresentationFormat>
  <Paragraphs>119</Paragraphs>
  <Slides>22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Avenir Next LT Pro</vt:lpstr>
      <vt:lpstr>Calibri</vt:lpstr>
      <vt:lpstr>Sagona Book</vt:lpstr>
      <vt:lpstr>The Hand Extrablack</vt:lpstr>
      <vt:lpstr>BlobVTI</vt:lpstr>
      <vt:lpstr>The Life of Prophet Muhammad</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lpstr>The First Revelation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181</cp:revision>
  <dcterms:created xsi:type="dcterms:W3CDTF">2020-11-25T07:02:27Z</dcterms:created>
  <dcterms:modified xsi:type="dcterms:W3CDTF">2021-03-04T03:13:09Z</dcterms:modified>
</cp:coreProperties>
</file>