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01"/>
  </p:normalViewPr>
  <p:slideViewPr>
    <p:cSldViewPr snapToGrid="0" snapToObjects="1">
      <p:cViewPr varScale="1">
        <p:scale>
          <a:sx n="104" d="100"/>
          <a:sy n="104" d="100"/>
        </p:scale>
        <p:origin x="8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March 10,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March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March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March 10, 2021</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March 10, 2021</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March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March 10, 2021</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March 10, 2021</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March 10, 2021</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March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March 10, 2021</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March 10, 2021</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14</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264B46-8C65-B54B-AAF3-6D1285234111}"/>
              </a:ext>
            </a:extLst>
          </p:cNvPr>
          <p:cNvSpPr>
            <a:spLocks noGrp="1"/>
          </p:cNvSpPr>
          <p:nvPr>
            <p:ph type="title"/>
          </p:nvPr>
        </p:nvSpPr>
        <p:spPr>
          <a:xfrm>
            <a:off x="720000" y="619200"/>
            <a:ext cx="10728322" cy="721920"/>
          </a:xfrm>
        </p:spPr>
        <p:txBody>
          <a:bodyPr/>
          <a:lstStyle/>
          <a:p>
            <a:pPr algn="ctr"/>
            <a:r>
              <a:rPr lang="en-US" dirty="0"/>
              <a:t>Warn Your Closest Kin</a:t>
            </a:r>
          </a:p>
        </p:txBody>
      </p:sp>
      <p:sp>
        <p:nvSpPr>
          <p:cNvPr id="3" name="Content Placeholder 2">
            <a:extLst>
              <a:ext uri="{FF2B5EF4-FFF2-40B4-BE49-F238E27FC236}">
                <a16:creationId xmlns:a16="http://schemas.microsoft.com/office/drawing/2014/main" id="{9304E2E7-8CFC-8F47-B3A2-22E3F3C34967}"/>
              </a:ext>
            </a:extLst>
          </p:cNvPr>
          <p:cNvSpPr>
            <a:spLocks noGrp="1"/>
          </p:cNvSpPr>
          <p:nvPr>
            <p:ph idx="1"/>
          </p:nvPr>
        </p:nvSpPr>
        <p:spPr>
          <a:xfrm>
            <a:off x="720000" y="1341120"/>
            <a:ext cx="10728325" cy="4427855"/>
          </a:xfrm>
        </p:spPr>
        <p:txBody>
          <a:bodyPr/>
          <a:lstStyle/>
          <a:p>
            <a:r>
              <a:rPr lang="en-US" sz="2400" dirty="0"/>
              <a:t>At the end of Surat al-</a:t>
            </a:r>
            <a:r>
              <a:rPr lang="en-US" sz="2400" dirty="0" err="1"/>
              <a:t>Shu’ara</a:t>
            </a:r>
            <a:r>
              <a:rPr lang="en-US" sz="2400" dirty="0"/>
              <a:t>, (47</a:t>
            </a:r>
            <a:r>
              <a:rPr lang="en-US" sz="2400" baseline="30000" dirty="0"/>
              <a:t>th</a:t>
            </a:r>
            <a:r>
              <a:rPr lang="en-US" sz="2400" dirty="0"/>
              <a:t> in sequence), </a:t>
            </a:r>
            <a:r>
              <a:rPr lang="en-CA" sz="2400" dirty="0"/>
              <a:t>God reveals the Verse of Warning </a:t>
            </a:r>
          </a:p>
          <a:p>
            <a:pPr marL="0" indent="0" algn="ctr" rtl="1">
              <a:buNone/>
            </a:pPr>
            <a:r>
              <a:rPr lang="ar-AE" sz="2400" b="1" dirty="0"/>
              <a:t>وَأَنذِرْ عَشِيرَتَكَ الْأَقْرَبِينَ</a:t>
            </a:r>
            <a:endParaRPr lang="en-US" sz="2400" b="1" dirty="0"/>
          </a:p>
          <a:p>
            <a:pPr marL="0" indent="0" algn="ctr" rtl="1">
              <a:buNone/>
            </a:pPr>
            <a:r>
              <a:rPr lang="en-US" sz="2400" i="1" dirty="0"/>
              <a:t>“and warn your closest kin.” </a:t>
            </a:r>
            <a:r>
              <a:rPr lang="en-US" sz="2400" dirty="0"/>
              <a:t>Quran 26:214</a:t>
            </a:r>
            <a:endParaRPr lang="ar-AE" sz="2400" dirty="0"/>
          </a:p>
          <a:p>
            <a:br>
              <a:rPr lang="ar-AE" dirty="0"/>
            </a:br>
            <a:endParaRPr lang="en-US" dirty="0"/>
          </a:p>
        </p:txBody>
      </p:sp>
    </p:spTree>
    <p:extLst>
      <p:ext uri="{BB962C8B-B14F-4D97-AF65-F5344CB8AC3E}">
        <p14:creationId xmlns:p14="http://schemas.microsoft.com/office/powerpoint/2010/main" val="3488825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4CC68-A6BD-1340-A5A1-19AD10F355B8}"/>
              </a:ext>
            </a:extLst>
          </p:cNvPr>
          <p:cNvSpPr>
            <a:spLocks noGrp="1"/>
          </p:cNvSpPr>
          <p:nvPr>
            <p:ph type="title"/>
          </p:nvPr>
        </p:nvSpPr>
        <p:spPr>
          <a:xfrm>
            <a:off x="720000" y="619200"/>
            <a:ext cx="10728322" cy="673152"/>
          </a:xfrm>
        </p:spPr>
        <p:txBody>
          <a:bodyPr/>
          <a:lstStyle/>
          <a:p>
            <a:pPr algn="ctr"/>
            <a:r>
              <a:rPr lang="en-US" dirty="0"/>
              <a:t>Warn Your Closest Kin</a:t>
            </a:r>
          </a:p>
        </p:txBody>
      </p:sp>
      <p:sp>
        <p:nvSpPr>
          <p:cNvPr id="3" name="Content Placeholder 2">
            <a:extLst>
              <a:ext uri="{FF2B5EF4-FFF2-40B4-BE49-F238E27FC236}">
                <a16:creationId xmlns:a16="http://schemas.microsoft.com/office/drawing/2014/main" id="{B76473FD-95EB-6E4D-9268-0B6C46FC04EE}"/>
              </a:ext>
            </a:extLst>
          </p:cNvPr>
          <p:cNvSpPr>
            <a:spLocks noGrp="1"/>
          </p:cNvSpPr>
          <p:nvPr>
            <p:ph idx="1"/>
          </p:nvPr>
        </p:nvSpPr>
        <p:spPr>
          <a:xfrm>
            <a:off x="720000" y="1292352"/>
            <a:ext cx="10728325" cy="4476623"/>
          </a:xfrm>
        </p:spPr>
        <p:txBody>
          <a:bodyPr>
            <a:normAutofit/>
          </a:bodyPr>
          <a:lstStyle/>
          <a:p>
            <a:r>
              <a:rPr lang="en-US" sz="2400" dirty="0"/>
              <a:t>The Prophet calls together 40 men from the clans of Hashim and </a:t>
            </a:r>
            <a:r>
              <a:rPr lang="en-US" sz="2400" dirty="0" err="1"/>
              <a:t>Muttalib</a:t>
            </a:r>
            <a:r>
              <a:rPr lang="en-US" sz="2400" dirty="0"/>
              <a:t> for a feast of mutton and milk. He asks Ali to make the necessary preparations.</a:t>
            </a:r>
          </a:p>
          <a:p>
            <a:r>
              <a:rPr lang="en-US" sz="2400" dirty="0"/>
              <a:t>But before he can explain the reason for the gathering, his uncle Abu </a:t>
            </a:r>
            <a:r>
              <a:rPr lang="en-US" sz="2400" dirty="0" err="1"/>
              <a:t>Lahab</a:t>
            </a:r>
            <a:r>
              <a:rPr lang="en-US" sz="2400" dirty="0"/>
              <a:t>, disperses the crowd.</a:t>
            </a:r>
          </a:p>
          <a:p>
            <a:r>
              <a:rPr lang="en-US" sz="2400" dirty="0"/>
              <a:t>The very next day, the Prophet renews his invitation and promptly addresses his family before his uncle can intervene:</a:t>
            </a:r>
          </a:p>
        </p:txBody>
      </p:sp>
    </p:spTree>
    <p:extLst>
      <p:ext uri="{BB962C8B-B14F-4D97-AF65-F5344CB8AC3E}">
        <p14:creationId xmlns:p14="http://schemas.microsoft.com/office/powerpoint/2010/main" val="1255066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11DA20-825D-0E4E-9C9A-F0E7240BB711}"/>
              </a:ext>
            </a:extLst>
          </p:cNvPr>
          <p:cNvSpPr>
            <a:spLocks noGrp="1"/>
          </p:cNvSpPr>
          <p:nvPr>
            <p:ph type="title"/>
          </p:nvPr>
        </p:nvSpPr>
        <p:spPr>
          <a:xfrm>
            <a:off x="720000" y="619200"/>
            <a:ext cx="10728322" cy="685344"/>
          </a:xfrm>
        </p:spPr>
        <p:txBody>
          <a:bodyPr/>
          <a:lstStyle/>
          <a:p>
            <a:pPr algn="ctr"/>
            <a:r>
              <a:rPr lang="en-US" dirty="0"/>
              <a:t>Warn Your Closest Kin</a:t>
            </a:r>
          </a:p>
        </p:txBody>
      </p:sp>
      <p:sp>
        <p:nvSpPr>
          <p:cNvPr id="3" name="Content Placeholder 2">
            <a:extLst>
              <a:ext uri="{FF2B5EF4-FFF2-40B4-BE49-F238E27FC236}">
                <a16:creationId xmlns:a16="http://schemas.microsoft.com/office/drawing/2014/main" id="{FA8B8C90-3E5F-5C40-B5C0-CA5BF2D7FE06}"/>
              </a:ext>
            </a:extLst>
          </p:cNvPr>
          <p:cNvSpPr>
            <a:spLocks noGrp="1"/>
          </p:cNvSpPr>
          <p:nvPr>
            <p:ph idx="1"/>
          </p:nvPr>
        </p:nvSpPr>
        <p:spPr>
          <a:xfrm>
            <a:off x="720000" y="1304544"/>
            <a:ext cx="10728325" cy="4464431"/>
          </a:xfrm>
        </p:spPr>
        <p:txBody>
          <a:bodyPr>
            <a:normAutofit/>
          </a:bodyPr>
          <a:lstStyle/>
          <a:p>
            <a:pPr marL="0" indent="0" algn="ctr">
              <a:buNone/>
            </a:pPr>
            <a:r>
              <a:rPr lang="ar-AE" sz="2400" b="1" dirty="0"/>
              <a:t>يا بني عبد المطّلب ، إنّي قد جئتكم بخيري الدنيا والآخرة ، وقد أمرني الله تعالى أنْ أدعوكم إليه ، فأيّكم يوآزرني على أمري هذا ويكون أخي ووصيّي وخليفتي فيكم ؟</a:t>
            </a:r>
            <a:endParaRPr lang="en-US" sz="2400" b="1" dirty="0"/>
          </a:p>
          <a:p>
            <a:pPr marL="0" indent="0" algn="ctr">
              <a:buNone/>
            </a:pPr>
            <a:r>
              <a:rPr lang="en-US" sz="2400" dirty="0"/>
              <a:t>“O sons of Abdul </a:t>
            </a:r>
            <a:r>
              <a:rPr lang="en-US" sz="2400" dirty="0" err="1"/>
              <a:t>Muttalib</a:t>
            </a:r>
            <a:r>
              <a:rPr lang="en-US" sz="2400" dirty="0"/>
              <a:t>! I have come to you with the best of this world and the hereafter. Indeed, God has commanded me to invite you to it. So who among you will support me in this matter and become my brother, my vicegerent , and my successor among you?</a:t>
            </a:r>
          </a:p>
        </p:txBody>
      </p:sp>
    </p:spTree>
    <p:extLst>
      <p:ext uri="{BB962C8B-B14F-4D97-AF65-F5344CB8AC3E}">
        <p14:creationId xmlns:p14="http://schemas.microsoft.com/office/powerpoint/2010/main" val="371056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65435-7C52-DA48-BBF8-B2B326B2DF9C}"/>
              </a:ext>
            </a:extLst>
          </p:cNvPr>
          <p:cNvSpPr>
            <a:spLocks noGrp="1"/>
          </p:cNvSpPr>
          <p:nvPr>
            <p:ph type="title"/>
          </p:nvPr>
        </p:nvSpPr>
        <p:spPr>
          <a:xfrm>
            <a:off x="720000" y="619200"/>
            <a:ext cx="10728322" cy="648768"/>
          </a:xfrm>
        </p:spPr>
        <p:txBody>
          <a:bodyPr/>
          <a:lstStyle/>
          <a:p>
            <a:pPr algn="ctr"/>
            <a:r>
              <a:rPr lang="en-US" dirty="0"/>
              <a:t>Warn Your Closest Kin</a:t>
            </a:r>
          </a:p>
        </p:txBody>
      </p:sp>
      <p:sp>
        <p:nvSpPr>
          <p:cNvPr id="3" name="Content Placeholder 2">
            <a:extLst>
              <a:ext uri="{FF2B5EF4-FFF2-40B4-BE49-F238E27FC236}">
                <a16:creationId xmlns:a16="http://schemas.microsoft.com/office/drawing/2014/main" id="{7D90455F-052E-5748-B68F-5B02D687136A}"/>
              </a:ext>
            </a:extLst>
          </p:cNvPr>
          <p:cNvSpPr>
            <a:spLocks noGrp="1"/>
          </p:cNvSpPr>
          <p:nvPr>
            <p:ph idx="1"/>
          </p:nvPr>
        </p:nvSpPr>
        <p:spPr>
          <a:xfrm>
            <a:off x="720000" y="1267968"/>
            <a:ext cx="10728325" cy="4501007"/>
          </a:xfrm>
        </p:spPr>
        <p:txBody>
          <a:bodyPr>
            <a:normAutofit/>
          </a:bodyPr>
          <a:lstStyle/>
          <a:p>
            <a:r>
              <a:rPr lang="en-US" sz="2400" dirty="0"/>
              <a:t>Everyone was quiet until Ali speaks in support of the Prophet:</a:t>
            </a:r>
          </a:p>
          <a:p>
            <a:pPr marL="0" indent="0" algn="ctr">
              <a:buNone/>
            </a:pPr>
            <a:r>
              <a:rPr lang="ar-AE" sz="2400" b="1" dirty="0"/>
              <a:t>فقلت وأنا أحدثهم سنّاً : يا نبيّ الله ، أكون وزيرك عليه. قال : فأخذ برقبتي وقال : إنّ هذا أخي ووصيّي وخليفتي فيكم ، فاسمعوا له وأطيعوا.فقام القوم يضحكون ويقولون لأبي طالب : قد أمرك أنْ تسمع لعلي وتطيع</a:t>
            </a:r>
            <a:endParaRPr lang="en-US" sz="2400" b="1" dirty="0"/>
          </a:p>
          <a:p>
            <a:pPr marL="0" indent="0" algn="ctr">
              <a:buNone/>
            </a:pPr>
            <a:r>
              <a:rPr lang="en-US" sz="2400" dirty="0"/>
              <a:t>So I said, while I was the youngest of them: O Prophet of God, I will be your vizier in this matter. The Prophet then placed his hand on my neck and said: ‘Verily, this is my brother, my vicegerent and my successor among you so listen to him and obey him.’ The elders stood up and laughed and said to Abu Talib: He has commanded you to listen to Ali and obey him.”</a:t>
            </a:r>
          </a:p>
        </p:txBody>
      </p:sp>
    </p:spTree>
    <p:extLst>
      <p:ext uri="{BB962C8B-B14F-4D97-AF65-F5344CB8AC3E}">
        <p14:creationId xmlns:p14="http://schemas.microsoft.com/office/powerpoint/2010/main" val="1245113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34EB9-1A06-244F-8A78-0EA13C6D6FE7}"/>
              </a:ext>
            </a:extLst>
          </p:cNvPr>
          <p:cNvSpPr>
            <a:spLocks noGrp="1"/>
          </p:cNvSpPr>
          <p:nvPr>
            <p:ph type="title"/>
          </p:nvPr>
        </p:nvSpPr>
        <p:spPr>
          <a:xfrm>
            <a:off x="720000" y="619200"/>
            <a:ext cx="10728322" cy="636576"/>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3E33BEC0-3C1D-2E47-849A-2D0B4D368337}"/>
              </a:ext>
            </a:extLst>
          </p:cNvPr>
          <p:cNvSpPr>
            <a:spLocks noGrp="1"/>
          </p:cNvSpPr>
          <p:nvPr>
            <p:ph idx="1"/>
          </p:nvPr>
        </p:nvSpPr>
        <p:spPr>
          <a:xfrm>
            <a:off x="720000" y="1255776"/>
            <a:ext cx="10728325" cy="4513199"/>
          </a:xfrm>
        </p:spPr>
        <p:txBody>
          <a:bodyPr/>
          <a:lstStyle/>
          <a:p>
            <a:r>
              <a:rPr lang="en-US" sz="2400" dirty="0"/>
              <a:t>As mentioned in previous episodes, the first batch to officially join Islam were Ali, Khadijah, Zayd b. Haritha, </a:t>
            </a:r>
            <a:r>
              <a:rPr lang="en-US" sz="2400" dirty="0" err="1"/>
              <a:t>Ja’far</a:t>
            </a:r>
            <a:r>
              <a:rPr lang="en-US" sz="2400" dirty="0"/>
              <a:t> b. Abi Talib.</a:t>
            </a:r>
          </a:p>
          <a:p>
            <a:r>
              <a:rPr lang="en-US" sz="2400" dirty="0"/>
              <a:t>We can also include Abu Talib who in fact believed in the Prophet when he was a newborn.</a:t>
            </a:r>
          </a:p>
          <a:p>
            <a:r>
              <a:rPr lang="en-US" sz="2400" dirty="0"/>
              <a:t>Umm al-</a:t>
            </a:r>
            <a:r>
              <a:rPr lang="en-US" sz="2400" dirty="0" err="1"/>
              <a:t>Fadhl</a:t>
            </a:r>
            <a:r>
              <a:rPr lang="en-US" sz="2400" dirty="0"/>
              <a:t>, the wife of Abbas, the uncle of the Prophet is an early convert.</a:t>
            </a:r>
          </a:p>
          <a:p>
            <a:r>
              <a:rPr lang="en-US" sz="2400" dirty="0" err="1"/>
              <a:t>Safiyyah</a:t>
            </a:r>
            <a:r>
              <a:rPr lang="en-US" sz="2400" dirty="0"/>
              <a:t>, the Prophet’s aunt is among the early converts as well as her son </a:t>
            </a:r>
            <a:r>
              <a:rPr lang="en-US" sz="2400" dirty="0" err="1"/>
              <a:t>Zubayr</a:t>
            </a:r>
            <a:r>
              <a:rPr lang="en-US" sz="2400" dirty="0"/>
              <a:t> ibn Al-</a:t>
            </a:r>
            <a:r>
              <a:rPr lang="en-US" sz="2400" dirty="0" err="1"/>
              <a:t>Awwam</a:t>
            </a:r>
            <a:r>
              <a:rPr lang="en-US" sz="2400" dirty="0"/>
              <a:t>.</a:t>
            </a:r>
          </a:p>
          <a:p>
            <a:endParaRPr lang="en-US" dirty="0"/>
          </a:p>
        </p:txBody>
      </p:sp>
    </p:spTree>
    <p:extLst>
      <p:ext uri="{BB962C8B-B14F-4D97-AF65-F5344CB8AC3E}">
        <p14:creationId xmlns:p14="http://schemas.microsoft.com/office/powerpoint/2010/main" val="42046707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76911-CAC5-2745-B1C5-421F94924F86}"/>
              </a:ext>
            </a:extLst>
          </p:cNvPr>
          <p:cNvSpPr>
            <a:spLocks noGrp="1"/>
          </p:cNvSpPr>
          <p:nvPr>
            <p:ph type="title"/>
          </p:nvPr>
        </p:nvSpPr>
        <p:spPr>
          <a:xfrm>
            <a:off x="720000" y="619200"/>
            <a:ext cx="10728322" cy="636576"/>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CA3147E8-10A2-3943-BACE-56F3D2D3CD7C}"/>
              </a:ext>
            </a:extLst>
          </p:cNvPr>
          <p:cNvSpPr>
            <a:spLocks noGrp="1"/>
          </p:cNvSpPr>
          <p:nvPr>
            <p:ph idx="1"/>
          </p:nvPr>
        </p:nvSpPr>
        <p:spPr>
          <a:xfrm>
            <a:off x="720000" y="1255776"/>
            <a:ext cx="10728325" cy="4513199"/>
          </a:xfrm>
        </p:spPr>
        <p:txBody>
          <a:bodyPr/>
          <a:lstStyle/>
          <a:p>
            <a:r>
              <a:rPr lang="en-US" sz="2400" dirty="0"/>
              <a:t>Asma’ </a:t>
            </a:r>
            <a:r>
              <a:rPr lang="en-US" sz="2400" dirty="0" err="1"/>
              <a:t>bint</a:t>
            </a:r>
            <a:r>
              <a:rPr lang="en-US" sz="2400" dirty="0"/>
              <a:t> </a:t>
            </a:r>
            <a:r>
              <a:rPr lang="en-US" sz="2400" dirty="0" err="1"/>
              <a:t>Umays</a:t>
            </a:r>
            <a:r>
              <a:rPr lang="en-US" sz="2400" dirty="0"/>
              <a:t>, the wife of </a:t>
            </a:r>
            <a:r>
              <a:rPr lang="en-US" sz="2400" dirty="0" err="1"/>
              <a:t>Ja’far</a:t>
            </a:r>
            <a:r>
              <a:rPr lang="en-US" sz="2400" dirty="0"/>
              <a:t> ibn Abi Talib joins Islam. (Umm al-</a:t>
            </a:r>
            <a:r>
              <a:rPr lang="en-US" sz="2400" dirty="0" err="1"/>
              <a:t>Fadhl’s</a:t>
            </a:r>
            <a:r>
              <a:rPr lang="en-US" sz="2400" dirty="0"/>
              <a:t> half-sister)</a:t>
            </a:r>
          </a:p>
          <a:p>
            <a:r>
              <a:rPr lang="en-US" sz="2400" dirty="0"/>
              <a:t>Umm Ayman is an early responder to the Prophetic message. She was a servant of the Prophet’s father Abdullah.  She was like a mother to the Prophet, especially after the death of Aminah. He freed her at his wedding to Khadijah. She then married a man from Yathrib and they had a son named Ayman. She later returned to the Prophet’s household for unclear reasons and with the Prophet’s encouragement married Zayd b. Haritha. Together they had a son named </a:t>
            </a:r>
            <a:r>
              <a:rPr lang="en-US" sz="2400" dirty="0" err="1"/>
              <a:t>Usamah</a:t>
            </a:r>
            <a:r>
              <a:rPr lang="en-US" sz="2400" dirty="0"/>
              <a:t>. </a:t>
            </a:r>
          </a:p>
          <a:p>
            <a:endParaRPr lang="en-US" dirty="0"/>
          </a:p>
        </p:txBody>
      </p:sp>
    </p:spTree>
    <p:extLst>
      <p:ext uri="{BB962C8B-B14F-4D97-AF65-F5344CB8AC3E}">
        <p14:creationId xmlns:p14="http://schemas.microsoft.com/office/powerpoint/2010/main" val="26887883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0D7075-DD08-3941-9B22-EB1C82F8F127}"/>
              </a:ext>
            </a:extLst>
          </p:cNvPr>
          <p:cNvSpPr>
            <a:spLocks noGrp="1"/>
          </p:cNvSpPr>
          <p:nvPr>
            <p:ph type="title"/>
          </p:nvPr>
        </p:nvSpPr>
        <p:spPr>
          <a:xfrm>
            <a:off x="720000" y="619200"/>
            <a:ext cx="10728322" cy="636576"/>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18475F85-4A0E-2A48-9302-F12673B1DD05}"/>
              </a:ext>
            </a:extLst>
          </p:cNvPr>
          <p:cNvSpPr>
            <a:spLocks noGrp="1"/>
          </p:cNvSpPr>
          <p:nvPr>
            <p:ph idx="1"/>
          </p:nvPr>
        </p:nvSpPr>
        <p:spPr>
          <a:xfrm>
            <a:off x="720000" y="1365504"/>
            <a:ext cx="10728325" cy="4403471"/>
          </a:xfrm>
        </p:spPr>
        <p:txBody>
          <a:bodyPr>
            <a:normAutofit/>
          </a:bodyPr>
          <a:lstStyle/>
          <a:p>
            <a:r>
              <a:rPr lang="en-US" sz="2400" dirty="0"/>
              <a:t>Other notable early converts include: </a:t>
            </a:r>
            <a:r>
              <a:rPr lang="en-US" sz="2400" dirty="0" err="1"/>
              <a:t>Mus’ab</a:t>
            </a:r>
            <a:r>
              <a:rPr lang="en-US" sz="2400" dirty="0"/>
              <a:t> ibn </a:t>
            </a:r>
            <a:r>
              <a:rPr lang="en-US" sz="2400" dirty="0" err="1"/>
              <a:t>Umayr</a:t>
            </a:r>
            <a:r>
              <a:rPr lang="en-US" sz="2400" dirty="0"/>
              <a:t>, Bilal ibn Rabah, Ammar ibn Yasir, Yasir, </a:t>
            </a:r>
            <a:r>
              <a:rPr lang="en-US" sz="2400" dirty="0" err="1"/>
              <a:t>Sumayyah</a:t>
            </a:r>
            <a:r>
              <a:rPr lang="en-US" sz="2400" dirty="0"/>
              <a:t>, Abu Dhar, and Abdullah b. </a:t>
            </a:r>
            <a:r>
              <a:rPr lang="en-US" sz="2400" dirty="0" err="1"/>
              <a:t>Mas’ud</a:t>
            </a:r>
            <a:r>
              <a:rPr lang="en-US" sz="2400" dirty="0"/>
              <a:t>.</a:t>
            </a:r>
          </a:p>
          <a:p>
            <a:r>
              <a:rPr lang="en-US" sz="2400" dirty="0"/>
              <a:t>When did Abu Bakr join Islam?</a:t>
            </a:r>
          </a:p>
          <a:p>
            <a:pPr lvl="1"/>
            <a:r>
              <a:rPr lang="en-US" sz="2400" dirty="0"/>
              <a:t>The popularized narrative is that he was the first adult male to convert. However, this view is contradicted by some historical reports:</a:t>
            </a:r>
          </a:p>
        </p:txBody>
      </p:sp>
    </p:spTree>
    <p:extLst>
      <p:ext uri="{BB962C8B-B14F-4D97-AF65-F5344CB8AC3E}">
        <p14:creationId xmlns:p14="http://schemas.microsoft.com/office/powerpoint/2010/main" val="24462388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CE67A7-88F2-0748-8A2F-D79D7897D7B5}"/>
              </a:ext>
            </a:extLst>
          </p:cNvPr>
          <p:cNvSpPr>
            <a:spLocks noGrp="1"/>
          </p:cNvSpPr>
          <p:nvPr>
            <p:ph type="title"/>
          </p:nvPr>
        </p:nvSpPr>
        <p:spPr>
          <a:xfrm>
            <a:off x="720000" y="619200"/>
            <a:ext cx="10728322" cy="600000"/>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6BC3EFA8-47A3-114F-865D-EAFFF441C79D}"/>
              </a:ext>
            </a:extLst>
          </p:cNvPr>
          <p:cNvSpPr>
            <a:spLocks noGrp="1"/>
          </p:cNvSpPr>
          <p:nvPr>
            <p:ph idx="1"/>
          </p:nvPr>
        </p:nvSpPr>
        <p:spPr>
          <a:xfrm>
            <a:off x="720000" y="1219200"/>
            <a:ext cx="10728325" cy="4549775"/>
          </a:xfrm>
        </p:spPr>
        <p:txBody>
          <a:bodyPr>
            <a:normAutofit/>
          </a:bodyPr>
          <a:lstStyle/>
          <a:p>
            <a:pPr marL="0" indent="0" algn="ctr">
              <a:buNone/>
            </a:pPr>
            <a:r>
              <a:rPr lang="ar-AE" sz="2400" b="1" dirty="0"/>
              <a:t>عن محمد بن سعد بن أبي وقاص قال: "قلت لأبي: أكان أبو بكر أولكم إسلاما؟ فقال: لا.. ولقد أسلم قبله أكثر من خمسين”</a:t>
            </a:r>
            <a:endParaRPr lang="en-US" sz="2400" b="1" dirty="0"/>
          </a:p>
          <a:p>
            <a:pPr marL="0" indent="0" algn="ctr">
              <a:buNone/>
            </a:pPr>
            <a:r>
              <a:rPr lang="en-US" sz="2400" dirty="0"/>
              <a:t>“Muhammad ibn </a:t>
            </a:r>
            <a:r>
              <a:rPr lang="en-US" sz="2400" dirty="0" err="1"/>
              <a:t>Sa’d</a:t>
            </a:r>
            <a:r>
              <a:rPr lang="en-US" sz="2400" dirty="0"/>
              <a:t> ibn Abi </a:t>
            </a:r>
            <a:r>
              <a:rPr lang="en-US" sz="2400" dirty="0" err="1"/>
              <a:t>Waqqas</a:t>
            </a:r>
            <a:r>
              <a:rPr lang="en-US" sz="2400" dirty="0"/>
              <a:t> said: I asked my father, “Was Abu Bakr the first of you to convert to Islam?” He said: “No… in fact, there were fifty who converted before him…”</a:t>
            </a:r>
          </a:p>
          <a:p>
            <a:pPr marL="0" indent="0" algn="ctr">
              <a:buNone/>
            </a:pPr>
            <a:endParaRPr lang="en-US" sz="2400" dirty="0"/>
          </a:p>
          <a:p>
            <a:pPr marL="0" indent="0" algn="ctr">
              <a:buNone/>
            </a:pPr>
            <a:endParaRPr lang="en-US" sz="2400" dirty="0"/>
          </a:p>
          <a:p>
            <a:pPr marL="0" indent="0">
              <a:buNone/>
            </a:pPr>
            <a:r>
              <a:rPr lang="en-US" sz="2400" dirty="0"/>
              <a:t>Source: Tarikh Al-Tabari, v. 2, p. 60 </a:t>
            </a:r>
          </a:p>
          <a:p>
            <a:pPr marL="0" indent="0">
              <a:buNone/>
            </a:pPr>
            <a:endParaRPr lang="en-US" sz="2400" dirty="0"/>
          </a:p>
        </p:txBody>
      </p:sp>
    </p:spTree>
    <p:extLst>
      <p:ext uri="{BB962C8B-B14F-4D97-AF65-F5344CB8AC3E}">
        <p14:creationId xmlns:p14="http://schemas.microsoft.com/office/powerpoint/2010/main" val="87042246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7F29B-EBCA-DD44-8642-BBC782949B1A}"/>
              </a:ext>
            </a:extLst>
          </p:cNvPr>
          <p:cNvSpPr>
            <a:spLocks noGrp="1"/>
          </p:cNvSpPr>
          <p:nvPr>
            <p:ph type="title"/>
          </p:nvPr>
        </p:nvSpPr>
        <p:spPr>
          <a:xfrm>
            <a:off x="720000" y="619200"/>
            <a:ext cx="10728322" cy="587808"/>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0B79CF02-5231-B849-8DA3-19DCB972E468}"/>
              </a:ext>
            </a:extLst>
          </p:cNvPr>
          <p:cNvSpPr>
            <a:spLocks noGrp="1"/>
          </p:cNvSpPr>
          <p:nvPr>
            <p:ph idx="1"/>
          </p:nvPr>
        </p:nvSpPr>
        <p:spPr>
          <a:xfrm>
            <a:off x="720000" y="1207008"/>
            <a:ext cx="10728325" cy="4561967"/>
          </a:xfrm>
        </p:spPr>
        <p:txBody>
          <a:bodyPr/>
          <a:lstStyle/>
          <a:p>
            <a:pPr marL="0" indent="0" algn="ctr">
              <a:buNone/>
            </a:pPr>
            <a:r>
              <a:rPr lang="ar-AE" sz="2400" b="1" dirty="0"/>
              <a:t>منها ما رواه الطبراني من أن أبا بكر آمن بعد ظهور معجزة إسراء ومعراج النبي (صلى الله عليه وآله وسلم) والتي وقعت أحداثها قبل الهجرة بسنة ونصف فقط على قولهم، فسُمّيَ يومئذ بالصدّيق</a:t>
            </a:r>
            <a:endParaRPr lang="en-US" sz="2400" b="1" dirty="0"/>
          </a:p>
          <a:p>
            <a:pPr marL="0" indent="0" algn="ctr">
              <a:buNone/>
            </a:pPr>
            <a:r>
              <a:rPr lang="en-US" dirty="0" err="1"/>
              <a:t>Tabarani</a:t>
            </a:r>
            <a:r>
              <a:rPr lang="en-US" dirty="0"/>
              <a:t> reports that Abu Bakr became a believer after the night journey and ascension of [the Prophet] which took place almost a year and a half before the </a:t>
            </a:r>
            <a:r>
              <a:rPr lang="en-US"/>
              <a:t>hijrah. </a:t>
            </a:r>
            <a:r>
              <a:rPr lang="en-US" dirty="0"/>
              <a:t>It was then that he became called “al-</a:t>
            </a:r>
            <a:r>
              <a:rPr lang="en-US" dirty="0" err="1"/>
              <a:t>sideeq</a:t>
            </a:r>
            <a:r>
              <a:rPr lang="en-US" dirty="0"/>
              <a:t>”.</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Source: </a:t>
            </a:r>
            <a:r>
              <a:rPr lang="en-US" dirty="0" err="1"/>
              <a:t>Tabarani’s</a:t>
            </a:r>
            <a:r>
              <a:rPr lang="en-US" dirty="0"/>
              <a:t> </a:t>
            </a:r>
            <a:r>
              <a:rPr lang="en-US" dirty="0" err="1"/>
              <a:t>Mu’jam</a:t>
            </a:r>
            <a:r>
              <a:rPr lang="en-US" dirty="0"/>
              <a:t> al-Kabeer, v. 24, p. 434</a:t>
            </a:r>
          </a:p>
        </p:txBody>
      </p:sp>
    </p:spTree>
    <p:extLst>
      <p:ext uri="{BB962C8B-B14F-4D97-AF65-F5344CB8AC3E}">
        <p14:creationId xmlns:p14="http://schemas.microsoft.com/office/powerpoint/2010/main" val="847041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D799EF-CBA0-C544-A088-9AF7702DE6DA}"/>
              </a:ext>
            </a:extLst>
          </p:cNvPr>
          <p:cNvSpPr>
            <a:spLocks noGrp="1"/>
          </p:cNvSpPr>
          <p:nvPr>
            <p:ph type="title"/>
          </p:nvPr>
        </p:nvSpPr>
        <p:spPr>
          <a:xfrm>
            <a:off x="720000" y="619200"/>
            <a:ext cx="10728322" cy="673152"/>
          </a:xfrm>
        </p:spPr>
        <p:txBody>
          <a:bodyPr/>
          <a:lstStyle/>
          <a:p>
            <a:pPr algn="ctr"/>
            <a:r>
              <a:rPr lang="en-US" dirty="0"/>
              <a:t>The Earliest Converts</a:t>
            </a:r>
          </a:p>
        </p:txBody>
      </p:sp>
      <p:sp>
        <p:nvSpPr>
          <p:cNvPr id="3" name="Content Placeholder 2">
            <a:extLst>
              <a:ext uri="{FF2B5EF4-FFF2-40B4-BE49-F238E27FC236}">
                <a16:creationId xmlns:a16="http://schemas.microsoft.com/office/drawing/2014/main" id="{5B12392E-3B52-AA44-BAE8-FD1C79101A6B}"/>
              </a:ext>
            </a:extLst>
          </p:cNvPr>
          <p:cNvSpPr>
            <a:spLocks noGrp="1"/>
          </p:cNvSpPr>
          <p:nvPr>
            <p:ph idx="1"/>
          </p:nvPr>
        </p:nvSpPr>
        <p:spPr>
          <a:xfrm>
            <a:off x="720000" y="1292352"/>
            <a:ext cx="10728325" cy="4476623"/>
          </a:xfrm>
        </p:spPr>
        <p:txBody>
          <a:bodyPr>
            <a:normAutofit lnSpcReduction="10000"/>
          </a:bodyPr>
          <a:lstStyle/>
          <a:p>
            <a:pPr marL="0" indent="0" algn="ctr">
              <a:buNone/>
            </a:pPr>
            <a:r>
              <a:rPr lang="ar-AE" sz="2400" b="1" dirty="0"/>
              <a:t>ما رواه الذهبي عن الحسن بن زيد: "أن عليا أول ذكر أسلم، ثم أسلم زيد (بن حارثة)، ثم جعفر (بن أبي طالب)، وكان أبو بكر الرابع أو الخامس"!</a:t>
            </a:r>
            <a:endParaRPr lang="en-US" sz="2400" b="1" dirty="0"/>
          </a:p>
          <a:p>
            <a:pPr marL="0" indent="0" algn="ctr">
              <a:buNone/>
            </a:pPr>
            <a:r>
              <a:rPr lang="en-US" dirty="0"/>
              <a:t>“Ali was the first male to become Muslim, then Zayd, then </a:t>
            </a:r>
            <a:r>
              <a:rPr lang="en-US" dirty="0" err="1"/>
              <a:t>Ja’far</a:t>
            </a:r>
            <a:r>
              <a:rPr lang="en-US" dirty="0"/>
              <a:t> and Abu Bakr was the fourth or fifth.”</a:t>
            </a:r>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lgn="ctr">
              <a:buNone/>
            </a:pPr>
            <a:endParaRPr lang="en-US" dirty="0"/>
          </a:p>
          <a:p>
            <a:pPr marL="0" indent="0">
              <a:buNone/>
            </a:pPr>
            <a:r>
              <a:rPr lang="en-US" sz="1800" dirty="0"/>
              <a:t>Source: </a:t>
            </a:r>
            <a:r>
              <a:rPr lang="en-US" sz="1800" dirty="0" err="1"/>
              <a:t>Siyar</a:t>
            </a:r>
            <a:r>
              <a:rPr lang="en-US" sz="1800" dirty="0"/>
              <a:t> </a:t>
            </a:r>
            <a:r>
              <a:rPr lang="en-US" sz="1800" dirty="0" err="1"/>
              <a:t>A’lam</a:t>
            </a:r>
            <a:r>
              <a:rPr lang="en-US" sz="1800" dirty="0"/>
              <a:t> al-</a:t>
            </a:r>
            <a:r>
              <a:rPr lang="en-US" sz="1800" dirty="0" err="1"/>
              <a:t>Nubalaa</a:t>
            </a:r>
            <a:r>
              <a:rPr lang="en-US" sz="1800" dirty="0"/>
              <a:t>’, v. 1, p. 216</a:t>
            </a:r>
          </a:p>
        </p:txBody>
      </p:sp>
    </p:spTree>
    <p:extLst>
      <p:ext uri="{BB962C8B-B14F-4D97-AF65-F5344CB8AC3E}">
        <p14:creationId xmlns:p14="http://schemas.microsoft.com/office/powerpoint/2010/main" val="362041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C91B64-E0D5-9F44-BCC1-0C0407492F50}"/>
              </a:ext>
            </a:extLst>
          </p:cNvPr>
          <p:cNvSpPr>
            <a:spLocks noGrp="1"/>
          </p:cNvSpPr>
          <p:nvPr>
            <p:ph type="title"/>
          </p:nvPr>
        </p:nvSpPr>
        <p:spPr>
          <a:xfrm>
            <a:off x="720000" y="619200"/>
            <a:ext cx="10728322" cy="660960"/>
          </a:xfrm>
        </p:spPr>
        <p:txBody>
          <a:bodyPr/>
          <a:lstStyle/>
          <a:p>
            <a:pPr algn="ctr"/>
            <a:r>
              <a:rPr lang="en-US" dirty="0"/>
              <a:t>General Timeline</a:t>
            </a:r>
          </a:p>
        </p:txBody>
      </p:sp>
      <p:sp>
        <p:nvSpPr>
          <p:cNvPr id="3" name="Content Placeholder 2">
            <a:extLst>
              <a:ext uri="{FF2B5EF4-FFF2-40B4-BE49-F238E27FC236}">
                <a16:creationId xmlns:a16="http://schemas.microsoft.com/office/drawing/2014/main" id="{D3DD01E1-8126-8A4B-ADE1-4C0AE8E21767}"/>
              </a:ext>
            </a:extLst>
          </p:cNvPr>
          <p:cNvSpPr>
            <a:spLocks noGrp="1"/>
          </p:cNvSpPr>
          <p:nvPr>
            <p:ph idx="1"/>
          </p:nvPr>
        </p:nvSpPr>
        <p:spPr>
          <a:xfrm>
            <a:off x="720000" y="1280160"/>
            <a:ext cx="10728325" cy="4488815"/>
          </a:xfrm>
        </p:spPr>
        <p:txBody>
          <a:bodyPr/>
          <a:lstStyle/>
          <a:p>
            <a:r>
              <a:rPr lang="en-CA" sz="2400" dirty="0"/>
              <a:t>From 37-40 the Prophet begins receiving guidance through dreams.</a:t>
            </a:r>
          </a:p>
          <a:p>
            <a:r>
              <a:rPr lang="en-CA" sz="2400" dirty="0"/>
              <a:t>From 40-43 the Prophet becomes a prophet (</a:t>
            </a:r>
            <a:r>
              <a:rPr lang="en-CA" sz="2400" i="1" dirty="0" err="1"/>
              <a:t>mabʿath</a:t>
            </a:r>
            <a:r>
              <a:rPr lang="en-CA" sz="2400" dirty="0"/>
              <a:t>), prays, and preaches only underground to close family and friends who he is sure will convert </a:t>
            </a:r>
          </a:p>
          <a:p>
            <a:r>
              <a:rPr lang="en-CA" sz="2400" dirty="0"/>
              <a:t>at 43, the Quranic revelation begins, and the Prophet begins preaching publicly .</a:t>
            </a:r>
          </a:p>
          <a:p>
            <a:endParaRPr lang="en-CA" dirty="0"/>
          </a:p>
          <a:p>
            <a:endParaRPr lang="en-CA" dirty="0"/>
          </a:p>
          <a:p>
            <a:endParaRPr lang="en-US" dirty="0"/>
          </a:p>
        </p:txBody>
      </p:sp>
    </p:spTree>
    <p:extLst>
      <p:ext uri="{BB962C8B-B14F-4D97-AF65-F5344CB8AC3E}">
        <p14:creationId xmlns:p14="http://schemas.microsoft.com/office/powerpoint/2010/main" val="7879079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72A800-B09B-B34C-A56D-F8010E568A0B}"/>
              </a:ext>
            </a:extLst>
          </p:cNvPr>
          <p:cNvSpPr>
            <a:spLocks noGrp="1"/>
          </p:cNvSpPr>
          <p:nvPr>
            <p:ph type="title"/>
          </p:nvPr>
        </p:nvSpPr>
        <p:spPr>
          <a:xfrm>
            <a:off x="720000" y="619200"/>
            <a:ext cx="10728322" cy="868224"/>
          </a:xfrm>
        </p:spPr>
        <p:txBody>
          <a:bodyPr/>
          <a:lstStyle/>
          <a:p>
            <a:pPr algn="ctr"/>
            <a:r>
              <a:rPr lang="en-US" dirty="0"/>
              <a:t>Public Mission</a:t>
            </a:r>
          </a:p>
        </p:txBody>
      </p:sp>
      <p:sp>
        <p:nvSpPr>
          <p:cNvPr id="3" name="Content Placeholder 2">
            <a:extLst>
              <a:ext uri="{FF2B5EF4-FFF2-40B4-BE49-F238E27FC236}">
                <a16:creationId xmlns:a16="http://schemas.microsoft.com/office/drawing/2014/main" id="{A5C17E9E-168A-5245-B882-BFAC9BEFD8D0}"/>
              </a:ext>
            </a:extLst>
          </p:cNvPr>
          <p:cNvSpPr>
            <a:spLocks noGrp="1"/>
          </p:cNvSpPr>
          <p:nvPr>
            <p:ph idx="1"/>
          </p:nvPr>
        </p:nvSpPr>
        <p:spPr>
          <a:xfrm>
            <a:off x="720000" y="1487424"/>
            <a:ext cx="10728325" cy="4281551"/>
          </a:xfrm>
        </p:spPr>
        <p:txBody>
          <a:bodyPr/>
          <a:lstStyle/>
          <a:p>
            <a:r>
              <a:rPr lang="en-US" sz="2400" dirty="0"/>
              <a:t>The Quranic revelation begins when the Prophet is 43 and within the first 5 months, 46 surahs are revealed. </a:t>
            </a:r>
          </a:p>
          <a:p>
            <a:r>
              <a:rPr lang="en-CA" sz="2400" dirty="0"/>
              <a:t>During this time the Prophet is presumably preaching in a semi-private way: challenging the false beliefs and immoral practices of society, but in private gatherings.</a:t>
            </a:r>
          </a:p>
          <a:p>
            <a:r>
              <a:rPr lang="en-CA" sz="2400" dirty="0"/>
              <a:t>The order of the revelation of the surahs is as follows:</a:t>
            </a:r>
          </a:p>
          <a:p>
            <a:endParaRPr lang="en-CA" dirty="0"/>
          </a:p>
          <a:p>
            <a:endParaRPr lang="en-US" dirty="0"/>
          </a:p>
        </p:txBody>
      </p:sp>
    </p:spTree>
    <p:extLst>
      <p:ext uri="{BB962C8B-B14F-4D97-AF65-F5344CB8AC3E}">
        <p14:creationId xmlns:p14="http://schemas.microsoft.com/office/powerpoint/2010/main" val="19950176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39A7F-66B5-8B42-886D-332D19A77866}"/>
              </a:ext>
            </a:extLst>
          </p:cNvPr>
          <p:cNvSpPr>
            <a:spLocks noGrp="1"/>
          </p:cNvSpPr>
          <p:nvPr>
            <p:ph type="title"/>
          </p:nvPr>
        </p:nvSpPr>
        <p:spPr>
          <a:xfrm>
            <a:off x="720000" y="619200"/>
            <a:ext cx="10728322" cy="746304"/>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C855F9E6-D741-FC46-A9CA-D15F2E7AAF00}"/>
              </a:ext>
            </a:extLst>
          </p:cNvPr>
          <p:cNvSpPr>
            <a:spLocks noGrp="1"/>
          </p:cNvSpPr>
          <p:nvPr>
            <p:ph idx="1"/>
          </p:nvPr>
        </p:nvSpPr>
        <p:spPr>
          <a:xfrm>
            <a:off x="720000" y="1365504"/>
            <a:ext cx="10728325" cy="4403471"/>
          </a:xfrm>
        </p:spPr>
        <p:txBody>
          <a:bodyPr/>
          <a:lstStyle/>
          <a:p>
            <a:r>
              <a:rPr lang="en-US" sz="2400" dirty="0"/>
              <a:t>1. Surat al-</a:t>
            </a:r>
            <a:r>
              <a:rPr lang="en-US" sz="2400" dirty="0" err="1"/>
              <a:t>Alaq</a:t>
            </a:r>
            <a:r>
              <a:rPr lang="en-US" sz="2400" dirty="0"/>
              <a:t>:</a:t>
            </a:r>
          </a:p>
          <a:p>
            <a:pPr marL="0" indent="0" algn="ctr">
              <a:buNone/>
            </a:pPr>
            <a:r>
              <a:rPr lang="ar-AE" b="1" dirty="0"/>
              <a:t>أَرَأَيْتَ الَّذِي يَنْهَى عَبْدًا إِذَا صَلَّى أَرَأَيْتَ إِن كَانَ عَلَى الْهُدَى أَوْ أَمَرَ بِالتَّقْوَى أَرَأَيْتَ إِن كَذَّبَ وَتَوَلَّى أَلَمْ يَعْلَمْ بِأَنَّ اللَّهَ يَرَى كَلاَّ لَئِن لَّمْ يَنتَهِ لَنَسْفَعًا بِالنَّاصِيَةِ نَاصِيَةٍ كَاذِبَةٍ خَاطِئَةٍ فَلْيَدْعُ نَادِيَه سَنَدْعُ الزَّبَانِيَةَ كَلاَّ لا تُطِعْهُ وَاسْجُدْ وَاقْتَرِبْ</a:t>
            </a:r>
            <a:endParaRPr lang="en-US" b="1" dirty="0"/>
          </a:p>
          <a:p>
            <a:pPr marL="0" indent="0" algn="ctr">
              <a:buNone/>
            </a:pPr>
            <a:r>
              <a:rPr lang="en-CA" i="1" dirty="0"/>
              <a:t>“Have you seen the one who forbids. A servant when he prays? Have you considered that you [may] be upon guidance? Or enjoins righteousness? Have you seen if he denies and turns away - Does he not know that God sees?  No! If he does not desist, We will surely drag him by the forelock -A lying, sinning forelock. Then let him call his associates; We will call the angels of Hell.  No! Do not obey him. But prostrate and draw near [to God].”</a:t>
            </a:r>
            <a:r>
              <a:rPr lang="en-CA" dirty="0"/>
              <a:t> Quran 96:9-19</a:t>
            </a:r>
            <a:br>
              <a:rPr lang="en-CA" dirty="0"/>
            </a:br>
            <a:endParaRPr lang="en-CA" dirty="0"/>
          </a:p>
          <a:p>
            <a:pPr lvl="1"/>
            <a:endParaRPr lang="en-CA" dirty="0"/>
          </a:p>
          <a:p>
            <a:pPr lvl="1"/>
            <a:endParaRPr lang="en-US" dirty="0"/>
          </a:p>
        </p:txBody>
      </p:sp>
    </p:spTree>
    <p:extLst>
      <p:ext uri="{BB962C8B-B14F-4D97-AF65-F5344CB8AC3E}">
        <p14:creationId xmlns:p14="http://schemas.microsoft.com/office/powerpoint/2010/main" val="42585285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5CC65-ACCB-DD4F-81CB-64ED1B55096D}"/>
              </a:ext>
            </a:extLst>
          </p:cNvPr>
          <p:cNvSpPr>
            <a:spLocks noGrp="1"/>
          </p:cNvSpPr>
          <p:nvPr>
            <p:ph type="title"/>
          </p:nvPr>
        </p:nvSpPr>
        <p:spPr>
          <a:xfrm>
            <a:off x="720000" y="619200"/>
            <a:ext cx="10728322" cy="600000"/>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A2E8E310-CC70-7544-B883-CB933D4F0988}"/>
              </a:ext>
            </a:extLst>
          </p:cNvPr>
          <p:cNvSpPr>
            <a:spLocks noGrp="1"/>
          </p:cNvSpPr>
          <p:nvPr>
            <p:ph idx="1"/>
          </p:nvPr>
        </p:nvSpPr>
        <p:spPr>
          <a:xfrm>
            <a:off x="720000" y="1219200"/>
            <a:ext cx="10728325" cy="4549775"/>
          </a:xfrm>
        </p:spPr>
        <p:txBody>
          <a:bodyPr/>
          <a:lstStyle/>
          <a:p>
            <a:pPr lvl="1"/>
            <a:r>
              <a:rPr lang="en-US" sz="2400" dirty="0"/>
              <a:t>Verses 9-19 </a:t>
            </a:r>
            <a:r>
              <a:rPr lang="en-CA" sz="2400" dirty="0"/>
              <a:t>refer to someone who forbade the Prophet from praying.</a:t>
            </a:r>
          </a:p>
          <a:p>
            <a:pPr lvl="1"/>
            <a:r>
              <a:rPr lang="en-CA" sz="2400" dirty="0"/>
              <a:t>Verse 10 tells us that there was some form of prayer practiced by the Prophet which included prostration as indicated by verse 19.</a:t>
            </a:r>
          </a:p>
          <a:p>
            <a:pPr lvl="1"/>
            <a:r>
              <a:rPr lang="en-CA" sz="2400" dirty="0"/>
              <a:t>Traditions name Abū </a:t>
            </a:r>
            <a:r>
              <a:rPr lang="en-CA" sz="2400" dirty="0" err="1"/>
              <a:t>Jahl</a:t>
            </a:r>
            <a:r>
              <a:rPr lang="en-CA" sz="2400" dirty="0"/>
              <a:t> and </a:t>
            </a:r>
            <a:r>
              <a:rPr lang="en-CA" sz="2400" dirty="0" err="1"/>
              <a:t>al-Walīd</a:t>
            </a:r>
            <a:r>
              <a:rPr lang="en-CA" sz="2400" dirty="0"/>
              <a:t> ibn </a:t>
            </a:r>
            <a:r>
              <a:rPr lang="en-CA" sz="2400" dirty="0" err="1"/>
              <a:t>al-Mughīrah</a:t>
            </a:r>
            <a:r>
              <a:rPr lang="en-CA" sz="2400" dirty="0"/>
              <a:t> as the culprit </a:t>
            </a:r>
          </a:p>
          <a:p>
            <a:endParaRPr lang="en-US" dirty="0"/>
          </a:p>
        </p:txBody>
      </p:sp>
    </p:spTree>
    <p:extLst>
      <p:ext uri="{BB962C8B-B14F-4D97-AF65-F5344CB8AC3E}">
        <p14:creationId xmlns:p14="http://schemas.microsoft.com/office/powerpoint/2010/main" val="42177053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E77D87-BEC4-464F-80ED-4D9AB9E0CBF3}"/>
              </a:ext>
            </a:extLst>
          </p:cNvPr>
          <p:cNvSpPr>
            <a:spLocks noGrp="1"/>
          </p:cNvSpPr>
          <p:nvPr>
            <p:ph type="title"/>
          </p:nvPr>
        </p:nvSpPr>
        <p:spPr>
          <a:xfrm>
            <a:off x="720000" y="619200"/>
            <a:ext cx="10728322" cy="673152"/>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7FCD62CB-3F16-924C-A839-02B2898E1A23}"/>
              </a:ext>
            </a:extLst>
          </p:cNvPr>
          <p:cNvSpPr>
            <a:spLocks noGrp="1"/>
          </p:cNvSpPr>
          <p:nvPr>
            <p:ph idx="1"/>
          </p:nvPr>
        </p:nvSpPr>
        <p:spPr>
          <a:xfrm>
            <a:off x="720000" y="1292352"/>
            <a:ext cx="10728325" cy="4476623"/>
          </a:xfrm>
        </p:spPr>
        <p:txBody>
          <a:bodyPr/>
          <a:lstStyle/>
          <a:p>
            <a:r>
              <a:rPr lang="en-US" dirty="0"/>
              <a:t>2. Surat al-Qalam:</a:t>
            </a:r>
          </a:p>
          <a:p>
            <a:pPr lvl="1"/>
            <a:r>
              <a:rPr lang="en-CA" dirty="0"/>
              <a:t>Verse 2 and 6 are rebuttals of taunts that he is mad </a:t>
            </a:r>
            <a:endParaRPr lang="en-US" dirty="0"/>
          </a:p>
          <a:p>
            <a:pPr lvl="1"/>
            <a:r>
              <a:rPr lang="en-US" dirty="0"/>
              <a:t>Verse 4 reminds the Prophet of his excellent character from which he must derive strength against his enemies</a:t>
            </a:r>
          </a:p>
          <a:p>
            <a:pPr lvl="1"/>
            <a:r>
              <a:rPr lang="en-CA" dirty="0"/>
              <a:t>Verses 48-50 tell him not to lack patience as Jonah had.</a:t>
            </a:r>
          </a:p>
          <a:p>
            <a:r>
              <a:rPr lang="en-CA" dirty="0"/>
              <a:t>3. Surat al-Muzammil </a:t>
            </a:r>
          </a:p>
          <a:p>
            <a:pPr lvl="1"/>
            <a:r>
              <a:rPr lang="en-CA" dirty="0"/>
              <a:t>Verse 10 mentions “what they say” and “avoid them” in response to real taunts </a:t>
            </a:r>
          </a:p>
          <a:p>
            <a:pPr lvl="1"/>
            <a:r>
              <a:rPr lang="en-CA" dirty="0"/>
              <a:t>Verse11 God promises to take care of the repudiators</a:t>
            </a:r>
          </a:p>
          <a:p>
            <a:pPr lvl="1"/>
            <a:r>
              <a:rPr lang="en-CA" dirty="0"/>
              <a:t>verse 20 mentions a group of believers with the Prophet; they are not able to keep the night vigil as long as God had advised them to. </a:t>
            </a:r>
          </a:p>
          <a:p>
            <a:pPr lvl="1"/>
            <a:endParaRPr lang="en-CA" dirty="0"/>
          </a:p>
          <a:p>
            <a:pPr lvl="1"/>
            <a:endParaRPr lang="en-CA" dirty="0"/>
          </a:p>
          <a:p>
            <a:pPr lvl="1"/>
            <a:endParaRPr lang="en-CA" dirty="0"/>
          </a:p>
          <a:p>
            <a:pPr lvl="1"/>
            <a:endParaRPr lang="en-CA" dirty="0"/>
          </a:p>
        </p:txBody>
      </p:sp>
    </p:spTree>
    <p:extLst>
      <p:ext uri="{BB962C8B-B14F-4D97-AF65-F5344CB8AC3E}">
        <p14:creationId xmlns:p14="http://schemas.microsoft.com/office/powerpoint/2010/main" val="9354252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65090-BFE0-DA4C-B144-89DC7292706C}"/>
              </a:ext>
            </a:extLst>
          </p:cNvPr>
          <p:cNvSpPr>
            <a:spLocks noGrp="1"/>
          </p:cNvSpPr>
          <p:nvPr>
            <p:ph type="title"/>
          </p:nvPr>
        </p:nvSpPr>
        <p:spPr>
          <a:xfrm>
            <a:off x="720000" y="619200"/>
            <a:ext cx="10728322" cy="660960"/>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4FCD678B-08FB-1E4E-8A7A-B63A6A34D6E4}"/>
              </a:ext>
            </a:extLst>
          </p:cNvPr>
          <p:cNvSpPr>
            <a:spLocks noGrp="1"/>
          </p:cNvSpPr>
          <p:nvPr>
            <p:ph idx="1"/>
          </p:nvPr>
        </p:nvSpPr>
        <p:spPr>
          <a:xfrm>
            <a:off x="720000" y="1194816"/>
            <a:ext cx="10728325" cy="4574159"/>
          </a:xfrm>
        </p:spPr>
        <p:txBody>
          <a:bodyPr/>
          <a:lstStyle/>
          <a:p>
            <a:r>
              <a:rPr lang="en-US" sz="2400" dirty="0"/>
              <a:t>4. Al-</a:t>
            </a:r>
            <a:r>
              <a:rPr lang="en-US" sz="2400" dirty="0" err="1"/>
              <a:t>Mudathir</a:t>
            </a:r>
            <a:r>
              <a:rPr lang="en-US" sz="2400" dirty="0"/>
              <a:t>:</a:t>
            </a:r>
          </a:p>
          <a:p>
            <a:pPr marL="457200" lvl="1" indent="0" algn="ctr">
              <a:buNone/>
            </a:pPr>
            <a:r>
              <a:rPr lang="ar-AE" sz="2400" b="1" dirty="0"/>
              <a:t>يَا أَيُّهَا الْمُدَّثِّرُ قُمْ فَأَنذِرْ وَرَبَّكَ فَكَبِّرْ</a:t>
            </a:r>
            <a:endParaRPr lang="en-US" sz="2400" b="1" dirty="0"/>
          </a:p>
          <a:p>
            <a:pPr marL="457200" lvl="1" indent="0" algn="ctr">
              <a:buNone/>
            </a:pPr>
            <a:r>
              <a:rPr lang="en-CA" sz="2400" dirty="0"/>
              <a:t>“O you who covers himself [with a garment], Arise and warn And your Lord glorify.” Quran 74:1-3</a:t>
            </a:r>
          </a:p>
          <a:p>
            <a:pPr marL="457200" lvl="1" indent="0" algn="ctr">
              <a:buNone/>
            </a:pPr>
            <a:endParaRPr lang="en-CA" sz="2400" b="1" dirty="0"/>
          </a:p>
          <a:p>
            <a:pPr lvl="1"/>
            <a:r>
              <a:rPr lang="en-CA" sz="2400" dirty="0"/>
              <a:t>it has been argued that this is the first surah revealed, or at least the first to order him to proclaim in public.</a:t>
            </a:r>
          </a:p>
          <a:p>
            <a:pPr lvl="2"/>
            <a:endParaRPr lang="ar-AE" b="1" dirty="0"/>
          </a:p>
          <a:p>
            <a:pPr marL="457200" lvl="1" indent="0" algn="ctr">
              <a:buNone/>
            </a:pPr>
            <a:endParaRPr lang="en-US" dirty="0"/>
          </a:p>
        </p:txBody>
      </p:sp>
    </p:spTree>
    <p:extLst>
      <p:ext uri="{BB962C8B-B14F-4D97-AF65-F5344CB8AC3E}">
        <p14:creationId xmlns:p14="http://schemas.microsoft.com/office/powerpoint/2010/main" val="36251427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503FD-72F3-064F-9001-37FFBB5D4F3B}"/>
              </a:ext>
            </a:extLst>
          </p:cNvPr>
          <p:cNvSpPr>
            <a:spLocks noGrp="1"/>
          </p:cNvSpPr>
          <p:nvPr>
            <p:ph type="title"/>
          </p:nvPr>
        </p:nvSpPr>
        <p:spPr>
          <a:xfrm>
            <a:off x="720000" y="619200"/>
            <a:ext cx="10728322" cy="648768"/>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5CEBE2BF-6443-B448-A145-A8F61597610E}"/>
              </a:ext>
            </a:extLst>
          </p:cNvPr>
          <p:cNvSpPr>
            <a:spLocks noGrp="1"/>
          </p:cNvSpPr>
          <p:nvPr>
            <p:ph idx="1"/>
          </p:nvPr>
        </p:nvSpPr>
        <p:spPr>
          <a:xfrm>
            <a:off x="720000" y="1170432"/>
            <a:ext cx="10728325" cy="4598543"/>
          </a:xfrm>
        </p:spPr>
        <p:txBody>
          <a:bodyPr/>
          <a:lstStyle/>
          <a:p>
            <a:r>
              <a:rPr lang="en-US" dirty="0"/>
              <a:t>5. Surat al-</a:t>
            </a:r>
            <a:r>
              <a:rPr lang="en-US" dirty="0" err="1"/>
              <a:t>Fatiha</a:t>
            </a:r>
            <a:endParaRPr lang="en-US" dirty="0"/>
          </a:p>
          <a:p>
            <a:pPr lvl="1"/>
            <a:r>
              <a:rPr lang="en-CA" dirty="0"/>
              <a:t>some have suggested that it was revealed before </a:t>
            </a:r>
            <a:r>
              <a:rPr lang="en-CA" i="1" dirty="0" err="1"/>
              <a:t>ʿAlaq</a:t>
            </a:r>
            <a:r>
              <a:rPr lang="en-CA" i="1" dirty="0"/>
              <a:t>.</a:t>
            </a:r>
            <a:endParaRPr lang="en-CA" dirty="0"/>
          </a:p>
          <a:p>
            <a:pPr lvl="1"/>
            <a:r>
              <a:rPr lang="en-US" dirty="0"/>
              <a:t>It has no historical significance.</a:t>
            </a:r>
          </a:p>
          <a:p>
            <a:r>
              <a:rPr lang="en-US" dirty="0"/>
              <a:t>6. Surat </a:t>
            </a:r>
            <a:r>
              <a:rPr lang="en-US" dirty="0" err="1"/>
              <a:t>Lahab</a:t>
            </a:r>
            <a:endParaRPr lang="en-US" dirty="0"/>
          </a:p>
          <a:p>
            <a:r>
              <a:rPr lang="en-US" dirty="0"/>
              <a:t>7. Surat al-</a:t>
            </a:r>
            <a:r>
              <a:rPr lang="en-US" dirty="0" err="1"/>
              <a:t>Takwir</a:t>
            </a:r>
            <a:r>
              <a:rPr lang="en-US" dirty="0"/>
              <a:t>:</a:t>
            </a:r>
          </a:p>
          <a:p>
            <a:pPr lvl="1"/>
            <a:r>
              <a:rPr lang="en-CA" dirty="0"/>
              <a:t>Verses 8-9 evoke sympathy for the victims of a </a:t>
            </a:r>
            <a:r>
              <a:rPr lang="en-CA" i="1" dirty="0" err="1"/>
              <a:t>jāhilli</a:t>
            </a:r>
            <a:r>
              <a:rPr lang="en-CA" i="1" dirty="0"/>
              <a:t>̄ </a:t>
            </a:r>
            <a:r>
              <a:rPr lang="en-CA" dirty="0"/>
              <a:t>custom.</a:t>
            </a:r>
          </a:p>
          <a:p>
            <a:r>
              <a:rPr lang="en-CA" dirty="0"/>
              <a:t>8. Surat al-</a:t>
            </a:r>
            <a:r>
              <a:rPr lang="en-CA" dirty="0" err="1"/>
              <a:t>A’la</a:t>
            </a:r>
            <a:endParaRPr lang="en-CA" dirty="0"/>
          </a:p>
          <a:p>
            <a:r>
              <a:rPr lang="en-CA" dirty="0"/>
              <a:t>9. Surat al-</a:t>
            </a:r>
            <a:r>
              <a:rPr lang="en-CA" dirty="0" err="1"/>
              <a:t>Layl</a:t>
            </a:r>
            <a:endParaRPr lang="en-CA" dirty="0"/>
          </a:p>
          <a:p>
            <a:r>
              <a:rPr lang="en-CA" dirty="0"/>
              <a:t>10. Surat al-</a:t>
            </a:r>
            <a:r>
              <a:rPr lang="en-CA" dirty="0" err="1"/>
              <a:t>Fajr</a:t>
            </a:r>
            <a:endParaRPr lang="en-CA" dirty="0"/>
          </a:p>
          <a:p>
            <a:pPr lvl="1"/>
            <a:endParaRPr lang="en-US" dirty="0"/>
          </a:p>
        </p:txBody>
      </p:sp>
    </p:spTree>
    <p:extLst>
      <p:ext uri="{BB962C8B-B14F-4D97-AF65-F5344CB8AC3E}">
        <p14:creationId xmlns:p14="http://schemas.microsoft.com/office/powerpoint/2010/main" val="17457931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84D5C-7E3B-8F45-8A04-BC8B8C8A4997}"/>
              </a:ext>
            </a:extLst>
          </p:cNvPr>
          <p:cNvSpPr>
            <a:spLocks noGrp="1"/>
          </p:cNvSpPr>
          <p:nvPr>
            <p:ph type="title"/>
          </p:nvPr>
        </p:nvSpPr>
        <p:spPr>
          <a:xfrm>
            <a:off x="720000" y="619200"/>
            <a:ext cx="10728322" cy="575616"/>
          </a:xfrm>
        </p:spPr>
        <p:txBody>
          <a:bodyPr/>
          <a:lstStyle/>
          <a:p>
            <a:pPr algn="ctr"/>
            <a:r>
              <a:rPr lang="en-US" dirty="0"/>
              <a:t>Order of Revelation</a:t>
            </a:r>
          </a:p>
        </p:txBody>
      </p:sp>
      <p:sp>
        <p:nvSpPr>
          <p:cNvPr id="3" name="Content Placeholder 2">
            <a:extLst>
              <a:ext uri="{FF2B5EF4-FFF2-40B4-BE49-F238E27FC236}">
                <a16:creationId xmlns:a16="http://schemas.microsoft.com/office/drawing/2014/main" id="{F6421BB4-01CA-7345-8E46-50D95CD3C777}"/>
              </a:ext>
            </a:extLst>
          </p:cNvPr>
          <p:cNvSpPr>
            <a:spLocks noGrp="1"/>
          </p:cNvSpPr>
          <p:nvPr>
            <p:ph idx="1"/>
          </p:nvPr>
        </p:nvSpPr>
        <p:spPr>
          <a:xfrm>
            <a:off x="720000" y="1194816"/>
            <a:ext cx="10728325" cy="4574159"/>
          </a:xfrm>
        </p:spPr>
        <p:txBody>
          <a:bodyPr/>
          <a:lstStyle/>
          <a:p>
            <a:r>
              <a:rPr lang="en-US" sz="2400" dirty="0"/>
              <a:t>11. Surat al-</a:t>
            </a:r>
            <a:r>
              <a:rPr lang="en-US" sz="2400" dirty="0" err="1"/>
              <a:t>Dhuha</a:t>
            </a:r>
            <a:endParaRPr lang="en-US" sz="2400" dirty="0"/>
          </a:p>
          <a:p>
            <a:pPr lvl="1"/>
            <a:r>
              <a:rPr lang="en-CA" sz="2400" i="1" dirty="0"/>
              <a:t>Ibn Abbas said: </a:t>
            </a:r>
            <a:r>
              <a:rPr lang="en-CA" sz="2400" dirty="0"/>
              <a:t>“For 15 days, revelation was withheld from him, so the pagans said, “Muhammad's god has grown angry with him and bid him farewell. If his charge had been from God, it would have come continuously.”</a:t>
            </a:r>
          </a:p>
          <a:p>
            <a:r>
              <a:rPr lang="en-CA" sz="2400" dirty="0"/>
              <a:t>12. Surat al-</a:t>
            </a:r>
            <a:r>
              <a:rPr lang="en-CA" sz="2400" dirty="0" err="1"/>
              <a:t>Sharh</a:t>
            </a:r>
            <a:endParaRPr lang="en-CA" sz="2400" dirty="0"/>
          </a:p>
          <a:p>
            <a:r>
              <a:rPr lang="en-CA" sz="2400" dirty="0"/>
              <a:t>13. Surat al-</a:t>
            </a:r>
            <a:r>
              <a:rPr lang="en-CA" sz="2400" dirty="0" err="1"/>
              <a:t>Asr</a:t>
            </a:r>
            <a:endParaRPr lang="en-CA" sz="2400" dirty="0"/>
          </a:p>
          <a:p>
            <a:pPr lvl="1"/>
            <a:endParaRPr lang="en-US" dirty="0"/>
          </a:p>
        </p:txBody>
      </p:sp>
    </p:spTree>
    <p:extLst>
      <p:ext uri="{BB962C8B-B14F-4D97-AF65-F5344CB8AC3E}">
        <p14:creationId xmlns:p14="http://schemas.microsoft.com/office/powerpoint/2010/main" val="261245496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1002</TotalTime>
  <Words>1498</Words>
  <Application>Microsoft Macintosh PowerPoint</Application>
  <PresentationFormat>Widescreen</PresentationFormat>
  <Paragraphs>102</Paragraphs>
  <Slides>19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Avenir Next LT Pro</vt:lpstr>
      <vt:lpstr>Sagona Book</vt:lpstr>
      <vt:lpstr>The Hand Extrablack</vt:lpstr>
      <vt:lpstr>BlobVTI</vt:lpstr>
      <vt:lpstr>The Life of Prophet Muhammad</vt:lpstr>
      <vt:lpstr>General Timeline</vt:lpstr>
      <vt:lpstr>Public Mission</vt:lpstr>
      <vt:lpstr>Order of Revelation</vt:lpstr>
      <vt:lpstr>Order of Revelation</vt:lpstr>
      <vt:lpstr>Order of Revelation</vt:lpstr>
      <vt:lpstr>Order of Revelation</vt:lpstr>
      <vt:lpstr>Order of Revelation</vt:lpstr>
      <vt:lpstr>Order of Revelation</vt:lpstr>
      <vt:lpstr>Warn Your Closest Kin</vt:lpstr>
      <vt:lpstr>Warn Your Closest Kin</vt:lpstr>
      <vt:lpstr>Warn Your Closest Kin</vt:lpstr>
      <vt:lpstr>Warn Your Closest Kin</vt:lpstr>
      <vt:lpstr>The Earliest Converts</vt:lpstr>
      <vt:lpstr>The Earliest Converts</vt:lpstr>
      <vt:lpstr>The Earliest Converts</vt:lpstr>
      <vt:lpstr>The Earliest Converts</vt:lpstr>
      <vt:lpstr>The Earliest Converts</vt:lpstr>
      <vt:lpstr>The Earliest Converts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177</cp:revision>
  <dcterms:created xsi:type="dcterms:W3CDTF">2020-11-25T07:02:27Z</dcterms:created>
  <dcterms:modified xsi:type="dcterms:W3CDTF">2021-03-11T07:02:25Z</dcterms:modified>
</cp:coreProperties>
</file>