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99"/>
  </p:normalViewPr>
  <p:slideViewPr>
    <p:cSldViewPr snapToGrid="0" snapToObjects="1">
      <p:cViewPr varScale="1">
        <p:scale>
          <a:sx n="103" d="100"/>
          <a:sy n="103" d="100"/>
        </p:scale>
        <p:origin x="896"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March 31,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March 31,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March 31,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March 31,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March 31,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March 31,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March 31, 2021</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March 31, 2021</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March 31, 2021</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March 31,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March 31,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March 31, 2021</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16</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E063D1-A648-4442-8445-15FF6C336EDE}"/>
              </a:ext>
            </a:extLst>
          </p:cNvPr>
          <p:cNvSpPr>
            <a:spLocks noGrp="1"/>
          </p:cNvSpPr>
          <p:nvPr>
            <p:ph type="title"/>
          </p:nvPr>
        </p:nvSpPr>
        <p:spPr>
          <a:xfrm>
            <a:off x="720000" y="619200"/>
            <a:ext cx="10728322" cy="740043"/>
          </a:xfrm>
        </p:spPr>
        <p:txBody>
          <a:bodyPr/>
          <a:lstStyle/>
          <a:p>
            <a:pPr algn="ctr"/>
            <a:r>
              <a:rPr lang="en-US" dirty="0"/>
              <a:t>Opposition Tactics of Quraysh</a:t>
            </a:r>
          </a:p>
        </p:txBody>
      </p:sp>
      <p:sp>
        <p:nvSpPr>
          <p:cNvPr id="3" name="Content Placeholder 2">
            <a:extLst>
              <a:ext uri="{FF2B5EF4-FFF2-40B4-BE49-F238E27FC236}">
                <a16:creationId xmlns:a16="http://schemas.microsoft.com/office/drawing/2014/main" id="{2C8E979B-8F8B-DD48-A89C-8273CF45FE10}"/>
              </a:ext>
            </a:extLst>
          </p:cNvPr>
          <p:cNvSpPr>
            <a:spLocks noGrp="1"/>
          </p:cNvSpPr>
          <p:nvPr>
            <p:ph idx="1"/>
          </p:nvPr>
        </p:nvSpPr>
        <p:spPr>
          <a:xfrm>
            <a:off x="720000" y="1359244"/>
            <a:ext cx="10728325" cy="4409732"/>
          </a:xfrm>
        </p:spPr>
        <p:txBody>
          <a:bodyPr/>
          <a:lstStyle/>
          <a:p>
            <a:pPr marL="0" indent="0" algn="ctr">
              <a:buNone/>
            </a:pPr>
            <a:r>
              <a:rPr lang="ar-AE" sz="2400" dirty="0"/>
              <a:t> عن الزهري، عن سعيد بن المسيب أن أبا سفيان وأبا جهل والأخنس اجتمعوا ليلًا يسمعون القرآن سرًّا.. فذكر القصة؛ وفيها أن الأخنس أتى أبا سفيان فقال: ما تقول؟ قال: أعرف وأنكر. قال أبو سفيان: فما تقول أنت؟ قال: أراه الحق</a:t>
            </a:r>
            <a:endParaRPr lang="en-US" sz="2400" dirty="0"/>
          </a:p>
          <a:p>
            <a:pPr marL="0" indent="0" algn="ctr">
              <a:buNone/>
            </a:pPr>
            <a:r>
              <a:rPr lang="en-US" sz="2400" dirty="0"/>
              <a:t>“Abu Sufyan, Abu </a:t>
            </a:r>
            <a:r>
              <a:rPr lang="en-US" sz="2400" dirty="0" err="1"/>
              <a:t>Jahl</a:t>
            </a:r>
            <a:r>
              <a:rPr lang="en-US" sz="2400" dirty="0"/>
              <a:t> and al-</a:t>
            </a:r>
            <a:r>
              <a:rPr lang="en-US" sz="2400" dirty="0" err="1"/>
              <a:t>Akhnas</a:t>
            </a:r>
            <a:r>
              <a:rPr lang="en-US" sz="2400" dirty="0"/>
              <a:t> gathered one night [outside the house of the Prophet] to secretly listen to the Quran…al-</a:t>
            </a:r>
            <a:r>
              <a:rPr lang="en-US" sz="2400" dirty="0" err="1"/>
              <a:t>Akhnas</a:t>
            </a:r>
            <a:r>
              <a:rPr lang="en-US" sz="2400" dirty="0"/>
              <a:t> later went to Abu Sufyan and asked, ‘What do you think? Abu Sufyan replied: ‘I know [it is the truth] but I refuse [to acknowledge it]. Abu Sufyan then asked, ‘What do you think?’. He replied: I believe it is </a:t>
            </a:r>
            <a:r>
              <a:rPr lang="en-US" sz="2400" dirty="0" err="1"/>
              <a:t>thr</a:t>
            </a:r>
            <a:r>
              <a:rPr lang="en-US" sz="2400" dirty="0"/>
              <a:t> truth”.</a:t>
            </a:r>
            <a:endParaRPr lang="ar-AE" sz="2400" dirty="0"/>
          </a:p>
          <a:p>
            <a:pPr marL="0" indent="0" algn="ctr">
              <a:buNone/>
            </a:pPr>
            <a:endParaRPr lang="en-US" dirty="0"/>
          </a:p>
        </p:txBody>
      </p:sp>
    </p:spTree>
    <p:extLst>
      <p:ext uri="{BB962C8B-B14F-4D97-AF65-F5344CB8AC3E}">
        <p14:creationId xmlns:p14="http://schemas.microsoft.com/office/powerpoint/2010/main" val="32545249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B9BBC4-D6A1-864D-9AC2-D1CD6F179CA1}"/>
              </a:ext>
            </a:extLst>
          </p:cNvPr>
          <p:cNvSpPr>
            <a:spLocks noGrp="1"/>
          </p:cNvSpPr>
          <p:nvPr>
            <p:ph type="title"/>
          </p:nvPr>
        </p:nvSpPr>
        <p:spPr>
          <a:xfrm>
            <a:off x="720000" y="619200"/>
            <a:ext cx="10728322" cy="665903"/>
          </a:xfrm>
        </p:spPr>
        <p:txBody>
          <a:bodyPr/>
          <a:lstStyle/>
          <a:p>
            <a:pPr algn="ctr"/>
            <a:r>
              <a:rPr lang="en-US" dirty="0"/>
              <a:t>Opposition Tactics of Quraysh</a:t>
            </a:r>
          </a:p>
        </p:txBody>
      </p:sp>
      <p:sp>
        <p:nvSpPr>
          <p:cNvPr id="3" name="Content Placeholder 2">
            <a:extLst>
              <a:ext uri="{FF2B5EF4-FFF2-40B4-BE49-F238E27FC236}">
                <a16:creationId xmlns:a16="http://schemas.microsoft.com/office/drawing/2014/main" id="{E33CBEA6-982D-0D44-85E4-90F275DEF8F1}"/>
              </a:ext>
            </a:extLst>
          </p:cNvPr>
          <p:cNvSpPr>
            <a:spLocks noGrp="1"/>
          </p:cNvSpPr>
          <p:nvPr>
            <p:ph idx="1"/>
          </p:nvPr>
        </p:nvSpPr>
        <p:spPr>
          <a:xfrm>
            <a:off x="720000" y="1285104"/>
            <a:ext cx="10728325" cy="4483872"/>
          </a:xfrm>
        </p:spPr>
        <p:txBody>
          <a:bodyPr>
            <a:normAutofit/>
          </a:bodyPr>
          <a:lstStyle/>
          <a:p>
            <a:r>
              <a:rPr lang="en-US" sz="2400" b="1" dirty="0"/>
              <a:t>4. Mocking the Prophet and the believers:</a:t>
            </a:r>
          </a:p>
          <a:p>
            <a:r>
              <a:rPr lang="en-US" sz="2400" dirty="0"/>
              <a:t>The Prophet was ridiculed by members of his clan, like Abu </a:t>
            </a:r>
            <a:r>
              <a:rPr lang="en-US" sz="2400" dirty="0" err="1"/>
              <a:t>Lahab</a:t>
            </a:r>
            <a:r>
              <a:rPr lang="en-US" sz="2400" dirty="0"/>
              <a:t>.</a:t>
            </a:r>
          </a:p>
          <a:p>
            <a:r>
              <a:rPr lang="en-US" sz="2400" dirty="0"/>
              <a:t>Abu </a:t>
            </a:r>
            <a:r>
              <a:rPr lang="en-US" sz="2400" dirty="0" err="1"/>
              <a:t>Jahl</a:t>
            </a:r>
            <a:r>
              <a:rPr lang="en-US" sz="2400" dirty="0"/>
              <a:t> incessantly ridiculed the Prophet and his companions. </a:t>
            </a:r>
            <a:r>
              <a:rPr lang="en-CA" sz="2400" dirty="0"/>
              <a:t>If it was s a person of status, he would make fun of him and say to him, "How can you leave the religion of your father? Are you better than your father and grandfather?" </a:t>
            </a:r>
          </a:p>
          <a:p>
            <a:r>
              <a:rPr lang="en-CA" sz="2400" dirty="0"/>
              <a:t>And if it's a lowly person, he would get physical and abuse them.</a:t>
            </a:r>
          </a:p>
          <a:p>
            <a:endParaRPr lang="en-US" sz="2400" dirty="0"/>
          </a:p>
        </p:txBody>
      </p:sp>
    </p:spTree>
    <p:extLst>
      <p:ext uri="{BB962C8B-B14F-4D97-AF65-F5344CB8AC3E}">
        <p14:creationId xmlns:p14="http://schemas.microsoft.com/office/powerpoint/2010/main" val="36334379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2EFF82-6865-1741-AF32-5DC08D4E9EB4}"/>
              </a:ext>
            </a:extLst>
          </p:cNvPr>
          <p:cNvSpPr>
            <a:spLocks noGrp="1"/>
          </p:cNvSpPr>
          <p:nvPr>
            <p:ph type="title"/>
          </p:nvPr>
        </p:nvSpPr>
        <p:spPr>
          <a:xfrm>
            <a:off x="720000" y="619200"/>
            <a:ext cx="10728322" cy="715330"/>
          </a:xfrm>
        </p:spPr>
        <p:txBody>
          <a:bodyPr/>
          <a:lstStyle/>
          <a:p>
            <a:pPr algn="ctr"/>
            <a:r>
              <a:rPr lang="en-US" dirty="0"/>
              <a:t>Opposition Tactics of Quraysh</a:t>
            </a:r>
          </a:p>
        </p:txBody>
      </p:sp>
      <p:sp>
        <p:nvSpPr>
          <p:cNvPr id="3" name="Content Placeholder 2">
            <a:extLst>
              <a:ext uri="{FF2B5EF4-FFF2-40B4-BE49-F238E27FC236}">
                <a16:creationId xmlns:a16="http://schemas.microsoft.com/office/drawing/2014/main" id="{379C39AF-860D-BE48-8866-9321A77CA808}"/>
              </a:ext>
            </a:extLst>
          </p:cNvPr>
          <p:cNvSpPr>
            <a:spLocks noGrp="1"/>
          </p:cNvSpPr>
          <p:nvPr>
            <p:ph idx="1"/>
          </p:nvPr>
        </p:nvSpPr>
        <p:spPr>
          <a:xfrm>
            <a:off x="720000" y="1334530"/>
            <a:ext cx="10728325" cy="4434445"/>
          </a:xfrm>
        </p:spPr>
        <p:txBody>
          <a:bodyPr>
            <a:normAutofit/>
          </a:bodyPr>
          <a:lstStyle/>
          <a:p>
            <a:r>
              <a:rPr lang="en-US" sz="2400" b="1" dirty="0"/>
              <a:t>5. Character Assassination </a:t>
            </a:r>
          </a:p>
          <a:p>
            <a:pPr lvl="1"/>
            <a:r>
              <a:rPr lang="en-US" sz="2400" dirty="0"/>
              <a:t>1. Madman</a:t>
            </a:r>
          </a:p>
          <a:p>
            <a:pPr marL="457200" lvl="1" indent="0" algn="ctr">
              <a:buNone/>
            </a:pPr>
            <a:r>
              <a:rPr lang="ar-AE" sz="2400" b="1" dirty="0"/>
              <a:t>وَإِن يَكَادُ الَّذِينَ كَفَرُوا لَيُزْلِقُونَكَ بِأَبْصَارِهِمْ لَمَّا سَمِعُوا الذِّكْرَ وَيَقُولُونَ إِنَّهُ لَمَجْنُونٌ</a:t>
            </a:r>
            <a:endParaRPr lang="en-US" sz="2400" b="1" dirty="0"/>
          </a:p>
          <a:p>
            <a:pPr marL="457200" lvl="1" indent="0" algn="ctr">
              <a:buNone/>
            </a:pPr>
            <a:r>
              <a:rPr lang="en-CA" sz="2400" dirty="0"/>
              <a:t>“And those who disbelieve would almost smite you with their eyes when they hear the reminder, and they say: Most surely he is mad.” Quran 68:51</a:t>
            </a:r>
            <a:endParaRPr lang="en-US" sz="2400" dirty="0"/>
          </a:p>
        </p:txBody>
      </p:sp>
    </p:spTree>
    <p:extLst>
      <p:ext uri="{BB962C8B-B14F-4D97-AF65-F5344CB8AC3E}">
        <p14:creationId xmlns:p14="http://schemas.microsoft.com/office/powerpoint/2010/main" val="21134140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A02FE-BC54-024B-9D7D-5668AE473402}"/>
              </a:ext>
            </a:extLst>
          </p:cNvPr>
          <p:cNvSpPr>
            <a:spLocks noGrp="1"/>
          </p:cNvSpPr>
          <p:nvPr>
            <p:ph type="title"/>
          </p:nvPr>
        </p:nvSpPr>
        <p:spPr>
          <a:xfrm>
            <a:off x="720000" y="619200"/>
            <a:ext cx="10728322" cy="702973"/>
          </a:xfrm>
        </p:spPr>
        <p:txBody>
          <a:bodyPr/>
          <a:lstStyle/>
          <a:p>
            <a:pPr algn="ctr"/>
            <a:r>
              <a:rPr lang="en-US" dirty="0"/>
              <a:t>Opposition Tactics of Quraysh</a:t>
            </a:r>
          </a:p>
        </p:txBody>
      </p:sp>
      <p:sp>
        <p:nvSpPr>
          <p:cNvPr id="3" name="Content Placeholder 2">
            <a:extLst>
              <a:ext uri="{FF2B5EF4-FFF2-40B4-BE49-F238E27FC236}">
                <a16:creationId xmlns:a16="http://schemas.microsoft.com/office/drawing/2014/main" id="{369B1648-13A8-964E-A7DD-8874F7B2AFC7}"/>
              </a:ext>
            </a:extLst>
          </p:cNvPr>
          <p:cNvSpPr>
            <a:spLocks noGrp="1"/>
          </p:cNvSpPr>
          <p:nvPr>
            <p:ph idx="1"/>
          </p:nvPr>
        </p:nvSpPr>
        <p:spPr>
          <a:xfrm>
            <a:off x="720000" y="1322174"/>
            <a:ext cx="10728325" cy="4446802"/>
          </a:xfrm>
        </p:spPr>
        <p:txBody>
          <a:bodyPr/>
          <a:lstStyle/>
          <a:p>
            <a:pPr lvl="1"/>
            <a:r>
              <a:rPr lang="en-US" sz="2400" dirty="0"/>
              <a:t>2. Magician</a:t>
            </a:r>
          </a:p>
          <a:p>
            <a:pPr marL="457200" lvl="1" indent="0" algn="ctr">
              <a:buNone/>
            </a:pPr>
            <a:r>
              <a:rPr lang="ar-AE" sz="2400" b="1" dirty="0"/>
              <a:t>كَذَلِكَ مَا أَتَى الَّذِينَ مِن قَبْلِهِم مِّن رَّسُولٍ إِلَّا قَالُوا سَاحِرٌ أَوْ مَجْنُونٌ</a:t>
            </a:r>
            <a:endParaRPr lang="en-US" sz="2400" b="1" dirty="0"/>
          </a:p>
          <a:p>
            <a:pPr marL="457200" lvl="1" indent="0" algn="ctr">
              <a:buNone/>
            </a:pPr>
            <a:r>
              <a:rPr lang="en-CA" sz="2400" dirty="0"/>
              <a:t>“Thus there did not come to those before them a messenger but they said: A magician or a mad man.” Quran 51:52</a:t>
            </a:r>
            <a:endParaRPr lang="en-US" sz="2400" dirty="0"/>
          </a:p>
        </p:txBody>
      </p:sp>
    </p:spTree>
    <p:extLst>
      <p:ext uri="{BB962C8B-B14F-4D97-AF65-F5344CB8AC3E}">
        <p14:creationId xmlns:p14="http://schemas.microsoft.com/office/powerpoint/2010/main" val="13563123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4B7F7B-9CE9-7943-BCC5-3341523A2BEA}"/>
              </a:ext>
            </a:extLst>
          </p:cNvPr>
          <p:cNvSpPr>
            <a:spLocks noGrp="1"/>
          </p:cNvSpPr>
          <p:nvPr>
            <p:ph type="title"/>
          </p:nvPr>
        </p:nvSpPr>
        <p:spPr>
          <a:xfrm>
            <a:off x="720000" y="619200"/>
            <a:ext cx="10728322" cy="777114"/>
          </a:xfrm>
        </p:spPr>
        <p:txBody>
          <a:bodyPr/>
          <a:lstStyle/>
          <a:p>
            <a:pPr algn="ctr"/>
            <a:r>
              <a:rPr lang="en-US" dirty="0"/>
              <a:t>Opposition Tactics of Quraysh</a:t>
            </a:r>
          </a:p>
        </p:txBody>
      </p:sp>
      <p:sp>
        <p:nvSpPr>
          <p:cNvPr id="3" name="Content Placeholder 2">
            <a:extLst>
              <a:ext uri="{FF2B5EF4-FFF2-40B4-BE49-F238E27FC236}">
                <a16:creationId xmlns:a16="http://schemas.microsoft.com/office/drawing/2014/main" id="{9A4E7139-7E05-754A-A99A-2010A1596330}"/>
              </a:ext>
            </a:extLst>
          </p:cNvPr>
          <p:cNvSpPr>
            <a:spLocks noGrp="1"/>
          </p:cNvSpPr>
          <p:nvPr>
            <p:ph idx="1"/>
          </p:nvPr>
        </p:nvSpPr>
        <p:spPr>
          <a:xfrm>
            <a:off x="720000" y="1396314"/>
            <a:ext cx="10728325" cy="4372661"/>
          </a:xfrm>
        </p:spPr>
        <p:txBody>
          <a:bodyPr/>
          <a:lstStyle/>
          <a:p>
            <a:pPr lvl="1"/>
            <a:r>
              <a:rPr lang="en-US" sz="2400" dirty="0"/>
              <a:t>3. Poet</a:t>
            </a:r>
          </a:p>
          <a:p>
            <a:pPr marL="457200" lvl="1" indent="0" algn="ctr">
              <a:buNone/>
            </a:pPr>
            <a:r>
              <a:rPr lang="ar-AE" sz="2400" b="1" dirty="0"/>
              <a:t>بَلْ قَالُواْ أَضْغَاثُ أَحْلاَمٍ بَلِ افْتَرَاهُ بَلْ هُوَ شَاعِرٌ</a:t>
            </a:r>
            <a:endParaRPr lang="en-US" sz="2400" b="1" dirty="0"/>
          </a:p>
          <a:p>
            <a:pPr marL="457200" lvl="1" indent="0" algn="ctr">
              <a:buNone/>
            </a:pPr>
            <a:r>
              <a:rPr lang="en-CA" sz="2400" dirty="0"/>
              <a:t>“They have said, "It, (the Quran), is only the result of some confused dreams. He is only a poet…” Quran 21:5</a:t>
            </a:r>
            <a:endParaRPr lang="en-US" sz="2400" b="1" dirty="0"/>
          </a:p>
        </p:txBody>
      </p:sp>
    </p:spTree>
    <p:extLst>
      <p:ext uri="{BB962C8B-B14F-4D97-AF65-F5344CB8AC3E}">
        <p14:creationId xmlns:p14="http://schemas.microsoft.com/office/powerpoint/2010/main" val="4779774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889A9-2169-904B-910A-FBB78FED3E09}"/>
              </a:ext>
            </a:extLst>
          </p:cNvPr>
          <p:cNvSpPr>
            <a:spLocks noGrp="1"/>
          </p:cNvSpPr>
          <p:nvPr>
            <p:ph type="title"/>
          </p:nvPr>
        </p:nvSpPr>
        <p:spPr>
          <a:xfrm>
            <a:off x="720000" y="619200"/>
            <a:ext cx="10728322" cy="777114"/>
          </a:xfrm>
        </p:spPr>
        <p:txBody>
          <a:bodyPr/>
          <a:lstStyle/>
          <a:p>
            <a:pPr algn="ctr"/>
            <a:r>
              <a:rPr lang="en-US" dirty="0"/>
              <a:t>Opposition Tactics of Quraysh</a:t>
            </a:r>
          </a:p>
        </p:txBody>
      </p:sp>
      <p:sp>
        <p:nvSpPr>
          <p:cNvPr id="3" name="Content Placeholder 2">
            <a:extLst>
              <a:ext uri="{FF2B5EF4-FFF2-40B4-BE49-F238E27FC236}">
                <a16:creationId xmlns:a16="http://schemas.microsoft.com/office/drawing/2014/main" id="{72592114-D315-1646-9AC0-54C848C3E13B}"/>
              </a:ext>
            </a:extLst>
          </p:cNvPr>
          <p:cNvSpPr>
            <a:spLocks noGrp="1"/>
          </p:cNvSpPr>
          <p:nvPr>
            <p:ph idx="1"/>
          </p:nvPr>
        </p:nvSpPr>
        <p:spPr>
          <a:xfrm>
            <a:off x="720000" y="1569308"/>
            <a:ext cx="10728325" cy="4199667"/>
          </a:xfrm>
        </p:spPr>
        <p:txBody>
          <a:bodyPr>
            <a:normAutofit/>
          </a:bodyPr>
          <a:lstStyle/>
          <a:p>
            <a:pPr marL="0" indent="0" algn="ctr">
              <a:buNone/>
            </a:pPr>
            <a:r>
              <a:rPr lang="ar-AE" sz="2400" b="1" dirty="0"/>
              <a:t>وَمَا عَلَّمْنَاهُ الشِّعْرَ وَمَا يَنبَغِي لَهُ إِنْ هُوَ إِلَّا ذِكْرٌ وَقُرْآنٌ مُّبِينٌ</a:t>
            </a:r>
            <a:endParaRPr lang="en-US" sz="2400" b="1" dirty="0"/>
          </a:p>
          <a:p>
            <a:pPr marL="0" indent="0" algn="ctr">
              <a:buNone/>
            </a:pPr>
            <a:r>
              <a:rPr lang="en-CA" sz="2400" dirty="0"/>
              <a:t>“And We have not taught him poetry, nor is it befitting for him; it is nothing but a reminder and a clear Quran.” Quran 36:69</a:t>
            </a:r>
            <a:endParaRPr lang="en-US" sz="2400" b="1" dirty="0"/>
          </a:p>
        </p:txBody>
      </p:sp>
    </p:spTree>
    <p:extLst>
      <p:ext uri="{BB962C8B-B14F-4D97-AF65-F5344CB8AC3E}">
        <p14:creationId xmlns:p14="http://schemas.microsoft.com/office/powerpoint/2010/main" val="4575959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15A00D-582E-C449-B29A-6CF412D8F707}"/>
              </a:ext>
            </a:extLst>
          </p:cNvPr>
          <p:cNvSpPr>
            <a:spLocks noGrp="1"/>
          </p:cNvSpPr>
          <p:nvPr>
            <p:ph type="title"/>
          </p:nvPr>
        </p:nvSpPr>
        <p:spPr>
          <a:xfrm>
            <a:off x="720000" y="619200"/>
            <a:ext cx="10728322" cy="715330"/>
          </a:xfrm>
        </p:spPr>
        <p:txBody>
          <a:bodyPr/>
          <a:lstStyle/>
          <a:p>
            <a:pPr algn="ctr"/>
            <a:r>
              <a:rPr lang="en-US" dirty="0"/>
              <a:t>Opposition Tactics of Quraysh</a:t>
            </a:r>
          </a:p>
        </p:txBody>
      </p:sp>
      <p:sp>
        <p:nvSpPr>
          <p:cNvPr id="3" name="Content Placeholder 2">
            <a:extLst>
              <a:ext uri="{FF2B5EF4-FFF2-40B4-BE49-F238E27FC236}">
                <a16:creationId xmlns:a16="http://schemas.microsoft.com/office/drawing/2014/main" id="{E13AC8DA-61DE-1549-BED9-DA1EE095CE84}"/>
              </a:ext>
            </a:extLst>
          </p:cNvPr>
          <p:cNvSpPr>
            <a:spLocks noGrp="1"/>
          </p:cNvSpPr>
          <p:nvPr>
            <p:ph idx="1"/>
          </p:nvPr>
        </p:nvSpPr>
        <p:spPr>
          <a:xfrm>
            <a:off x="720000" y="1334530"/>
            <a:ext cx="10728325" cy="4434445"/>
          </a:xfrm>
        </p:spPr>
        <p:txBody>
          <a:bodyPr>
            <a:normAutofit/>
          </a:bodyPr>
          <a:lstStyle/>
          <a:p>
            <a:r>
              <a:rPr lang="en-US" sz="2400" dirty="0"/>
              <a:t>The Story of Al-Waleed ibn Al-</a:t>
            </a:r>
            <a:r>
              <a:rPr lang="en-US" sz="2400" dirty="0" err="1"/>
              <a:t>Mugheera</a:t>
            </a:r>
            <a:endParaRPr lang="en-US" sz="2400" dirty="0"/>
          </a:p>
          <a:p>
            <a:r>
              <a:rPr lang="en-CA" sz="2400" dirty="0"/>
              <a:t>Once the Prophet  was reciting the Quran and Al-Waleed managed to listen uninterrupted for the first time. And he is mesmerized - he stops in his tracks and listen until the Prophet  finishes, and he goes away.</a:t>
            </a:r>
          </a:p>
          <a:p>
            <a:r>
              <a:rPr lang="en-CA" sz="2400" dirty="0"/>
              <a:t>He muttered something as he walks away and it spread in the people of Makkah - again, the people of Makkah were few and it's a very small village, so everything spreads - gossip was rampant. As he walks away, he says a beautiful prose, describing the beauty of the Quran as a pagan:</a:t>
            </a:r>
            <a:endParaRPr lang="en-US" sz="2400" dirty="0"/>
          </a:p>
        </p:txBody>
      </p:sp>
    </p:spTree>
    <p:extLst>
      <p:ext uri="{BB962C8B-B14F-4D97-AF65-F5344CB8AC3E}">
        <p14:creationId xmlns:p14="http://schemas.microsoft.com/office/powerpoint/2010/main" val="37711166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9AE6E-8275-FB47-ABF2-3AB454202814}"/>
              </a:ext>
            </a:extLst>
          </p:cNvPr>
          <p:cNvSpPr>
            <a:spLocks noGrp="1"/>
          </p:cNvSpPr>
          <p:nvPr>
            <p:ph type="title"/>
          </p:nvPr>
        </p:nvSpPr>
        <p:spPr>
          <a:xfrm>
            <a:off x="720000" y="619200"/>
            <a:ext cx="10728322" cy="740043"/>
          </a:xfrm>
        </p:spPr>
        <p:txBody>
          <a:bodyPr/>
          <a:lstStyle/>
          <a:p>
            <a:pPr algn="ctr"/>
            <a:r>
              <a:rPr lang="en-US" dirty="0"/>
              <a:t>Opposition Tactics of Quraysh</a:t>
            </a:r>
          </a:p>
        </p:txBody>
      </p:sp>
      <p:sp>
        <p:nvSpPr>
          <p:cNvPr id="3" name="Content Placeholder 2">
            <a:extLst>
              <a:ext uri="{FF2B5EF4-FFF2-40B4-BE49-F238E27FC236}">
                <a16:creationId xmlns:a16="http://schemas.microsoft.com/office/drawing/2014/main" id="{902BFA83-F88D-8748-BC91-F23D36737BA3}"/>
              </a:ext>
            </a:extLst>
          </p:cNvPr>
          <p:cNvSpPr>
            <a:spLocks noGrp="1"/>
          </p:cNvSpPr>
          <p:nvPr>
            <p:ph idx="1"/>
          </p:nvPr>
        </p:nvSpPr>
        <p:spPr>
          <a:xfrm>
            <a:off x="720000" y="1359244"/>
            <a:ext cx="10728325" cy="4409732"/>
          </a:xfrm>
        </p:spPr>
        <p:txBody>
          <a:bodyPr/>
          <a:lstStyle/>
          <a:p>
            <a:pPr marL="0" indent="0" algn="ctr">
              <a:buNone/>
            </a:pPr>
            <a:r>
              <a:rPr lang="ar-AE" sz="2400" dirty="0"/>
              <a:t>ﻭﺍﻟﻠﻪ ﻟﻘﺪ ﺳﻤﻌﺖ ﻣﻦ ﻣﺤﻤﺪ ﺁﻧﻔﺎً ﻛﻼﻣﺎً ﻣﺎ ﻫﻮ ﻣﻦ ﻛﻼﻡ ﺍﻷﻧﺲ ﻭﻻ ﻣﻦ ﻛﻼﻡ ﺍﻟﺠﻦ</a:t>
            </a:r>
          </a:p>
          <a:p>
            <a:pPr marL="0" indent="0" algn="ctr">
              <a:buNone/>
            </a:pPr>
            <a:r>
              <a:rPr lang="ar-AE" sz="2400" dirty="0"/>
              <a:t>ﺇﻥ ﻟﻪ ﻟﺤﻼﻭﺓ ﻭﺇﻥ ﻋﻠﻴﻪ ﻟﻄﻼﻭﺓ ﻭﺇﻥ ﺃﻋﻼﻩ ﻟﻤﺜﻤﺮ ﻭﺇﻥ ﺃﺳﻔﻠﻪ ﻟﻤﻐﺪﻕ ﻭﺃﻧﻪ ﻳﻌﻠﻮ ﻭﻣﺎ ﻳﻌﻠﻰ ﻋﻠﻴﻪ</a:t>
            </a:r>
            <a:endParaRPr lang="en-US" sz="2400" dirty="0"/>
          </a:p>
          <a:p>
            <a:pPr marL="0" indent="0" algn="ctr">
              <a:buNone/>
            </a:pPr>
            <a:r>
              <a:rPr lang="en-CA" sz="2400" dirty="0"/>
              <a:t>"By God, I have heard a speech from Muhammad right now that is neither from the speech of men nor jinn; It has a rhythm, the top of it is fertile, the height of it is beautiful, and it surpasses everything I've heard, and nothing can surpass it."</a:t>
            </a:r>
            <a:endParaRPr lang="ar-AE" sz="2400" dirty="0"/>
          </a:p>
          <a:p>
            <a:pPr marL="0" indent="0" algn="ctr">
              <a:buNone/>
            </a:pPr>
            <a:endParaRPr lang="en-US" dirty="0"/>
          </a:p>
        </p:txBody>
      </p:sp>
    </p:spTree>
    <p:extLst>
      <p:ext uri="{BB962C8B-B14F-4D97-AF65-F5344CB8AC3E}">
        <p14:creationId xmlns:p14="http://schemas.microsoft.com/office/powerpoint/2010/main" val="4857884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13D4B-F81C-AF46-AFC3-962395703618}"/>
              </a:ext>
            </a:extLst>
          </p:cNvPr>
          <p:cNvSpPr>
            <a:spLocks noGrp="1"/>
          </p:cNvSpPr>
          <p:nvPr>
            <p:ph type="title"/>
          </p:nvPr>
        </p:nvSpPr>
        <p:spPr>
          <a:xfrm>
            <a:off x="720000" y="619200"/>
            <a:ext cx="10728322" cy="715330"/>
          </a:xfrm>
        </p:spPr>
        <p:txBody>
          <a:bodyPr/>
          <a:lstStyle/>
          <a:p>
            <a:pPr algn="ctr"/>
            <a:r>
              <a:rPr lang="en-US" dirty="0"/>
              <a:t>Opposition Tactics of Quraysh</a:t>
            </a:r>
          </a:p>
        </p:txBody>
      </p:sp>
      <p:sp>
        <p:nvSpPr>
          <p:cNvPr id="3" name="Content Placeholder 2">
            <a:extLst>
              <a:ext uri="{FF2B5EF4-FFF2-40B4-BE49-F238E27FC236}">
                <a16:creationId xmlns:a16="http://schemas.microsoft.com/office/drawing/2014/main" id="{A1AC7DD1-A9AF-B942-96BC-0F7B83C05205}"/>
              </a:ext>
            </a:extLst>
          </p:cNvPr>
          <p:cNvSpPr>
            <a:spLocks noGrp="1"/>
          </p:cNvSpPr>
          <p:nvPr>
            <p:ph idx="1"/>
          </p:nvPr>
        </p:nvSpPr>
        <p:spPr>
          <a:xfrm>
            <a:off x="720000" y="1421028"/>
            <a:ext cx="10728325" cy="4347948"/>
          </a:xfrm>
        </p:spPr>
        <p:txBody>
          <a:bodyPr/>
          <a:lstStyle/>
          <a:p>
            <a:r>
              <a:rPr lang="en-CA" sz="2400" dirty="0"/>
              <a:t>When the news reached Abu </a:t>
            </a:r>
            <a:r>
              <a:rPr lang="en-CA" sz="2400" dirty="0" err="1"/>
              <a:t>Jahal</a:t>
            </a:r>
            <a:r>
              <a:rPr lang="en-CA" sz="2400" dirty="0"/>
              <a:t>, he went to al-Waleed ibn al-</a:t>
            </a:r>
            <a:r>
              <a:rPr lang="en-CA" sz="2400" dirty="0" err="1"/>
              <a:t>Mughira</a:t>
            </a:r>
            <a:r>
              <a:rPr lang="en-CA" sz="2400" dirty="0"/>
              <a:t>. He said, "Your people have heard your praise of the Qur'an, and they will not be satisfied with you until you say something against it." Al-Waleed ibn al-</a:t>
            </a:r>
            <a:r>
              <a:rPr lang="en-CA" sz="2400" dirty="0" err="1"/>
              <a:t>Mughira</a:t>
            </a:r>
            <a:r>
              <a:rPr lang="en-CA" sz="2400" dirty="0"/>
              <a:t> said, "What do you want me to say? Tell me, I'll say it.”</a:t>
            </a:r>
          </a:p>
          <a:p>
            <a:r>
              <a:rPr lang="en-CA" sz="2400" dirty="0"/>
              <a:t>Abu </a:t>
            </a:r>
            <a:r>
              <a:rPr lang="en-CA" sz="2400" dirty="0" err="1"/>
              <a:t>Jahal</a:t>
            </a:r>
            <a:r>
              <a:rPr lang="en-CA" sz="2400" dirty="0"/>
              <a:t> says, "Call him a mad man." But al-Waleed ibn al-</a:t>
            </a:r>
            <a:r>
              <a:rPr lang="en-CA" sz="2400" dirty="0" err="1"/>
              <a:t>Mughira</a:t>
            </a:r>
            <a:r>
              <a:rPr lang="en-CA" sz="2400" dirty="0"/>
              <a:t> said, "But he is not a mad man, and everybody knows he is not a mad man. We have seen crazy people, but he has no symptoms of a crazy man." Then Abu </a:t>
            </a:r>
            <a:r>
              <a:rPr lang="en-CA" sz="2400" dirty="0" err="1"/>
              <a:t>Jahal</a:t>
            </a:r>
            <a:r>
              <a:rPr lang="en-CA" sz="2400" dirty="0"/>
              <a:t> said, "Say he is a fortune teller." But al-Walid ibn al-</a:t>
            </a:r>
            <a:r>
              <a:rPr lang="en-CA" sz="2400" dirty="0" err="1"/>
              <a:t>Mughira</a:t>
            </a:r>
            <a:r>
              <a:rPr lang="en-CA" sz="2400" dirty="0"/>
              <a:t> says, "He isn't a fortune teller</a:t>
            </a:r>
          </a:p>
          <a:p>
            <a:endParaRPr lang="en-US" dirty="0"/>
          </a:p>
        </p:txBody>
      </p:sp>
    </p:spTree>
    <p:extLst>
      <p:ext uri="{BB962C8B-B14F-4D97-AF65-F5344CB8AC3E}">
        <p14:creationId xmlns:p14="http://schemas.microsoft.com/office/powerpoint/2010/main" val="24065284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F52339-6C71-0943-B255-84EAA770868D}"/>
              </a:ext>
            </a:extLst>
          </p:cNvPr>
          <p:cNvSpPr>
            <a:spLocks noGrp="1"/>
          </p:cNvSpPr>
          <p:nvPr>
            <p:ph type="title"/>
          </p:nvPr>
        </p:nvSpPr>
        <p:spPr>
          <a:xfrm>
            <a:off x="720000" y="619200"/>
            <a:ext cx="10728322" cy="690616"/>
          </a:xfrm>
        </p:spPr>
        <p:txBody>
          <a:bodyPr/>
          <a:lstStyle/>
          <a:p>
            <a:pPr algn="ctr"/>
            <a:r>
              <a:rPr lang="en-US" dirty="0"/>
              <a:t>Opposition Tactics of Quraysh</a:t>
            </a:r>
          </a:p>
        </p:txBody>
      </p:sp>
      <p:sp>
        <p:nvSpPr>
          <p:cNvPr id="3" name="Content Placeholder 2">
            <a:extLst>
              <a:ext uri="{FF2B5EF4-FFF2-40B4-BE49-F238E27FC236}">
                <a16:creationId xmlns:a16="http://schemas.microsoft.com/office/drawing/2014/main" id="{15526ED0-7AF3-354D-99E3-A057EBF6F8D9}"/>
              </a:ext>
            </a:extLst>
          </p:cNvPr>
          <p:cNvSpPr>
            <a:spLocks noGrp="1"/>
          </p:cNvSpPr>
          <p:nvPr>
            <p:ph idx="1"/>
          </p:nvPr>
        </p:nvSpPr>
        <p:spPr>
          <a:xfrm>
            <a:off x="720000" y="1309816"/>
            <a:ext cx="10728325" cy="4459159"/>
          </a:xfrm>
        </p:spPr>
        <p:txBody>
          <a:bodyPr>
            <a:normAutofit/>
          </a:bodyPr>
          <a:lstStyle/>
          <a:p>
            <a:r>
              <a:rPr lang="en-CA" sz="2400" dirty="0"/>
              <a:t>So Abu </a:t>
            </a:r>
            <a:r>
              <a:rPr lang="en-CA" sz="2400" dirty="0" err="1"/>
              <a:t>Jahal</a:t>
            </a:r>
            <a:r>
              <a:rPr lang="en-CA" sz="2400" dirty="0"/>
              <a:t> said, "Call him a magician." But again al-Walid ibn al-</a:t>
            </a:r>
            <a:r>
              <a:rPr lang="en-CA" sz="2400" dirty="0" err="1"/>
              <a:t>Mughira</a:t>
            </a:r>
            <a:r>
              <a:rPr lang="en-CA" sz="2400" dirty="0"/>
              <a:t> said, "He isn't a magician." Then he said, "Say he is a poet." But al-Walid ibn al-</a:t>
            </a:r>
            <a:r>
              <a:rPr lang="en-CA" sz="2400" dirty="0" err="1"/>
              <a:t>Mughira</a:t>
            </a:r>
            <a:r>
              <a:rPr lang="en-CA" sz="2400" dirty="0"/>
              <a:t> said, "By Allah, I am the best poet amongst you. And I am telling you that this is not the type of poetry that we are used to." So Abu </a:t>
            </a:r>
            <a:r>
              <a:rPr lang="en-CA" sz="2400" dirty="0" err="1"/>
              <a:t>Jahal</a:t>
            </a:r>
            <a:r>
              <a:rPr lang="en-CA" sz="2400" dirty="0"/>
              <a:t> then said, "You need to say something and we won't be satisfied with you until you say something." So al-Walid ibn al-</a:t>
            </a:r>
            <a:r>
              <a:rPr lang="en-CA" sz="2400" dirty="0" err="1"/>
              <a:t>Mughira</a:t>
            </a:r>
            <a:r>
              <a:rPr lang="en-CA" sz="2400" dirty="0"/>
              <a:t> said, "Leave me alone for a few days."</a:t>
            </a:r>
            <a:endParaRPr lang="en-US" sz="2400" dirty="0"/>
          </a:p>
        </p:txBody>
      </p:sp>
    </p:spTree>
    <p:extLst>
      <p:ext uri="{BB962C8B-B14F-4D97-AF65-F5344CB8AC3E}">
        <p14:creationId xmlns:p14="http://schemas.microsoft.com/office/powerpoint/2010/main" val="20731604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E1ED27-B6AF-C142-B017-81D5E7F7B46B}"/>
              </a:ext>
            </a:extLst>
          </p:cNvPr>
          <p:cNvSpPr>
            <a:spLocks noGrp="1"/>
          </p:cNvSpPr>
          <p:nvPr>
            <p:ph type="title"/>
          </p:nvPr>
        </p:nvSpPr>
        <p:spPr>
          <a:xfrm>
            <a:off x="720000" y="619200"/>
            <a:ext cx="10728322" cy="727686"/>
          </a:xfrm>
        </p:spPr>
        <p:txBody>
          <a:bodyPr/>
          <a:lstStyle/>
          <a:p>
            <a:pPr algn="ctr"/>
            <a:r>
              <a:rPr lang="en-US" dirty="0"/>
              <a:t>Opposition Tactics of Quraysh</a:t>
            </a:r>
          </a:p>
        </p:txBody>
      </p:sp>
      <p:sp>
        <p:nvSpPr>
          <p:cNvPr id="3" name="Content Placeholder 2">
            <a:extLst>
              <a:ext uri="{FF2B5EF4-FFF2-40B4-BE49-F238E27FC236}">
                <a16:creationId xmlns:a16="http://schemas.microsoft.com/office/drawing/2014/main" id="{70274B30-D333-1849-B6AC-B98C8433B562}"/>
              </a:ext>
            </a:extLst>
          </p:cNvPr>
          <p:cNvSpPr>
            <a:spLocks noGrp="1"/>
          </p:cNvSpPr>
          <p:nvPr>
            <p:ph idx="1"/>
          </p:nvPr>
        </p:nvSpPr>
        <p:spPr>
          <a:xfrm>
            <a:off x="720000" y="1346886"/>
            <a:ext cx="10728325" cy="4422089"/>
          </a:xfrm>
        </p:spPr>
        <p:txBody>
          <a:bodyPr/>
          <a:lstStyle/>
          <a:p>
            <a:r>
              <a:rPr lang="en-US" sz="2400" b="1" dirty="0"/>
              <a:t>1. Appeal To The Chief of Quraysh:</a:t>
            </a:r>
          </a:p>
          <a:p>
            <a:r>
              <a:rPr lang="en-CA" dirty="0"/>
              <a:t>When the Prophet started preaching, Quraysh went to Abu Talib, gently, and said, "O Abu Talib, this is your nephew cursing our idols, preaching a new message, surely you cannot let this happen?" </a:t>
            </a:r>
          </a:p>
          <a:p>
            <a:r>
              <a:rPr lang="en-CA" dirty="0"/>
              <a:t>Abu Talib did not want confrontation, he gave them some gentle words and let them go their away.</a:t>
            </a:r>
          </a:p>
          <a:p>
            <a:r>
              <a:rPr lang="en-CA" dirty="0"/>
              <a:t>As new people converted to Islam, they increased the pressure on Abu Talib.</a:t>
            </a:r>
          </a:p>
          <a:p>
            <a:r>
              <a:rPr lang="en-CA" dirty="0"/>
              <a:t>They accused the Prophet of cursing their idols and insulting their forefathers. </a:t>
            </a:r>
            <a:endParaRPr lang="en-US" dirty="0"/>
          </a:p>
        </p:txBody>
      </p:sp>
    </p:spTree>
    <p:extLst>
      <p:ext uri="{BB962C8B-B14F-4D97-AF65-F5344CB8AC3E}">
        <p14:creationId xmlns:p14="http://schemas.microsoft.com/office/powerpoint/2010/main" val="15541789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15FACF-A2DF-5443-A9F2-373BE1D2C7A7}"/>
              </a:ext>
            </a:extLst>
          </p:cNvPr>
          <p:cNvSpPr>
            <a:spLocks noGrp="1"/>
          </p:cNvSpPr>
          <p:nvPr>
            <p:ph type="title"/>
          </p:nvPr>
        </p:nvSpPr>
        <p:spPr>
          <a:xfrm>
            <a:off x="720000" y="619200"/>
            <a:ext cx="10728322" cy="962465"/>
          </a:xfrm>
        </p:spPr>
        <p:txBody>
          <a:bodyPr/>
          <a:lstStyle/>
          <a:p>
            <a:pPr algn="ctr"/>
            <a:r>
              <a:rPr lang="en-US" dirty="0"/>
              <a:t>Opposition Tactics of Quraysh</a:t>
            </a:r>
          </a:p>
        </p:txBody>
      </p:sp>
      <p:sp>
        <p:nvSpPr>
          <p:cNvPr id="3" name="Content Placeholder 2">
            <a:extLst>
              <a:ext uri="{FF2B5EF4-FFF2-40B4-BE49-F238E27FC236}">
                <a16:creationId xmlns:a16="http://schemas.microsoft.com/office/drawing/2014/main" id="{14949130-CFA4-AC4E-9990-14E0A0F56B25}"/>
              </a:ext>
            </a:extLst>
          </p:cNvPr>
          <p:cNvSpPr>
            <a:spLocks noGrp="1"/>
          </p:cNvSpPr>
          <p:nvPr>
            <p:ph idx="1"/>
          </p:nvPr>
        </p:nvSpPr>
        <p:spPr>
          <a:xfrm>
            <a:off x="720000" y="1581666"/>
            <a:ext cx="10728325" cy="4187310"/>
          </a:xfrm>
        </p:spPr>
        <p:txBody>
          <a:bodyPr>
            <a:normAutofit/>
          </a:bodyPr>
          <a:lstStyle/>
          <a:p>
            <a:r>
              <a:rPr lang="en-CA" sz="2400" dirty="0"/>
              <a:t>He began walking around in his house, thinking about what he is going to say. He is frowning. He is going about back and forth, until he comes across an idea. But before he could say it</a:t>
            </a:r>
            <a:r>
              <a:rPr lang="en-CA" sz="2400"/>
              <a:t>, God </a:t>
            </a:r>
            <a:r>
              <a:rPr lang="en-CA" sz="2400" dirty="0"/>
              <a:t>revealed in </a:t>
            </a:r>
            <a:r>
              <a:rPr lang="en-CA" sz="2400"/>
              <a:t>the Quran </a:t>
            </a:r>
            <a:r>
              <a:rPr lang="en-CA" sz="2400" dirty="0"/>
              <a:t>exactly what is happening in the privacy in his house, and the feelings in his heart, and the expressions in his face that nobody, not even his family knew.</a:t>
            </a:r>
            <a:endParaRPr lang="en-US" sz="2400" dirty="0"/>
          </a:p>
        </p:txBody>
      </p:sp>
    </p:spTree>
    <p:extLst>
      <p:ext uri="{BB962C8B-B14F-4D97-AF65-F5344CB8AC3E}">
        <p14:creationId xmlns:p14="http://schemas.microsoft.com/office/powerpoint/2010/main" val="19288286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EB64F2-9754-8147-83CE-F771A06FC47B}"/>
              </a:ext>
            </a:extLst>
          </p:cNvPr>
          <p:cNvSpPr>
            <a:spLocks noGrp="1"/>
          </p:cNvSpPr>
          <p:nvPr>
            <p:ph type="title"/>
          </p:nvPr>
        </p:nvSpPr>
        <p:spPr>
          <a:xfrm>
            <a:off x="720000" y="619200"/>
            <a:ext cx="10728322" cy="752400"/>
          </a:xfrm>
        </p:spPr>
        <p:txBody>
          <a:bodyPr/>
          <a:lstStyle/>
          <a:p>
            <a:pPr algn="ctr"/>
            <a:r>
              <a:rPr lang="en-US" dirty="0"/>
              <a:t>Opposition Tactics of Quraysh</a:t>
            </a:r>
          </a:p>
        </p:txBody>
      </p:sp>
      <p:sp>
        <p:nvSpPr>
          <p:cNvPr id="3" name="Content Placeholder 2">
            <a:extLst>
              <a:ext uri="{FF2B5EF4-FFF2-40B4-BE49-F238E27FC236}">
                <a16:creationId xmlns:a16="http://schemas.microsoft.com/office/drawing/2014/main" id="{06E2FF55-22A2-0749-BACE-ADB121D19945}"/>
              </a:ext>
            </a:extLst>
          </p:cNvPr>
          <p:cNvSpPr>
            <a:spLocks noGrp="1"/>
          </p:cNvSpPr>
          <p:nvPr>
            <p:ph idx="1"/>
          </p:nvPr>
        </p:nvSpPr>
        <p:spPr>
          <a:xfrm>
            <a:off x="720000" y="1371600"/>
            <a:ext cx="10728325" cy="4397375"/>
          </a:xfrm>
        </p:spPr>
        <p:txBody>
          <a:bodyPr/>
          <a:lstStyle/>
          <a:p>
            <a:pPr marL="0" indent="0" algn="ctr">
              <a:buNone/>
            </a:pPr>
            <a:r>
              <a:rPr lang="ar-AE" dirty="0"/>
              <a:t>ذَرْنِي وَمَنْ خَلَقْتُ وَحِيدًا وَجَعَلْتُ لَهُ مَالًا مَّمْدُودًا وَبَنِينَ شُهُودًا وَمَهَّدتُّ لَهُ تَمْهِيدًا ثُمَّ يَطْمَعُ أَنْ أَزِيدَ كَلَّا ۖ إِنَّهُ كَانَ لِآيَاتِنَا عَنِيدًا سَأُرْهِقُهُ صَعُودًا إِنَّهُ فَكَّرَ وَقَدَّرَ فَقُتِلَ كَيْفَ قَدَّرَ ثُمَّ قُتِلَ كَيْفَ قَدَّرَ ثُمَّ نَظَرَ ثُمَّ عَبَسَ وَبَسَرَ ثُمَّ أَدْبَرَ وَاسْتَكْبَرَ</a:t>
            </a:r>
          </a:p>
          <a:p>
            <a:pPr marL="0" indent="0" algn="ctr">
              <a:buNone/>
            </a:pPr>
            <a:r>
              <a:rPr lang="ar-AE" dirty="0"/>
              <a:t>فَقَالَ إِنْ هَٰذَا إِلَّا سِحْرٌ يُؤْثَرُ إِنْ هَٰذَا إِلَّا قَوْلُ الْبَشَرِ سَأُصْلِيهِ سَقَر</a:t>
            </a:r>
            <a:endParaRPr lang="en-US" dirty="0"/>
          </a:p>
          <a:p>
            <a:pPr marL="0" indent="0" algn="ctr">
              <a:buNone/>
            </a:pPr>
            <a:r>
              <a:rPr lang="en-US" dirty="0"/>
              <a:t>"Leave Me with the one I created alone. And to whom I granted extensive wealth. And children present [with him]. And spread [everything] before him, easing [his life]. Then he desires that I should add more. No! Indeed, he has been toward Our verses obstinate. I will cover him with arduous torment. Indeed, he thought and deliberated. So may he be destroyed [for] how he deliberated. Then may he be destroyed [for] how he deliberated. Then he considered [again]; Then he frowned and scowled; Then he turned back and was arrogant And said, "This is not but magic imitated [from others]. This is not but the word of a human being." I will drive him into </a:t>
            </a:r>
            <a:r>
              <a:rPr lang="en-US" dirty="0" err="1"/>
              <a:t>Saqar</a:t>
            </a:r>
            <a:r>
              <a:rPr lang="en-US" dirty="0"/>
              <a:t>.” Quran 109:1-6</a:t>
            </a:r>
          </a:p>
        </p:txBody>
      </p:sp>
    </p:spTree>
    <p:extLst>
      <p:ext uri="{BB962C8B-B14F-4D97-AF65-F5344CB8AC3E}">
        <p14:creationId xmlns:p14="http://schemas.microsoft.com/office/powerpoint/2010/main" val="32734051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78899F-2B87-8544-AD66-AF90DB115955}"/>
              </a:ext>
            </a:extLst>
          </p:cNvPr>
          <p:cNvSpPr>
            <a:spLocks noGrp="1"/>
          </p:cNvSpPr>
          <p:nvPr>
            <p:ph type="title"/>
          </p:nvPr>
        </p:nvSpPr>
        <p:spPr>
          <a:xfrm>
            <a:off x="720000" y="619200"/>
            <a:ext cx="10728322" cy="641189"/>
          </a:xfrm>
        </p:spPr>
        <p:txBody>
          <a:bodyPr/>
          <a:lstStyle/>
          <a:p>
            <a:pPr algn="ctr"/>
            <a:r>
              <a:rPr lang="en-US" dirty="0"/>
              <a:t>Opposition Tactics of Quraysh</a:t>
            </a:r>
          </a:p>
        </p:txBody>
      </p:sp>
      <p:sp>
        <p:nvSpPr>
          <p:cNvPr id="3" name="Content Placeholder 2">
            <a:extLst>
              <a:ext uri="{FF2B5EF4-FFF2-40B4-BE49-F238E27FC236}">
                <a16:creationId xmlns:a16="http://schemas.microsoft.com/office/drawing/2014/main" id="{BDBD1775-74F6-E549-AF09-4A1A5B663A83}"/>
              </a:ext>
            </a:extLst>
          </p:cNvPr>
          <p:cNvSpPr>
            <a:spLocks noGrp="1"/>
          </p:cNvSpPr>
          <p:nvPr>
            <p:ph idx="1"/>
          </p:nvPr>
        </p:nvSpPr>
        <p:spPr>
          <a:xfrm>
            <a:off x="720000" y="1260390"/>
            <a:ext cx="10728325" cy="4508586"/>
          </a:xfrm>
        </p:spPr>
        <p:txBody>
          <a:bodyPr>
            <a:normAutofit/>
          </a:bodyPr>
          <a:lstStyle/>
          <a:p>
            <a:r>
              <a:rPr lang="en-US" b="1" dirty="0"/>
              <a:t>6. Demanding a Miracle </a:t>
            </a:r>
          </a:p>
          <a:p>
            <a:pPr marL="0" indent="0" algn="ctr">
              <a:buNone/>
            </a:pPr>
            <a:r>
              <a:rPr lang="ar-AE" b="1" dirty="0"/>
              <a:t>وَقَالُواْ لَن نُّؤْمِنَ لَكَ حَتَّى تَفْجُرَ لَنَا مِنَ الأَرْضِ يَنبُوعًا أَوْ تَكُونَ لَكَ جَنَّةٌ مِّن نَّخِيلٍ وَعِنَبٍ فَتُفَجِّرَ الأَنْهَارَ خِلالَهَا تَفْجِيرًا أَوْ تُسْقِطَ السَّمَاء كَمَا زَعَمْتَ عَلَيْنَا كِسَفًا أَوْ تَأْتِيَ بِاللّهِ وَالْمَلآئِكَةِ قَبِيلاً أَوْ يَكُونَ لَكَ بَيْتٌ مِّن زُخْرُفٍ أَوْ تَرْقَى فِي السَّمَاء وَلَن نُّؤْمِنَ لِرُقِيِّكَ حَتَّى تُنَزِّلَ عَلَيْنَا كِتَابًا نَّقْرَؤُهُ قُلْ سُبْحَانَ رَبِّي هَلْ كُنتُ إَلاَّ بَشَرًا رَّسُولاً</a:t>
            </a:r>
            <a:endParaRPr lang="en-US" b="1" dirty="0"/>
          </a:p>
          <a:p>
            <a:pPr marL="0" indent="0" algn="ctr">
              <a:buNone/>
            </a:pPr>
            <a:r>
              <a:rPr lang="en-CA" dirty="0"/>
              <a:t>"And they say, 'We will not believe you until you break open for us from the ground a </a:t>
            </a:r>
            <a:r>
              <a:rPr lang="en-CA" dirty="0" err="1"/>
              <a:t>spring.Or</a:t>
            </a:r>
            <a:r>
              <a:rPr lang="en-CA" dirty="0"/>
              <a:t> [until] you have a garden of palm trees and grapes and make rivers gush forth within them in force [and abundance].Or you make the heaven fall upon us in fragments as you have claimed or you bring God and the angels before [us]. Or you have a house of gold or you ascend into the sky. And [even then], we will not believe in your ascension until you bring down to us a book we may read.' Say, 'Exalted is my Lord! Was I ever but a human messenger?” Quran 17:90-93</a:t>
            </a:r>
            <a:endParaRPr lang="ar-AE" b="1" dirty="0"/>
          </a:p>
          <a:p>
            <a:pPr marL="0" indent="0" algn="ctr">
              <a:buNone/>
            </a:pPr>
            <a:endParaRPr lang="en-US" b="1" dirty="0"/>
          </a:p>
        </p:txBody>
      </p:sp>
    </p:spTree>
    <p:extLst>
      <p:ext uri="{BB962C8B-B14F-4D97-AF65-F5344CB8AC3E}">
        <p14:creationId xmlns:p14="http://schemas.microsoft.com/office/powerpoint/2010/main" val="32361189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FA486-9251-0947-A72F-B9283E86F1B9}"/>
              </a:ext>
            </a:extLst>
          </p:cNvPr>
          <p:cNvSpPr>
            <a:spLocks noGrp="1"/>
          </p:cNvSpPr>
          <p:nvPr>
            <p:ph type="title"/>
          </p:nvPr>
        </p:nvSpPr>
        <p:spPr>
          <a:xfrm>
            <a:off x="720000" y="619200"/>
            <a:ext cx="10728322" cy="690616"/>
          </a:xfrm>
        </p:spPr>
        <p:txBody>
          <a:bodyPr/>
          <a:lstStyle/>
          <a:p>
            <a:pPr algn="ctr"/>
            <a:r>
              <a:rPr lang="en-US" dirty="0"/>
              <a:t>Opposition Tactics of Quraysh</a:t>
            </a:r>
          </a:p>
        </p:txBody>
      </p:sp>
      <p:sp>
        <p:nvSpPr>
          <p:cNvPr id="3" name="Content Placeholder 2">
            <a:extLst>
              <a:ext uri="{FF2B5EF4-FFF2-40B4-BE49-F238E27FC236}">
                <a16:creationId xmlns:a16="http://schemas.microsoft.com/office/drawing/2014/main" id="{588BBBFE-6494-B345-A9B6-F41A46F473A4}"/>
              </a:ext>
            </a:extLst>
          </p:cNvPr>
          <p:cNvSpPr>
            <a:spLocks noGrp="1"/>
          </p:cNvSpPr>
          <p:nvPr>
            <p:ph idx="1"/>
          </p:nvPr>
        </p:nvSpPr>
        <p:spPr>
          <a:xfrm>
            <a:off x="720000" y="1309816"/>
            <a:ext cx="10728325" cy="4459159"/>
          </a:xfrm>
        </p:spPr>
        <p:txBody>
          <a:bodyPr>
            <a:normAutofit/>
          </a:bodyPr>
          <a:lstStyle/>
          <a:p>
            <a:r>
              <a:rPr lang="en-US" sz="2400" b="1" dirty="0"/>
              <a:t>7. A </a:t>
            </a:r>
            <a:r>
              <a:rPr lang="en-US" sz="2400" b="1" dirty="0" err="1"/>
              <a:t>Comprimise</a:t>
            </a:r>
            <a:r>
              <a:rPr lang="en-US" sz="2400" b="1" dirty="0"/>
              <a:t> </a:t>
            </a:r>
          </a:p>
          <a:p>
            <a:r>
              <a:rPr lang="en-CA" sz="2400" dirty="0"/>
              <a:t>Negotiations directly with the Prophet. </a:t>
            </a:r>
            <a:r>
              <a:rPr lang="en-CA" sz="2400" dirty="0" err="1"/>
              <a:t>Saying,"Let's</a:t>
            </a:r>
            <a:r>
              <a:rPr lang="en-CA" sz="2400" dirty="0"/>
              <a:t> reach a compromise. One day we'll all be Muslim, the next day we'll all worship our gods (idols)." This is the compromise they wanted. But of course there is no compromise in monotheism</a:t>
            </a:r>
          </a:p>
          <a:p>
            <a:r>
              <a:rPr lang="en-CA" sz="2400" dirty="0"/>
              <a:t>God revealed Surah al-</a:t>
            </a:r>
            <a:r>
              <a:rPr lang="en-CA" sz="2400" dirty="0" err="1"/>
              <a:t>Kafirun</a:t>
            </a:r>
            <a:r>
              <a:rPr lang="en-CA" sz="2400" dirty="0"/>
              <a:t>:</a:t>
            </a:r>
            <a:endParaRPr lang="en-US" sz="2400" dirty="0"/>
          </a:p>
        </p:txBody>
      </p:sp>
    </p:spTree>
    <p:extLst>
      <p:ext uri="{BB962C8B-B14F-4D97-AF65-F5344CB8AC3E}">
        <p14:creationId xmlns:p14="http://schemas.microsoft.com/office/powerpoint/2010/main" val="15460280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BD739-58DA-1444-9C4D-0F9B75356BD3}"/>
              </a:ext>
            </a:extLst>
          </p:cNvPr>
          <p:cNvSpPr>
            <a:spLocks noGrp="1"/>
          </p:cNvSpPr>
          <p:nvPr>
            <p:ph type="title"/>
          </p:nvPr>
        </p:nvSpPr>
        <p:spPr>
          <a:xfrm>
            <a:off x="720000" y="619200"/>
            <a:ext cx="10728322" cy="764757"/>
          </a:xfrm>
        </p:spPr>
        <p:txBody>
          <a:bodyPr/>
          <a:lstStyle/>
          <a:p>
            <a:pPr algn="ctr"/>
            <a:r>
              <a:rPr lang="en-US" dirty="0"/>
              <a:t>Opposition Tactics of Quraysh</a:t>
            </a:r>
          </a:p>
        </p:txBody>
      </p:sp>
      <p:sp>
        <p:nvSpPr>
          <p:cNvPr id="3" name="Content Placeholder 2">
            <a:extLst>
              <a:ext uri="{FF2B5EF4-FFF2-40B4-BE49-F238E27FC236}">
                <a16:creationId xmlns:a16="http://schemas.microsoft.com/office/drawing/2014/main" id="{CC2B7932-5B4A-6F4B-B802-E8903BDAC3F4}"/>
              </a:ext>
            </a:extLst>
          </p:cNvPr>
          <p:cNvSpPr>
            <a:spLocks noGrp="1"/>
          </p:cNvSpPr>
          <p:nvPr>
            <p:ph idx="1"/>
          </p:nvPr>
        </p:nvSpPr>
        <p:spPr>
          <a:xfrm>
            <a:off x="720000" y="1470454"/>
            <a:ext cx="10728325" cy="4298521"/>
          </a:xfrm>
        </p:spPr>
        <p:txBody>
          <a:bodyPr/>
          <a:lstStyle/>
          <a:p>
            <a:endParaRPr lang="en-US" dirty="0"/>
          </a:p>
        </p:txBody>
      </p:sp>
    </p:spTree>
    <p:extLst>
      <p:ext uri="{BB962C8B-B14F-4D97-AF65-F5344CB8AC3E}">
        <p14:creationId xmlns:p14="http://schemas.microsoft.com/office/powerpoint/2010/main" val="1679891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B28EB9-3BBD-0B44-BEA6-E73708605B68}"/>
              </a:ext>
            </a:extLst>
          </p:cNvPr>
          <p:cNvSpPr>
            <a:spLocks noGrp="1"/>
          </p:cNvSpPr>
          <p:nvPr>
            <p:ph type="title"/>
          </p:nvPr>
        </p:nvSpPr>
        <p:spPr>
          <a:xfrm>
            <a:off x="720000" y="619200"/>
            <a:ext cx="10728322" cy="678259"/>
          </a:xfrm>
        </p:spPr>
        <p:txBody>
          <a:bodyPr/>
          <a:lstStyle/>
          <a:p>
            <a:pPr algn="ctr"/>
            <a:r>
              <a:rPr lang="en-US" dirty="0"/>
              <a:t>Opposition Tactics of Quraysh</a:t>
            </a:r>
          </a:p>
        </p:txBody>
      </p:sp>
      <p:sp>
        <p:nvSpPr>
          <p:cNvPr id="3" name="Content Placeholder 2">
            <a:extLst>
              <a:ext uri="{FF2B5EF4-FFF2-40B4-BE49-F238E27FC236}">
                <a16:creationId xmlns:a16="http://schemas.microsoft.com/office/drawing/2014/main" id="{782581D1-0137-D24D-B1A4-26973BFEA033}"/>
              </a:ext>
            </a:extLst>
          </p:cNvPr>
          <p:cNvSpPr>
            <a:spLocks noGrp="1"/>
          </p:cNvSpPr>
          <p:nvPr>
            <p:ph idx="1"/>
          </p:nvPr>
        </p:nvSpPr>
        <p:spPr>
          <a:xfrm>
            <a:off x="720000" y="1297460"/>
            <a:ext cx="10728325" cy="4471516"/>
          </a:xfrm>
        </p:spPr>
        <p:txBody>
          <a:bodyPr>
            <a:normAutofit/>
          </a:bodyPr>
          <a:lstStyle/>
          <a:p>
            <a:pPr marL="0" indent="0" algn="ctr">
              <a:buNone/>
            </a:pPr>
            <a:r>
              <a:rPr lang="ar-AE" sz="2400" b="1" dirty="0"/>
              <a:t>وَلاَ تَسُبُّواْ الَّذِينَ يَدْعُونَ مِن دُونِ اللّهِ فَيَسُبُّواْ اللّهَ عَدْوًا بِغَيْرِ عِلْمٍ</a:t>
            </a:r>
            <a:endParaRPr lang="en-CA" sz="2400" b="1" dirty="0"/>
          </a:p>
          <a:p>
            <a:pPr marL="0" indent="0" algn="ctr">
              <a:buNone/>
            </a:pPr>
            <a:r>
              <a:rPr lang="en-CA" sz="2400" dirty="0"/>
              <a:t>And do not insult those they invoke other than God , lest they insult God in enmity without knowledge…” Quran 6:108</a:t>
            </a:r>
            <a:endParaRPr lang="en-CA" sz="2400" b="1" dirty="0"/>
          </a:p>
          <a:p>
            <a:r>
              <a:rPr lang="en-CA" sz="2400" dirty="0"/>
              <a:t>Quraysh even went so far as to offer Muhammad money, women and even kingship over Arabia provided that he discontinuous his preaching. </a:t>
            </a:r>
          </a:p>
          <a:p>
            <a:r>
              <a:rPr lang="en-CA" sz="2400" dirty="0"/>
              <a:t>Abu Talib summons his nephew and conveys the grievances of Quraysh as well as the bribe offers.</a:t>
            </a:r>
            <a:endParaRPr lang="en-US" sz="2400" dirty="0"/>
          </a:p>
        </p:txBody>
      </p:sp>
    </p:spTree>
    <p:extLst>
      <p:ext uri="{BB962C8B-B14F-4D97-AF65-F5344CB8AC3E}">
        <p14:creationId xmlns:p14="http://schemas.microsoft.com/office/powerpoint/2010/main" val="37132743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B8F07B-433D-AB47-BC33-F2F44F748855}"/>
              </a:ext>
            </a:extLst>
          </p:cNvPr>
          <p:cNvSpPr>
            <a:spLocks noGrp="1"/>
          </p:cNvSpPr>
          <p:nvPr>
            <p:ph type="title"/>
          </p:nvPr>
        </p:nvSpPr>
        <p:spPr>
          <a:xfrm>
            <a:off x="720000" y="619200"/>
            <a:ext cx="10728322" cy="690616"/>
          </a:xfrm>
        </p:spPr>
        <p:txBody>
          <a:bodyPr/>
          <a:lstStyle/>
          <a:p>
            <a:pPr algn="ctr"/>
            <a:r>
              <a:rPr lang="en-US" dirty="0"/>
              <a:t>Opposition Tactics of Quraysh</a:t>
            </a:r>
          </a:p>
        </p:txBody>
      </p:sp>
      <p:sp>
        <p:nvSpPr>
          <p:cNvPr id="3" name="Content Placeholder 2">
            <a:extLst>
              <a:ext uri="{FF2B5EF4-FFF2-40B4-BE49-F238E27FC236}">
                <a16:creationId xmlns:a16="http://schemas.microsoft.com/office/drawing/2014/main" id="{585CB9F1-E2FB-AC43-A833-270D5B7F2C78}"/>
              </a:ext>
            </a:extLst>
          </p:cNvPr>
          <p:cNvSpPr>
            <a:spLocks noGrp="1"/>
          </p:cNvSpPr>
          <p:nvPr>
            <p:ph idx="1"/>
          </p:nvPr>
        </p:nvSpPr>
        <p:spPr>
          <a:xfrm>
            <a:off x="720000" y="1309816"/>
            <a:ext cx="10728325" cy="4459159"/>
          </a:xfrm>
        </p:spPr>
        <p:txBody>
          <a:bodyPr>
            <a:normAutofit/>
          </a:bodyPr>
          <a:lstStyle/>
          <a:p>
            <a:pPr marL="0" indent="0" algn="ctr">
              <a:buNone/>
            </a:pPr>
            <a:r>
              <a:rPr lang="ar-AE" sz="2400" dirty="0"/>
              <a:t> يا عمّ، والله لو وضعوا الشمس في يمينى والقمر في يساري على أن أترك هذا الأمر حتى يظهره الله، أو أهلك فيه ما تركته.</a:t>
            </a:r>
            <a:endParaRPr lang="en-US" sz="2400" dirty="0"/>
          </a:p>
          <a:p>
            <a:pPr marL="0" indent="0" algn="ctr">
              <a:buNone/>
            </a:pPr>
            <a:r>
              <a:rPr lang="en-US" sz="2400" dirty="0"/>
              <a:t>“</a:t>
            </a:r>
            <a:r>
              <a:rPr lang="en-CA" sz="2400" dirty="0"/>
              <a:t>O my uncle, I swear by God, if they were to place the sun in my right hand, and the moon in my left hand, I cannot give up this message until I succeed in what I am doing or I die a death in this path preaching what I am preaching."</a:t>
            </a:r>
            <a:endParaRPr lang="en-US" sz="2400" dirty="0"/>
          </a:p>
        </p:txBody>
      </p:sp>
    </p:spTree>
    <p:extLst>
      <p:ext uri="{BB962C8B-B14F-4D97-AF65-F5344CB8AC3E}">
        <p14:creationId xmlns:p14="http://schemas.microsoft.com/office/powerpoint/2010/main" val="26131501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3250EB-B8C3-6640-AE11-E16829A509D9}"/>
              </a:ext>
            </a:extLst>
          </p:cNvPr>
          <p:cNvSpPr>
            <a:spLocks noGrp="1"/>
          </p:cNvSpPr>
          <p:nvPr>
            <p:ph type="title"/>
          </p:nvPr>
        </p:nvSpPr>
        <p:spPr>
          <a:xfrm>
            <a:off x="720000" y="619200"/>
            <a:ext cx="10728322" cy="690616"/>
          </a:xfrm>
        </p:spPr>
        <p:txBody>
          <a:bodyPr/>
          <a:lstStyle/>
          <a:p>
            <a:pPr algn="ctr"/>
            <a:r>
              <a:rPr lang="en-US" dirty="0"/>
              <a:t>Opposition Tactics of Quraysh</a:t>
            </a:r>
          </a:p>
        </p:txBody>
      </p:sp>
      <p:sp>
        <p:nvSpPr>
          <p:cNvPr id="3" name="Content Placeholder 2">
            <a:extLst>
              <a:ext uri="{FF2B5EF4-FFF2-40B4-BE49-F238E27FC236}">
                <a16:creationId xmlns:a16="http://schemas.microsoft.com/office/drawing/2014/main" id="{0AC38E87-EAC4-544D-8CE9-0F927C1408D2}"/>
              </a:ext>
            </a:extLst>
          </p:cNvPr>
          <p:cNvSpPr>
            <a:spLocks noGrp="1"/>
          </p:cNvSpPr>
          <p:nvPr>
            <p:ph idx="1"/>
          </p:nvPr>
        </p:nvSpPr>
        <p:spPr>
          <a:xfrm>
            <a:off x="720000" y="1408670"/>
            <a:ext cx="10728325" cy="4360305"/>
          </a:xfrm>
        </p:spPr>
        <p:txBody>
          <a:bodyPr/>
          <a:lstStyle/>
          <a:p>
            <a:r>
              <a:rPr lang="en-US" sz="2400" dirty="0"/>
              <a:t>Abu Talib replies:</a:t>
            </a:r>
          </a:p>
          <a:p>
            <a:pPr marL="0" indent="0" algn="ctr">
              <a:buNone/>
            </a:pPr>
            <a:r>
              <a:rPr lang="ar-AE" sz="2400" dirty="0"/>
              <a:t> اذهب يا بن أخي، فقل ما أحببت، فوالله لا أسلمك لشيء أبدًا</a:t>
            </a:r>
            <a:endParaRPr lang="en-US" sz="2400" dirty="0"/>
          </a:p>
          <a:p>
            <a:pPr marL="0" indent="0" algn="ctr">
              <a:buNone/>
            </a:pPr>
            <a:r>
              <a:rPr lang="en-US" sz="2400" dirty="0"/>
              <a:t>“Go forth, O my nephew and speak what you wish. I swear by God will never surrender you to anyone ever.”</a:t>
            </a:r>
          </a:p>
        </p:txBody>
      </p:sp>
    </p:spTree>
    <p:extLst>
      <p:ext uri="{BB962C8B-B14F-4D97-AF65-F5344CB8AC3E}">
        <p14:creationId xmlns:p14="http://schemas.microsoft.com/office/powerpoint/2010/main" val="974596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DF730D-1414-D54C-A856-4EAE704B66BD}"/>
              </a:ext>
            </a:extLst>
          </p:cNvPr>
          <p:cNvSpPr>
            <a:spLocks noGrp="1"/>
          </p:cNvSpPr>
          <p:nvPr>
            <p:ph type="title"/>
          </p:nvPr>
        </p:nvSpPr>
        <p:spPr>
          <a:xfrm>
            <a:off x="720000" y="619200"/>
            <a:ext cx="10728322" cy="740043"/>
          </a:xfrm>
        </p:spPr>
        <p:txBody>
          <a:bodyPr/>
          <a:lstStyle/>
          <a:p>
            <a:pPr algn="ctr"/>
            <a:r>
              <a:rPr lang="en-US" dirty="0"/>
              <a:t>Opposition Tactics of Quraysh</a:t>
            </a:r>
          </a:p>
        </p:txBody>
      </p:sp>
      <p:sp>
        <p:nvSpPr>
          <p:cNvPr id="3" name="Content Placeholder 2">
            <a:extLst>
              <a:ext uri="{FF2B5EF4-FFF2-40B4-BE49-F238E27FC236}">
                <a16:creationId xmlns:a16="http://schemas.microsoft.com/office/drawing/2014/main" id="{6309492A-DB7A-264A-BE95-D0D636D9A081}"/>
              </a:ext>
            </a:extLst>
          </p:cNvPr>
          <p:cNvSpPr>
            <a:spLocks noGrp="1"/>
          </p:cNvSpPr>
          <p:nvPr>
            <p:ph idx="1"/>
          </p:nvPr>
        </p:nvSpPr>
        <p:spPr>
          <a:xfrm>
            <a:off x="720000" y="1359244"/>
            <a:ext cx="10728325" cy="4409732"/>
          </a:xfrm>
        </p:spPr>
        <p:txBody>
          <a:bodyPr>
            <a:normAutofit/>
          </a:bodyPr>
          <a:lstStyle/>
          <a:p>
            <a:r>
              <a:rPr lang="en-US" sz="2400" b="1" dirty="0"/>
              <a:t>2. A Treacherous Offer</a:t>
            </a:r>
          </a:p>
          <a:p>
            <a:pPr marL="0" indent="0" algn="ctr">
              <a:buNone/>
            </a:pPr>
            <a:r>
              <a:rPr lang="ar-AE" sz="2400" dirty="0"/>
              <a:t>يا أبا طالب هذا عمارة بن الوليد أبهى فتى في قريش وأجمله فخذه إليك. فاتخذه ولدا فهو لك، وسلم لنا هذا ابن أخيك الذي قد خالف دينك ودين آبائك، وفرق جماعة قومك لنقتله فإنما هو رجل برجل،</a:t>
            </a:r>
            <a:endParaRPr lang="en-US" sz="2400" dirty="0"/>
          </a:p>
          <a:p>
            <a:pPr marL="0" indent="0" algn="ctr">
              <a:buNone/>
            </a:pPr>
            <a:r>
              <a:rPr lang="en-US" sz="2400" dirty="0"/>
              <a:t>“O Abu Talib, this is </a:t>
            </a:r>
            <a:r>
              <a:rPr lang="en-US" sz="2400" dirty="0" err="1"/>
              <a:t>Umarah</a:t>
            </a:r>
            <a:r>
              <a:rPr lang="en-US" sz="2400" dirty="0"/>
              <a:t> ibn Al-Waleed, the most noble and most handsome youth of Quraysh. Take him and adopt him as a son and surrender to us this nephew of yours who has opposed your religion and the religion of your forefathers…”</a:t>
            </a:r>
          </a:p>
        </p:txBody>
      </p:sp>
    </p:spTree>
    <p:extLst>
      <p:ext uri="{BB962C8B-B14F-4D97-AF65-F5344CB8AC3E}">
        <p14:creationId xmlns:p14="http://schemas.microsoft.com/office/powerpoint/2010/main" val="37567561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BD6BF0-287B-204D-BD7F-BB8C814A8CFC}"/>
              </a:ext>
            </a:extLst>
          </p:cNvPr>
          <p:cNvSpPr>
            <a:spLocks noGrp="1"/>
          </p:cNvSpPr>
          <p:nvPr>
            <p:ph type="title"/>
          </p:nvPr>
        </p:nvSpPr>
        <p:spPr>
          <a:xfrm>
            <a:off x="720000" y="619200"/>
            <a:ext cx="10728322" cy="777114"/>
          </a:xfrm>
        </p:spPr>
        <p:txBody>
          <a:bodyPr/>
          <a:lstStyle/>
          <a:p>
            <a:pPr algn="ctr"/>
            <a:r>
              <a:rPr lang="en-US" dirty="0"/>
              <a:t>Opposition Tactics of Quraysh</a:t>
            </a:r>
          </a:p>
        </p:txBody>
      </p:sp>
      <p:sp>
        <p:nvSpPr>
          <p:cNvPr id="3" name="Content Placeholder 2">
            <a:extLst>
              <a:ext uri="{FF2B5EF4-FFF2-40B4-BE49-F238E27FC236}">
                <a16:creationId xmlns:a16="http://schemas.microsoft.com/office/drawing/2014/main" id="{5E2D2A2A-A14C-534E-BCAC-737789427D76}"/>
              </a:ext>
            </a:extLst>
          </p:cNvPr>
          <p:cNvSpPr>
            <a:spLocks noGrp="1"/>
          </p:cNvSpPr>
          <p:nvPr>
            <p:ph idx="1"/>
          </p:nvPr>
        </p:nvSpPr>
        <p:spPr>
          <a:xfrm>
            <a:off x="720000" y="1396314"/>
            <a:ext cx="10728325" cy="4372661"/>
          </a:xfrm>
        </p:spPr>
        <p:txBody>
          <a:bodyPr>
            <a:normAutofit/>
          </a:bodyPr>
          <a:lstStyle/>
          <a:p>
            <a:pPr marL="0" indent="0" algn="ctr">
              <a:buNone/>
            </a:pPr>
            <a:r>
              <a:rPr lang="ar-AE" sz="2400" dirty="0"/>
              <a:t>فقال أبو طالب: والله ما أنصفتموني، تعطوني ابنكم أغذوه لكم وأعطيكم ابني تقتلونه؟ هذا والله ما يكون أبدا</a:t>
            </a:r>
            <a:endParaRPr lang="en-US" sz="2400" dirty="0"/>
          </a:p>
          <a:p>
            <a:pPr marL="0" indent="0" algn="ctr">
              <a:buNone/>
            </a:pPr>
            <a:r>
              <a:rPr lang="en-US" sz="2400" dirty="0"/>
              <a:t>“Abu Talib angrily retorted: My God you are unjust to me. You give me your son so I can feed him for you and I give you my son so you can kill him?! By God this will never happen!</a:t>
            </a:r>
          </a:p>
        </p:txBody>
      </p:sp>
    </p:spTree>
    <p:extLst>
      <p:ext uri="{BB962C8B-B14F-4D97-AF65-F5344CB8AC3E}">
        <p14:creationId xmlns:p14="http://schemas.microsoft.com/office/powerpoint/2010/main" val="3477644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813083-151D-6246-B2C7-4918309E6095}"/>
              </a:ext>
            </a:extLst>
          </p:cNvPr>
          <p:cNvSpPr>
            <a:spLocks noGrp="1"/>
          </p:cNvSpPr>
          <p:nvPr>
            <p:ph type="title"/>
          </p:nvPr>
        </p:nvSpPr>
        <p:spPr>
          <a:xfrm>
            <a:off x="720000" y="619200"/>
            <a:ext cx="10728322" cy="826541"/>
          </a:xfrm>
        </p:spPr>
        <p:txBody>
          <a:bodyPr/>
          <a:lstStyle/>
          <a:p>
            <a:pPr algn="ctr"/>
            <a:r>
              <a:rPr lang="en-US" dirty="0"/>
              <a:t>Opposition Tactics of Quraysh</a:t>
            </a:r>
          </a:p>
        </p:txBody>
      </p:sp>
      <p:sp>
        <p:nvSpPr>
          <p:cNvPr id="3" name="Content Placeholder 2">
            <a:extLst>
              <a:ext uri="{FF2B5EF4-FFF2-40B4-BE49-F238E27FC236}">
                <a16:creationId xmlns:a16="http://schemas.microsoft.com/office/drawing/2014/main" id="{D555D655-375D-574A-BB3B-0B5E5F393D99}"/>
              </a:ext>
            </a:extLst>
          </p:cNvPr>
          <p:cNvSpPr>
            <a:spLocks noGrp="1"/>
          </p:cNvSpPr>
          <p:nvPr>
            <p:ph idx="1"/>
          </p:nvPr>
        </p:nvSpPr>
        <p:spPr>
          <a:xfrm>
            <a:off x="720000" y="1445742"/>
            <a:ext cx="10728325" cy="4323234"/>
          </a:xfrm>
        </p:spPr>
        <p:txBody>
          <a:bodyPr>
            <a:normAutofit/>
          </a:bodyPr>
          <a:lstStyle/>
          <a:p>
            <a:pPr marL="0" indent="0" algn="ctr">
              <a:buNone/>
            </a:pPr>
            <a:r>
              <a:rPr lang="ar-AE" sz="2400" dirty="0"/>
              <a:t> فقال له المطعم بن عدي بن نوفل وكان صديقا مصافيا والله يا أبا طالب ما أراك تريد أن تقبل من قومك شيئا،</a:t>
            </a:r>
            <a:endParaRPr lang="en-US" sz="2400" dirty="0"/>
          </a:p>
          <a:p>
            <a:pPr marL="0" indent="0" algn="ctr">
              <a:buNone/>
            </a:pPr>
            <a:r>
              <a:rPr lang="en-US" sz="2400" dirty="0"/>
              <a:t>“</a:t>
            </a:r>
            <a:r>
              <a:rPr lang="en-US" sz="2400" dirty="0" err="1"/>
              <a:t>Mut’im</a:t>
            </a:r>
            <a:r>
              <a:rPr lang="en-US" sz="2400" dirty="0"/>
              <a:t> ibn Uday, who was a friend of Abu Talib, said: “O Abu Talib, it seems that you are unwilling to accept any offer your people are making to you…”</a:t>
            </a:r>
          </a:p>
          <a:p>
            <a:r>
              <a:rPr lang="en-CA" sz="2400" dirty="0"/>
              <a:t> </a:t>
            </a:r>
            <a:r>
              <a:rPr lang="en-CA" sz="2400" dirty="0" err="1"/>
              <a:t>Mut'im</a:t>
            </a:r>
            <a:r>
              <a:rPr lang="en-CA" sz="2400" dirty="0"/>
              <a:t> ibn Adi is the senior most person in all of Makkah. He was the one that prevented the bloodshed in the </a:t>
            </a:r>
            <a:r>
              <a:rPr lang="en-CA" sz="2400" dirty="0" err="1"/>
              <a:t>Ka'bah</a:t>
            </a:r>
            <a:r>
              <a:rPr lang="en-CA" sz="2400" dirty="0"/>
              <a:t> by suggesting the solution to the Black Stone (i.e. whoever walks in first). This is the least hostile person that has the most sense.</a:t>
            </a:r>
            <a:endParaRPr lang="en-US" sz="2400" dirty="0"/>
          </a:p>
        </p:txBody>
      </p:sp>
    </p:spTree>
    <p:extLst>
      <p:ext uri="{BB962C8B-B14F-4D97-AF65-F5344CB8AC3E}">
        <p14:creationId xmlns:p14="http://schemas.microsoft.com/office/powerpoint/2010/main" val="37018591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2CFAD4-52FB-8F46-8EF6-8A5210BA23AD}"/>
              </a:ext>
            </a:extLst>
          </p:cNvPr>
          <p:cNvSpPr>
            <a:spLocks noGrp="1"/>
          </p:cNvSpPr>
          <p:nvPr>
            <p:ph type="title"/>
          </p:nvPr>
        </p:nvSpPr>
        <p:spPr>
          <a:xfrm>
            <a:off x="720000" y="619200"/>
            <a:ext cx="10728322" cy="616476"/>
          </a:xfrm>
        </p:spPr>
        <p:txBody>
          <a:bodyPr/>
          <a:lstStyle/>
          <a:p>
            <a:pPr algn="ctr"/>
            <a:r>
              <a:rPr lang="en-US" dirty="0"/>
              <a:t>Opposition Tactics of Quraysh</a:t>
            </a:r>
          </a:p>
        </p:txBody>
      </p:sp>
      <p:sp>
        <p:nvSpPr>
          <p:cNvPr id="3" name="Content Placeholder 2">
            <a:extLst>
              <a:ext uri="{FF2B5EF4-FFF2-40B4-BE49-F238E27FC236}">
                <a16:creationId xmlns:a16="http://schemas.microsoft.com/office/drawing/2014/main" id="{296F6CD4-EB88-0148-837B-1B1A6382173C}"/>
              </a:ext>
            </a:extLst>
          </p:cNvPr>
          <p:cNvSpPr>
            <a:spLocks noGrp="1"/>
          </p:cNvSpPr>
          <p:nvPr>
            <p:ph idx="1"/>
          </p:nvPr>
        </p:nvSpPr>
        <p:spPr>
          <a:xfrm>
            <a:off x="720000" y="1235676"/>
            <a:ext cx="10728325" cy="4533299"/>
          </a:xfrm>
        </p:spPr>
        <p:txBody>
          <a:bodyPr/>
          <a:lstStyle/>
          <a:p>
            <a:r>
              <a:rPr lang="en-US" sz="2400" b="1" dirty="0"/>
              <a:t>3. Censuring the Quran in Public Spaces:</a:t>
            </a:r>
          </a:p>
          <a:p>
            <a:pPr marL="0" indent="0" algn="ctr">
              <a:buNone/>
            </a:pPr>
            <a:r>
              <a:rPr lang="ar-AE" sz="2400" b="1" dirty="0"/>
              <a:t>وَقَالَ الَّذِينَ كَفَرُوا لَا تَسْمَعُوا لِهَذَا الْقُرْآنِ وَالْغَوْا فِيهِ لَعَلَّكُمْ تَغْلِبُونَ</a:t>
            </a:r>
            <a:endParaRPr lang="en-US" sz="2400" b="1" dirty="0"/>
          </a:p>
          <a:p>
            <a:pPr marL="0" indent="0" algn="ctr">
              <a:buNone/>
            </a:pPr>
            <a:r>
              <a:rPr lang="en-CA" sz="2400" dirty="0"/>
              <a:t>“And those who disbelieve say, "Do not listen to this Qur'an and speak noisily during [the recitation of] it that perhaps you will overcome.” Quran 41:26</a:t>
            </a:r>
          </a:p>
          <a:p>
            <a:pPr marL="0" indent="0" algn="ctr">
              <a:buNone/>
            </a:pPr>
            <a:endParaRPr lang="en-US" sz="2400" b="1" dirty="0"/>
          </a:p>
          <a:p>
            <a:endParaRPr lang="en-US" dirty="0"/>
          </a:p>
        </p:txBody>
      </p:sp>
    </p:spTree>
    <p:extLst>
      <p:ext uri="{BB962C8B-B14F-4D97-AF65-F5344CB8AC3E}">
        <p14:creationId xmlns:p14="http://schemas.microsoft.com/office/powerpoint/2010/main" val="3349901253"/>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1546</TotalTime>
  <Words>2110</Words>
  <Application>Microsoft Macintosh PowerPoint</Application>
  <PresentationFormat>Widescreen</PresentationFormat>
  <Paragraphs>87</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Avenir Next LT Pro</vt:lpstr>
      <vt:lpstr>Sagona Book</vt:lpstr>
      <vt:lpstr>The Hand Extrablack</vt:lpstr>
      <vt:lpstr>BlobVTI</vt:lpstr>
      <vt:lpstr>The Life of Prophet Muhammad</vt:lpstr>
      <vt:lpstr>Opposition Tactics of Quraysh</vt:lpstr>
      <vt:lpstr>Opposition Tactics of Quraysh</vt:lpstr>
      <vt:lpstr>Opposition Tactics of Quraysh</vt:lpstr>
      <vt:lpstr>Opposition Tactics of Quraysh</vt:lpstr>
      <vt:lpstr>Opposition Tactics of Quraysh</vt:lpstr>
      <vt:lpstr>Opposition Tactics of Quraysh</vt:lpstr>
      <vt:lpstr>Opposition Tactics of Quraysh</vt:lpstr>
      <vt:lpstr>Opposition Tactics of Quraysh</vt:lpstr>
      <vt:lpstr>Opposition Tactics of Quraysh</vt:lpstr>
      <vt:lpstr>Opposition Tactics of Quraysh</vt:lpstr>
      <vt:lpstr>Opposition Tactics of Quraysh</vt:lpstr>
      <vt:lpstr>Opposition Tactics of Quraysh</vt:lpstr>
      <vt:lpstr>Opposition Tactics of Quraysh</vt:lpstr>
      <vt:lpstr>Opposition Tactics of Quraysh</vt:lpstr>
      <vt:lpstr>Opposition Tactics of Quraysh</vt:lpstr>
      <vt:lpstr>Opposition Tactics of Quraysh</vt:lpstr>
      <vt:lpstr>Opposition Tactics of Quraysh</vt:lpstr>
      <vt:lpstr>Opposition Tactics of Quraysh</vt:lpstr>
      <vt:lpstr>Opposition Tactics of Quraysh</vt:lpstr>
      <vt:lpstr>Opposition Tactics of Quraysh</vt:lpstr>
      <vt:lpstr>Opposition Tactics of Quraysh</vt:lpstr>
      <vt:lpstr>Opposition Tactics of Quraysh</vt:lpstr>
      <vt:lpstr>Opposition Tactics of Quraysh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200</cp:revision>
  <dcterms:created xsi:type="dcterms:W3CDTF">2020-11-25T07:02:27Z</dcterms:created>
  <dcterms:modified xsi:type="dcterms:W3CDTF">2021-04-01T01:06:36Z</dcterms:modified>
</cp:coreProperties>
</file>