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71" r:id="rId14"/>
    <p:sldId id="268" r:id="rId15"/>
    <p:sldId id="26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15"/>
    <p:restoredTop sz="94699"/>
  </p:normalViewPr>
  <p:slideViewPr>
    <p:cSldViewPr snapToGrid="0" snapToObjects="1">
      <p:cViewPr varScale="1">
        <p:scale>
          <a:sx n="91" d="100"/>
          <a:sy n="91" d="100"/>
        </p:scale>
        <p:origin x="224"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April 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April 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April 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April 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April 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April 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April 7,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April 7,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April 7,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April 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April 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April 7,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17</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3D82A-0CE0-8647-B4B7-7C4C1D559646}"/>
              </a:ext>
            </a:extLst>
          </p:cNvPr>
          <p:cNvSpPr>
            <a:spLocks noGrp="1"/>
          </p:cNvSpPr>
          <p:nvPr>
            <p:ph type="title"/>
          </p:nvPr>
        </p:nvSpPr>
        <p:spPr>
          <a:xfrm>
            <a:off x="720000" y="619200"/>
            <a:ext cx="10728322" cy="706017"/>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A69AF077-8622-824B-AEDE-8194ABCF7614}"/>
              </a:ext>
            </a:extLst>
          </p:cNvPr>
          <p:cNvSpPr>
            <a:spLocks noGrp="1"/>
          </p:cNvSpPr>
          <p:nvPr>
            <p:ph idx="1"/>
          </p:nvPr>
        </p:nvSpPr>
        <p:spPr>
          <a:xfrm>
            <a:off x="596348" y="1325218"/>
            <a:ext cx="10851977" cy="4443758"/>
          </a:xfrm>
        </p:spPr>
        <p:txBody>
          <a:bodyPr/>
          <a:lstStyle/>
          <a:p>
            <a:r>
              <a:rPr lang="en-CA" sz="2400" dirty="0"/>
              <a:t>He ended up recanting his faith under </a:t>
            </a:r>
            <a:r>
              <a:rPr lang="en-CA" sz="2400" i="1" dirty="0" err="1"/>
              <a:t>taqiyyah</a:t>
            </a:r>
            <a:r>
              <a:rPr lang="en-CA" sz="2400" dirty="0"/>
              <a:t>. 16:106 was revealed to sanction his action:</a:t>
            </a:r>
          </a:p>
          <a:p>
            <a:pPr marL="0" indent="0" algn="ctr" rtl="1">
              <a:buNone/>
            </a:pPr>
            <a:r>
              <a:rPr lang="ar-AE" sz="2400" b="1" dirty="0"/>
              <a:t>مَن كَفَرَ بِاللّهِ مِن بَعْدِ إيمَانِهِ إِلاَّ مَنْ أُكْرِهَ وَقَلْبُهُ مُطْمَئِنٌّ بِالإِيمَانِ وَلَـكِن مَّن شَرَحَ بِالْكُفْرِ صَدْرًا فَعَلَيْهِمْ غَضَبٌ مِّنَ اللّهِ وَلَهُمْ عَذَابٌ عَظِيمٌ</a:t>
            </a:r>
          </a:p>
          <a:p>
            <a:pPr marL="0" indent="0" algn="ctr">
              <a:buNone/>
            </a:pPr>
            <a:r>
              <a:rPr lang="en-CA" sz="2400" i="1" dirty="0"/>
              <a:t>“Whoever rejects God after having believed—except him who was forced while his heart was solidly in faith—but those who let unbelief into their hearts, then the wrath of God is upon them and they will have a terrible punishment.”</a:t>
            </a:r>
          </a:p>
          <a:p>
            <a:pPr marL="0" indent="0" algn="ctr">
              <a:buNone/>
            </a:pPr>
            <a:br>
              <a:rPr lang="ar-AE" sz="2400" dirty="0"/>
            </a:br>
            <a:endParaRPr lang="en-CA" sz="2400" dirty="0"/>
          </a:p>
          <a:p>
            <a:pPr marL="0" indent="0" algn="ctr">
              <a:buNone/>
            </a:pPr>
            <a:endParaRPr lang="en-CA" dirty="0"/>
          </a:p>
          <a:p>
            <a:endParaRPr lang="en-CA" dirty="0"/>
          </a:p>
          <a:p>
            <a:endParaRPr lang="en-US" dirty="0"/>
          </a:p>
        </p:txBody>
      </p:sp>
    </p:spTree>
    <p:extLst>
      <p:ext uri="{BB962C8B-B14F-4D97-AF65-F5344CB8AC3E}">
        <p14:creationId xmlns:p14="http://schemas.microsoft.com/office/powerpoint/2010/main" val="3736798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CBD95-6C5B-6F4E-AC00-85B77093764D}"/>
              </a:ext>
            </a:extLst>
          </p:cNvPr>
          <p:cNvSpPr>
            <a:spLocks noGrp="1"/>
          </p:cNvSpPr>
          <p:nvPr>
            <p:ph type="title"/>
          </p:nvPr>
        </p:nvSpPr>
        <p:spPr>
          <a:xfrm>
            <a:off x="720000" y="619200"/>
            <a:ext cx="10728322" cy="679513"/>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D839D4BB-5DB6-8E43-8AF0-583E1093DBB1}"/>
              </a:ext>
            </a:extLst>
          </p:cNvPr>
          <p:cNvSpPr>
            <a:spLocks noGrp="1"/>
          </p:cNvSpPr>
          <p:nvPr>
            <p:ph idx="1"/>
          </p:nvPr>
        </p:nvSpPr>
        <p:spPr>
          <a:xfrm>
            <a:off x="720000" y="1298714"/>
            <a:ext cx="10728325" cy="4470262"/>
          </a:xfrm>
        </p:spPr>
        <p:txBody>
          <a:bodyPr>
            <a:normAutofit/>
          </a:bodyPr>
          <a:lstStyle/>
          <a:p>
            <a:r>
              <a:rPr lang="en-US" sz="2400" dirty="0"/>
              <a:t>4. </a:t>
            </a:r>
            <a:r>
              <a:rPr lang="en-US" sz="2400" dirty="0" err="1"/>
              <a:t>Suhayb</a:t>
            </a:r>
            <a:r>
              <a:rPr lang="en-US" sz="2400" dirty="0"/>
              <a:t> al-Rumi: was among the companions of the Prophet (s) and the first Muslims who accepted Islam at the same time with 'Ammar.</a:t>
            </a:r>
          </a:p>
          <a:p>
            <a:r>
              <a:rPr lang="en-CA" sz="2400" dirty="0"/>
              <a:t>Even though he was called al-Rumi (the Roman), he was not of Roman lineage. He was an Iraqi, captured as a boy, sent to Rome, and grew up in Rome. He forgot Arabic, spoke fluent Latin. But he knew he was an Arab, so he eventually fled, and was sold to Abdullah ibn </a:t>
            </a:r>
            <a:r>
              <a:rPr lang="en-CA" sz="2400" dirty="0" err="1"/>
              <a:t>Jud'an</a:t>
            </a:r>
            <a:r>
              <a:rPr lang="en-CA" sz="2400" dirty="0"/>
              <a:t> in Makkah. Ibn </a:t>
            </a:r>
            <a:r>
              <a:rPr lang="en-CA" sz="2400" dirty="0" err="1"/>
              <a:t>Jud'an</a:t>
            </a:r>
            <a:r>
              <a:rPr lang="en-CA" sz="2400" dirty="0"/>
              <a:t> was known to be more merciful than others to his slaves. </a:t>
            </a:r>
            <a:endParaRPr lang="en-US" sz="2400" dirty="0"/>
          </a:p>
        </p:txBody>
      </p:sp>
    </p:spTree>
    <p:extLst>
      <p:ext uri="{BB962C8B-B14F-4D97-AF65-F5344CB8AC3E}">
        <p14:creationId xmlns:p14="http://schemas.microsoft.com/office/powerpoint/2010/main" val="3613287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F2C2C-19B1-0D45-BDF5-5A0E820026CF}"/>
              </a:ext>
            </a:extLst>
          </p:cNvPr>
          <p:cNvSpPr>
            <a:spLocks noGrp="1"/>
          </p:cNvSpPr>
          <p:nvPr>
            <p:ph type="title"/>
          </p:nvPr>
        </p:nvSpPr>
        <p:spPr>
          <a:xfrm>
            <a:off x="720000" y="619200"/>
            <a:ext cx="10728322" cy="731298"/>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009EA224-161D-6B44-A563-3EE832602962}"/>
              </a:ext>
            </a:extLst>
          </p:cNvPr>
          <p:cNvSpPr>
            <a:spLocks noGrp="1"/>
          </p:cNvSpPr>
          <p:nvPr>
            <p:ph idx="1"/>
          </p:nvPr>
        </p:nvSpPr>
        <p:spPr>
          <a:xfrm>
            <a:off x="720000" y="1350498"/>
            <a:ext cx="10728325" cy="4418477"/>
          </a:xfrm>
        </p:spPr>
        <p:txBody>
          <a:bodyPr>
            <a:normAutofit/>
          </a:bodyPr>
          <a:lstStyle/>
          <a:p>
            <a:r>
              <a:rPr lang="en-CA" sz="2400" dirty="0"/>
              <a:t>Therefore, the torture of </a:t>
            </a:r>
            <a:r>
              <a:rPr lang="en-CA" sz="2400" dirty="0" err="1"/>
              <a:t>Suhayb</a:t>
            </a:r>
            <a:r>
              <a:rPr lang="en-CA" sz="2400" dirty="0"/>
              <a:t> was not as bad. </a:t>
            </a:r>
            <a:r>
              <a:rPr lang="en-CA" sz="2400" dirty="0" err="1"/>
              <a:t>Suhayb</a:t>
            </a:r>
            <a:r>
              <a:rPr lang="en-CA" sz="2400" dirty="0"/>
              <a:t> was actually a business manager for Ibn </a:t>
            </a:r>
            <a:r>
              <a:rPr lang="en-CA" sz="2400" dirty="0" err="1"/>
              <a:t>Jud'an</a:t>
            </a:r>
            <a:r>
              <a:rPr lang="en-CA" sz="2400" dirty="0"/>
              <a:t> because of his knowledge and ability to read and write. He became wealthy. After Ibn </a:t>
            </a:r>
            <a:r>
              <a:rPr lang="en-CA" sz="2400" dirty="0" err="1"/>
              <a:t>Jud'an</a:t>
            </a:r>
            <a:r>
              <a:rPr lang="en-CA" sz="2400" dirty="0"/>
              <a:t> died, </a:t>
            </a:r>
            <a:r>
              <a:rPr lang="en-CA" sz="2400" dirty="0" err="1"/>
              <a:t>Suhayb</a:t>
            </a:r>
            <a:r>
              <a:rPr lang="en-CA" sz="2400" dirty="0"/>
              <a:t> was free because Ibn </a:t>
            </a:r>
            <a:r>
              <a:rPr lang="en-CA" sz="2400" dirty="0" err="1"/>
              <a:t>Jud'an</a:t>
            </a:r>
            <a:r>
              <a:rPr lang="en-CA" sz="2400" dirty="0"/>
              <a:t> wrote in his will that </a:t>
            </a:r>
            <a:r>
              <a:rPr lang="en-CA" sz="2400" dirty="0" err="1"/>
              <a:t>Suhayb</a:t>
            </a:r>
            <a:r>
              <a:rPr lang="en-CA" sz="2400" dirty="0"/>
              <a:t> would be free when he dies.</a:t>
            </a:r>
            <a:endParaRPr lang="en-US" sz="2400" dirty="0"/>
          </a:p>
          <a:p>
            <a:r>
              <a:rPr lang="en-US" sz="2400" dirty="0"/>
              <a:t>He participated in all battles of the Prophet (s). When the second caliph was sick, he led the prayer on his behalf. After 'Umar died, </a:t>
            </a:r>
            <a:r>
              <a:rPr lang="en-US" sz="2400" dirty="0" err="1"/>
              <a:t>Suhayb</a:t>
            </a:r>
            <a:r>
              <a:rPr lang="en-US" sz="2400" dirty="0"/>
              <a:t> b. Sinan performed the prayer upon his body according to his will. After the assassination of 'Uthman, he did not give allegiance to Imam Ali</a:t>
            </a:r>
          </a:p>
        </p:txBody>
      </p:sp>
    </p:spTree>
    <p:extLst>
      <p:ext uri="{BB962C8B-B14F-4D97-AF65-F5344CB8AC3E}">
        <p14:creationId xmlns:p14="http://schemas.microsoft.com/office/powerpoint/2010/main" val="1595618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DA195-8621-FB49-B41D-48B1058A5C5D}"/>
              </a:ext>
            </a:extLst>
          </p:cNvPr>
          <p:cNvSpPr>
            <a:spLocks noGrp="1"/>
          </p:cNvSpPr>
          <p:nvPr>
            <p:ph type="title"/>
          </p:nvPr>
        </p:nvSpPr>
        <p:spPr>
          <a:xfrm>
            <a:off x="720000" y="619200"/>
            <a:ext cx="10728322" cy="857908"/>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313E83FA-2A72-AD42-96C8-A4AB02871427}"/>
              </a:ext>
            </a:extLst>
          </p:cNvPr>
          <p:cNvSpPr>
            <a:spLocks noGrp="1"/>
          </p:cNvSpPr>
          <p:nvPr>
            <p:ph idx="1"/>
          </p:nvPr>
        </p:nvSpPr>
        <p:spPr/>
        <p:txBody>
          <a:bodyPr>
            <a:normAutofit/>
          </a:bodyPr>
          <a:lstStyle/>
          <a:p>
            <a:r>
              <a:rPr lang="en-US" sz="2400" dirty="0"/>
              <a:t>In </a:t>
            </a:r>
            <a:r>
              <a:rPr lang="en-US" sz="2400" dirty="0" err="1"/>
              <a:t>Rijal</a:t>
            </a:r>
            <a:r>
              <a:rPr lang="en-US" sz="2400" dirty="0"/>
              <a:t> al-Kashi, it is reported that Imam al-Sadiq said:</a:t>
            </a:r>
          </a:p>
          <a:p>
            <a:pPr marL="0" indent="0" algn="ctr">
              <a:buNone/>
            </a:pPr>
            <a:r>
              <a:rPr lang="ar-AE" sz="2400" dirty="0"/>
              <a:t>عن أبي عبد الله (عليه السلام) قال: كان بلال عبدا صالحا، وكان صهيب عبد سوء وكان يبكي على عمر</a:t>
            </a:r>
            <a:endParaRPr lang="en-US" sz="2400" dirty="0"/>
          </a:p>
          <a:p>
            <a:pPr marL="0" indent="0" algn="ctr">
              <a:buNone/>
            </a:pPr>
            <a:r>
              <a:rPr lang="en-US" sz="2400" dirty="0"/>
              <a:t>“Bilal was a </a:t>
            </a:r>
            <a:r>
              <a:rPr lang="en-US" sz="2400" dirty="0" err="1"/>
              <a:t>rightoues</a:t>
            </a:r>
            <a:r>
              <a:rPr lang="en-US" sz="2400" dirty="0"/>
              <a:t> servant [of God] and </a:t>
            </a:r>
            <a:r>
              <a:rPr lang="en-US" sz="2400" dirty="0" err="1"/>
              <a:t>Suhayb</a:t>
            </a:r>
            <a:r>
              <a:rPr lang="en-US" sz="2400" dirty="0"/>
              <a:t> was an evil servant. He wept over Umar.”</a:t>
            </a:r>
          </a:p>
        </p:txBody>
      </p:sp>
    </p:spTree>
    <p:extLst>
      <p:ext uri="{BB962C8B-B14F-4D97-AF65-F5344CB8AC3E}">
        <p14:creationId xmlns:p14="http://schemas.microsoft.com/office/powerpoint/2010/main" val="513288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E6E15-4058-314E-A4B3-8BB3E302F7C8}"/>
              </a:ext>
            </a:extLst>
          </p:cNvPr>
          <p:cNvSpPr>
            <a:spLocks noGrp="1"/>
          </p:cNvSpPr>
          <p:nvPr>
            <p:ph type="title"/>
          </p:nvPr>
        </p:nvSpPr>
        <p:spPr>
          <a:xfrm>
            <a:off x="720000" y="619200"/>
            <a:ext cx="10728322" cy="731298"/>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F92B49CE-7145-DF4D-BE67-007A819486B6}"/>
              </a:ext>
            </a:extLst>
          </p:cNvPr>
          <p:cNvSpPr>
            <a:spLocks noGrp="1"/>
          </p:cNvSpPr>
          <p:nvPr>
            <p:ph idx="1"/>
          </p:nvPr>
        </p:nvSpPr>
        <p:spPr>
          <a:xfrm>
            <a:off x="720000" y="1350498"/>
            <a:ext cx="10728325" cy="4418477"/>
          </a:xfrm>
        </p:spPr>
        <p:txBody>
          <a:bodyPr>
            <a:normAutofit/>
          </a:bodyPr>
          <a:lstStyle/>
          <a:p>
            <a:r>
              <a:rPr lang="en-US" sz="2400" dirty="0"/>
              <a:t>5. </a:t>
            </a:r>
            <a:r>
              <a:rPr lang="en-US" sz="2400" dirty="0" err="1"/>
              <a:t>Khabbab</a:t>
            </a:r>
            <a:r>
              <a:rPr lang="en-US" sz="2400" dirty="0"/>
              <a:t> b. al-</a:t>
            </a:r>
            <a:r>
              <a:rPr lang="en-US" sz="2400" dirty="0" err="1"/>
              <a:t>Aratt</a:t>
            </a:r>
            <a:r>
              <a:rPr lang="en-US" sz="2400" dirty="0"/>
              <a:t>: He was among the first people who believed in the Prophet (s) and embraced Islam. Many historians said that he was the sixth person to accept Islam before the arrival of the Prophet (s) at the house of </a:t>
            </a:r>
            <a:r>
              <a:rPr lang="en-US" sz="2400" dirty="0" err="1"/>
              <a:t>Arqam</a:t>
            </a:r>
            <a:r>
              <a:rPr lang="en-US" sz="2400" dirty="0"/>
              <a:t> b. Abi l-</a:t>
            </a:r>
            <a:r>
              <a:rPr lang="en-US" sz="2400" dirty="0" err="1"/>
              <a:t>Arqam</a:t>
            </a:r>
            <a:r>
              <a:rPr lang="en-US" sz="2400" dirty="0"/>
              <a:t>.[14] Others said that he was the 10th, 11th or 20th Muslim. He is the first or among the few first Muslims who manifested their religion publicly for the first time</a:t>
            </a:r>
          </a:p>
        </p:txBody>
      </p:sp>
    </p:spTree>
    <p:extLst>
      <p:ext uri="{BB962C8B-B14F-4D97-AF65-F5344CB8AC3E}">
        <p14:creationId xmlns:p14="http://schemas.microsoft.com/office/powerpoint/2010/main" val="3587322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0DF4E-1385-A543-93C5-6990E3A8D317}"/>
              </a:ext>
            </a:extLst>
          </p:cNvPr>
          <p:cNvSpPr>
            <a:spLocks noGrp="1"/>
          </p:cNvSpPr>
          <p:nvPr>
            <p:ph type="title"/>
          </p:nvPr>
        </p:nvSpPr>
        <p:spPr>
          <a:xfrm>
            <a:off x="720000" y="619200"/>
            <a:ext cx="10728322" cy="773502"/>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AE035EC1-915C-6C45-B0AF-500BB9A66F37}"/>
              </a:ext>
            </a:extLst>
          </p:cNvPr>
          <p:cNvSpPr>
            <a:spLocks noGrp="1"/>
          </p:cNvSpPr>
          <p:nvPr>
            <p:ph idx="1"/>
          </p:nvPr>
        </p:nvSpPr>
        <p:spPr>
          <a:xfrm>
            <a:off x="720000" y="1294228"/>
            <a:ext cx="10728325" cy="4474747"/>
          </a:xfrm>
        </p:spPr>
        <p:txBody>
          <a:bodyPr/>
          <a:lstStyle/>
          <a:p>
            <a:r>
              <a:rPr lang="en-CA" sz="2400" dirty="0" err="1"/>
              <a:t>Khabbab</a:t>
            </a:r>
            <a:r>
              <a:rPr lang="en-CA" sz="2400" dirty="0"/>
              <a:t> was Arab slave (Arab slaves were treated a little better than slaves of other ethnicity.) </a:t>
            </a:r>
          </a:p>
          <a:p>
            <a:r>
              <a:rPr lang="en-CA" sz="2400" dirty="0"/>
              <a:t>His master was a female, </a:t>
            </a:r>
            <a:r>
              <a:rPr lang="en-CA" sz="2400" dirty="0" err="1"/>
              <a:t>Ummi</a:t>
            </a:r>
            <a:r>
              <a:rPr lang="en-CA" sz="2400" dirty="0"/>
              <a:t> </a:t>
            </a:r>
            <a:r>
              <a:rPr lang="en-CA" sz="2400" dirty="0" err="1"/>
              <a:t>Anmar</a:t>
            </a:r>
            <a:r>
              <a:rPr lang="en-CA" sz="2400" dirty="0"/>
              <a:t>.  When she found out that </a:t>
            </a:r>
            <a:r>
              <a:rPr lang="en-CA" sz="2400" dirty="0" err="1"/>
              <a:t>Khabbab</a:t>
            </a:r>
            <a:r>
              <a:rPr lang="en-CA" sz="2400" dirty="0"/>
              <a:t> converted, she got a gang together to beat him up. She would use the iron that he would use to forge swords, to burn his back.</a:t>
            </a:r>
          </a:p>
          <a:p>
            <a:endParaRPr lang="en-US" dirty="0"/>
          </a:p>
        </p:txBody>
      </p:sp>
    </p:spTree>
    <p:extLst>
      <p:ext uri="{BB962C8B-B14F-4D97-AF65-F5344CB8AC3E}">
        <p14:creationId xmlns:p14="http://schemas.microsoft.com/office/powerpoint/2010/main" val="3107630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FDC32-6F12-AE46-BB4A-85DF916F4DE3}"/>
              </a:ext>
            </a:extLst>
          </p:cNvPr>
          <p:cNvSpPr>
            <a:spLocks noGrp="1"/>
          </p:cNvSpPr>
          <p:nvPr>
            <p:ph type="title"/>
          </p:nvPr>
        </p:nvSpPr>
        <p:spPr>
          <a:xfrm>
            <a:off x="720000" y="619200"/>
            <a:ext cx="10728322" cy="660960"/>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89F853B1-AC71-F146-A0DE-53395F471960}"/>
              </a:ext>
            </a:extLst>
          </p:cNvPr>
          <p:cNvSpPr>
            <a:spLocks noGrp="1"/>
          </p:cNvSpPr>
          <p:nvPr>
            <p:ph idx="1"/>
          </p:nvPr>
        </p:nvSpPr>
        <p:spPr>
          <a:xfrm>
            <a:off x="720000" y="1280160"/>
            <a:ext cx="10728325" cy="4488815"/>
          </a:xfrm>
        </p:spPr>
        <p:txBody>
          <a:bodyPr/>
          <a:lstStyle/>
          <a:p>
            <a:r>
              <a:rPr lang="en-CA" sz="2400" dirty="0"/>
              <a:t>Imam Ali eulogized him saying:</a:t>
            </a:r>
          </a:p>
          <a:p>
            <a:pPr marL="0" indent="0" algn="ctr">
              <a:buNone/>
            </a:pPr>
            <a:r>
              <a:rPr lang="ar-AE" sz="2400" dirty="0"/>
              <a:t>يَرْحَمُ اللَّهُ خَبَّابَ بْنَ الْأَرَتِّ فَلَقَدْ أَسْلَمَ رَاغِباً وَ هَاجَرَ طَائِعاً وَ قَنِعَ بِالْكَفَافِ وَ رَضِيَ عَنِ اللَّهِ وَ عَاشَ مُجَاهِداً .</a:t>
            </a:r>
            <a:endParaRPr lang="en-CA" sz="2400" dirty="0"/>
          </a:p>
          <a:p>
            <a:pPr marL="0" indent="0" algn="ctr">
              <a:buNone/>
            </a:pPr>
            <a:r>
              <a:rPr lang="en-CA" sz="2400" dirty="0"/>
              <a:t>“May God have mercy on </a:t>
            </a:r>
            <a:r>
              <a:rPr lang="en-CA" sz="2400" dirty="0" err="1"/>
              <a:t>Khabbab</a:t>
            </a:r>
            <a:r>
              <a:rPr lang="en-CA" sz="2400" dirty="0"/>
              <a:t> ibn al- </a:t>
            </a:r>
            <a:r>
              <a:rPr lang="en-CA" sz="2400" dirty="0" err="1"/>
              <a:t>Aratt</a:t>
            </a:r>
            <a:r>
              <a:rPr lang="en-CA" sz="2400" dirty="0"/>
              <a:t>, for he accepted Islam eagerly and emigrated obediently; he was content with mere subsistence, was pleased with God, and lived fighting [for God]. </a:t>
            </a:r>
          </a:p>
          <a:p>
            <a:pPr marL="0" indent="0" algn="ctr">
              <a:buNone/>
            </a:pPr>
            <a:endParaRPr lang="en-CA" sz="2400" dirty="0"/>
          </a:p>
          <a:p>
            <a:pPr marL="0" indent="0" algn="ctr">
              <a:buNone/>
            </a:pPr>
            <a:endParaRPr lang="en-CA" sz="2400" dirty="0"/>
          </a:p>
          <a:p>
            <a:pPr marL="0" indent="0">
              <a:buNone/>
            </a:pPr>
            <a:r>
              <a:rPr lang="en-CA" sz="2400" dirty="0"/>
              <a:t>Source: </a:t>
            </a:r>
            <a:r>
              <a:rPr lang="en-CA" sz="2400" dirty="0" err="1"/>
              <a:t>Nahjulblagha</a:t>
            </a:r>
            <a:r>
              <a:rPr lang="en-CA" sz="2400"/>
              <a:t>, proverb 43</a:t>
            </a:r>
            <a:endParaRPr lang="en-CA" sz="2400" dirty="0"/>
          </a:p>
          <a:p>
            <a:pPr marL="0" indent="0" algn="ctr">
              <a:buNone/>
            </a:pPr>
            <a:endParaRPr lang="en-US" dirty="0"/>
          </a:p>
        </p:txBody>
      </p:sp>
    </p:spTree>
    <p:extLst>
      <p:ext uri="{BB962C8B-B14F-4D97-AF65-F5344CB8AC3E}">
        <p14:creationId xmlns:p14="http://schemas.microsoft.com/office/powerpoint/2010/main" val="3089368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4082B-49AA-A847-BBC2-8648D27C53E3}"/>
              </a:ext>
            </a:extLst>
          </p:cNvPr>
          <p:cNvSpPr>
            <a:spLocks noGrp="1"/>
          </p:cNvSpPr>
          <p:nvPr>
            <p:ph type="title"/>
          </p:nvPr>
        </p:nvSpPr>
        <p:spPr>
          <a:xfrm>
            <a:off x="720000" y="619200"/>
            <a:ext cx="10728322" cy="801827"/>
          </a:xfrm>
        </p:spPr>
        <p:txBody>
          <a:bodyPr/>
          <a:lstStyle/>
          <a:p>
            <a:pPr algn="ctr"/>
            <a:r>
              <a:rPr lang="en-US" dirty="0"/>
              <a:t>A Summary of the Opposition Tactics of Quraysh</a:t>
            </a:r>
          </a:p>
        </p:txBody>
      </p:sp>
      <p:sp>
        <p:nvSpPr>
          <p:cNvPr id="3" name="Content Placeholder 2">
            <a:extLst>
              <a:ext uri="{FF2B5EF4-FFF2-40B4-BE49-F238E27FC236}">
                <a16:creationId xmlns:a16="http://schemas.microsoft.com/office/drawing/2014/main" id="{9F1BD62F-B00C-EA4D-B27B-443FCB6530AB}"/>
              </a:ext>
            </a:extLst>
          </p:cNvPr>
          <p:cNvSpPr>
            <a:spLocks noGrp="1"/>
          </p:cNvSpPr>
          <p:nvPr>
            <p:ph idx="1"/>
          </p:nvPr>
        </p:nvSpPr>
        <p:spPr>
          <a:xfrm>
            <a:off x="720000" y="1285104"/>
            <a:ext cx="10728325" cy="4483872"/>
          </a:xfrm>
        </p:spPr>
        <p:txBody>
          <a:bodyPr/>
          <a:lstStyle/>
          <a:p>
            <a:r>
              <a:rPr lang="en-US" dirty="0"/>
              <a:t>1. Appeal to the chief of Quraysh</a:t>
            </a:r>
          </a:p>
          <a:p>
            <a:r>
              <a:rPr lang="en-US" dirty="0"/>
              <a:t>2. A treacherous offer</a:t>
            </a:r>
          </a:p>
          <a:p>
            <a:r>
              <a:rPr lang="en-US" dirty="0"/>
              <a:t>3. Censuring the Quran in public spaces</a:t>
            </a:r>
          </a:p>
          <a:p>
            <a:r>
              <a:rPr lang="en-US" dirty="0"/>
              <a:t>4. Mocking the Prophet and the believers</a:t>
            </a:r>
          </a:p>
          <a:p>
            <a:r>
              <a:rPr lang="en-US" dirty="0"/>
              <a:t>5. Character assassination</a:t>
            </a:r>
          </a:p>
          <a:p>
            <a:r>
              <a:rPr lang="en-US" dirty="0"/>
              <a:t>6. Demand flashy miracles</a:t>
            </a:r>
          </a:p>
          <a:p>
            <a:r>
              <a:rPr lang="en-US" dirty="0"/>
              <a:t>7. Compromise </a:t>
            </a:r>
          </a:p>
          <a:p>
            <a:r>
              <a:rPr lang="en-US" dirty="0"/>
              <a:t>8. Test the Prophet with difficult questions </a:t>
            </a:r>
          </a:p>
          <a:p>
            <a:r>
              <a:rPr lang="en-US" dirty="0"/>
              <a:t>9. Physical torture</a:t>
            </a:r>
          </a:p>
        </p:txBody>
      </p:sp>
    </p:spTree>
    <p:extLst>
      <p:ext uri="{BB962C8B-B14F-4D97-AF65-F5344CB8AC3E}">
        <p14:creationId xmlns:p14="http://schemas.microsoft.com/office/powerpoint/2010/main" val="2794021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1C35B-8483-404E-B54D-5502973C41D5}"/>
              </a:ext>
            </a:extLst>
          </p:cNvPr>
          <p:cNvSpPr>
            <a:spLocks noGrp="1"/>
          </p:cNvSpPr>
          <p:nvPr>
            <p:ph type="title"/>
          </p:nvPr>
        </p:nvSpPr>
        <p:spPr>
          <a:xfrm>
            <a:off x="720000" y="619200"/>
            <a:ext cx="10728322" cy="764757"/>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DC4AF88B-D9D6-2A4D-88FD-F0EC53AB1455}"/>
              </a:ext>
            </a:extLst>
          </p:cNvPr>
          <p:cNvSpPr>
            <a:spLocks noGrp="1"/>
          </p:cNvSpPr>
          <p:nvPr>
            <p:ph idx="1"/>
          </p:nvPr>
        </p:nvSpPr>
        <p:spPr>
          <a:xfrm>
            <a:off x="720000" y="1383957"/>
            <a:ext cx="10728325" cy="4707923"/>
          </a:xfrm>
        </p:spPr>
        <p:txBody>
          <a:bodyPr/>
          <a:lstStyle/>
          <a:p>
            <a:r>
              <a:rPr lang="en-CA" sz="2400" dirty="0"/>
              <a:t>The pagans tormented the early Muslims; they ridiculed those with status, imposed an economic boycott on those with money, and physically assaulted the poor and weak.</a:t>
            </a:r>
          </a:p>
          <a:p>
            <a:r>
              <a:rPr lang="en-CA" sz="2400" dirty="0"/>
              <a:t>In the Arab society, your tribe was your protection. Those who had tribal bonds were somewhat protected. The Prophet, being a Qureshi, had his protection in his lineage. However, the slaves and the mawlas (freed slaves) didn't have this protection.</a:t>
            </a:r>
          </a:p>
          <a:p>
            <a:endParaRPr lang="en-CA" dirty="0"/>
          </a:p>
          <a:p>
            <a:endParaRPr lang="en-US" dirty="0"/>
          </a:p>
        </p:txBody>
      </p:sp>
    </p:spTree>
    <p:extLst>
      <p:ext uri="{BB962C8B-B14F-4D97-AF65-F5344CB8AC3E}">
        <p14:creationId xmlns:p14="http://schemas.microsoft.com/office/powerpoint/2010/main" val="2305220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66E06-0315-2F48-B441-EB5453BFAFEF}"/>
              </a:ext>
            </a:extLst>
          </p:cNvPr>
          <p:cNvSpPr>
            <a:spLocks noGrp="1"/>
          </p:cNvSpPr>
          <p:nvPr>
            <p:ph type="title"/>
          </p:nvPr>
        </p:nvSpPr>
        <p:spPr>
          <a:xfrm>
            <a:off x="720000" y="619200"/>
            <a:ext cx="10728322" cy="752400"/>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42150B5D-CE98-6F4E-B8B3-7795054D3358}"/>
              </a:ext>
            </a:extLst>
          </p:cNvPr>
          <p:cNvSpPr>
            <a:spLocks noGrp="1"/>
          </p:cNvSpPr>
          <p:nvPr>
            <p:ph idx="1"/>
          </p:nvPr>
        </p:nvSpPr>
        <p:spPr>
          <a:xfrm>
            <a:off x="720000" y="1272746"/>
            <a:ext cx="10728325" cy="4496229"/>
          </a:xfrm>
        </p:spPr>
        <p:txBody>
          <a:bodyPr>
            <a:normAutofit/>
          </a:bodyPr>
          <a:lstStyle/>
          <a:p>
            <a:r>
              <a:rPr lang="en-CA" sz="2400" dirty="0" err="1"/>
              <a:t>Sa'id</a:t>
            </a:r>
            <a:r>
              <a:rPr lang="en-CA" sz="2400" dirty="0"/>
              <a:t> ibn </a:t>
            </a:r>
            <a:r>
              <a:rPr lang="en-CA" sz="2400" dirty="0" err="1"/>
              <a:t>Jubayr</a:t>
            </a:r>
            <a:r>
              <a:rPr lang="en-CA" sz="2400" dirty="0"/>
              <a:t> (main student of Ibn Abbas) asks Ibn Abbas, "How was the torture of the </a:t>
            </a:r>
            <a:r>
              <a:rPr lang="en-CA" sz="2400" dirty="0" err="1"/>
              <a:t>sahaba</a:t>
            </a:r>
            <a:r>
              <a:rPr lang="en-CA" sz="2400" dirty="0"/>
              <a:t> in the early days? Was it really that bad?" Ibn Abbas says that the believers were so severely tortured, starved, and deprived of water that they couldn't even sit up because of the pain. It was so bad that when they were asked by the pagans, "Is al-Lat and al-Uzza your god?" they would respond, "Yes, al-Lat and al-Uzza are my gods," just to get rid of the torture.</a:t>
            </a:r>
          </a:p>
          <a:p>
            <a:r>
              <a:rPr lang="en-CA" sz="2400" dirty="0"/>
              <a:t>Islam allows one to say these things if you are being tortured to death, as long as your heart remains on Islam. Abu </a:t>
            </a:r>
            <a:r>
              <a:rPr lang="en-CA" sz="2400" dirty="0" err="1"/>
              <a:t>Jahal</a:t>
            </a:r>
            <a:r>
              <a:rPr lang="en-CA" sz="2400" dirty="0"/>
              <a:t> was the main propagator of this torture. </a:t>
            </a:r>
            <a:endParaRPr lang="en-US" sz="2400" dirty="0"/>
          </a:p>
        </p:txBody>
      </p:sp>
    </p:spTree>
    <p:extLst>
      <p:ext uri="{BB962C8B-B14F-4D97-AF65-F5344CB8AC3E}">
        <p14:creationId xmlns:p14="http://schemas.microsoft.com/office/powerpoint/2010/main" val="1808826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9778A-C022-0A48-8FF6-1B2DA6FF3047}"/>
              </a:ext>
            </a:extLst>
          </p:cNvPr>
          <p:cNvSpPr>
            <a:spLocks noGrp="1"/>
          </p:cNvSpPr>
          <p:nvPr>
            <p:ph type="title"/>
          </p:nvPr>
        </p:nvSpPr>
        <p:spPr>
          <a:xfrm>
            <a:off x="720000" y="619200"/>
            <a:ext cx="10728322" cy="692765"/>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E49D5A5E-027D-0B49-BC85-B1EEE7653B07}"/>
              </a:ext>
            </a:extLst>
          </p:cNvPr>
          <p:cNvSpPr>
            <a:spLocks noGrp="1"/>
          </p:cNvSpPr>
          <p:nvPr>
            <p:ph idx="1"/>
          </p:nvPr>
        </p:nvSpPr>
        <p:spPr>
          <a:xfrm>
            <a:off x="720000" y="1311966"/>
            <a:ext cx="10728325" cy="4457010"/>
          </a:xfrm>
        </p:spPr>
        <p:txBody>
          <a:bodyPr/>
          <a:lstStyle/>
          <a:p>
            <a:r>
              <a:rPr lang="en-CA" sz="2400" dirty="0"/>
              <a:t>When Abu </a:t>
            </a:r>
            <a:r>
              <a:rPr lang="en-CA" sz="2400" dirty="0" err="1"/>
              <a:t>Jahl</a:t>
            </a:r>
            <a:r>
              <a:rPr lang="en-CA" sz="2400" dirty="0"/>
              <a:t> heard that someone had become Muslim, if the person had status, he would scold him and degrade him and say, “You have abandoned your father’s religion though he was better than you. We believe you have lost your mind, made poor judgement, and we will degrade you.” If he was a trader, he would say, “We will cease trading with you and force you into bankruptcy.” And if he was weak, he would beat him and provoke others to beat him.</a:t>
            </a:r>
          </a:p>
          <a:p>
            <a:endParaRPr lang="en-US" dirty="0"/>
          </a:p>
        </p:txBody>
      </p:sp>
    </p:spTree>
    <p:extLst>
      <p:ext uri="{BB962C8B-B14F-4D97-AF65-F5344CB8AC3E}">
        <p14:creationId xmlns:p14="http://schemas.microsoft.com/office/powerpoint/2010/main" val="2782095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8D82E-BB65-FD41-A8CE-EDF87BDC6CDE}"/>
              </a:ext>
            </a:extLst>
          </p:cNvPr>
          <p:cNvSpPr>
            <a:spLocks noGrp="1"/>
          </p:cNvSpPr>
          <p:nvPr>
            <p:ph type="title"/>
          </p:nvPr>
        </p:nvSpPr>
        <p:spPr>
          <a:xfrm>
            <a:off x="720000" y="619200"/>
            <a:ext cx="10728322" cy="666261"/>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88074864-C2AB-EE4E-8B86-75CB1D8921EE}"/>
              </a:ext>
            </a:extLst>
          </p:cNvPr>
          <p:cNvSpPr>
            <a:spLocks noGrp="1"/>
          </p:cNvSpPr>
          <p:nvPr>
            <p:ph idx="1"/>
          </p:nvPr>
        </p:nvSpPr>
        <p:spPr>
          <a:xfrm>
            <a:off x="720000" y="1404730"/>
            <a:ext cx="10728325" cy="4364245"/>
          </a:xfrm>
        </p:spPr>
        <p:txBody>
          <a:bodyPr/>
          <a:lstStyle/>
          <a:p>
            <a:r>
              <a:rPr lang="en-CA" sz="2400" dirty="0"/>
              <a:t>In the tribal system, each clan was responsible for torturing its own. There was no public prison, so they used to imprison them in their own homes. They imprisoned them, starved them, made them lie on the searing hot sand, whipped them, and sometimes killed them </a:t>
            </a:r>
          </a:p>
          <a:p>
            <a:r>
              <a:rPr lang="en-CA" sz="2400" dirty="0"/>
              <a:t>Some examples of early companions who were tortured:</a:t>
            </a:r>
          </a:p>
          <a:p>
            <a:pPr lvl="1"/>
            <a:br>
              <a:rPr lang="en-CA" sz="2400" dirty="0"/>
            </a:br>
            <a:endParaRPr lang="en-CA" sz="2400" dirty="0"/>
          </a:p>
          <a:p>
            <a:pPr lvl="1"/>
            <a:endParaRPr lang="en-CA" sz="2400" dirty="0"/>
          </a:p>
          <a:p>
            <a:endParaRPr lang="en-US" dirty="0"/>
          </a:p>
        </p:txBody>
      </p:sp>
    </p:spTree>
    <p:extLst>
      <p:ext uri="{BB962C8B-B14F-4D97-AF65-F5344CB8AC3E}">
        <p14:creationId xmlns:p14="http://schemas.microsoft.com/office/powerpoint/2010/main" val="3812830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CEC8A-DE2E-6E49-B309-0ACB071E1F8F}"/>
              </a:ext>
            </a:extLst>
          </p:cNvPr>
          <p:cNvSpPr>
            <a:spLocks noGrp="1"/>
          </p:cNvSpPr>
          <p:nvPr>
            <p:ph type="title"/>
          </p:nvPr>
        </p:nvSpPr>
        <p:spPr>
          <a:xfrm>
            <a:off x="720000" y="619200"/>
            <a:ext cx="10728322" cy="865043"/>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B25C472D-040B-4346-9703-823EB6BB0265}"/>
              </a:ext>
            </a:extLst>
          </p:cNvPr>
          <p:cNvSpPr>
            <a:spLocks noGrp="1"/>
          </p:cNvSpPr>
          <p:nvPr>
            <p:ph idx="1"/>
          </p:nvPr>
        </p:nvSpPr>
        <p:spPr>
          <a:xfrm>
            <a:off x="720000" y="1484244"/>
            <a:ext cx="10728325" cy="4284732"/>
          </a:xfrm>
        </p:spPr>
        <p:txBody>
          <a:bodyPr/>
          <a:lstStyle/>
          <a:p>
            <a:r>
              <a:rPr lang="en-US" sz="2400" b="1" dirty="0"/>
              <a:t>1. Bilal b. </a:t>
            </a:r>
            <a:r>
              <a:rPr lang="en-US" sz="2400" b="1" dirty="0" err="1"/>
              <a:t>Rabaah</a:t>
            </a:r>
            <a:r>
              <a:rPr lang="en-US" sz="2400" b="1" dirty="0"/>
              <a:t>: </a:t>
            </a:r>
            <a:r>
              <a:rPr lang="en-CA" sz="2400" dirty="0"/>
              <a:t>he was an Abyssinian slave owned by </a:t>
            </a:r>
            <a:r>
              <a:rPr lang="en-CA" sz="2400" dirty="0" err="1"/>
              <a:t>Umayyah</a:t>
            </a:r>
            <a:r>
              <a:rPr lang="en-CA" sz="2400" dirty="0"/>
              <a:t> ibn Khalaf. </a:t>
            </a:r>
            <a:r>
              <a:rPr lang="en-CA" sz="2400" dirty="0" err="1"/>
              <a:t>Umayyah</a:t>
            </a:r>
            <a:r>
              <a:rPr lang="en-CA" sz="2400" dirty="0"/>
              <a:t> tied a rope around his neck and told kids to run around in the mountains and drag him. On another occasion, he left him thirsty for a whole day, then laid him on the hot sand and crushed him with a hot boulder</a:t>
            </a:r>
          </a:p>
          <a:p>
            <a:br>
              <a:rPr lang="en-CA" sz="2400" dirty="0"/>
            </a:br>
            <a:endParaRPr lang="en-CA" sz="2400" dirty="0"/>
          </a:p>
          <a:p>
            <a:endParaRPr lang="en-CA" sz="2400" dirty="0"/>
          </a:p>
          <a:p>
            <a:endParaRPr lang="en-CA" sz="2400" dirty="0"/>
          </a:p>
          <a:p>
            <a:endParaRPr lang="en-CA" sz="2400" dirty="0"/>
          </a:p>
          <a:p>
            <a:endParaRPr lang="en-US" dirty="0"/>
          </a:p>
        </p:txBody>
      </p:sp>
    </p:spTree>
    <p:extLst>
      <p:ext uri="{BB962C8B-B14F-4D97-AF65-F5344CB8AC3E}">
        <p14:creationId xmlns:p14="http://schemas.microsoft.com/office/powerpoint/2010/main" val="3484741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91969-9BB4-454B-8523-E7FA7175B462}"/>
              </a:ext>
            </a:extLst>
          </p:cNvPr>
          <p:cNvSpPr>
            <a:spLocks noGrp="1"/>
          </p:cNvSpPr>
          <p:nvPr>
            <p:ph type="title"/>
          </p:nvPr>
        </p:nvSpPr>
        <p:spPr>
          <a:xfrm>
            <a:off x="720000" y="619200"/>
            <a:ext cx="10728322" cy="706017"/>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94327BE2-DC0A-F342-B04B-FBA547A70A15}"/>
              </a:ext>
            </a:extLst>
          </p:cNvPr>
          <p:cNvSpPr>
            <a:spLocks noGrp="1"/>
          </p:cNvSpPr>
          <p:nvPr>
            <p:ph idx="1"/>
          </p:nvPr>
        </p:nvSpPr>
        <p:spPr>
          <a:xfrm>
            <a:off x="720000" y="1325218"/>
            <a:ext cx="10728325" cy="4443758"/>
          </a:xfrm>
        </p:spPr>
        <p:txBody>
          <a:bodyPr/>
          <a:lstStyle/>
          <a:p>
            <a:r>
              <a:rPr lang="en-CA" sz="2400" dirty="0" err="1"/>
              <a:t>Umayyah</a:t>
            </a:r>
            <a:r>
              <a:rPr lang="en-CA" sz="2400" dirty="0"/>
              <a:t> took Bilal out in the midday sun, threw him on the hot desert sand and then ordered a hot boulder to be placed on his chest. He said to him, “You will remain like this until you either die or deny </a:t>
            </a:r>
            <a:r>
              <a:rPr lang="en-CA" sz="2400" dirty="0" err="1"/>
              <a:t>Muḥammad</a:t>
            </a:r>
            <a:r>
              <a:rPr lang="en-CA" sz="2400" dirty="0"/>
              <a:t> and worship </a:t>
            </a:r>
            <a:r>
              <a:rPr lang="en-CA" sz="2400" dirty="0" err="1"/>
              <a:t>Lāt</a:t>
            </a:r>
            <a:r>
              <a:rPr lang="en-CA" sz="2400" dirty="0"/>
              <a:t> and </a:t>
            </a:r>
            <a:r>
              <a:rPr lang="en-CA" sz="2400" dirty="0" err="1"/>
              <a:t>ʿUzza</a:t>
            </a:r>
            <a:r>
              <a:rPr lang="en-CA" sz="2400" dirty="0"/>
              <a:t>̄.” </a:t>
            </a:r>
            <a:r>
              <a:rPr lang="en-CA" sz="2400" dirty="0" err="1"/>
              <a:t>Bilāl’s</a:t>
            </a:r>
            <a:r>
              <a:rPr lang="en-CA" sz="2400" dirty="0"/>
              <a:t> only response was </a:t>
            </a:r>
            <a:r>
              <a:rPr lang="en-CA" sz="2400" i="1" dirty="0"/>
              <a:t>“</a:t>
            </a:r>
            <a:r>
              <a:rPr lang="en-CA" sz="2400" i="1" dirty="0" err="1"/>
              <a:t>Aḥad</a:t>
            </a:r>
            <a:r>
              <a:rPr lang="en-CA" sz="2400" i="1" dirty="0"/>
              <a:t>, </a:t>
            </a:r>
            <a:r>
              <a:rPr lang="en-CA" sz="2400" i="1" dirty="0" err="1"/>
              <a:t>aḥad</a:t>
            </a:r>
            <a:r>
              <a:rPr lang="en-CA" sz="2400" dirty="0"/>
              <a:t>.” In the meanwhile, Abū Bakr, who lived in the area walked by and said, “Do you not fear God regarding this poor man? Until when [will you continue]?” </a:t>
            </a:r>
            <a:r>
              <a:rPr lang="en-CA" sz="2400" dirty="0" err="1"/>
              <a:t>Umayyah</a:t>
            </a:r>
            <a:r>
              <a:rPr lang="en-CA" sz="2400" dirty="0"/>
              <a:t> said, “You are the one who corrupted him, so you save him!” Abu Bakr said, “I will. I have a black slave who is stronger than he, and follows your religion. I will exchange him for this man.” </a:t>
            </a:r>
            <a:r>
              <a:rPr lang="en-CA" sz="2400" dirty="0" err="1"/>
              <a:t>Umayyah</a:t>
            </a:r>
            <a:r>
              <a:rPr lang="en-CA" sz="2400" dirty="0"/>
              <a:t> accepted. </a:t>
            </a:r>
          </a:p>
          <a:p>
            <a:endParaRPr lang="en-US" dirty="0"/>
          </a:p>
        </p:txBody>
      </p:sp>
    </p:spTree>
    <p:extLst>
      <p:ext uri="{BB962C8B-B14F-4D97-AF65-F5344CB8AC3E}">
        <p14:creationId xmlns:p14="http://schemas.microsoft.com/office/powerpoint/2010/main" val="2559244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4FC59-EF11-714A-A9B7-B44AA6C953D7}"/>
              </a:ext>
            </a:extLst>
          </p:cNvPr>
          <p:cNvSpPr>
            <a:spLocks noGrp="1"/>
          </p:cNvSpPr>
          <p:nvPr>
            <p:ph type="title"/>
          </p:nvPr>
        </p:nvSpPr>
        <p:spPr>
          <a:xfrm>
            <a:off x="720000" y="619200"/>
            <a:ext cx="10728322" cy="666261"/>
          </a:xfrm>
        </p:spPr>
        <p:txBody>
          <a:bodyPr/>
          <a:lstStyle/>
          <a:p>
            <a:pPr algn="ctr"/>
            <a:r>
              <a:rPr lang="en-US" dirty="0"/>
              <a:t>The Plight of the Early Muslims in Makkah</a:t>
            </a:r>
          </a:p>
        </p:txBody>
      </p:sp>
      <p:sp>
        <p:nvSpPr>
          <p:cNvPr id="3" name="Content Placeholder 2">
            <a:extLst>
              <a:ext uri="{FF2B5EF4-FFF2-40B4-BE49-F238E27FC236}">
                <a16:creationId xmlns:a16="http://schemas.microsoft.com/office/drawing/2014/main" id="{71463AA4-E09E-954F-8727-7DA48DA070D5}"/>
              </a:ext>
            </a:extLst>
          </p:cNvPr>
          <p:cNvSpPr>
            <a:spLocks noGrp="1"/>
          </p:cNvSpPr>
          <p:nvPr>
            <p:ph idx="1"/>
          </p:nvPr>
        </p:nvSpPr>
        <p:spPr>
          <a:xfrm>
            <a:off x="720000" y="1285462"/>
            <a:ext cx="10728325" cy="4483514"/>
          </a:xfrm>
        </p:spPr>
        <p:txBody>
          <a:bodyPr>
            <a:normAutofit fontScale="92500"/>
          </a:bodyPr>
          <a:lstStyle/>
          <a:p>
            <a:r>
              <a:rPr lang="en-US" sz="2400" dirty="0"/>
              <a:t>2. </a:t>
            </a:r>
            <a:r>
              <a:rPr lang="en-CA" sz="2400" dirty="0"/>
              <a:t>Umar ibn </a:t>
            </a:r>
            <a:r>
              <a:rPr lang="en-CA" sz="2400" dirty="0" err="1"/>
              <a:t>al-Khaṭṭāb</a:t>
            </a:r>
            <a:r>
              <a:rPr lang="en-CA" sz="2400" dirty="0"/>
              <a:t> tortured a slave girl from </a:t>
            </a:r>
            <a:r>
              <a:rPr lang="en-CA" sz="2400" dirty="0" err="1"/>
              <a:t>ʿAdi</a:t>
            </a:r>
            <a:r>
              <a:rPr lang="en-CA" sz="2400" dirty="0"/>
              <a:t>̄. He beat </a:t>
            </a:r>
            <a:r>
              <a:rPr lang="en-CA" sz="2400" dirty="0" err="1"/>
              <a:t>her,and</a:t>
            </a:r>
            <a:r>
              <a:rPr lang="en-CA" sz="2400" dirty="0"/>
              <a:t> she remained so </a:t>
            </a:r>
            <a:r>
              <a:rPr lang="en-CA" sz="2400" dirty="0" err="1"/>
              <a:t>strong,that</a:t>
            </a:r>
            <a:r>
              <a:rPr lang="en-CA" sz="2400" dirty="0"/>
              <a:t> he got bored and stopped. He mockingly told her, “I beg your pardon, I only stopped because I am bored.” </a:t>
            </a:r>
          </a:p>
          <a:p>
            <a:r>
              <a:rPr lang="en-CA" sz="2400" dirty="0"/>
              <a:t>3. Ammar and his parents, Yasir and </a:t>
            </a:r>
            <a:r>
              <a:rPr lang="en-CA" sz="2400" dirty="0" err="1"/>
              <a:t>Sumayyah</a:t>
            </a:r>
            <a:r>
              <a:rPr lang="en-CA" sz="2400" dirty="0"/>
              <a:t>, were tortured by the clan of </a:t>
            </a:r>
            <a:r>
              <a:rPr lang="en-CA" sz="2400" dirty="0" err="1"/>
              <a:t>Makhzum</a:t>
            </a:r>
            <a:r>
              <a:rPr lang="en-CA" sz="2400" dirty="0"/>
              <a:t>. They they tied them down on the hot sand. </a:t>
            </a:r>
            <a:r>
              <a:rPr lang="en-CA" sz="2400" dirty="0" err="1"/>
              <a:t>Sumayyah</a:t>
            </a:r>
            <a:r>
              <a:rPr lang="en-CA" sz="2400" dirty="0"/>
              <a:t> resisted and became the first Muslim martyr.</a:t>
            </a:r>
          </a:p>
          <a:p>
            <a:r>
              <a:rPr lang="en-CA" sz="2400" dirty="0"/>
              <a:t>Ammar was tortured so badly that the scars remained with him the rest of his life </a:t>
            </a:r>
            <a:br>
              <a:rPr lang="en-CA" sz="2400" dirty="0"/>
            </a:br>
            <a:endParaRPr lang="en-CA" sz="2400" dirty="0"/>
          </a:p>
          <a:p>
            <a:br>
              <a:rPr lang="en-CA" dirty="0"/>
            </a:br>
            <a:endParaRPr lang="en-CA" dirty="0"/>
          </a:p>
          <a:p>
            <a:endParaRPr lang="en-US" dirty="0"/>
          </a:p>
        </p:txBody>
      </p:sp>
    </p:spTree>
    <p:extLst>
      <p:ext uri="{BB962C8B-B14F-4D97-AF65-F5344CB8AC3E}">
        <p14:creationId xmlns:p14="http://schemas.microsoft.com/office/powerpoint/2010/main" val="186368726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935</TotalTime>
  <Words>1488</Words>
  <Application>Microsoft Macintosh PowerPoint</Application>
  <PresentationFormat>Widescreen</PresentationFormat>
  <Paragraphs>64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Avenir Next LT Pro</vt:lpstr>
      <vt:lpstr>Sagona Book</vt:lpstr>
      <vt:lpstr>The Hand Extrablack</vt:lpstr>
      <vt:lpstr>BlobVTI</vt:lpstr>
      <vt:lpstr>The Life of Prophet Muhammad</vt:lpstr>
      <vt:lpstr>A Summary of the Opposition Tactics of Quraysh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lpstr>The Plight of the Early Muslims in Makkah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185</cp:revision>
  <dcterms:created xsi:type="dcterms:W3CDTF">2020-11-25T07:02:27Z</dcterms:created>
  <dcterms:modified xsi:type="dcterms:W3CDTF">2021-04-07T20:17:00Z</dcterms:modified>
</cp:coreProperties>
</file>