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3"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815"/>
    <p:restoredTop sz="94699"/>
  </p:normalViewPr>
  <p:slideViewPr>
    <p:cSldViewPr snapToGrid="0" snapToObjects="1">
      <p:cViewPr varScale="1">
        <p:scale>
          <a:sx n="103" d="100"/>
          <a:sy n="103" d="100"/>
        </p:scale>
        <p:origin x="712"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40013" y="484479"/>
            <a:ext cx="6911974" cy="2954655"/>
          </a:xfrm>
        </p:spPr>
        <p:txBody>
          <a:bodyPr anchor="b">
            <a:normAutofit/>
          </a:bodyPr>
          <a:lstStyle>
            <a:lvl1pPr algn="ctr">
              <a:defRPr sz="5600" spc="-100" baseline="0"/>
            </a:lvl1pPr>
          </a:lstStyle>
          <a:p>
            <a:r>
              <a:rPr lang="en-US"/>
              <a:t>Click to edit Master title style</a:t>
            </a:r>
            <a:endParaRPr lang="en-US" dirty="0"/>
          </a:p>
        </p:txBody>
      </p:sp>
      <p:sp>
        <p:nvSpPr>
          <p:cNvPr id="3" name="Subtitle 2"/>
          <p:cNvSpPr>
            <a:spLocks noGrp="1"/>
          </p:cNvSpPr>
          <p:nvPr>
            <p:ph type="subTitle" idx="1"/>
          </p:nvPr>
        </p:nvSpPr>
        <p:spPr>
          <a:xfrm>
            <a:off x="2640013" y="3799133"/>
            <a:ext cx="6911974"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2395C5C9-164C-46B3-A87E-7660D39D3106}" type="datetime2">
              <a:rPr lang="en-US" smtClean="0"/>
              <a:t>Wednesday, June 16, 2021</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11738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20000" y="2636838"/>
            <a:ext cx="10728325"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5B75179A-1E2B-41AB-B400-4F1B4022FAEE}" type="datetime2">
              <a:rPr lang="en-US" smtClean="0"/>
              <a:t>Wednesday, June 16, 2021</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53032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0486" y="720000"/>
            <a:ext cx="1477328"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31838" y="720000"/>
            <a:ext cx="8929614"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05681D0F-6595-4F14-8EF3-954CD87C797B}" type="datetime2">
              <a:rPr lang="en-US" smtClean="0"/>
              <a:t>Wednesday, June 16, 2021</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26644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20000" y="2541600"/>
            <a:ext cx="10728325"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4DDCFF8A-AAF8-4A12-8A91-9CA0EAF6CBB9}" type="datetime2">
              <a:rPr lang="en-US" smtClean="0"/>
              <a:t>Wednesday, June 16, 2021</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30170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6"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719910" y="3858924"/>
            <a:ext cx="10728326"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ABCC25C3-021A-4B0B-8F70-0C181FE1CF45}" type="datetime2">
              <a:rPr lang="en-US" smtClean="0"/>
              <a:t>Wednesday, June 16, 2021</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11005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00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8400" y="2541600"/>
            <a:ext cx="500380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0C23D88D-8CEC-4ED9-A53B-5596187D9A16}" type="datetime2">
              <a:rPr lang="en-US" smtClean="0"/>
              <a:t>Wednesday, June 16, 2021</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363177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5"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720000" y="1840698"/>
            <a:ext cx="5015638"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000" y="2541600"/>
            <a:ext cx="500380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400" y="1840698"/>
            <a:ext cx="5015638"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4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31837" y="6138000"/>
            <a:ext cx="3095626" cy="720000"/>
          </a:xfrm>
          <a:prstGeom prst="rect">
            <a:avLst/>
          </a:prstGeom>
        </p:spPr>
        <p:txBody>
          <a:bodyPr/>
          <a:lstStyle/>
          <a:p>
            <a:fld id="{D2CCD382-DFDA-4722-A27A-59C21AD112F2}" type="datetime2">
              <a:rPr lang="en-US" smtClean="0"/>
              <a:t>Wednesday, June 16, 2021</a:t>
            </a:fld>
            <a:endParaRPr lang="en-US"/>
          </a:p>
        </p:txBody>
      </p:sp>
      <p:sp>
        <p:nvSpPr>
          <p:cNvPr id="8" name="Footer Placeholder 7"/>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515352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731837" y="6138000"/>
            <a:ext cx="3095626" cy="720000"/>
          </a:xfrm>
          <a:prstGeom prst="rect">
            <a:avLst/>
          </a:prstGeom>
        </p:spPr>
        <p:txBody>
          <a:bodyPr/>
          <a:lstStyle/>
          <a:p>
            <a:fld id="{22F2A30D-1C09-413F-AAB1-38F366000715}" type="datetime2">
              <a:rPr lang="en-US" smtClean="0"/>
              <a:t>Wednesday, June 16, 2021</a:t>
            </a:fld>
            <a:endParaRPr lang="en-US"/>
          </a:p>
        </p:txBody>
      </p:sp>
      <p:sp>
        <p:nvSpPr>
          <p:cNvPr id="4" name="Footer Placeholder 3"/>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822073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31837" y="6138000"/>
            <a:ext cx="3095626" cy="720000"/>
          </a:xfrm>
          <a:prstGeom prst="rect">
            <a:avLst/>
          </a:prstGeom>
        </p:spPr>
        <p:txBody>
          <a:bodyPr/>
          <a:lstStyle/>
          <a:p>
            <a:fld id="{6DB82B9C-D65E-4F64-95C3-B10F3B00F0D9}" type="datetime2">
              <a:rPr lang="en-US" smtClean="0"/>
              <a:t>Wednesday, June 16, 2021</a:t>
            </a:fld>
            <a:endParaRPr lang="en-US"/>
          </a:p>
        </p:txBody>
      </p:sp>
      <p:sp>
        <p:nvSpPr>
          <p:cNvPr id="3" name="Footer Placeholder 2"/>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25723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107463"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4548188" y="584662"/>
            <a:ext cx="6911974"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0000" y="2541600"/>
            <a:ext cx="3107463"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B7F5FDCC-6AAC-4A08-B9E0-3793AB5E64C3}" type="datetime2">
              <a:rPr lang="en-US" smtClean="0"/>
              <a:t>Wednesday, June 16, 2021</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99101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095626"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8188" y="728664"/>
            <a:ext cx="6923812"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0000" y="2541600"/>
            <a:ext cx="3095625"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349FE94D-439C-40F1-900E-BC07940E3988}" type="datetime2">
              <a:rPr lang="en-US" smtClean="0"/>
              <a:t>Wednesday, June 16, 2021</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81780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0000" y="619200"/>
            <a:ext cx="1072832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720000" y="2541600"/>
            <a:ext cx="10728325"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1837" y="6138000"/>
            <a:ext cx="3095626"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Wednesday, June 16, 2021</a:t>
            </a:fld>
            <a:endParaRPr lang="en-US" dirty="0"/>
          </a:p>
        </p:txBody>
      </p:sp>
      <p:sp>
        <p:nvSpPr>
          <p:cNvPr id="5" name="Footer Placeholder 4"/>
          <p:cNvSpPr>
            <a:spLocks noGrp="1"/>
          </p:cNvSpPr>
          <p:nvPr>
            <p:ph type="ftr" sz="quarter" idx="3"/>
          </p:nvPr>
        </p:nvSpPr>
        <p:spPr>
          <a:xfrm>
            <a:off x="4548188" y="6138000"/>
            <a:ext cx="500380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10272713" y="6138000"/>
            <a:ext cx="1187449"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3904608573"/>
      </p:ext>
    </p:extLst>
  </p:cSld>
  <p:clrMap bg1="dk1" tx1="lt1" bg2="dk2" tx2="lt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62" r:id="rId6"/>
    <p:sldLayoutId id="2147483757" r:id="rId7"/>
    <p:sldLayoutId id="2147483758" r:id="rId8"/>
    <p:sldLayoutId id="2147483759" r:id="rId9"/>
    <p:sldLayoutId id="2147483761" r:id="rId10"/>
    <p:sldLayoutId id="2147483760" r:id="rId11"/>
  </p:sldLayoutIdLst>
  <p:hf sldNum="0" hdr="0" ftr="0" dt="0"/>
  <p:txStyles>
    <p:titleStyle>
      <a:lvl1pPr algn="l" defTabSz="914400" rtl="0" eaLnBrk="1" latinLnBrk="0" hangingPunct="1">
        <a:lnSpc>
          <a:spcPct val="100000"/>
        </a:lnSpc>
        <a:spcBef>
          <a:spcPct val="0"/>
        </a:spcBef>
        <a:buNone/>
        <a:defRPr sz="32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C56AE383-06A1-42D3-B1AF-CE22194F54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3D70B90B-BED1-4715-9BFE-9622C47A2B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FEB4D-A406-DE48-B30A-905F51CEEFDA}"/>
              </a:ext>
            </a:extLst>
          </p:cNvPr>
          <p:cNvSpPr>
            <a:spLocks noGrp="1"/>
          </p:cNvSpPr>
          <p:nvPr>
            <p:ph type="ctrTitle"/>
          </p:nvPr>
        </p:nvSpPr>
        <p:spPr>
          <a:xfrm>
            <a:off x="720000" y="728663"/>
            <a:ext cx="5015638" cy="2795738"/>
          </a:xfrm>
        </p:spPr>
        <p:txBody>
          <a:bodyPr>
            <a:normAutofit/>
          </a:bodyPr>
          <a:lstStyle/>
          <a:p>
            <a:r>
              <a:rPr lang="en-US" dirty="0"/>
              <a:t>The Life of Prophet Muhammad</a:t>
            </a:r>
          </a:p>
        </p:txBody>
      </p:sp>
      <p:sp>
        <p:nvSpPr>
          <p:cNvPr id="3" name="Subtitle 2">
            <a:extLst>
              <a:ext uri="{FF2B5EF4-FFF2-40B4-BE49-F238E27FC236}">
                <a16:creationId xmlns:a16="http://schemas.microsoft.com/office/drawing/2014/main" id="{406A6140-D3C8-854A-89C3-12FA59FF5ED2}"/>
              </a:ext>
            </a:extLst>
          </p:cNvPr>
          <p:cNvSpPr>
            <a:spLocks noGrp="1"/>
          </p:cNvSpPr>
          <p:nvPr>
            <p:ph type="subTitle" idx="1"/>
          </p:nvPr>
        </p:nvSpPr>
        <p:spPr>
          <a:xfrm>
            <a:off x="720000" y="3830398"/>
            <a:ext cx="5015638" cy="2298939"/>
          </a:xfrm>
        </p:spPr>
        <p:txBody>
          <a:bodyPr>
            <a:normAutofit/>
          </a:bodyPr>
          <a:lstStyle/>
          <a:p>
            <a:r>
              <a:rPr lang="en-US" dirty="0"/>
              <a:t>Lesson 20</a:t>
            </a:r>
          </a:p>
        </p:txBody>
      </p:sp>
      <p:pic>
        <p:nvPicPr>
          <p:cNvPr id="4" name="Picture 3" descr="A close up of text on a white background&#10;&#10;Description automatically generated">
            <a:extLst>
              <a:ext uri="{FF2B5EF4-FFF2-40B4-BE49-F238E27FC236}">
                <a16:creationId xmlns:a16="http://schemas.microsoft.com/office/drawing/2014/main" id="{AA813056-1AEB-42B7-BD5B-561C211256A8}"/>
              </a:ext>
            </a:extLst>
          </p:cNvPr>
          <p:cNvPicPr>
            <a:picLocks noChangeAspect="1"/>
          </p:cNvPicPr>
          <p:nvPr/>
        </p:nvPicPr>
        <p:blipFill rotWithShape="1">
          <a:blip r:embed="rId2"/>
          <a:srcRect l="13915"/>
          <a:stretch/>
        </p:blipFill>
        <p:spPr>
          <a:xfrm>
            <a:off x="6288276" y="10"/>
            <a:ext cx="5903725" cy="6857990"/>
          </a:xfrm>
          <a:custGeom>
            <a:avLst/>
            <a:gdLst/>
            <a:ahLst/>
            <a:cxnLst/>
            <a:rect l="l" t="t" r="r" b="b"/>
            <a:pathLst>
              <a:path w="5903725" h="6858000">
                <a:moveTo>
                  <a:pt x="17547" y="0"/>
                </a:moveTo>
                <a:lnTo>
                  <a:pt x="5903725" y="0"/>
                </a:lnTo>
                <a:lnTo>
                  <a:pt x="5903725" y="6858000"/>
                </a:lnTo>
                <a:lnTo>
                  <a:pt x="57217" y="6858000"/>
                </a:lnTo>
                <a:lnTo>
                  <a:pt x="57185" y="6699667"/>
                </a:lnTo>
                <a:cubicBezTo>
                  <a:pt x="57923" y="6526851"/>
                  <a:pt x="61039" y="6384211"/>
                  <a:pt x="67005" y="6279216"/>
                </a:cubicBezTo>
                <a:cubicBezTo>
                  <a:pt x="108514" y="5194623"/>
                  <a:pt x="-44577" y="788432"/>
                  <a:pt x="13203" y="42009"/>
                </a:cubicBezTo>
                <a:close/>
              </a:path>
            </a:pathLst>
          </a:custGeom>
        </p:spPr>
      </p:pic>
    </p:spTree>
    <p:extLst>
      <p:ext uri="{BB962C8B-B14F-4D97-AF65-F5344CB8AC3E}">
        <p14:creationId xmlns:p14="http://schemas.microsoft.com/office/powerpoint/2010/main" val="28263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C381AF-91CD-4C42-B6B3-71031ADCF2BB}"/>
              </a:ext>
            </a:extLst>
          </p:cNvPr>
          <p:cNvSpPr>
            <a:spLocks noGrp="1"/>
          </p:cNvSpPr>
          <p:nvPr>
            <p:ph type="title"/>
          </p:nvPr>
        </p:nvSpPr>
        <p:spPr>
          <a:xfrm>
            <a:off x="720000" y="619200"/>
            <a:ext cx="10728322" cy="616476"/>
          </a:xfrm>
        </p:spPr>
        <p:txBody>
          <a:bodyPr/>
          <a:lstStyle/>
          <a:p>
            <a:pPr algn="ctr"/>
            <a:r>
              <a:rPr lang="en-US" dirty="0"/>
              <a:t>The Conversion of Umar</a:t>
            </a:r>
          </a:p>
        </p:txBody>
      </p:sp>
      <p:sp>
        <p:nvSpPr>
          <p:cNvPr id="3" name="Content Placeholder 2">
            <a:extLst>
              <a:ext uri="{FF2B5EF4-FFF2-40B4-BE49-F238E27FC236}">
                <a16:creationId xmlns:a16="http://schemas.microsoft.com/office/drawing/2014/main" id="{B4FF4526-EE69-DE40-9507-B54DDB1BD5E4}"/>
              </a:ext>
            </a:extLst>
          </p:cNvPr>
          <p:cNvSpPr>
            <a:spLocks noGrp="1"/>
          </p:cNvSpPr>
          <p:nvPr>
            <p:ph idx="1"/>
          </p:nvPr>
        </p:nvSpPr>
        <p:spPr>
          <a:xfrm>
            <a:off x="720000" y="1235676"/>
            <a:ext cx="10728325" cy="4533299"/>
          </a:xfrm>
        </p:spPr>
        <p:txBody>
          <a:bodyPr>
            <a:normAutofit/>
          </a:bodyPr>
          <a:lstStyle/>
          <a:p>
            <a:r>
              <a:rPr lang="en-CA" sz="2400" dirty="0"/>
              <a:t>Umar was furious to hear that his sister and her husband had become Muslims. He immediately changed his direction from </a:t>
            </a:r>
            <a:r>
              <a:rPr lang="en-CA" sz="2400" dirty="0" err="1"/>
              <a:t>Arqam's</a:t>
            </a:r>
            <a:r>
              <a:rPr lang="en-CA" sz="2400" dirty="0"/>
              <a:t> house to her house to investigate the rumor.</a:t>
            </a:r>
          </a:p>
          <a:p>
            <a:r>
              <a:rPr lang="en-CA" sz="2400" dirty="0"/>
              <a:t>Umar came to the door (of the house of his sister) as </a:t>
            </a:r>
            <a:r>
              <a:rPr lang="en-CA" sz="2400" dirty="0" err="1"/>
              <a:t>Khabbab</a:t>
            </a:r>
            <a:r>
              <a:rPr lang="en-CA" sz="2400" dirty="0"/>
              <a:t> (a companion of the Prophet) was teaching her and her husband Surat Taha.</a:t>
            </a:r>
          </a:p>
          <a:p>
            <a:r>
              <a:rPr lang="en-CA" sz="2400" dirty="0"/>
              <a:t>Umar exploded in wrath and struck his sister in her face. The blow caused her mouth to bleed. He was going to strike again but the sight of blood made him pause. He suddenly appeared to relent, and then in a changed tone asked her to show him what she was reading.</a:t>
            </a:r>
          </a:p>
          <a:p>
            <a:endParaRPr lang="en-CA" sz="2400" dirty="0"/>
          </a:p>
          <a:p>
            <a:endParaRPr lang="en-US" sz="2400" dirty="0"/>
          </a:p>
        </p:txBody>
      </p:sp>
    </p:spTree>
    <p:extLst>
      <p:ext uri="{BB962C8B-B14F-4D97-AF65-F5344CB8AC3E}">
        <p14:creationId xmlns:p14="http://schemas.microsoft.com/office/powerpoint/2010/main" val="5944870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5C7A49-58F1-BF45-ADBD-57B46547C77D}"/>
              </a:ext>
            </a:extLst>
          </p:cNvPr>
          <p:cNvSpPr>
            <a:spLocks noGrp="1"/>
          </p:cNvSpPr>
          <p:nvPr>
            <p:ph type="title"/>
          </p:nvPr>
        </p:nvSpPr>
        <p:spPr>
          <a:xfrm>
            <a:off x="720000" y="619200"/>
            <a:ext cx="10728322" cy="653546"/>
          </a:xfrm>
        </p:spPr>
        <p:txBody>
          <a:bodyPr/>
          <a:lstStyle/>
          <a:p>
            <a:pPr algn="ctr"/>
            <a:r>
              <a:rPr lang="en-US" dirty="0"/>
              <a:t>The Conversion of Umar</a:t>
            </a:r>
          </a:p>
        </p:txBody>
      </p:sp>
      <p:sp>
        <p:nvSpPr>
          <p:cNvPr id="3" name="Content Placeholder 2">
            <a:extLst>
              <a:ext uri="{FF2B5EF4-FFF2-40B4-BE49-F238E27FC236}">
                <a16:creationId xmlns:a16="http://schemas.microsoft.com/office/drawing/2014/main" id="{0DB52B80-9BD9-D245-B899-FCBBD8305BCC}"/>
              </a:ext>
            </a:extLst>
          </p:cNvPr>
          <p:cNvSpPr>
            <a:spLocks noGrp="1"/>
          </p:cNvSpPr>
          <p:nvPr>
            <p:ph idx="1"/>
          </p:nvPr>
        </p:nvSpPr>
        <p:spPr>
          <a:xfrm>
            <a:off x="720000" y="1272746"/>
            <a:ext cx="10728325" cy="4496229"/>
          </a:xfrm>
        </p:spPr>
        <p:txBody>
          <a:bodyPr>
            <a:normAutofit/>
          </a:bodyPr>
          <a:lstStyle/>
          <a:p>
            <a:r>
              <a:rPr lang="en-CA" sz="2400" dirty="0"/>
              <a:t>Umar immediately went away, washed himself, returned to his sister's home, read the text of Quran, and then went to the house of </a:t>
            </a:r>
            <a:r>
              <a:rPr lang="en-CA" sz="2400" dirty="0" err="1"/>
              <a:t>Arqam</a:t>
            </a:r>
            <a:r>
              <a:rPr lang="en-CA" sz="2400" dirty="0"/>
              <a:t> where he formally accepted Islam.</a:t>
            </a:r>
          </a:p>
          <a:p>
            <a:r>
              <a:rPr lang="en-CA" sz="2400" dirty="0"/>
              <a:t>Umar was about 35 years old when he became a recited his </a:t>
            </a:r>
            <a:r>
              <a:rPr lang="en-CA" sz="2400" dirty="0" err="1"/>
              <a:t>shahadah</a:t>
            </a:r>
            <a:r>
              <a:rPr lang="en-CA" sz="2400" dirty="0"/>
              <a:t>.</a:t>
            </a:r>
          </a:p>
          <a:p>
            <a:r>
              <a:rPr lang="en-CA" sz="2400" dirty="0"/>
              <a:t>This took place in the 6</a:t>
            </a:r>
            <a:r>
              <a:rPr lang="en-CA" sz="2400" baseline="30000" dirty="0"/>
              <a:t>th</a:t>
            </a:r>
            <a:r>
              <a:rPr lang="en-CA" sz="2400" dirty="0"/>
              <a:t> year after the commencement of the Prophetic mission.</a:t>
            </a:r>
            <a:endParaRPr lang="en-US" sz="2400" dirty="0"/>
          </a:p>
        </p:txBody>
      </p:sp>
    </p:spTree>
    <p:extLst>
      <p:ext uri="{BB962C8B-B14F-4D97-AF65-F5344CB8AC3E}">
        <p14:creationId xmlns:p14="http://schemas.microsoft.com/office/powerpoint/2010/main" val="40404356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C52FA8-DFB9-BC4A-9A58-AAA95150828E}"/>
              </a:ext>
            </a:extLst>
          </p:cNvPr>
          <p:cNvSpPr>
            <a:spLocks noGrp="1"/>
          </p:cNvSpPr>
          <p:nvPr>
            <p:ph type="title"/>
          </p:nvPr>
        </p:nvSpPr>
        <p:spPr>
          <a:xfrm>
            <a:off x="720000" y="619200"/>
            <a:ext cx="10728322" cy="665903"/>
          </a:xfrm>
        </p:spPr>
        <p:txBody>
          <a:bodyPr/>
          <a:lstStyle/>
          <a:p>
            <a:pPr algn="ctr"/>
            <a:r>
              <a:rPr lang="en-US" dirty="0"/>
              <a:t>The Conversion of Umar</a:t>
            </a:r>
          </a:p>
        </p:txBody>
      </p:sp>
      <p:sp>
        <p:nvSpPr>
          <p:cNvPr id="3" name="Content Placeholder 2">
            <a:extLst>
              <a:ext uri="{FF2B5EF4-FFF2-40B4-BE49-F238E27FC236}">
                <a16:creationId xmlns:a16="http://schemas.microsoft.com/office/drawing/2014/main" id="{D5C8D1C4-39B1-9C46-AC27-82BC2B98B577}"/>
              </a:ext>
            </a:extLst>
          </p:cNvPr>
          <p:cNvSpPr>
            <a:spLocks noGrp="1"/>
          </p:cNvSpPr>
          <p:nvPr>
            <p:ph idx="1"/>
          </p:nvPr>
        </p:nvSpPr>
        <p:spPr>
          <a:xfrm>
            <a:off x="720000" y="1285104"/>
            <a:ext cx="10728325" cy="4483872"/>
          </a:xfrm>
        </p:spPr>
        <p:txBody>
          <a:bodyPr>
            <a:normAutofit/>
          </a:bodyPr>
          <a:lstStyle/>
          <a:p>
            <a:r>
              <a:rPr lang="en-US" sz="2400" dirty="0"/>
              <a:t>Al-</a:t>
            </a:r>
            <a:r>
              <a:rPr lang="en-US" sz="2400" dirty="0" err="1"/>
              <a:t>Tirmidhi</a:t>
            </a:r>
            <a:r>
              <a:rPr lang="en-US" sz="2400" dirty="0"/>
              <a:t> reports a tradition from Abdullah ibn Umar:</a:t>
            </a:r>
          </a:p>
          <a:p>
            <a:pPr marL="0" indent="0" algn="ctr">
              <a:buNone/>
            </a:pPr>
            <a:r>
              <a:rPr lang="ar-AE" sz="2400" dirty="0"/>
              <a:t>عَنِ ابْنِ عُمَرَ، أَنَّ رَسُولَ اللَّهِ صلى الله عليه وسلم قَالَ ‏ "‏ اللَّهُمَّ أَعِزَّ الإِسْلاَمَ بِأَحَبِّ هَذَيْنِ الرَّجُلَيْنِ إِلَيْكَ بِأَبِي جَهْلٍ أَوْ بِعُمَرَ بْنِ الْخَطَّابِ ‏"‏ ‏.‏ قَالَ وَكَانَ أَحَبَّهُمَا إِلَيْهِ عُمَرُ ‏</a:t>
            </a:r>
            <a:endParaRPr lang="en-US" sz="2400" dirty="0"/>
          </a:p>
          <a:p>
            <a:pPr marL="0" indent="0" algn="ctr">
              <a:buNone/>
            </a:pPr>
            <a:r>
              <a:rPr lang="en-CA" sz="2400" dirty="0"/>
              <a:t>“That the Messenger of </a:t>
            </a:r>
            <a:r>
              <a:rPr lang="en-US" sz="2400" dirty="0"/>
              <a:t>God said: </a:t>
            </a:r>
            <a:r>
              <a:rPr lang="en-CA" sz="2400" dirty="0"/>
              <a:t>"O God! Honor Islam through the most dear of these two men to you: Through Abu </a:t>
            </a:r>
            <a:r>
              <a:rPr lang="en-CA" sz="2400" dirty="0" err="1"/>
              <a:t>Jahl</a:t>
            </a:r>
            <a:r>
              <a:rPr lang="en-CA" sz="2400" dirty="0"/>
              <a:t> or through 'Umar bin Al-Khattab." He said: "And the most dear of them to Him was 'Umar."</a:t>
            </a:r>
            <a:endParaRPr lang="en-US" sz="2400" dirty="0"/>
          </a:p>
        </p:txBody>
      </p:sp>
    </p:spTree>
    <p:extLst>
      <p:ext uri="{BB962C8B-B14F-4D97-AF65-F5344CB8AC3E}">
        <p14:creationId xmlns:p14="http://schemas.microsoft.com/office/powerpoint/2010/main" val="7702314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0021AA-2B44-7844-81F6-F37B579C7D91}"/>
              </a:ext>
            </a:extLst>
          </p:cNvPr>
          <p:cNvSpPr>
            <a:spLocks noGrp="1"/>
          </p:cNvSpPr>
          <p:nvPr>
            <p:ph type="title"/>
          </p:nvPr>
        </p:nvSpPr>
        <p:spPr>
          <a:xfrm>
            <a:off x="720000" y="619200"/>
            <a:ext cx="10728322" cy="690616"/>
          </a:xfrm>
        </p:spPr>
        <p:txBody>
          <a:bodyPr/>
          <a:lstStyle/>
          <a:p>
            <a:pPr algn="ctr"/>
            <a:r>
              <a:rPr lang="en-US" dirty="0"/>
              <a:t>The Conversion of Umar</a:t>
            </a:r>
          </a:p>
        </p:txBody>
      </p:sp>
      <p:sp>
        <p:nvSpPr>
          <p:cNvPr id="3" name="Content Placeholder 2">
            <a:extLst>
              <a:ext uri="{FF2B5EF4-FFF2-40B4-BE49-F238E27FC236}">
                <a16:creationId xmlns:a16="http://schemas.microsoft.com/office/drawing/2014/main" id="{A3178CCA-BB79-9744-BF94-4A24C64613B2}"/>
              </a:ext>
            </a:extLst>
          </p:cNvPr>
          <p:cNvSpPr>
            <a:spLocks noGrp="1"/>
          </p:cNvSpPr>
          <p:nvPr>
            <p:ph idx="1"/>
          </p:nvPr>
        </p:nvSpPr>
        <p:spPr>
          <a:xfrm>
            <a:off x="720000" y="1309816"/>
            <a:ext cx="10728325" cy="4459159"/>
          </a:xfrm>
        </p:spPr>
        <p:txBody>
          <a:bodyPr>
            <a:normAutofit/>
          </a:bodyPr>
          <a:lstStyle/>
          <a:p>
            <a:r>
              <a:rPr lang="en-US" sz="2400" dirty="0"/>
              <a:t>The reports portraying Umar as a fearless man who was willing to kill the Prophet is doubtful because we see no signs of this fearlessness in any of the battles of Islam.</a:t>
            </a:r>
          </a:p>
          <a:p>
            <a:r>
              <a:rPr lang="en-US" sz="2400" dirty="0"/>
              <a:t> Did the situation for Muslims improve or get worse after Umar’s conversion?</a:t>
            </a:r>
          </a:p>
        </p:txBody>
      </p:sp>
    </p:spTree>
    <p:extLst>
      <p:ext uri="{BB962C8B-B14F-4D97-AF65-F5344CB8AC3E}">
        <p14:creationId xmlns:p14="http://schemas.microsoft.com/office/powerpoint/2010/main" val="8978041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23AD72-8EE9-3348-9E54-E4208D505F94}"/>
              </a:ext>
            </a:extLst>
          </p:cNvPr>
          <p:cNvSpPr>
            <a:spLocks noGrp="1"/>
          </p:cNvSpPr>
          <p:nvPr>
            <p:ph type="title"/>
          </p:nvPr>
        </p:nvSpPr>
        <p:spPr>
          <a:xfrm>
            <a:off x="720000" y="619200"/>
            <a:ext cx="10728322" cy="604119"/>
          </a:xfrm>
        </p:spPr>
        <p:txBody>
          <a:bodyPr/>
          <a:lstStyle/>
          <a:p>
            <a:pPr algn="ctr"/>
            <a:r>
              <a:rPr lang="en-US" dirty="0"/>
              <a:t>The Conversion of Umar</a:t>
            </a:r>
          </a:p>
        </p:txBody>
      </p:sp>
      <p:sp>
        <p:nvSpPr>
          <p:cNvPr id="3" name="Content Placeholder 2">
            <a:extLst>
              <a:ext uri="{FF2B5EF4-FFF2-40B4-BE49-F238E27FC236}">
                <a16:creationId xmlns:a16="http://schemas.microsoft.com/office/drawing/2014/main" id="{6EEEB231-6486-314E-A957-3364FDCDA531}"/>
              </a:ext>
            </a:extLst>
          </p:cNvPr>
          <p:cNvSpPr>
            <a:spLocks noGrp="1"/>
          </p:cNvSpPr>
          <p:nvPr>
            <p:ph idx="1"/>
          </p:nvPr>
        </p:nvSpPr>
        <p:spPr>
          <a:xfrm>
            <a:off x="720000" y="1334530"/>
            <a:ext cx="10728325" cy="4434445"/>
          </a:xfrm>
        </p:spPr>
        <p:txBody>
          <a:bodyPr/>
          <a:lstStyle/>
          <a:p>
            <a:pPr marL="0" indent="0" algn="ctr">
              <a:buNone/>
            </a:pPr>
            <a:r>
              <a:rPr lang="ar-AE" dirty="0"/>
              <a:t>عَبْدُ اللَّهِ بْنُ عُمَرَ ـ رضى الله عنهما ـ لَمَّا أَسْلَمَ عُمَرُ اجْتَمَعَ النَّاسُ عِنْدَ دَارِهِ وَقَالُوا صَبَا عُمَرُ‏.‏ وَأَنَا غُلاَمٌ فَوْقَ ظَهْرِ بَيْتِي، فَجَاءَ رَجُلٌ عَلَيْهِ قَبَاءٌ مِنْ دِيبَاجٍ فَقَالَ قَدْ صَبَا عُمَرُ‏.‏ فَمَا ذَاكَ فَأَنَا لَهُ جَارٌ‏.‏ قَالَ فَرَأَيْتُ النَّاسَ تَصَدَّعُوا عَنْهُ فَقُلْتُ مَنْ هَذَا قَالُوا الْعَاصِ بْنُ وَائِلٍ‏.‏</a:t>
            </a:r>
            <a:endParaRPr lang="en-US" dirty="0"/>
          </a:p>
          <a:p>
            <a:pPr marL="0" indent="0" algn="ctr">
              <a:buNone/>
            </a:pPr>
            <a:r>
              <a:rPr lang="en-CA" dirty="0"/>
              <a:t>“When `Umar embraced Islam, all The (disbelieving) people gathered around his home and said, "`Umar has embraced Islam." At that time I was still a boy and was on the roof of my house. There came a man wearing a cloak of </a:t>
            </a:r>
            <a:r>
              <a:rPr lang="en-CA" dirty="0" err="1"/>
              <a:t>Dibaj</a:t>
            </a:r>
            <a:r>
              <a:rPr lang="en-CA" dirty="0"/>
              <a:t> (i.e. a kind of silk), and said, "`Umar has embraced Islam. Nobody can harm him for I am his protector." I then saw the people going away from `Umar and asked who the man was, and they said, "Al-`As bin Wail.”</a:t>
            </a:r>
          </a:p>
          <a:p>
            <a:pPr marL="0" indent="0" algn="ctr">
              <a:buNone/>
            </a:pPr>
            <a:endParaRPr lang="en-CA" dirty="0"/>
          </a:p>
          <a:p>
            <a:pPr marL="0" indent="0" algn="ctr">
              <a:buNone/>
            </a:pPr>
            <a:endParaRPr lang="en-CA" dirty="0"/>
          </a:p>
          <a:p>
            <a:pPr marL="0" indent="0">
              <a:buNone/>
            </a:pPr>
            <a:r>
              <a:rPr lang="en-CA" dirty="0"/>
              <a:t>Source: Sahih al-Bukhari </a:t>
            </a:r>
            <a:endParaRPr lang="en-US" dirty="0"/>
          </a:p>
        </p:txBody>
      </p:sp>
    </p:spTree>
    <p:extLst>
      <p:ext uri="{BB962C8B-B14F-4D97-AF65-F5344CB8AC3E}">
        <p14:creationId xmlns:p14="http://schemas.microsoft.com/office/powerpoint/2010/main" val="23609301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B38C05-84DF-1C47-9C26-64CB21F2C6E6}"/>
              </a:ext>
            </a:extLst>
          </p:cNvPr>
          <p:cNvSpPr>
            <a:spLocks noGrp="1"/>
          </p:cNvSpPr>
          <p:nvPr>
            <p:ph type="title"/>
          </p:nvPr>
        </p:nvSpPr>
        <p:spPr>
          <a:xfrm>
            <a:off x="720000" y="619200"/>
            <a:ext cx="10728322" cy="641189"/>
          </a:xfrm>
        </p:spPr>
        <p:txBody>
          <a:bodyPr/>
          <a:lstStyle/>
          <a:p>
            <a:pPr algn="ctr"/>
            <a:r>
              <a:rPr lang="en-US" dirty="0"/>
              <a:t>The Conversion of Umar</a:t>
            </a:r>
          </a:p>
        </p:txBody>
      </p:sp>
      <p:sp>
        <p:nvSpPr>
          <p:cNvPr id="3" name="Content Placeholder 2">
            <a:extLst>
              <a:ext uri="{FF2B5EF4-FFF2-40B4-BE49-F238E27FC236}">
                <a16:creationId xmlns:a16="http://schemas.microsoft.com/office/drawing/2014/main" id="{A173CE18-5E49-E34F-B3F5-FEA418510322}"/>
              </a:ext>
            </a:extLst>
          </p:cNvPr>
          <p:cNvSpPr>
            <a:spLocks noGrp="1"/>
          </p:cNvSpPr>
          <p:nvPr>
            <p:ph idx="1"/>
          </p:nvPr>
        </p:nvSpPr>
        <p:spPr>
          <a:xfrm>
            <a:off x="720000" y="1260390"/>
            <a:ext cx="10728325" cy="4978410"/>
          </a:xfrm>
        </p:spPr>
        <p:txBody>
          <a:bodyPr>
            <a:normAutofit lnSpcReduction="10000"/>
          </a:bodyPr>
          <a:lstStyle/>
          <a:p>
            <a:pPr marL="0" indent="0" algn="ctr">
              <a:buNone/>
            </a:pPr>
            <a:r>
              <a:rPr lang="ar-AE" dirty="0"/>
              <a:t>عَبْدِ اللَّهِ بْنِ عُمَرَ عَنْ أَبِيهِ، قَالَ بَيْنَمَا هُوَ فِي الدَّارِ خَائِفًا، إِذْ جَاءَهُ الْعَاصِ بْنُ وَائِلٍ السَّهْمِيُّ أَبُو عَمْرٍو، عَلَيْهِ حُلَّةُ حِبَرَةٍ، وَقَمِيصٌ مَكْفُوفٌ بِحَرِيرٍ، وَهُوَ مِنْ بَنِي سَهْمٍ، وَهُمْ حُلَفَاؤُنَا فِي الْجَاهِلِيَّةِ فَقَالَ لَهُ مَا بَالُكَ قَالَ زَعَمَ قَوْمُكَ أَنَّهُمْ سَيَقْتُلُونِي إِنْ أَسْلَمْتُ‏.‏ قَالَ لاَ سَبِيلَ إِلَيْكَ‏.‏ بَعْدَ أَنْ قَالَهَا أَمِنْتُ، فَخَرَجَ الْعَاصِ، فَلَقِيَ النَّاسَ قَدْ سَالَ بِهِمُ الْوَادِي فَقَالَ أَيْنَ تُرِيدُونَ فَقَالُوا نُرِيدُ هَذَا ابْنَ الْخَطَّابِ الَّذِي صَبَا‏.‏ قَالَ لاَ سَبِيلَ إِلَيْهِ‏.‏ فَكَرَّ النَّاسُ‏.‏</a:t>
            </a:r>
            <a:endParaRPr lang="en-US" dirty="0"/>
          </a:p>
          <a:p>
            <a:pPr marL="0" indent="0" algn="ctr">
              <a:buNone/>
            </a:pPr>
            <a:r>
              <a:rPr lang="en-CA" dirty="0"/>
              <a:t>“While `Umar was at home in a state of fear, there came Al-`As bin Wail As-</a:t>
            </a:r>
            <a:r>
              <a:rPr lang="en-CA" dirty="0" err="1"/>
              <a:t>Sahmi</a:t>
            </a:r>
            <a:r>
              <a:rPr lang="en-CA" dirty="0"/>
              <a:t> Abu `Amr, wearing an embroidered cloak and a shirt having silk hems. He was from the tribe of Bani </a:t>
            </a:r>
            <a:r>
              <a:rPr lang="en-CA" dirty="0" err="1"/>
              <a:t>Sahm</a:t>
            </a:r>
            <a:r>
              <a:rPr lang="en-CA" dirty="0"/>
              <a:t> who were our allies during the pre-Islamic period of ignorance. Al-`As said to `Umar "What is wrong with you?" He said, "Your people claim that they would kill me if I become a Muslim." Al-`As said, "Nobody will harm you after I have given protection to you." So Al-`As went out and met the people streaming in the whole valley. He said, "Where are you going?" They said, "We want Ibn Al-Khattab who has embraced Islam." Al-`As said, "There is no way for anybody to touch him." So the people retreated.”</a:t>
            </a:r>
          </a:p>
          <a:p>
            <a:pPr marL="0" indent="0">
              <a:buNone/>
            </a:pPr>
            <a:r>
              <a:rPr lang="en-US" dirty="0"/>
              <a:t>Source: Sahih al-Bukhari</a:t>
            </a:r>
          </a:p>
        </p:txBody>
      </p:sp>
    </p:spTree>
    <p:extLst>
      <p:ext uri="{BB962C8B-B14F-4D97-AF65-F5344CB8AC3E}">
        <p14:creationId xmlns:p14="http://schemas.microsoft.com/office/powerpoint/2010/main" val="23846248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0793A5-0245-E44F-8348-0CB41188C1F0}"/>
              </a:ext>
            </a:extLst>
          </p:cNvPr>
          <p:cNvSpPr>
            <a:spLocks noGrp="1"/>
          </p:cNvSpPr>
          <p:nvPr>
            <p:ph type="title"/>
          </p:nvPr>
        </p:nvSpPr>
        <p:spPr>
          <a:xfrm>
            <a:off x="720000" y="619200"/>
            <a:ext cx="10728322" cy="727686"/>
          </a:xfrm>
        </p:spPr>
        <p:txBody>
          <a:bodyPr/>
          <a:lstStyle/>
          <a:p>
            <a:pPr algn="ctr"/>
            <a:r>
              <a:rPr lang="en-US" dirty="0"/>
              <a:t>The Prophet Invites </a:t>
            </a:r>
            <a:r>
              <a:rPr lang="en-US" dirty="0" err="1"/>
              <a:t>Najashi</a:t>
            </a:r>
            <a:r>
              <a:rPr lang="en-US" dirty="0"/>
              <a:t> to Islam</a:t>
            </a:r>
          </a:p>
        </p:txBody>
      </p:sp>
      <p:sp>
        <p:nvSpPr>
          <p:cNvPr id="3" name="Content Placeholder 2">
            <a:extLst>
              <a:ext uri="{FF2B5EF4-FFF2-40B4-BE49-F238E27FC236}">
                <a16:creationId xmlns:a16="http://schemas.microsoft.com/office/drawing/2014/main" id="{4548513F-3413-9F45-BCE9-73B504082242}"/>
              </a:ext>
            </a:extLst>
          </p:cNvPr>
          <p:cNvSpPr>
            <a:spLocks noGrp="1"/>
          </p:cNvSpPr>
          <p:nvPr>
            <p:ph idx="1"/>
          </p:nvPr>
        </p:nvSpPr>
        <p:spPr>
          <a:xfrm>
            <a:off x="720000" y="1346886"/>
            <a:ext cx="10728325" cy="4422089"/>
          </a:xfrm>
        </p:spPr>
        <p:txBody>
          <a:bodyPr/>
          <a:lstStyle/>
          <a:p>
            <a:r>
              <a:rPr lang="en-CA" sz="2400" dirty="0"/>
              <a:t>The Prophet not only sent his followers to seek refuge with </a:t>
            </a:r>
            <a:r>
              <a:rPr lang="en-CA" sz="2400" dirty="0" err="1"/>
              <a:t>Najashi</a:t>
            </a:r>
            <a:r>
              <a:rPr lang="en-CA" sz="2400" dirty="0"/>
              <a:t>, he also invited the latter to Islam.</a:t>
            </a:r>
          </a:p>
          <a:p>
            <a:r>
              <a:rPr lang="en-CA" sz="2400" dirty="0" err="1"/>
              <a:t>ʿAmr</a:t>
            </a:r>
            <a:r>
              <a:rPr lang="en-CA" sz="2400" dirty="0"/>
              <a:t> ibn </a:t>
            </a:r>
            <a:r>
              <a:rPr lang="en-CA" sz="2400" dirty="0" err="1"/>
              <a:t>Umayyah</a:t>
            </a:r>
            <a:r>
              <a:rPr lang="en-CA" sz="2400" dirty="0"/>
              <a:t> </a:t>
            </a:r>
            <a:r>
              <a:rPr lang="en-CA" sz="2400" dirty="0" err="1"/>
              <a:t>al-Ḍamri</a:t>
            </a:r>
            <a:r>
              <a:rPr lang="en-CA" sz="2400" dirty="0"/>
              <a:t>̄, the Prophet’s envoy to al-</a:t>
            </a:r>
            <a:r>
              <a:rPr lang="en-CA" sz="2400" dirty="0" err="1"/>
              <a:t>Najashi</a:t>
            </a:r>
            <a:r>
              <a:rPr lang="en-CA" sz="2400" dirty="0"/>
              <a:t>.</a:t>
            </a:r>
          </a:p>
          <a:p>
            <a:r>
              <a:rPr lang="en-CA" sz="2400" dirty="0"/>
              <a:t>He said, “I must speak and you must listen. Accept Islam and you will have attained all good and virtue. If you do not, then you have behaved with this Prophet as the Jews behaved with Jesus son of Mary.” </a:t>
            </a:r>
          </a:p>
          <a:p>
            <a:endParaRPr lang="en-CA" dirty="0"/>
          </a:p>
          <a:p>
            <a:endParaRPr lang="en-CA" dirty="0"/>
          </a:p>
          <a:p>
            <a:endParaRPr lang="en-US" dirty="0"/>
          </a:p>
        </p:txBody>
      </p:sp>
    </p:spTree>
    <p:extLst>
      <p:ext uri="{BB962C8B-B14F-4D97-AF65-F5344CB8AC3E}">
        <p14:creationId xmlns:p14="http://schemas.microsoft.com/office/powerpoint/2010/main" val="5744143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8A62F7-7C19-114A-B2AE-1E7277382B7A}"/>
              </a:ext>
            </a:extLst>
          </p:cNvPr>
          <p:cNvSpPr>
            <a:spLocks noGrp="1"/>
          </p:cNvSpPr>
          <p:nvPr>
            <p:ph type="title"/>
          </p:nvPr>
        </p:nvSpPr>
        <p:spPr>
          <a:xfrm>
            <a:off x="720000" y="619200"/>
            <a:ext cx="10728322" cy="653546"/>
          </a:xfrm>
        </p:spPr>
        <p:txBody>
          <a:bodyPr/>
          <a:lstStyle/>
          <a:p>
            <a:pPr algn="ctr"/>
            <a:r>
              <a:rPr lang="en-US" dirty="0"/>
              <a:t>The Prophet Invites </a:t>
            </a:r>
            <a:r>
              <a:rPr lang="en-US" dirty="0" err="1"/>
              <a:t>Najashi</a:t>
            </a:r>
            <a:r>
              <a:rPr lang="en-US" dirty="0"/>
              <a:t> to Islam</a:t>
            </a:r>
          </a:p>
        </p:txBody>
      </p:sp>
      <p:sp>
        <p:nvSpPr>
          <p:cNvPr id="3" name="Content Placeholder 2">
            <a:extLst>
              <a:ext uri="{FF2B5EF4-FFF2-40B4-BE49-F238E27FC236}">
                <a16:creationId xmlns:a16="http://schemas.microsoft.com/office/drawing/2014/main" id="{F8F73C66-777B-F34B-8071-0D767D4CE312}"/>
              </a:ext>
            </a:extLst>
          </p:cNvPr>
          <p:cNvSpPr>
            <a:spLocks noGrp="1"/>
          </p:cNvSpPr>
          <p:nvPr>
            <p:ph idx="1"/>
          </p:nvPr>
        </p:nvSpPr>
        <p:spPr>
          <a:xfrm>
            <a:off x="720000" y="1272746"/>
            <a:ext cx="10728325" cy="4496229"/>
          </a:xfrm>
        </p:spPr>
        <p:txBody>
          <a:bodyPr/>
          <a:lstStyle/>
          <a:p>
            <a:r>
              <a:rPr lang="en-CA" sz="2400" dirty="0"/>
              <a:t>Al-</a:t>
            </a:r>
            <a:r>
              <a:rPr lang="en-CA" sz="2400" dirty="0" err="1"/>
              <a:t>Najashi</a:t>
            </a:r>
            <a:r>
              <a:rPr lang="en-CA" sz="2400" dirty="0"/>
              <a:t> replied, “I testify that he is the Prophet awaited by the people of the book, and that the prophecy of Moses concerning the one who will ride a donkey is like the prophecy of Jesus concerning the one who will ride a camel. I know that nothing is like seeing [him with my own eyes]. But my supporters in Abyssinia are few. Give me some time so I can gather more supporters and soften their hearts. If I can, I will come to him.” </a:t>
            </a:r>
          </a:p>
          <a:p>
            <a:endParaRPr lang="en-US" dirty="0"/>
          </a:p>
        </p:txBody>
      </p:sp>
    </p:spTree>
    <p:extLst>
      <p:ext uri="{BB962C8B-B14F-4D97-AF65-F5344CB8AC3E}">
        <p14:creationId xmlns:p14="http://schemas.microsoft.com/office/powerpoint/2010/main" val="16010813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BC051C-A8F5-724F-957D-DDCEA412A4FA}"/>
              </a:ext>
            </a:extLst>
          </p:cNvPr>
          <p:cNvSpPr>
            <a:spLocks noGrp="1"/>
          </p:cNvSpPr>
          <p:nvPr>
            <p:ph type="title"/>
          </p:nvPr>
        </p:nvSpPr>
        <p:spPr>
          <a:xfrm>
            <a:off x="720000" y="619200"/>
            <a:ext cx="10728322" cy="653546"/>
          </a:xfrm>
        </p:spPr>
        <p:txBody>
          <a:bodyPr/>
          <a:lstStyle/>
          <a:p>
            <a:pPr algn="ctr"/>
            <a:r>
              <a:rPr lang="en-US" dirty="0"/>
              <a:t>Turmoil in Abyssinia </a:t>
            </a:r>
          </a:p>
        </p:txBody>
      </p:sp>
      <p:sp>
        <p:nvSpPr>
          <p:cNvPr id="3" name="Content Placeholder 2">
            <a:extLst>
              <a:ext uri="{FF2B5EF4-FFF2-40B4-BE49-F238E27FC236}">
                <a16:creationId xmlns:a16="http://schemas.microsoft.com/office/drawing/2014/main" id="{B2B6D456-9D55-6C44-B45A-4F49CD83F5A0}"/>
              </a:ext>
            </a:extLst>
          </p:cNvPr>
          <p:cNvSpPr>
            <a:spLocks noGrp="1"/>
          </p:cNvSpPr>
          <p:nvPr>
            <p:ph idx="1"/>
          </p:nvPr>
        </p:nvSpPr>
        <p:spPr>
          <a:xfrm>
            <a:off x="720000" y="1272746"/>
            <a:ext cx="10728325" cy="4496229"/>
          </a:xfrm>
        </p:spPr>
        <p:txBody>
          <a:bodyPr/>
          <a:lstStyle/>
          <a:p>
            <a:r>
              <a:rPr lang="en-CA" sz="2400" dirty="0"/>
              <a:t>The people accuse al-</a:t>
            </a:r>
            <a:r>
              <a:rPr lang="en-CA" sz="2400" dirty="0" err="1"/>
              <a:t>Najashi</a:t>
            </a:r>
            <a:r>
              <a:rPr lang="en-CA" sz="2400" dirty="0"/>
              <a:t> of betraying their religion and insulting Jesus by calling him a slave of God.</a:t>
            </a:r>
          </a:p>
          <a:p>
            <a:r>
              <a:rPr lang="en-CA" sz="2400" dirty="0"/>
              <a:t>Al-</a:t>
            </a:r>
            <a:r>
              <a:rPr lang="en-CA" sz="2400" dirty="0" err="1"/>
              <a:t>Najashi</a:t>
            </a:r>
            <a:r>
              <a:rPr lang="en-CA" sz="2400" dirty="0"/>
              <a:t> puts the Muslims on boats and sends them off telling them, “If I am ousted, go wherever you can, and if I win then you may stay.” </a:t>
            </a:r>
          </a:p>
          <a:p>
            <a:r>
              <a:rPr lang="en-CA" sz="2400" dirty="0"/>
              <a:t>Al-</a:t>
            </a:r>
            <a:r>
              <a:rPr lang="en-CA" sz="2400" dirty="0" err="1"/>
              <a:t>Najashi</a:t>
            </a:r>
            <a:r>
              <a:rPr lang="en-CA" sz="2400" dirty="0"/>
              <a:t> writes on a piece of paper, “He testifies that there is no god but Allah and that </a:t>
            </a:r>
            <a:r>
              <a:rPr lang="en-CA" sz="2400" dirty="0" err="1"/>
              <a:t>Muḥammad</a:t>
            </a:r>
            <a:r>
              <a:rPr lang="en-CA" sz="2400" dirty="0"/>
              <a:t> is his servant and messenger. And he testifies that Jesus son of Mary is the servant of God, and His messenger, and a spirit created by Him, and His word, which He cast into the Virgin Mary.” Then he placed this in his breast pocket near his heart. </a:t>
            </a:r>
          </a:p>
          <a:p>
            <a:endParaRPr lang="en-CA" dirty="0"/>
          </a:p>
          <a:p>
            <a:endParaRPr lang="en-CA" dirty="0"/>
          </a:p>
          <a:p>
            <a:endParaRPr lang="en-US" dirty="0"/>
          </a:p>
        </p:txBody>
      </p:sp>
    </p:spTree>
    <p:extLst>
      <p:ext uri="{BB962C8B-B14F-4D97-AF65-F5344CB8AC3E}">
        <p14:creationId xmlns:p14="http://schemas.microsoft.com/office/powerpoint/2010/main" val="17929322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4C26C0-D49C-F042-969E-1C1B57F273E1}"/>
              </a:ext>
            </a:extLst>
          </p:cNvPr>
          <p:cNvSpPr>
            <a:spLocks noGrp="1"/>
          </p:cNvSpPr>
          <p:nvPr>
            <p:ph type="title"/>
          </p:nvPr>
        </p:nvSpPr>
        <p:spPr>
          <a:xfrm>
            <a:off x="720000" y="619200"/>
            <a:ext cx="10728322" cy="653546"/>
          </a:xfrm>
        </p:spPr>
        <p:txBody>
          <a:bodyPr/>
          <a:lstStyle/>
          <a:p>
            <a:pPr algn="ctr"/>
            <a:r>
              <a:rPr lang="en-US" dirty="0"/>
              <a:t>Turmoil in Abyssinia </a:t>
            </a:r>
          </a:p>
        </p:txBody>
      </p:sp>
      <p:sp>
        <p:nvSpPr>
          <p:cNvPr id="3" name="Content Placeholder 2">
            <a:extLst>
              <a:ext uri="{FF2B5EF4-FFF2-40B4-BE49-F238E27FC236}">
                <a16:creationId xmlns:a16="http://schemas.microsoft.com/office/drawing/2014/main" id="{3DD6A1F7-B388-1A4B-9979-CFC770F5CBDB}"/>
              </a:ext>
            </a:extLst>
          </p:cNvPr>
          <p:cNvSpPr>
            <a:spLocks noGrp="1"/>
          </p:cNvSpPr>
          <p:nvPr>
            <p:ph idx="1"/>
          </p:nvPr>
        </p:nvSpPr>
        <p:spPr>
          <a:xfrm>
            <a:off x="720000" y="1272746"/>
            <a:ext cx="10728325" cy="4496229"/>
          </a:xfrm>
        </p:spPr>
        <p:txBody>
          <a:bodyPr/>
          <a:lstStyle/>
          <a:p>
            <a:r>
              <a:rPr lang="en-CA" sz="2400" dirty="0"/>
              <a:t>He entered his public court and addressed his people saying, “O people of Abyssinia, am I not the most worthy ruler for you?” They replied that he was. He asked, “How has my character been?” They replied that he has the best character. Then he asked, “Then what is the matter?” They said, “You have abandoned our religion and you think that Jesus is a servant.” He asked, “What do you all say about Jesus?” They said, “That he is the son of God.” </a:t>
            </a:r>
            <a:r>
              <a:rPr lang="en-CA" sz="2400" dirty="0" err="1"/>
              <a:t>Al-Najāshi</a:t>
            </a:r>
            <a:r>
              <a:rPr lang="en-CA" sz="2400" dirty="0"/>
              <a:t>̄ placed his hand over his breast pocket and said, “I testify that Jesus son of Mary is nothing more than </a:t>
            </a:r>
            <a:r>
              <a:rPr lang="en-CA" sz="2400" i="1" dirty="0"/>
              <a:t>this</a:t>
            </a:r>
            <a:r>
              <a:rPr lang="en-CA" sz="2400" dirty="0"/>
              <a:t>.” He thus satisfied his people and affirmed his faith at the same time. </a:t>
            </a:r>
          </a:p>
          <a:p>
            <a:endParaRPr lang="en-CA" sz="2400" dirty="0"/>
          </a:p>
          <a:p>
            <a:endParaRPr lang="en-US" dirty="0"/>
          </a:p>
        </p:txBody>
      </p:sp>
    </p:spTree>
    <p:extLst>
      <p:ext uri="{BB962C8B-B14F-4D97-AF65-F5344CB8AC3E}">
        <p14:creationId xmlns:p14="http://schemas.microsoft.com/office/powerpoint/2010/main" val="22500616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441AC1-F62B-724D-8FDC-4EA120B0496B}"/>
              </a:ext>
            </a:extLst>
          </p:cNvPr>
          <p:cNvSpPr>
            <a:spLocks noGrp="1"/>
          </p:cNvSpPr>
          <p:nvPr>
            <p:ph type="title"/>
          </p:nvPr>
        </p:nvSpPr>
        <p:spPr>
          <a:xfrm>
            <a:off x="720000" y="619200"/>
            <a:ext cx="10728322" cy="641189"/>
          </a:xfrm>
        </p:spPr>
        <p:txBody>
          <a:bodyPr/>
          <a:lstStyle/>
          <a:p>
            <a:pPr algn="ctr"/>
            <a:r>
              <a:rPr lang="en-US" dirty="0"/>
              <a:t>The Conversion of Hamza</a:t>
            </a:r>
          </a:p>
        </p:txBody>
      </p:sp>
      <p:sp>
        <p:nvSpPr>
          <p:cNvPr id="3" name="Content Placeholder 2">
            <a:extLst>
              <a:ext uri="{FF2B5EF4-FFF2-40B4-BE49-F238E27FC236}">
                <a16:creationId xmlns:a16="http://schemas.microsoft.com/office/drawing/2014/main" id="{F283AF40-6B2B-C64A-9033-38BD5382DC42}"/>
              </a:ext>
            </a:extLst>
          </p:cNvPr>
          <p:cNvSpPr>
            <a:spLocks noGrp="1"/>
          </p:cNvSpPr>
          <p:nvPr>
            <p:ph idx="1"/>
          </p:nvPr>
        </p:nvSpPr>
        <p:spPr>
          <a:xfrm>
            <a:off x="720000" y="1260390"/>
            <a:ext cx="10728325" cy="4508586"/>
          </a:xfrm>
        </p:spPr>
        <p:txBody>
          <a:bodyPr>
            <a:normAutofit/>
          </a:bodyPr>
          <a:lstStyle/>
          <a:p>
            <a:r>
              <a:rPr lang="en-US" sz="2400" dirty="0"/>
              <a:t>The formal conversion of Hamza ibn Abdul </a:t>
            </a:r>
            <a:r>
              <a:rPr lang="en-US" sz="2400" dirty="0" err="1"/>
              <a:t>Muttalib</a:t>
            </a:r>
            <a:r>
              <a:rPr lang="en-US" sz="2400" dirty="0"/>
              <a:t> to Islam was a huge morale booster for the Muslims. It gave them a sense of security and protection.</a:t>
            </a:r>
          </a:p>
          <a:p>
            <a:r>
              <a:rPr lang="en-CA" sz="2400" dirty="0"/>
              <a:t>. It's narrated that Hamza was a well known archer, he was one of the strongest men in Makkah. He would often go on long expeditions, and when he returns, he would go to the </a:t>
            </a:r>
            <a:r>
              <a:rPr lang="en-CA" sz="2400" dirty="0" err="1"/>
              <a:t>Ka'bah</a:t>
            </a:r>
            <a:r>
              <a:rPr lang="en-CA" sz="2400" dirty="0"/>
              <a:t>, do tawaf and go home.</a:t>
            </a:r>
          </a:p>
          <a:p>
            <a:r>
              <a:rPr lang="en-CA" sz="2400" dirty="0"/>
              <a:t>The Story of Hamza’s conversion.</a:t>
            </a:r>
            <a:endParaRPr lang="en-US" sz="2400" dirty="0"/>
          </a:p>
        </p:txBody>
      </p:sp>
    </p:spTree>
    <p:extLst>
      <p:ext uri="{BB962C8B-B14F-4D97-AF65-F5344CB8AC3E}">
        <p14:creationId xmlns:p14="http://schemas.microsoft.com/office/powerpoint/2010/main" val="35229489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5C039C-60CC-224C-AFFF-670D93D4C1A2}"/>
              </a:ext>
            </a:extLst>
          </p:cNvPr>
          <p:cNvSpPr>
            <a:spLocks noGrp="1"/>
          </p:cNvSpPr>
          <p:nvPr>
            <p:ph type="title"/>
          </p:nvPr>
        </p:nvSpPr>
        <p:spPr>
          <a:xfrm>
            <a:off x="720000" y="619200"/>
            <a:ext cx="10728322" cy="604119"/>
          </a:xfrm>
        </p:spPr>
        <p:txBody>
          <a:bodyPr/>
          <a:lstStyle/>
          <a:p>
            <a:pPr algn="ctr"/>
            <a:r>
              <a:rPr lang="en-US" dirty="0"/>
              <a:t>The Conversion of Hamza</a:t>
            </a:r>
          </a:p>
        </p:txBody>
      </p:sp>
      <p:sp>
        <p:nvSpPr>
          <p:cNvPr id="3" name="Content Placeholder 2">
            <a:extLst>
              <a:ext uri="{FF2B5EF4-FFF2-40B4-BE49-F238E27FC236}">
                <a16:creationId xmlns:a16="http://schemas.microsoft.com/office/drawing/2014/main" id="{9EF23168-81E2-1A44-B48B-782946ABD89E}"/>
              </a:ext>
            </a:extLst>
          </p:cNvPr>
          <p:cNvSpPr>
            <a:spLocks noGrp="1"/>
          </p:cNvSpPr>
          <p:nvPr>
            <p:ph idx="1"/>
          </p:nvPr>
        </p:nvSpPr>
        <p:spPr>
          <a:xfrm>
            <a:off x="720000" y="1223320"/>
            <a:ext cx="10728325" cy="4545656"/>
          </a:xfrm>
        </p:spPr>
        <p:txBody>
          <a:bodyPr>
            <a:normAutofit/>
          </a:bodyPr>
          <a:lstStyle/>
          <a:p>
            <a:r>
              <a:rPr lang="en-US" sz="2400" dirty="0"/>
              <a:t>One day Abu </a:t>
            </a:r>
            <a:r>
              <a:rPr lang="en-US" sz="2400" dirty="0" err="1"/>
              <a:t>Jahal</a:t>
            </a:r>
            <a:r>
              <a:rPr lang="en-US" sz="2400" dirty="0"/>
              <a:t> was verbally abusing the Prophet (s) and his ancestors in a way that was uniquely offensive even for Abu </a:t>
            </a:r>
            <a:r>
              <a:rPr lang="en-US" sz="2400" dirty="0" err="1"/>
              <a:t>Jahal</a:t>
            </a:r>
            <a:r>
              <a:rPr lang="en-US" sz="2400" dirty="0"/>
              <a:t>.</a:t>
            </a:r>
          </a:p>
          <a:p>
            <a:r>
              <a:rPr lang="en-US" sz="2400" dirty="0"/>
              <a:t>News reaches Hamza that Abu </a:t>
            </a:r>
            <a:r>
              <a:rPr lang="en-US" sz="2400" dirty="0" err="1"/>
              <a:t>Jahal</a:t>
            </a:r>
            <a:r>
              <a:rPr lang="en-US" sz="2400" dirty="0"/>
              <a:t> had publicly ridiculed the Prophet and his ancestors.</a:t>
            </a:r>
          </a:p>
          <a:p>
            <a:r>
              <a:rPr lang="en-US" sz="2400" dirty="0"/>
              <a:t>Hamza went straight to Abu </a:t>
            </a:r>
            <a:r>
              <a:rPr lang="en-US" sz="2400" dirty="0" err="1"/>
              <a:t>Jahal</a:t>
            </a:r>
            <a:r>
              <a:rPr lang="en-US" sz="2400" dirty="0"/>
              <a:t> and struck him in the face with his bow and blood gushed from his face. He proclaimed to Abu </a:t>
            </a:r>
            <a:r>
              <a:rPr lang="en-US" sz="2400" dirty="0" err="1"/>
              <a:t>Jahal</a:t>
            </a:r>
            <a:r>
              <a:rPr lang="en-US" sz="2400" dirty="0"/>
              <a:t> and everyone around that Muhammad was not only his nephew but that he is also a follower of his religion.</a:t>
            </a:r>
          </a:p>
        </p:txBody>
      </p:sp>
    </p:spTree>
    <p:extLst>
      <p:ext uri="{BB962C8B-B14F-4D97-AF65-F5344CB8AC3E}">
        <p14:creationId xmlns:p14="http://schemas.microsoft.com/office/powerpoint/2010/main" val="34397710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AFD5BA-2862-C04B-8A78-5EB7D64F1867}"/>
              </a:ext>
            </a:extLst>
          </p:cNvPr>
          <p:cNvSpPr>
            <a:spLocks noGrp="1"/>
          </p:cNvSpPr>
          <p:nvPr>
            <p:ph type="title"/>
          </p:nvPr>
        </p:nvSpPr>
        <p:spPr>
          <a:xfrm>
            <a:off x="720000" y="619200"/>
            <a:ext cx="10728322" cy="591762"/>
          </a:xfrm>
        </p:spPr>
        <p:txBody>
          <a:bodyPr/>
          <a:lstStyle/>
          <a:p>
            <a:pPr algn="ctr"/>
            <a:r>
              <a:rPr lang="en-US" dirty="0"/>
              <a:t>The Conversion of Umar</a:t>
            </a:r>
          </a:p>
        </p:txBody>
      </p:sp>
      <p:sp>
        <p:nvSpPr>
          <p:cNvPr id="3" name="Content Placeholder 2">
            <a:extLst>
              <a:ext uri="{FF2B5EF4-FFF2-40B4-BE49-F238E27FC236}">
                <a16:creationId xmlns:a16="http://schemas.microsoft.com/office/drawing/2014/main" id="{8009EA46-C83F-2841-A1DE-7067C9B6DBDA}"/>
              </a:ext>
            </a:extLst>
          </p:cNvPr>
          <p:cNvSpPr>
            <a:spLocks noGrp="1"/>
          </p:cNvSpPr>
          <p:nvPr>
            <p:ph idx="1"/>
          </p:nvPr>
        </p:nvSpPr>
        <p:spPr>
          <a:xfrm>
            <a:off x="720000" y="1210962"/>
            <a:ext cx="10728325" cy="4558013"/>
          </a:xfrm>
        </p:spPr>
        <p:txBody>
          <a:bodyPr>
            <a:normAutofit/>
          </a:bodyPr>
          <a:lstStyle/>
          <a:p>
            <a:r>
              <a:rPr lang="en-US" sz="2400" dirty="0"/>
              <a:t>The conversion of Umar, in the Sunni tradition is considered a major turning point because they argue that his conversion strengthened Islam and intimidated the enemies of the Muslims.</a:t>
            </a:r>
          </a:p>
          <a:p>
            <a:r>
              <a:rPr lang="en-US" sz="2400" dirty="0"/>
              <a:t>Like Hamza, he is portrayed as a physically powerful person with massive influence.</a:t>
            </a:r>
          </a:p>
          <a:p>
            <a:r>
              <a:rPr lang="en-CA" sz="2400" dirty="0"/>
              <a:t>Umar was one of the most rabid enemies of Islam. Some historians mention that Umar's hatred of Islam, and his hostility to the Prophet were matched only by the hatred of, and hostility to them, of his own maternal uncle, Abu </a:t>
            </a:r>
            <a:r>
              <a:rPr lang="en-CA" sz="2400" dirty="0" err="1"/>
              <a:t>Jahl</a:t>
            </a:r>
            <a:r>
              <a:rPr lang="en-CA" sz="2400" dirty="0"/>
              <a:t>.</a:t>
            </a:r>
            <a:r>
              <a:rPr lang="en-US" sz="2400" dirty="0"/>
              <a:t> </a:t>
            </a:r>
          </a:p>
          <a:p>
            <a:endParaRPr lang="en-US" dirty="0"/>
          </a:p>
        </p:txBody>
      </p:sp>
    </p:spTree>
    <p:extLst>
      <p:ext uri="{BB962C8B-B14F-4D97-AF65-F5344CB8AC3E}">
        <p14:creationId xmlns:p14="http://schemas.microsoft.com/office/powerpoint/2010/main" val="4086299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CA1347-64AA-9548-B96C-A420C0691E30}"/>
              </a:ext>
            </a:extLst>
          </p:cNvPr>
          <p:cNvSpPr>
            <a:spLocks noGrp="1"/>
          </p:cNvSpPr>
          <p:nvPr>
            <p:ph type="title"/>
          </p:nvPr>
        </p:nvSpPr>
        <p:spPr>
          <a:xfrm>
            <a:off x="720000" y="619200"/>
            <a:ext cx="10728322" cy="678259"/>
          </a:xfrm>
        </p:spPr>
        <p:txBody>
          <a:bodyPr/>
          <a:lstStyle/>
          <a:p>
            <a:pPr algn="ctr"/>
            <a:r>
              <a:rPr lang="en-US" dirty="0"/>
              <a:t>The Conversion of Umar</a:t>
            </a:r>
          </a:p>
        </p:txBody>
      </p:sp>
      <p:sp>
        <p:nvSpPr>
          <p:cNvPr id="3" name="Content Placeholder 2">
            <a:extLst>
              <a:ext uri="{FF2B5EF4-FFF2-40B4-BE49-F238E27FC236}">
                <a16:creationId xmlns:a16="http://schemas.microsoft.com/office/drawing/2014/main" id="{3A539173-7038-B848-B32E-583097C48B8A}"/>
              </a:ext>
            </a:extLst>
          </p:cNvPr>
          <p:cNvSpPr>
            <a:spLocks noGrp="1"/>
          </p:cNvSpPr>
          <p:nvPr>
            <p:ph idx="1"/>
          </p:nvPr>
        </p:nvSpPr>
        <p:spPr>
          <a:xfrm>
            <a:off x="720000" y="1297460"/>
            <a:ext cx="10728325" cy="4471516"/>
          </a:xfrm>
        </p:spPr>
        <p:txBody>
          <a:bodyPr/>
          <a:lstStyle/>
          <a:p>
            <a:r>
              <a:rPr lang="en-CA" sz="2400" dirty="0"/>
              <a:t>It is said that one day in sheer exasperation, Umar resolved to kill the Prophet and thus to extinguish the flame of Islam itself. He left his home with this intention.</a:t>
            </a:r>
          </a:p>
          <a:p>
            <a:r>
              <a:rPr lang="en-CA" sz="2400" dirty="0"/>
              <a:t>On his way to Dar al-</a:t>
            </a:r>
            <a:r>
              <a:rPr lang="en-CA" sz="2400" dirty="0" err="1"/>
              <a:t>Arqam</a:t>
            </a:r>
            <a:r>
              <a:rPr lang="en-CA" sz="2400" dirty="0"/>
              <a:t>, he was met by </a:t>
            </a:r>
            <a:r>
              <a:rPr lang="en-CA" sz="2400" dirty="0" err="1"/>
              <a:t>Nu'aym</a:t>
            </a:r>
            <a:r>
              <a:rPr lang="en-CA" sz="2400" dirty="0"/>
              <a:t> ibn Abdullah. Upon learning what Umar was about, </a:t>
            </a:r>
            <a:r>
              <a:rPr lang="en-CA" sz="2400" dirty="0" err="1"/>
              <a:t>Nu'aym</a:t>
            </a:r>
            <a:r>
              <a:rPr lang="en-CA" sz="2400" dirty="0"/>
              <a:t> said, “By God, you have deceived yourself, O Umar! Do you think that Banu Abd </a:t>
            </a:r>
            <a:r>
              <a:rPr lang="en-CA" sz="2400" dirty="0" err="1"/>
              <a:t>Manaf</a:t>
            </a:r>
            <a:r>
              <a:rPr lang="en-CA" sz="2400" dirty="0"/>
              <a:t> would let you run around alive once you had killed their son Muhammad?</a:t>
            </a:r>
          </a:p>
          <a:p>
            <a:endParaRPr lang="en-US" dirty="0"/>
          </a:p>
        </p:txBody>
      </p:sp>
    </p:spTree>
    <p:extLst>
      <p:ext uri="{BB962C8B-B14F-4D97-AF65-F5344CB8AC3E}">
        <p14:creationId xmlns:p14="http://schemas.microsoft.com/office/powerpoint/2010/main" val="603418107"/>
      </p:ext>
    </p:extLst>
  </p:cSld>
  <p:clrMapOvr>
    <a:masterClrMapping/>
  </p:clrMapOvr>
</p:sld>
</file>

<file path=ppt/theme/theme1.xml><?xml version="1.0" encoding="utf-8"?>
<a:theme xmlns:a="http://schemas.openxmlformats.org/drawingml/2006/main" name="BlobVTI">
  <a:themeElements>
    <a:clrScheme name="Blob V2">
      <a:dk1>
        <a:sysClr val="windowText" lastClr="000000"/>
      </a:dk1>
      <a:lt1>
        <a:sysClr val="window" lastClr="FFFFFF"/>
      </a:lt1>
      <a:dk2>
        <a:srgbClr val="0B2827"/>
      </a:dk2>
      <a:lt2>
        <a:srgbClr val="DAE3E3"/>
      </a:lt2>
      <a:accent1>
        <a:srgbClr val="B495C2"/>
      </a:accent1>
      <a:accent2>
        <a:srgbClr val="767E37"/>
      </a:accent2>
      <a:accent3>
        <a:srgbClr val="8FA3A3"/>
      </a:accent3>
      <a:accent4>
        <a:srgbClr val="CE7F01"/>
      </a:accent4>
      <a:accent5>
        <a:srgbClr val="D15A29"/>
      </a:accent5>
      <a:accent6>
        <a:srgbClr val="B88470"/>
      </a:accent6>
      <a:hlink>
        <a:srgbClr val="B57001"/>
      </a:hlink>
      <a:folHlink>
        <a:srgbClr val="996209"/>
      </a:folHlink>
    </a:clrScheme>
    <a:fontScheme name="Blob">
      <a:majorFont>
        <a:latin typeface="Sagona Book"/>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docProps/app.xml><?xml version="1.0" encoding="utf-8"?>
<Properties xmlns="http://schemas.openxmlformats.org/officeDocument/2006/extended-properties" xmlns:vt="http://schemas.openxmlformats.org/officeDocument/2006/docPropsVTypes">
  <TotalTime>1145</TotalTime>
  <Words>1644</Words>
  <Application>Microsoft Macintosh PowerPoint</Application>
  <PresentationFormat>Widescreen</PresentationFormat>
  <Paragraphs>56</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Avenir Next LT Pro</vt:lpstr>
      <vt:lpstr>Sagona Book</vt:lpstr>
      <vt:lpstr>The Hand Extrablack</vt:lpstr>
      <vt:lpstr>BlobVTI</vt:lpstr>
      <vt:lpstr>The Life of Prophet Muhammad</vt:lpstr>
      <vt:lpstr>The Prophet Invites Najashi to Islam</vt:lpstr>
      <vt:lpstr>The Prophet Invites Najashi to Islam</vt:lpstr>
      <vt:lpstr>Turmoil in Abyssinia </vt:lpstr>
      <vt:lpstr>Turmoil in Abyssinia </vt:lpstr>
      <vt:lpstr>The Conversion of Hamza</vt:lpstr>
      <vt:lpstr>The Conversion of Hamza</vt:lpstr>
      <vt:lpstr>The Conversion of Umar</vt:lpstr>
      <vt:lpstr>The Conversion of Umar</vt:lpstr>
      <vt:lpstr>The Conversion of Umar</vt:lpstr>
      <vt:lpstr>The Conversion of Umar</vt:lpstr>
      <vt:lpstr>The Conversion of Umar</vt:lpstr>
      <vt:lpstr>The Conversion of Umar</vt:lpstr>
      <vt:lpstr>The Conversion of Umar</vt:lpstr>
      <vt:lpstr>The Conversion of Umar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Prophet Muhammad</dc:title>
  <dc:creator>awnasser@outlook.com</dc:creator>
  <cp:lastModifiedBy>awnasser@outlook.com</cp:lastModifiedBy>
  <cp:revision>235</cp:revision>
  <dcterms:created xsi:type="dcterms:W3CDTF">2020-11-25T07:02:27Z</dcterms:created>
  <dcterms:modified xsi:type="dcterms:W3CDTF">2021-06-17T01:26:49Z</dcterms:modified>
</cp:coreProperties>
</file>