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48"/>
    <p:restoredTop sz="94699"/>
  </p:normalViewPr>
  <p:slideViewPr>
    <p:cSldViewPr snapToGrid="0" snapToObjects="1">
      <p:cViewPr varScale="1">
        <p:scale>
          <a:sx n="103" d="100"/>
          <a:sy n="103" d="100"/>
        </p:scale>
        <p:origin x="10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September 8,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September 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September 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September 8,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September 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September 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September 8,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September 8,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September 8,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September 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September 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September 8,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a:t>Lesson 27</a:t>
            </a:r>
            <a:endParaRPr lang="en-US" dirty="0"/>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78DFD-5FF6-AA4E-9ED7-0221932A5F63}"/>
              </a:ext>
            </a:extLst>
          </p:cNvPr>
          <p:cNvSpPr>
            <a:spLocks noGrp="1"/>
          </p:cNvSpPr>
          <p:nvPr>
            <p:ph type="title"/>
          </p:nvPr>
        </p:nvSpPr>
        <p:spPr>
          <a:xfrm>
            <a:off x="720000" y="619200"/>
            <a:ext cx="10728322" cy="616476"/>
          </a:xfrm>
        </p:spPr>
        <p:txBody>
          <a:bodyPr/>
          <a:lstStyle/>
          <a:p>
            <a:pPr algn="ctr"/>
            <a:r>
              <a:rPr lang="en-US" dirty="0"/>
              <a:t>The First </a:t>
            </a:r>
            <a:r>
              <a:rPr lang="en-US" dirty="0" err="1"/>
              <a:t>Aqabah</a:t>
            </a:r>
            <a:r>
              <a:rPr lang="en-US" dirty="0"/>
              <a:t> Pledge</a:t>
            </a:r>
          </a:p>
        </p:txBody>
      </p:sp>
      <p:sp>
        <p:nvSpPr>
          <p:cNvPr id="3" name="Content Placeholder 2">
            <a:extLst>
              <a:ext uri="{FF2B5EF4-FFF2-40B4-BE49-F238E27FC236}">
                <a16:creationId xmlns:a16="http://schemas.microsoft.com/office/drawing/2014/main" id="{7CBA1AF9-3199-1449-9288-CC471328F5FB}"/>
              </a:ext>
            </a:extLst>
          </p:cNvPr>
          <p:cNvSpPr>
            <a:spLocks noGrp="1"/>
          </p:cNvSpPr>
          <p:nvPr>
            <p:ph idx="1"/>
          </p:nvPr>
        </p:nvSpPr>
        <p:spPr>
          <a:xfrm>
            <a:off x="720000" y="1235676"/>
            <a:ext cx="10728325" cy="4533299"/>
          </a:xfrm>
        </p:spPr>
        <p:txBody>
          <a:bodyPr>
            <a:normAutofit/>
          </a:bodyPr>
          <a:lstStyle/>
          <a:p>
            <a:r>
              <a:rPr lang="en-US" sz="2400" dirty="0"/>
              <a:t>Summary of the terms of the First </a:t>
            </a:r>
            <a:r>
              <a:rPr lang="en-US" sz="2400" dirty="0" err="1"/>
              <a:t>Aqabah</a:t>
            </a:r>
            <a:r>
              <a:rPr lang="en-US" sz="2400" dirty="0"/>
              <a:t> pledge:</a:t>
            </a:r>
          </a:p>
          <a:p>
            <a:pPr lvl="1"/>
            <a:r>
              <a:rPr lang="en-CA" sz="2400" dirty="0"/>
              <a:t>Not to associate partners with God</a:t>
            </a:r>
          </a:p>
          <a:p>
            <a:pPr lvl="1"/>
            <a:r>
              <a:rPr lang="en-CA" sz="2400" dirty="0"/>
              <a:t>Not to steal</a:t>
            </a:r>
          </a:p>
          <a:p>
            <a:pPr lvl="1"/>
            <a:r>
              <a:rPr lang="en-CA" sz="2400" dirty="0"/>
              <a:t>Not to commit adultery or fornication</a:t>
            </a:r>
          </a:p>
          <a:p>
            <a:pPr lvl="1"/>
            <a:r>
              <a:rPr lang="en-CA" sz="2400" dirty="0"/>
              <a:t>Not to commit infanticide</a:t>
            </a:r>
          </a:p>
          <a:p>
            <a:pPr lvl="1"/>
            <a:r>
              <a:rPr lang="en-CA" sz="2400" dirty="0"/>
              <a:t>not to falsely attribute paternity</a:t>
            </a:r>
          </a:p>
          <a:p>
            <a:pPr lvl="1"/>
            <a:r>
              <a:rPr lang="en-CA" sz="2400" dirty="0"/>
              <a:t>not to disobey the Prophet in any good deed </a:t>
            </a:r>
          </a:p>
          <a:p>
            <a:pPr marL="457200" lvl="1" indent="0">
              <a:buNone/>
            </a:pPr>
            <a:br>
              <a:rPr lang="en-CA" dirty="0"/>
            </a:br>
            <a:endParaRPr lang="en-CA" dirty="0"/>
          </a:p>
          <a:p>
            <a:pPr lvl="1"/>
            <a:endParaRPr lang="en-US" dirty="0"/>
          </a:p>
        </p:txBody>
      </p:sp>
    </p:spTree>
    <p:extLst>
      <p:ext uri="{BB962C8B-B14F-4D97-AF65-F5344CB8AC3E}">
        <p14:creationId xmlns:p14="http://schemas.microsoft.com/office/powerpoint/2010/main" val="2300881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A226B-BA3A-FC4C-9AC7-42AF5DA75AD0}"/>
              </a:ext>
            </a:extLst>
          </p:cNvPr>
          <p:cNvSpPr>
            <a:spLocks noGrp="1"/>
          </p:cNvSpPr>
          <p:nvPr>
            <p:ph type="title"/>
          </p:nvPr>
        </p:nvSpPr>
        <p:spPr>
          <a:xfrm>
            <a:off x="720000" y="619200"/>
            <a:ext cx="10728322" cy="653546"/>
          </a:xfrm>
        </p:spPr>
        <p:txBody>
          <a:bodyPr/>
          <a:lstStyle/>
          <a:p>
            <a:pPr algn="ctr"/>
            <a:r>
              <a:rPr lang="en-US" dirty="0" err="1"/>
              <a:t>Mus’ab</a:t>
            </a:r>
            <a:r>
              <a:rPr lang="en-US" dirty="0"/>
              <a:t> Sent to Medina</a:t>
            </a:r>
          </a:p>
        </p:txBody>
      </p:sp>
      <p:sp>
        <p:nvSpPr>
          <p:cNvPr id="3" name="Content Placeholder 2">
            <a:extLst>
              <a:ext uri="{FF2B5EF4-FFF2-40B4-BE49-F238E27FC236}">
                <a16:creationId xmlns:a16="http://schemas.microsoft.com/office/drawing/2014/main" id="{9C6259B1-8133-E644-BB5C-887BDD2FB9BC}"/>
              </a:ext>
            </a:extLst>
          </p:cNvPr>
          <p:cNvSpPr>
            <a:spLocks noGrp="1"/>
          </p:cNvSpPr>
          <p:nvPr>
            <p:ph idx="1"/>
          </p:nvPr>
        </p:nvSpPr>
        <p:spPr>
          <a:xfrm>
            <a:off x="720000" y="1272746"/>
            <a:ext cx="10728325" cy="4496229"/>
          </a:xfrm>
        </p:spPr>
        <p:txBody>
          <a:bodyPr/>
          <a:lstStyle/>
          <a:p>
            <a:r>
              <a:rPr lang="en-CA" sz="2400" dirty="0"/>
              <a:t>They ask the Prophet to send someone with them to teach them the Quran.</a:t>
            </a:r>
          </a:p>
          <a:p>
            <a:r>
              <a:rPr lang="en-CA" sz="2400" dirty="0"/>
              <a:t>He sends </a:t>
            </a:r>
            <a:r>
              <a:rPr lang="en-CA" sz="2400" dirty="0" err="1"/>
              <a:t>Muṣʿab</a:t>
            </a:r>
            <a:r>
              <a:rPr lang="en-CA" sz="2400" dirty="0"/>
              <a:t> ibn </a:t>
            </a:r>
            <a:r>
              <a:rPr lang="en-CA" sz="2400" dirty="0" err="1"/>
              <a:t>ʿUmayr</a:t>
            </a:r>
            <a:r>
              <a:rPr lang="en-CA" sz="2400" dirty="0"/>
              <a:t> ibn </a:t>
            </a:r>
            <a:r>
              <a:rPr lang="en-CA" sz="2400" dirty="0" err="1"/>
              <a:t>Hāshim</a:t>
            </a:r>
            <a:r>
              <a:rPr lang="en-CA" sz="2400" dirty="0"/>
              <a:t> (he was a </a:t>
            </a:r>
            <a:r>
              <a:rPr lang="en-CA" sz="2400" dirty="0" err="1"/>
              <a:t>Hāshimi</a:t>
            </a:r>
            <a:r>
              <a:rPr lang="en-CA" sz="2400" dirty="0"/>
              <a:t>̄ and not an </a:t>
            </a:r>
            <a:r>
              <a:rPr lang="en-CA" sz="2400" dirty="0" err="1"/>
              <a:t>Awsi</a:t>
            </a:r>
            <a:r>
              <a:rPr lang="en-CA" sz="2400" dirty="0"/>
              <a:t>̄ or </a:t>
            </a:r>
            <a:r>
              <a:rPr lang="en-CA" sz="2400" dirty="0" err="1"/>
              <a:t>Khazraji</a:t>
            </a:r>
            <a:r>
              <a:rPr lang="en-CA" sz="2400" dirty="0"/>
              <a:t>̄, so he was a good choice) who knew much Quran.</a:t>
            </a:r>
          </a:p>
          <a:p>
            <a:r>
              <a:rPr lang="en-CA" sz="2400" dirty="0" err="1"/>
              <a:t>Mus'ab</a:t>
            </a:r>
            <a:r>
              <a:rPr lang="en-CA" sz="2400" dirty="0"/>
              <a:t> was one of the first people who converted to Islam. He converted to Islam when the Prophet (s) was secretly inviting people to Islam in the house of </a:t>
            </a:r>
            <a:r>
              <a:rPr lang="en-CA" sz="2400" dirty="0" err="1"/>
              <a:t>Arqam</a:t>
            </a:r>
            <a:r>
              <a:rPr lang="en-CA" sz="2400" dirty="0"/>
              <a:t>. He concealed his conversion to Islam from his parents and relatives, and sometimes he secretly went to the Prophet (s). </a:t>
            </a:r>
          </a:p>
          <a:p>
            <a:endParaRPr lang="en-US" dirty="0"/>
          </a:p>
        </p:txBody>
      </p:sp>
    </p:spTree>
    <p:extLst>
      <p:ext uri="{BB962C8B-B14F-4D97-AF65-F5344CB8AC3E}">
        <p14:creationId xmlns:p14="http://schemas.microsoft.com/office/powerpoint/2010/main" val="781206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5DE14-A6CF-5B44-99CD-60D44263D644}"/>
              </a:ext>
            </a:extLst>
          </p:cNvPr>
          <p:cNvSpPr>
            <a:spLocks noGrp="1"/>
          </p:cNvSpPr>
          <p:nvPr>
            <p:ph type="title"/>
          </p:nvPr>
        </p:nvSpPr>
        <p:spPr>
          <a:xfrm>
            <a:off x="720000" y="619200"/>
            <a:ext cx="10728322" cy="702973"/>
          </a:xfrm>
        </p:spPr>
        <p:txBody>
          <a:bodyPr/>
          <a:lstStyle/>
          <a:p>
            <a:pPr algn="ctr"/>
            <a:r>
              <a:rPr lang="en-US" dirty="0" err="1"/>
              <a:t>Mus’ab</a:t>
            </a:r>
            <a:r>
              <a:rPr lang="en-US" dirty="0"/>
              <a:t> Sent to Medina</a:t>
            </a:r>
          </a:p>
        </p:txBody>
      </p:sp>
      <p:sp>
        <p:nvSpPr>
          <p:cNvPr id="3" name="Content Placeholder 2">
            <a:extLst>
              <a:ext uri="{FF2B5EF4-FFF2-40B4-BE49-F238E27FC236}">
                <a16:creationId xmlns:a16="http://schemas.microsoft.com/office/drawing/2014/main" id="{5F7B8815-FEEA-6F4B-9A66-816E4B9351E1}"/>
              </a:ext>
            </a:extLst>
          </p:cNvPr>
          <p:cNvSpPr>
            <a:spLocks noGrp="1"/>
          </p:cNvSpPr>
          <p:nvPr>
            <p:ph idx="1"/>
          </p:nvPr>
        </p:nvSpPr>
        <p:spPr>
          <a:xfrm>
            <a:off x="720000" y="1322174"/>
            <a:ext cx="10728325" cy="4446802"/>
          </a:xfrm>
        </p:spPr>
        <p:txBody>
          <a:bodyPr/>
          <a:lstStyle/>
          <a:p>
            <a:pPr marL="0" indent="0" algn="ctr">
              <a:buNone/>
            </a:pPr>
            <a:r>
              <a:rPr lang="ar-AE" sz="2400" dirty="0"/>
              <a:t>إِنَّ رَسُولَ اللَّهِ صلى الله عليه و آله لَمَّا أَقْبَلَ عَلَيْهِ مُصْعَبُ بْنُ عُمَيْرٍ وَ عَلَيْهِ إِهَابُ‏  كَبْشٍ، قَالَ: "انْظُرُوا إِلَى رَجُلٍ قَدْ نَوَّرَ اللَّهُ قَلْبَهُ، وَ لَقَدْ رَأَيْتُهُ وَ هُوَ بَيْنَ أَبَوَيْهِ يُغَذِّيَانِهِ بِأَطْيَبِ الْأَطْعِمَةِ وَ أَلْيَنِ اللِّبَاسِ، فَدَعَاهُ حُبُّ اللَّهِ وَ رَسُولِهِ إِلَى مَا تَرَوْنَ‏”</a:t>
            </a:r>
            <a:endParaRPr lang="en-US" sz="2400" dirty="0"/>
          </a:p>
          <a:p>
            <a:pPr marL="0" indent="0" algn="ctr">
              <a:buNone/>
            </a:pPr>
            <a:r>
              <a:rPr lang="en-US" sz="2400" dirty="0"/>
              <a:t>When </a:t>
            </a:r>
            <a:r>
              <a:rPr lang="en-US" sz="2400" dirty="0" err="1"/>
              <a:t>Mus’ab</a:t>
            </a:r>
            <a:r>
              <a:rPr lang="en-US" sz="2400" dirty="0"/>
              <a:t> ibn </a:t>
            </a:r>
            <a:r>
              <a:rPr lang="en-US" sz="2400" dirty="0" err="1"/>
              <a:t>Umayr</a:t>
            </a:r>
            <a:r>
              <a:rPr lang="en-US" sz="2400" dirty="0"/>
              <a:t> came towards the Prophet [one day] wearing coarse garments, the Prophet said: ‘Look at a man who’s heart has been illuminated by God. I used to see him [in the past in Makkah] while his parents fed him the best food and provided him with the finest clothes but the love of God and His messenger has drawn him to this.”</a:t>
            </a:r>
            <a:br>
              <a:rPr lang="ar-AE" dirty="0"/>
            </a:br>
            <a:endParaRPr lang="en-US" dirty="0"/>
          </a:p>
        </p:txBody>
      </p:sp>
    </p:spTree>
    <p:extLst>
      <p:ext uri="{BB962C8B-B14F-4D97-AF65-F5344CB8AC3E}">
        <p14:creationId xmlns:p14="http://schemas.microsoft.com/office/powerpoint/2010/main" val="716049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DEAEB-E274-B44B-8BF1-7B042A51EAF9}"/>
              </a:ext>
            </a:extLst>
          </p:cNvPr>
          <p:cNvSpPr>
            <a:spLocks noGrp="1"/>
          </p:cNvSpPr>
          <p:nvPr>
            <p:ph type="title"/>
          </p:nvPr>
        </p:nvSpPr>
        <p:spPr>
          <a:xfrm>
            <a:off x="720000" y="619200"/>
            <a:ext cx="10728322" cy="604119"/>
          </a:xfrm>
        </p:spPr>
        <p:txBody>
          <a:bodyPr/>
          <a:lstStyle/>
          <a:p>
            <a:pPr algn="ctr"/>
            <a:r>
              <a:rPr lang="en-US" dirty="0" err="1"/>
              <a:t>Mus’ab</a:t>
            </a:r>
            <a:r>
              <a:rPr lang="en-US" dirty="0"/>
              <a:t> Sent to Medina</a:t>
            </a:r>
          </a:p>
        </p:txBody>
      </p:sp>
      <p:sp>
        <p:nvSpPr>
          <p:cNvPr id="3" name="Content Placeholder 2">
            <a:extLst>
              <a:ext uri="{FF2B5EF4-FFF2-40B4-BE49-F238E27FC236}">
                <a16:creationId xmlns:a16="http://schemas.microsoft.com/office/drawing/2014/main" id="{5BB5B610-7E4F-7642-AD37-EE23210854B0}"/>
              </a:ext>
            </a:extLst>
          </p:cNvPr>
          <p:cNvSpPr>
            <a:spLocks noGrp="1"/>
          </p:cNvSpPr>
          <p:nvPr>
            <p:ph idx="1"/>
          </p:nvPr>
        </p:nvSpPr>
        <p:spPr>
          <a:xfrm>
            <a:off x="720000" y="1223320"/>
            <a:ext cx="10728325" cy="4545656"/>
          </a:xfrm>
        </p:spPr>
        <p:txBody>
          <a:bodyPr>
            <a:normAutofit lnSpcReduction="10000"/>
          </a:bodyPr>
          <a:lstStyle/>
          <a:p>
            <a:r>
              <a:rPr lang="en-US" sz="2600" dirty="0"/>
              <a:t>After </a:t>
            </a:r>
            <a:r>
              <a:rPr lang="en-US" sz="2600" dirty="0" err="1"/>
              <a:t>Mus’ab</a:t>
            </a:r>
            <a:r>
              <a:rPr lang="en-US" sz="2600" dirty="0"/>
              <a:t> arrives in Medina and stays with </a:t>
            </a:r>
            <a:r>
              <a:rPr lang="en-US" sz="2600" dirty="0" err="1"/>
              <a:t>As’ad</a:t>
            </a:r>
            <a:r>
              <a:rPr lang="en-US" sz="2600" dirty="0"/>
              <a:t> ibn </a:t>
            </a:r>
            <a:r>
              <a:rPr lang="en-US" sz="2600" dirty="0" err="1"/>
              <a:t>Zurarah</a:t>
            </a:r>
            <a:r>
              <a:rPr lang="en-US" sz="2600" dirty="0"/>
              <a:t>, the two men </a:t>
            </a:r>
            <a:r>
              <a:rPr lang="en-CA" sz="2600" dirty="0"/>
              <a:t>worked together to spread Islam and establish congregational prayer in Medina </a:t>
            </a:r>
          </a:p>
          <a:p>
            <a:r>
              <a:rPr lang="en-CA" sz="2600" dirty="0"/>
              <a:t>Slowly many from the Aws and </a:t>
            </a:r>
            <a:r>
              <a:rPr lang="en-CA" sz="2600" dirty="0" err="1"/>
              <a:t>Khazraj</a:t>
            </a:r>
            <a:r>
              <a:rPr lang="en-CA" sz="2600" dirty="0"/>
              <a:t> converted, and the Prophet began sending people to Medina as an escape from Makkah.</a:t>
            </a:r>
          </a:p>
          <a:p>
            <a:r>
              <a:rPr lang="en-CA" sz="2600" dirty="0" err="1"/>
              <a:t>As’ad’s</a:t>
            </a:r>
            <a:r>
              <a:rPr lang="en-CA" sz="2600" dirty="0"/>
              <a:t> hospitality towards </a:t>
            </a:r>
            <a:r>
              <a:rPr lang="en-CA" sz="2600" dirty="0" err="1"/>
              <a:t>Mus’ab</a:t>
            </a:r>
            <a:r>
              <a:rPr lang="en-CA" sz="2600" dirty="0"/>
              <a:t> greatly annoyed his cousin </a:t>
            </a:r>
            <a:r>
              <a:rPr lang="en-CA" sz="2600" dirty="0" err="1"/>
              <a:t>Sa’d</a:t>
            </a:r>
            <a:r>
              <a:rPr lang="en-CA" sz="2600" dirty="0"/>
              <a:t> ibn </a:t>
            </a:r>
            <a:r>
              <a:rPr lang="en-CA" sz="2600" dirty="0" err="1"/>
              <a:t>Mu’adh</a:t>
            </a:r>
            <a:r>
              <a:rPr lang="en-CA" sz="2600" dirty="0"/>
              <a:t>.</a:t>
            </a:r>
          </a:p>
          <a:p>
            <a:r>
              <a:rPr lang="en-CA" sz="2600" dirty="0"/>
              <a:t>As one of the chiefs of Aws, </a:t>
            </a:r>
            <a:r>
              <a:rPr lang="en-CA" sz="2600" dirty="0" err="1"/>
              <a:t>Sa’d</a:t>
            </a:r>
            <a:r>
              <a:rPr lang="en-CA" sz="2600" dirty="0"/>
              <a:t> sends his friend </a:t>
            </a:r>
            <a:r>
              <a:rPr lang="en-CA" sz="2600" dirty="0" err="1"/>
              <a:t>Usayd</a:t>
            </a:r>
            <a:r>
              <a:rPr lang="en-CA" sz="2600" dirty="0"/>
              <a:t> ibn </a:t>
            </a:r>
            <a:r>
              <a:rPr lang="en-CA" sz="2600" dirty="0" err="1"/>
              <a:t>Hudayr</a:t>
            </a:r>
            <a:r>
              <a:rPr lang="en-CA" sz="2600" dirty="0"/>
              <a:t> to break up </a:t>
            </a:r>
            <a:r>
              <a:rPr lang="en-CA" sz="2600" dirty="0" err="1"/>
              <a:t>Mus’ab’s</a:t>
            </a:r>
            <a:r>
              <a:rPr lang="en-CA" sz="2600" dirty="0"/>
              <a:t> gatherings.</a:t>
            </a:r>
          </a:p>
          <a:p>
            <a:pPr marL="0" indent="0">
              <a:buNone/>
            </a:pPr>
            <a:endParaRPr lang="en-CA" dirty="0"/>
          </a:p>
          <a:p>
            <a:endParaRPr lang="en-CA" dirty="0"/>
          </a:p>
          <a:p>
            <a:endParaRPr lang="en-US" dirty="0"/>
          </a:p>
        </p:txBody>
      </p:sp>
    </p:spTree>
    <p:extLst>
      <p:ext uri="{BB962C8B-B14F-4D97-AF65-F5344CB8AC3E}">
        <p14:creationId xmlns:p14="http://schemas.microsoft.com/office/powerpoint/2010/main" val="2771024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E7F19-C93D-AC4D-BE9E-DAC7EDB290D1}"/>
              </a:ext>
            </a:extLst>
          </p:cNvPr>
          <p:cNvSpPr>
            <a:spLocks noGrp="1"/>
          </p:cNvSpPr>
          <p:nvPr>
            <p:ph type="title"/>
          </p:nvPr>
        </p:nvSpPr>
        <p:spPr>
          <a:xfrm>
            <a:off x="720000" y="619200"/>
            <a:ext cx="10728322" cy="665903"/>
          </a:xfrm>
        </p:spPr>
        <p:txBody>
          <a:bodyPr/>
          <a:lstStyle/>
          <a:p>
            <a:pPr algn="ctr"/>
            <a:r>
              <a:rPr lang="en-US" dirty="0" err="1"/>
              <a:t>Mus’ab</a:t>
            </a:r>
            <a:r>
              <a:rPr lang="en-US" dirty="0"/>
              <a:t> Sent to Medina</a:t>
            </a:r>
          </a:p>
        </p:txBody>
      </p:sp>
      <p:sp>
        <p:nvSpPr>
          <p:cNvPr id="3" name="Content Placeholder 2">
            <a:extLst>
              <a:ext uri="{FF2B5EF4-FFF2-40B4-BE49-F238E27FC236}">
                <a16:creationId xmlns:a16="http://schemas.microsoft.com/office/drawing/2014/main" id="{17E8E1BB-CF8E-554E-B869-1D864D2123B8}"/>
              </a:ext>
            </a:extLst>
          </p:cNvPr>
          <p:cNvSpPr>
            <a:spLocks noGrp="1"/>
          </p:cNvSpPr>
          <p:nvPr>
            <p:ph idx="1"/>
          </p:nvPr>
        </p:nvSpPr>
        <p:spPr>
          <a:xfrm>
            <a:off x="720000" y="1285104"/>
            <a:ext cx="10728325" cy="4483872"/>
          </a:xfrm>
        </p:spPr>
        <p:txBody>
          <a:bodyPr/>
          <a:lstStyle/>
          <a:p>
            <a:r>
              <a:rPr lang="en-US" sz="2400" dirty="0"/>
              <a:t>To </a:t>
            </a:r>
            <a:r>
              <a:rPr lang="en-US" sz="2400" dirty="0" err="1"/>
              <a:t>Sa’d’s</a:t>
            </a:r>
            <a:r>
              <a:rPr lang="en-US" sz="2400" dirty="0"/>
              <a:t> dismay, </a:t>
            </a:r>
            <a:r>
              <a:rPr lang="en-US" sz="2400" dirty="0" err="1"/>
              <a:t>Usayd</a:t>
            </a:r>
            <a:r>
              <a:rPr lang="en-US" sz="2400" dirty="0"/>
              <a:t> is captivated by the </a:t>
            </a:r>
            <a:r>
              <a:rPr lang="en-US" sz="2400" dirty="0" err="1"/>
              <a:t>Makkan</a:t>
            </a:r>
            <a:r>
              <a:rPr lang="en-US" sz="2400" dirty="0"/>
              <a:t> surahs and returns a converted man.</a:t>
            </a:r>
          </a:p>
          <a:p>
            <a:r>
              <a:rPr lang="en-US" sz="2400" dirty="0" err="1"/>
              <a:t>Sa’d</a:t>
            </a:r>
            <a:r>
              <a:rPr lang="en-US" sz="2400" dirty="0"/>
              <a:t> decides to confront </a:t>
            </a:r>
            <a:r>
              <a:rPr lang="en-US" sz="2400" dirty="0" err="1"/>
              <a:t>Mus’ab</a:t>
            </a:r>
            <a:r>
              <a:rPr lang="en-US" sz="2400" dirty="0"/>
              <a:t> himself, but he too is mesmerized by the Quran. Soon after, </a:t>
            </a:r>
            <a:r>
              <a:rPr lang="en-US" sz="2400" dirty="0" err="1"/>
              <a:t>Sa’d</a:t>
            </a:r>
            <a:r>
              <a:rPr lang="en-US" sz="2400" dirty="0"/>
              <a:t> leverages his position in his clan to persuade clan members to embrace the new religion.</a:t>
            </a:r>
          </a:p>
          <a:p>
            <a:endParaRPr lang="en-US" dirty="0"/>
          </a:p>
        </p:txBody>
      </p:sp>
    </p:spTree>
    <p:extLst>
      <p:ext uri="{BB962C8B-B14F-4D97-AF65-F5344CB8AC3E}">
        <p14:creationId xmlns:p14="http://schemas.microsoft.com/office/powerpoint/2010/main" val="3441892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9D2AE-7430-EB4F-B46F-6173718940E6}"/>
              </a:ext>
            </a:extLst>
          </p:cNvPr>
          <p:cNvSpPr>
            <a:spLocks noGrp="1"/>
          </p:cNvSpPr>
          <p:nvPr>
            <p:ph type="title"/>
          </p:nvPr>
        </p:nvSpPr>
        <p:spPr>
          <a:xfrm>
            <a:off x="720000" y="619200"/>
            <a:ext cx="10728322" cy="715330"/>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70103626-E248-9F48-BC80-07952F934918}"/>
              </a:ext>
            </a:extLst>
          </p:cNvPr>
          <p:cNvSpPr>
            <a:spLocks noGrp="1"/>
          </p:cNvSpPr>
          <p:nvPr>
            <p:ph idx="1"/>
          </p:nvPr>
        </p:nvSpPr>
        <p:spPr>
          <a:xfrm>
            <a:off x="720000" y="1334530"/>
            <a:ext cx="10728325" cy="4434445"/>
          </a:xfrm>
        </p:spPr>
        <p:txBody>
          <a:bodyPr/>
          <a:lstStyle/>
          <a:p>
            <a:r>
              <a:rPr lang="en-CA" sz="2400" dirty="0"/>
              <a:t>In 13 AB, a large group of Muslims from Medina come for </a:t>
            </a:r>
            <a:r>
              <a:rPr lang="en-CA" sz="2400" dirty="0" err="1"/>
              <a:t>Ḥajj</a:t>
            </a:r>
            <a:r>
              <a:rPr lang="en-CA" sz="2400" dirty="0"/>
              <a:t> with the rest of the </a:t>
            </a:r>
            <a:r>
              <a:rPr lang="en-CA" sz="2400" dirty="0" err="1"/>
              <a:t>Medinans</a:t>
            </a:r>
            <a:r>
              <a:rPr lang="en-CA" sz="2400" dirty="0"/>
              <a:t>. </a:t>
            </a:r>
          </a:p>
          <a:p>
            <a:r>
              <a:rPr lang="en-CA" sz="2400" dirty="0"/>
              <a:t>Through secret communications, they agree to meet the Prophet during the middle of the </a:t>
            </a:r>
            <a:r>
              <a:rPr lang="en-CA" sz="2400" i="1" dirty="0" err="1"/>
              <a:t>ayyām</a:t>
            </a:r>
            <a:r>
              <a:rPr lang="en-CA" sz="2400" i="1" dirty="0"/>
              <a:t> </a:t>
            </a:r>
            <a:r>
              <a:rPr lang="en-CA" sz="2400" i="1" dirty="0" err="1"/>
              <a:t>al-tashrīq</a:t>
            </a:r>
            <a:r>
              <a:rPr lang="en-CA" sz="2400" i="1" dirty="0"/>
              <a:t> </a:t>
            </a:r>
            <a:r>
              <a:rPr lang="en-CA" sz="2400" dirty="0"/>
              <a:t>(i.e., the eve of the 12th) in a hollow near </a:t>
            </a:r>
            <a:r>
              <a:rPr lang="en-CA" sz="2400" dirty="0" err="1"/>
              <a:t>Jamarat</a:t>
            </a:r>
            <a:r>
              <a:rPr lang="en-CA" sz="2400" dirty="0"/>
              <a:t> al-</a:t>
            </a:r>
            <a:r>
              <a:rPr lang="en-CA" sz="2400" dirty="0" err="1"/>
              <a:t>ʿAqabah</a:t>
            </a:r>
            <a:r>
              <a:rPr lang="en-CA" sz="2400" dirty="0"/>
              <a:t>. </a:t>
            </a:r>
          </a:p>
          <a:p>
            <a:r>
              <a:rPr lang="en-CA" sz="2400" dirty="0"/>
              <a:t>They keep the meeting a secret from the rest of the pilgrims. That night 70 men and 3 women meet the Prophet. This comes to be known as ”The Second </a:t>
            </a:r>
            <a:r>
              <a:rPr lang="en-CA" sz="2400" dirty="0" err="1"/>
              <a:t>Aqabah</a:t>
            </a:r>
            <a:r>
              <a:rPr lang="en-CA" sz="2400" dirty="0"/>
              <a:t> Pledge”</a:t>
            </a:r>
          </a:p>
          <a:p>
            <a:endParaRPr lang="en-CA" sz="2400" dirty="0"/>
          </a:p>
          <a:p>
            <a:endParaRPr lang="en-US" dirty="0"/>
          </a:p>
        </p:txBody>
      </p:sp>
    </p:spTree>
    <p:extLst>
      <p:ext uri="{BB962C8B-B14F-4D97-AF65-F5344CB8AC3E}">
        <p14:creationId xmlns:p14="http://schemas.microsoft.com/office/powerpoint/2010/main" val="2397609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699D4-401D-5049-918A-A71277109B73}"/>
              </a:ext>
            </a:extLst>
          </p:cNvPr>
          <p:cNvSpPr>
            <a:spLocks noGrp="1"/>
          </p:cNvSpPr>
          <p:nvPr>
            <p:ph type="title"/>
          </p:nvPr>
        </p:nvSpPr>
        <p:spPr>
          <a:xfrm>
            <a:off x="720000" y="619200"/>
            <a:ext cx="10728322" cy="628832"/>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0CE51931-D76C-1D40-A86A-7545DD35E0C6}"/>
              </a:ext>
            </a:extLst>
          </p:cNvPr>
          <p:cNvSpPr>
            <a:spLocks noGrp="1"/>
          </p:cNvSpPr>
          <p:nvPr>
            <p:ph idx="1"/>
          </p:nvPr>
        </p:nvSpPr>
        <p:spPr>
          <a:xfrm>
            <a:off x="720000" y="1248032"/>
            <a:ext cx="10728325" cy="4520943"/>
          </a:xfrm>
        </p:spPr>
        <p:txBody>
          <a:bodyPr>
            <a:normAutofit fontScale="92500"/>
          </a:bodyPr>
          <a:lstStyle/>
          <a:p>
            <a:r>
              <a:rPr lang="en-CA" dirty="0"/>
              <a:t>Abbas, the uncle of the Prophet, despite not having converted, escorts the Prophet and speaks:</a:t>
            </a:r>
          </a:p>
          <a:p>
            <a:pPr marL="0" indent="0" algn="ctr">
              <a:buNone/>
            </a:pPr>
            <a:r>
              <a:rPr lang="ar-AE" dirty="0"/>
              <a:t>: يا معشر الخزرج- وكانت العرب تسمي هذا الحي من الانصار الخزرج خزرجها وأوسَها- إِنّ محمّداً مِنّا حيث قد علمتم، وقد منعناهُ من قومنا، فهو في عزّ من قومه، ومنعة في بلده، وإِنّه قد أبى إِلا الإنحياز اليكم، واللُحوق بكم، فان كنتم ترون أنكم وافون له بما دعوتموه إِليه، ومانعوه ممّن خالفه فأنتم وما تحملتم من ذلك، وإِن كنتم ترون أنكم مُسلِمُوهُ وخاذِلُوهُ بعد الخروج به إِليكم، فمن الآن فدعوهُ فانه في عِزّ ومنعةٍ من قومه وبلده.</a:t>
            </a:r>
            <a:endParaRPr lang="en-CA" dirty="0"/>
          </a:p>
          <a:p>
            <a:pPr marL="0" indent="0" algn="ctr">
              <a:buNone/>
            </a:pPr>
            <a:r>
              <a:rPr lang="en-CA" dirty="0"/>
              <a:t>“O People of </a:t>
            </a:r>
            <a:r>
              <a:rPr lang="en-CA" dirty="0" err="1"/>
              <a:t>Khazraj</a:t>
            </a:r>
            <a:r>
              <a:rPr lang="en-CA" dirty="0"/>
              <a:t>! </a:t>
            </a:r>
            <a:r>
              <a:rPr lang="en-CA" dirty="0" err="1"/>
              <a:t>Muḥammad</a:t>
            </a:r>
            <a:r>
              <a:rPr lang="en-CA" dirty="0"/>
              <a:t> is dear to us as you know. We have defended him against our people, against a people to whom he is as dear as he is to us, for he is honored by his people and in his city. But he has chosen to emigrate to you and to join with you. If you believe you will fulfill the terms with which you have called him to yourselves, and defend him against those who oppose him, then so be it. But if you believe you will desert him after he emigrates to you, then from this moment, let him go. For he is honored among his people and in his city.”</a:t>
            </a:r>
          </a:p>
          <a:p>
            <a:pPr marL="0" indent="0" algn="ctr">
              <a:buNone/>
            </a:pPr>
            <a:endParaRPr lang="en-CA" dirty="0"/>
          </a:p>
          <a:p>
            <a:endParaRPr lang="en-CA" dirty="0"/>
          </a:p>
          <a:p>
            <a:endParaRPr lang="en-US" dirty="0"/>
          </a:p>
        </p:txBody>
      </p:sp>
    </p:spTree>
    <p:extLst>
      <p:ext uri="{BB962C8B-B14F-4D97-AF65-F5344CB8AC3E}">
        <p14:creationId xmlns:p14="http://schemas.microsoft.com/office/powerpoint/2010/main" val="3809746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77380-FA03-EB48-9DCA-2840B40C1CF0}"/>
              </a:ext>
            </a:extLst>
          </p:cNvPr>
          <p:cNvSpPr>
            <a:spLocks noGrp="1"/>
          </p:cNvSpPr>
          <p:nvPr>
            <p:ph type="title"/>
          </p:nvPr>
        </p:nvSpPr>
        <p:spPr>
          <a:xfrm>
            <a:off x="720000" y="619200"/>
            <a:ext cx="10728322" cy="702973"/>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5B9DE351-F9D5-FB44-95C1-FE70CF590E9E}"/>
              </a:ext>
            </a:extLst>
          </p:cNvPr>
          <p:cNvSpPr>
            <a:spLocks noGrp="1"/>
          </p:cNvSpPr>
          <p:nvPr>
            <p:ph idx="1"/>
          </p:nvPr>
        </p:nvSpPr>
        <p:spPr>
          <a:xfrm>
            <a:off x="720000" y="1322174"/>
            <a:ext cx="10728325" cy="4446802"/>
          </a:xfrm>
        </p:spPr>
        <p:txBody>
          <a:bodyPr/>
          <a:lstStyle/>
          <a:p>
            <a:r>
              <a:rPr lang="en-CA" dirty="0"/>
              <a:t>They reply: </a:t>
            </a:r>
          </a:p>
          <a:p>
            <a:pPr marL="0" indent="0" algn="ctr">
              <a:buNone/>
            </a:pPr>
            <a:r>
              <a:rPr lang="en-CA" dirty="0"/>
              <a:t>“We have heard what you have said. Now speak, O Messenger of God, and demand for yourself and for your Lord whatever terms you wish.”</a:t>
            </a:r>
          </a:p>
          <a:p>
            <a:pPr marL="0" indent="0" algn="ctr">
              <a:buNone/>
            </a:pPr>
            <a:endParaRPr lang="en-CA" i="1" dirty="0"/>
          </a:p>
          <a:p>
            <a:r>
              <a:rPr lang="en-CA" dirty="0"/>
              <a:t>The Prophet began by reciting some Quran calling them to God and to Islam. Then he said: </a:t>
            </a:r>
          </a:p>
          <a:p>
            <a:pPr marL="0" indent="0" algn="ctr">
              <a:buNone/>
            </a:pPr>
            <a:r>
              <a:rPr lang="en-CA" dirty="0"/>
              <a:t>“I call on you to defend me as you defend your women and children.”</a:t>
            </a:r>
          </a:p>
          <a:p>
            <a:endParaRPr lang="en-CA" dirty="0"/>
          </a:p>
          <a:p>
            <a:endParaRPr lang="en-US" dirty="0"/>
          </a:p>
        </p:txBody>
      </p:sp>
    </p:spTree>
    <p:extLst>
      <p:ext uri="{BB962C8B-B14F-4D97-AF65-F5344CB8AC3E}">
        <p14:creationId xmlns:p14="http://schemas.microsoft.com/office/powerpoint/2010/main" val="120039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7601F-85CA-7742-B19E-752E8F2B5F69}"/>
              </a:ext>
            </a:extLst>
          </p:cNvPr>
          <p:cNvSpPr>
            <a:spLocks noGrp="1"/>
          </p:cNvSpPr>
          <p:nvPr>
            <p:ph type="title"/>
          </p:nvPr>
        </p:nvSpPr>
        <p:spPr>
          <a:xfrm>
            <a:off x="720000" y="619200"/>
            <a:ext cx="10728322" cy="690616"/>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E62F70C8-5C5E-214C-A6DD-F390E8523ABA}"/>
              </a:ext>
            </a:extLst>
          </p:cNvPr>
          <p:cNvSpPr>
            <a:spLocks noGrp="1"/>
          </p:cNvSpPr>
          <p:nvPr>
            <p:ph idx="1"/>
          </p:nvPr>
        </p:nvSpPr>
        <p:spPr>
          <a:xfrm>
            <a:off x="720000" y="1309816"/>
            <a:ext cx="10728325" cy="4459159"/>
          </a:xfrm>
        </p:spPr>
        <p:txBody>
          <a:bodyPr>
            <a:normAutofit lnSpcReduction="10000"/>
          </a:bodyPr>
          <a:lstStyle/>
          <a:p>
            <a:r>
              <a:rPr lang="en-CA" dirty="0"/>
              <a:t>Abū </a:t>
            </a:r>
            <a:r>
              <a:rPr lang="en-CA" dirty="0" err="1"/>
              <a:t>al-Haytham</a:t>
            </a:r>
            <a:r>
              <a:rPr lang="en-CA" dirty="0"/>
              <a:t> ibn </a:t>
            </a:r>
            <a:r>
              <a:rPr lang="en-CA" dirty="0" err="1"/>
              <a:t>al-Tayihān</a:t>
            </a:r>
            <a:r>
              <a:rPr lang="en-CA" dirty="0"/>
              <a:t> asked: </a:t>
            </a:r>
          </a:p>
          <a:p>
            <a:pPr marL="0" indent="0" algn="ctr">
              <a:buNone/>
            </a:pPr>
            <a:r>
              <a:rPr lang="en-CA" dirty="0"/>
              <a:t>“Between us and those men (i.e., the Jews) are ties. We are now severing them. If we do this, and God gives you victory over your people, will you return to your people and leave us? </a:t>
            </a:r>
            <a:endParaRPr lang="en-CA" i="1" dirty="0"/>
          </a:p>
          <a:p>
            <a:r>
              <a:rPr lang="en-CA" dirty="0"/>
              <a:t>The Prophet smiled and said: </a:t>
            </a:r>
          </a:p>
          <a:p>
            <a:pPr marL="0" indent="0" algn="ctr">
              <a:buNone/>
            </a:pPr>
            <a:r>
              <a:rPr lang="ar-AE" dirty="0"/>
              <a:t>بل الدم الدم، والهدم الهدم احارب من حاربتم واسالم من سالمتم</a:t>
            </a:r>
            <a:br>
              <a:rPr lang="ar-AE" dirty="0"/>
            </a:br>
            <a:endParaRPr lang="en-CA" dirty="0"/>
          </a:p>
          <a:p>
            <a:pPr marL="0" indent="0" algn="ctr">
              <a:buNone/>
            </a:pPr>
            <a:r>
              <a:rPr lang="en-CA" i="1" dirty="0"/>
              <a:t>“No. Your blood is now my blood. Your sanctity is my sanctity. I and you are one. You and I are one. I shall fight against those who fight you and make peace with those who make peace with you.”</a:t>
            </a:r>
            <a:br>
              <a:rPr lang="en-CA" i="1" dirty="0"/>
            </a:br>
            <a:endParaRPr lang="en-CA" dirty="0"/>
          </a:p>
          <a:p>
            <a:pPr marL="0" indent="0" algn="ctr">
              <a:buNone/>
            </a:pPr>
            <a:endParaRPr lang="en-CA" dirty="0"/>
          </a:p>
          <a:p>
            <a:endParaRPr lang="en-US" dirty="0"/>
          </a:p>
        </p:txBody>
      </p:sp>
    </p:spTree>
    <p:extLst>
      <p:ext uri="{BB962C8B-B14F-4D97-AF65-F5344CB8AC3E}">
        <p14:creationId xmlns:p14="http://schemas.microsoft.com/office/powerpoint/2010/main" val="2753254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054C0-570E-534E-9D60-EAB8849F11C3}"/>
              </a:ext>
            </a:extLst>
          </p:cNvPr>
          <p:cNvSpPr>
            <a:spLocks noGrp="1"/>
          </p:cNvSpPr>
          <p:nvPr>
            <p:ph type="title"/>
          </p:nvPr>
        </p:nvSpPr>
        <p:spPr>
          <a:xfrm>
            <a:off x="720000" y="619200"/>
            <a:ext cx="10728322" cy="690616"/>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07193217-263D-9943-A1E7-E531AA82174F}"/>
              </a:ext>
            </a:extLst>
          </p:cNvPr>
          <p:cNvSpPr>
            <a:spLocks noGrp="1"/>
          </p:cNvSpPr>
          <p:nvPr>
            <p:ph idx="1"/>
          </p:nvPr>
        </p:nvSpPr>
        <p:spPr>
          <a:xfrm>
            <a:off x="720000" y="1482812"/>
            <a:ext cx="10728325" cy="4286164"/>
          </a:xfrm>
        </p:spPr>
        <p:txBody>
          <a:bodyPr/>
          <a:lstStyle/>
          <a:p>
            <a:r>
              <a:rPr lang="en-CA" sz="2400" i="1" dirty="0"/>
              <a:t>Then he said: </a:t>
            </a:r>
            <a:endParaRPr lang="en-CA" sz="2400" dirty="0"/>
          </a:p>
          <a:p>
            <a:pPr marL="0" indent="0" algn="ctr">
              <a:buNone/>
            </a:pPr>
            <a:r>
              <a:rPr lang="en-CA" sz="2400" dirty="0"/>
              <a:t>“Send forth 12 men from among yourselves as chiefs (</a:t>
            </a:r>
            <a:r>
              <a:rPr lang="en-CA" sz="2400" dirty="0" err="1"/>
              <a:t>nuqabāʾ</a:t>
            </a:r>
            <a:r>
              <a:rPr lang="en-CA" sz="2400" dirty="0"/>
              <a:t>) who will be responsible for their people.”</a:t>
            </a:r>
          </a:p>
          <a:p>
            <a:pPr marL="0" indent="0" algn="ctr">
              <a:buNone/>
            </a:pPr>
            <a:endParaRPr lang="en-CA" sz="2400" i="1" dirty="0"/>
          </a:p>
          <a:p>
            <a:r>
              <a:rPr lang="en-CA" sz="2400" dirty="0"/>
              <a:t>They sent forth 12, 9 from </a:t>
            </a:r>
            <a:r>
              <a:rPr lang="en-CA" sz="2400" dirty="0" err="1"/>
              <a:t>Khazraj</a:t>
            </a:r>
            <a:r>
              <a:rPr lang="en-CA" sz="2400" dirty="0"/>
              <a:t> and 3 from Aws. </a:t>
            </a:r>
          </a:p>
          <a:p>
            <a:r>
              <a:rPr lang="en-CA" sz="2400" dirty="0" err="1"/>
              <a:t>Asʿad</a:t>
            </a:r>
            <a:r>
              <a:rPr lang="en-CA" sz="2400" dirty="0"/>
              <a:t> ibn </a:t>
            </a:r>
            <a:r>
              <a:rPr lang="en-CA" sz="2400" dirty="0" err="1"/>
              <a:t>Zurārah</a:t>
            </a:r>
            <a:r>
              <a:rPr lang="en-CA" sz="2400" dirty="0"/>
              <a:t> was chosen as Chief of chiefs.”</a:t>
            </a:r>
          </a:p>
          <a:p>
            <a:endParaRPr lang="en-US" dirty="0"/>
          </a:p>
        </p:txBody>
      </p:sp>
    </p:spTree>
    <p:extLst>
      <p:ext uri="{BB962C8B-B14F-4D97-AF65-F5344CB8AC3E}">
        <p14:creationId xmlns:p14="http://schemas.microsoft.com/office/powerpoint/2010/main" val="2773201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A3544-74A6-DB4C-826C-F054BA979BB0}"/>
              </a:ext>
            </a:extLst>
          </p:cNvPr>
          <p:cNvSpPr>
            <a:spLocks noGrp="1"/>
          </p:cNvSpPr>
          <p:nvPr>
            <p:ph type="title"/>
          </p:nvPr>
        </p:nvSpPr>
        <p:spPr>
          <a:xfrm>
            <a:off x="720000" y="619200"/>
            <a:ext cx="10728322" cy="678259"/>
          </a:xfrm>
        </p:spPr>
        <p:txBody>
          <a:bodyPr/>
          <a:lstStyle/>
          <a:p>
            <a:pPr algn="ctr"/>
            <a:r>
              <a:rPr lang="en-US" dirty="0"/>
              <a:t>Trouble in Yathrib</a:t>
            </a:r>
          </a:p>
        </p:txBody>
      </p:sp>
      <p:sp>
        <p:nvSpPr>
          <p:cNvPr id="3" name="Content Placeholder 2">
            <a:extLst>
              <a:ext uri="{FF2B5EF4-FFF2-40B4-BE49-F238E27FC236}">
                <a16:creationId xmlns:a16="http://schemas.microsoft.com/office/drawing/2014/main" id="{C1032107-BE47-154A-90AF-128598E31F11}"/>
              </a:ext>
            </a:extLst>
          </p:cNvPr>
          <p:cNvSpPr>
            <a:spLocks noGrp="1"/>
          </p:cNvSpPr>
          <p:nvPr>
            <p:ph idx="1"/>
          </p:nvPr>
        </p:nvSpPr>
        <p:spPr>
          <a:xfrm>
            <a:off x="720000" y="1297460"/>
            <a:ext cx="10728325" cy="4471516"/>
          </a:xfrm>
        </p:spPr>
        <p:txBody>
          <a:bodyPr/>
          <a:lstStyle/>
          <a:p>
            <a:r>
              <a:rPr lang="en-US" dirty="0"/>
              <a:t>In Yathrib, the Aws and the </a:t>
            </a:r>
            <a:r>
              <a:rPr lang="en-US" dirty="0" err="1"/>
              <a:t>Khazraj</a:t>
            </a:r>
            <a:r>
              <a:rPr lang="en-US" dirty="0"/>
              <a:t> were two powerful tribes with a long-standing history of civil war.</a:t>
            </a:r>
          </a:p>
          <a:p>
            <a:r>
              <a:rPr lang="en-US" dirty="0"/>
              <a:t>The Battle of </a:t>
            </a:r>
            <a:r>
              <a:rPr lang="en-US" dirty="0" err="1"/>
              <a:t>Bu’ath</a:t>
            </a:r>
            <a:r>
              <a:rPr lang="en-US" dirty="0"/>
              <a:t> was the fourth and latest clash and it had increasingly polarized the community.</a:t>
            </a:r>
          </a:p>
          <a:p>
            <a:r>
              <a:rPr lang="en-US" dirty="0"/>
              <a:t>Yathrib’s moderate clansmen propose electing a single leader to unify the city.</a:t>
            </a:r>
          </a:p>
          <a:p>
            <a:r>
              <a:rPr lang="en-US" dirty="0"/>
              <a:t>Abdullah ibn </a:t>
            </a:r>
            <a:r>
              <a:rPr lang="en-US" dirty="0" err="1"/>
              <a:t>Ubayy</a:t>
            </a:r>
            <a:r>
              <a:rPr lang="en-US" dirty="0"/>
              <a:t>, the chief of </a:t>
            </a:r>
            <a:r>
              <a:rPr lang="en-US" dirty="0" err="1"/>
              <a:t>Khazraj</a:t>
            </a:r>
            <a:r>
              <a:rPr lang="en-US" dirty="0"/>
              <a:t>, positions himself as the leading contender because </a:t>
            </a:r>
            <a:r>
              <a:rPr lang="en-CA" dirty="0"/>
              <a:t>he refused to fight with his tribe against the Aws on grounds that it was an unjust war. </a:t>
            </a:r>
          </a:p>
          <a:p>
            <a:r>
              <a:rPr lang="en-CA" dirty="0"/>
              <a:t>When the war quelled, both sides agreed to make Abdullah their ruler/ king.</a:t>
            </a:r>
          </a:p>
          <a:p>
            <a:endParaRPr lang="en-CA" dirty="0"/>
          </a:p>
          <a:p>
            <a:endParaRPr lang="en-US" dirty="0"/>
          </a:p>
        </p:txBody>
      </p:sp>
    </p:spTree>
    <p:extLst>
      <p:ext uri="{BB962C8B-B14F-4D97-AF65-F5344CB8AC3E}">
        <p14:creationId xmlns:p14="http://schemas.microsoft.com/office/powerpoint/2010/main" val="24692036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312B4-05AC-AD44-948D-95ED2F1C3BFE}"/>
              </a:ext>
            </a:extLst>
          </p:cNvPr>
          <p:cNvSpPr>
            <a:spLocks noGrp="1"/>
          </p:cNvSpPr>
          <p:nvPr>
            <p:ph type="title"/>
          </p:nvPr>
        </p:nvSpPr>
        <p:spPr>
          <a:xfrm>
            <a:off x="720000" y="619200"/>
            <a:ext cx="10728322" cy="678259"/>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E96631C7-F4B9-B54C-B758-22AE437C0C51}"/>
              </a:ext>
            </a:extLst>
          </p:cNvPr>
          <p:cNvSpPr>
            <a:spLocks noGrp="1"/>
          </p:cNvSpPr>
          <p:nvPr>
            <p:ph idx="1"/>
          </p:nvPr>
        </p:nvSpPr>
        <p:spPr>
          <a:xfrm>
            <a:off x="720000" y="1297460"/>
            <a:ext cx="10728325" cy="4471516"/>
          </a:xfrm>
        </p:spPr>
        <p:txBody>
          <a:bodyPr/>
          <a:lstStyle/>
          <a:p>
            <a:r>
              <a:rPr lang="en-CA" sz="2400" dirty="0"/>
              <a:t>One of the </a:t>
            </a:r>
            <a:r>
              <a:rPr lang="en-CA" sz="2400" dirty="0" err="1"/>
              <a:t>Medinans</a:t>
            </a:r>
            <a:r>
              <a:rPr lang="en-CA" sz="2400" dirty="0"/>
              <a:t> named </a:t>
            </a:r>
            <a:r>
              <a:rPr lang="en-CA" sz="2400" dirty="0" err="1"/>
              <a:t>ʿAbbās</a:t>
            </a:r>
            <a:r>
              <a:rPr lang="en-CA" sz="2400" dirty="0"/>
              <a:t> ibn </a:t>
            </a:r>
            <a:r>
              <a:rPr lang="en-CA" sz="2400" dirty="0" err="1"/>
              <a:t>ʿUbādah</a:t>
            </a:r>
            <a:r>
              <a:rPr lang="en-CA" sz="2400" dirty="0"/>
              <a:t> said: </a:t>
            </a:r>
          </a:p>
          <a:p>
            <a:pPr marL="0" indent="0" algn="ctr">
              <a:buNone/>
            </a:pPr>
            <a:r>
              <a:rPr lang="en-CA" sz="2400" dirty="0"/>
              <a:t>“O People of </a:t>
            </a:r>
            <a:r>
              <a:rPr lang="en-CA" sz="2400" dirty="0" err="1"/>
              <a:t>Khazraj</a:t>
            </a:r>
            <a:r>
              <a:rPr lang="en-CA" sz="2400" dirty="0"/>
              <a:t>! Do you know what you are pledging this man? You are pledging to fight white people and black. If you think, when a scourge afflicts your wealth and kills your loved ones that you will desert him, then leave him now. For if you desert him then, it will be disgrace in this world and the next. And if you believe you will fulfill the terms with which you have called him here, despite loss of wealth and life, then pledge. It is, by God, the best thing you can do in this life and the next.”</a:t>
            </a:r>
          </a:p>
          <a:p>
            <a:pPr marL="0" indent="0" algn="ctr">
              <a:buNone/>
            </a:pPr>
            <a:endParaRPr lang="en-US" dirty="0"/>
          </a:p>
        </p:txBody>
      </p:sp>
    </p:spTree>
    <p:extLst>
      <p:ext uri="{BB962C8B-B14F-4D97-AF65-F5344CB8AC3E}">
        <p14:creationId xmlns:p14="http://schemas.microsoft.com/office/powerpoint/2010/main" val="2318121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04B64-A12F-4B40-B1B8-C03C5897E94A}"/>
              </a:ext>
            </a:extLst>
          </p:cNvPr>
          <p:cNvSpPr>
            <a:spLocks noGrp="1"/>
          </p:cNvSpPr>
          <p:nvPr>
            <p:ph type="title"/>
          </p:nvPr>
        </p:nvSpPr>
        <p:spPr>
          <a:xfrm>
            <a:off x="720000" y="619200"/>
            <a:ext cx="10728322" cy="653546"/>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C491F309-8C7A-7D45-AB2A-EC5D68F5B95D}"/>
              </a:ext>
            </a:extLst>
          </p:cNvPr>
          <p:cNvSpPr>
            <a:spLocks noGrp="1"/>
          </p:cNvSpPr>
          <p:nvPr>
            <p:ph idx="1"/>
          </p:nvPr>
        </p:nvSpPr>
        <p:spPr>
          <a:xfrm>
            <a:off x="720000" y="1272746"/>
            <a:ext cx="10728325" cy="4496229"/>
          </a:xfrm>
        </p:spPr>
        <p:txBody>
          <a:bodyPr/>
          <a:lstStyle/>
          <a:p>
            <a:r>
              <a:rPr lang="en-CA" dirty="0"/>
              <a:t>They ask, “If we do all this, O Messenger of God, what is in it for us?” </a:t>
            </a:r>
          </a:p>
          <a:p>
            <a:r>
              <a:rPr lang="en-CA" dirty="0"/>
              <a:t>The Prophet simply said, “Paradise.”</a:t>
            </a:r>
          </a:p>
          <a:p>
            <a:r>
              <a:rPr lang="en-CA" dirty="0"/>
              <a:t>They resoundingly said, “Stretch forth your hand. </a:t>
            </a:r>
          </a:p>
          <a:p>
            <a:endParaRPr lang="en-US" dirty="0"/>
          </a:p>
        </p:txBody>
      </p:sp>
    </p:spTree>
    <p:extLst>
      <p:ext uri="{BB962C8B-B14F-4D97-AF65-F5344CB8AC3E}">
        <p14:creationId xmlns:p14="http://schemas.microsoft.com/office/powerpoint/2010/main" val="3438992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F8488-E605-914B-92DF-18FF808959D5}"/>
              </a:ext>
            </a:extLst>
          </p:cNvPr>
          <p:cNvSpPr>
            <a:spLocks noGrp="1"/>
          </p:cNvSpPr>
          <p:nvPr>
            <p:ph type="title"/>
          </p:nvPr>
        </p:nvSpPr>
        <p:spPr>
          <a:xfrm>
            <a:off x="720000" y="619200"/>
            <a:ext cx="10728322" cy="665903"/>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033C0313-5DE3-0043-9152-1C23A1A997E0}"/>
              </a:ext>
            </a:extLst>
          </p:cNvPr>
          <p:cNvSpPr>
            <a:spLocks noGrp="1"/>
          </p:cNvSpPr>
          <p:nvPr>
            <p:ph idx="1"/>
          </p:nvPr>
        </p:nvSpPr>
        <p:spPr>
          <a:xfrm>
            <a:off x="720000" y="1285104"/>
            <a:ext cx="10728325" cy="4483872"/>
          </a:xfrm>
        </p:spPr>
        <p:txBody>
          <a:bodyPr/>
          <a:lstStyle/>
          <a:p>
            <a:r>
              <a:rPr lang="en-US" sz="2400" dirty="0"/>
              <a:t>Summary of the terms of ”The Second </a:t>
            </a:r>
            <a:r>
              <a:rPr lang="en-US" sz="2400" dirty="0" err="1"/>
              <a:t>Aqabah</a:t>
            </a:r>
            <a:r>
              <a:rPr lang="en-US" sz="2400" dirty="0"/>
              <a:t> Pledge”:</a:t>
            </a:r>
          </a:p>
          <a:p>
            <a:pPr lvl="1"/>
            <a:r>
              <a:rPr lang="en-CA" sz="2400" dirty="0"/>
              <a:t>To hear and obey the Messenger of God in ease and in hardship, in what we dislike and what we are eager to do.</a:t>
            </a:r>
          </a:p>
          <a:p>
            <a:pPr lvl="1"/>
            <a:r>
              <a:rPr lang="en-CA" sz="2400" dirty="0"/>
              <a:t>To refrain from vying for power with those who rightfully possess it.</a:t>
            </a:r>
          </a:p>
          <a:p>
            <a:pPr lvl="1"/>
            <a:r>
              <a:rPr lang="en-CA" sz="2400" dirty="0"/>
              <a:t>To speak the truth whatever it may be. </a:t>
            </a:r>
          </a:p>
          <a:p>
            <a:pPr lvl="1"/>
            <a:r>
              <a:rPr lang="en-CA" sz="2400" dirty="0"/>
              <a:t>To ignore the taunts of your opponents </a:t>
            </a:r>
          </a:p>
          <a:p>
            <a:pPr lvl="1"/>
            <a:endParaRPr lang="en-CA" dirty="0"/>
          </a:p>
        </p:txBody>
      </p:sp>
    </p:spTree>
    <p:extLst>
      <p:ext uri="{BB962C8B-B14F-4D97-AF65-F5344CB8AC3E}">
        <p14:creationId xmlns:p14="http://schemas.microsoft.com/office/powerpoint/2010/main" val="3595774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7EEDB-37F8-BE4C-B1E3-A7F86623391C}"/>
              </a:ext>
            </a:extLst>
          </p:cNvPr>
          <p:cNvSpPr>
            <a:spLocks noGrp="1"/>
          </p:cNvSpPr>
          <p:nvPr>
            <p:ph type="title"/>
          </p:nvPr>
        </p:nvSpPr>
        <p:spPr>
          <a:xfrm>
            <a:off x="720000" y="619200"/>
            <a:ext cx="10728322" cy="641189"/>
          </a:xfrm>
        </p:spPr>
        <p:txBody>
          <a:bodyPr/>
          <a:lstStyle/>
          <a:p>
            <a:pPr algn="ctr"/>
            <a:r>
              <a:rPr lang="en-US" dirty="0"/>
              <a:t>The Second </a:t>
            </a:r>
            <a:r>
              <a:rPr lang="en-US" dirty="0" err="1"/>
              <a:t>Aqabah</a:t>
            </a:r>
            <a:r>
              <a:rPr lang="en-US" dirty="0"/>
              <a:t> Pledge</a:t>
            </a:r>
          </a:p>
        </p:txBody>
      </p:sp>
      <p:sp>
        <p:nvSpPr>
          <p:cNvPr id="3" name="Content Placeholder 2">
            <a:extLst>
              <a:ext uri="{FF2B5EF4-FFF2-40B4-BE49-F238E27FC236}">
                <a16:creationId xmlns:a16="http://schemas.microsoft.com/office/drawing/2014/main" id="{6C8580C1-033C-0A49-B2D1-3F028E26F80B}"/>
              </a:ext>
            </a:extLst>
          </p:cNvPr>
          <p:cNvSpPr>
            <a:spLocks noGrp="1"/>
          </p:cNvSpPr>
          <p:nvPr>
            <p:ph idx="1"/>
          </p:nvPr>
        </p:nvSpPr>
        <p:spPr>
          <a:xfrm>
            <a:off x="720000" y="1260390"/>
            <a:ext cx="10728325" cy="4508586"/>
          </a:xfrm>
        </p:spPr>
        <p:txBody>
          <a:bodyPr/>
          <a:lstStyle/>
          <a:p>
            <a:r>
              <a:rPr lang="en-CA" sz="2400" dirty="0"/>
              <a:t>The next day, Quraysh heard rumors of the activity of the night. They questioned Abdullah ibn </a:t>
            </a:r>
            <a:r>
              <a:rPr lang="en-CA" sz="2400" dirty="0" err="1"/>
              <a:t>Ubayy</a:t>
            </a:r>
            <a:r>
              <a:rPr lang="en-CA" sz="2400" dirty="0"/>
              <a:t> who knew nothing. They detained and beat </a:t>
            </a:r>
            <a:r>
              <a:rPr lang="en-CA" sz="2400" dirty="0" err="1"/>
              <a:t>Saʿd</a:t>
            </a:r>
            <a:r>
              <a:rPr lang="en-CA" sz="2400" dirty="0"/>
              <a:t> ibn </a:t>
            </a:r>
            <a:r>
              <a:rPr lang="en-CA" sz="2400" dirty="0" err="1"/>
              <a:t>ʿUbādah</a:t>
            </a:r>
            <a:r>
              <a:rPr lang="en-CA" sz="2400" dirty="0"/>
              <a:t> to make him disclose. This almost leads to war as the </a:t>
            </a:r>
            <a:r>
              <a:rPr lang="en-CA" sz="2400" dirty="0" err="1"/>
              <a:t>Medinans</a:t>
            </a:r>
            <a:r>
              <a:rPr lang="en-CA" sz="2400" dirty="0"/>
              <a:t> prepare to rescue him. When he is released, the </a:t>
            </a:r>
            <a:r>
              <a:rPr lang="en-CA" sz="2400" dirty="0" err="1"/>
              <a:t>Medinans</a:t>
            </a:r>
            <a:r>
              <a:rPr lang="en-CA" sz="2400" dirty="0"/>
              <a:t> return to Medina, and Islam spreads quickly throughout the city. </a:t>
            </a:r>
          </a:p>
          <a:p>
            <a:endParaRPr lang="en-US" dirty="0"/>
          </a:p>
        </p:txBody>
      </p:sp>
    </p:spTree>
    <p:extLst>
      <p:ext uri="{BB962C8B-B14F-4D97-AF65-F5344CB8AC3E}">
        <p14:creationId xmlns:p14="http://schemas.microsoft.com/office/powerpoint/2010/main" val="3419756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6188-0016-D84D-B577-7D69FF3D3605}"/>
              </a:ext>
            </a:extLst>
          </p:cNvPr>
          <p:cNvSpPr>
            <a:spLocks noGrp="1"/>
          </p:cNvSpPr>
          <p:nvPr>
            <p:ph type="title"/>
          </p:nvPr>
        </p:nvSpPr>
        <p:spPr>
          <a:xfrm>
            <a:off x="720000" y="619200"/>
            <a:ext cx="10728322" cy="715330"/>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E0AD07E4-96F2-C44E-896F-41A8FFA52D47}"/>
              </a:ext>
            </a:extLst>
          </p:cNvPr>
          <p:cNvSpPr>
            <a:spLocks noGrp="1"/>
          </p:cNvSpPr>
          <p:nvPr>
            <p:ph idx="1"/>
          </p:nvPr>
        </p:nvSpPr>
        <p:spPr>
          <a:xfrm>
            <a:off x="720000" y="1334530"/>
            <a:ext cx="10728325" cy="4434445"/>
          </a:xfrm>
        </p:spPr>
        <p:txBody>
          <a:bodyPr>
            <a:noAutofit/>
          </a:bodyPr>
          <a:lstStyle/>
          <a:p>
            <a:r>
              <a:rPr lang="en-US" sz="2400" dirty="0"/>
              <a:t>1. The people of Yathrib were psychologically primed to accept Islam because the Jews frequently spoke of the advent of the final messenger of God. Similarly, we can play a role in preparing for the return of Imam al-Mahdi by educating people about the concept of the divinely chosen savior at the end of times.</a:t>
            </a:r>
          </a:p>
          <a:p>
            <a:r>
              <a:rPr lang="en-US" sz="2400" dirty="0"/>
              <a:t>2. The Prophet doesn’t emigrate to Medina without first planting the seeds for success. The Prophet teaches us the real meaning of reliance on Allah. </a:t>
            </a:r>
            <a:r>
              <a:rPr lang="en-US" sz="2400" dirty="0" err="1"/>
              <a:t>Tawakkul</a:t>
            </a:r>
            <a:r>
              <a:rPr lang="en-US" sz="2400" dirty="0"/>
              <a:t> does not mean recklessness and hoping that Allah protects us. </a:t>
            </a:r>
            <a:r>
              <a:rPr lang="en-US" sz="2400" dirty="0" err="1"/>
              <a:t>Tawakkul</a:t>
            </a:r>
            <a:r>
              <a:rPr lang="en-US" sz="2400" dirty="0"/>
              <a:t> means you do what is rational and you prepare diligently and then place your trust in Allah.</a:t>
            </a:r>
          </a:p>
        </p:txBody>
      </p:sp>
    </p:spTree>
    <p:extLst>
      <p:ext uri="{BB962C8B-B14F-4D97-AF65-F5344CB8AC3E}">
        <p14:creationId xmlns:p14="http://schemas.microsoft.com/office/powerpoint/2010/main" val="2858016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0FD5C-E81E-C841-8230-CD9EEA85A44E}"/>
              </a:ext>
            </a:extLst>
          </p:cNvPr>
          <p:cNvSpPr>
            <a:spLocks noGrp="1"/>
          </p:cNvSpPr>
          <p:nvPr>
            <p:ph type="title"/>
          </p:nvPr>
        </p:nvSpPr>
        <p:spPr>
          <a:xfrm>
            <a:off x="720000" y="619200"/>
            <a:ext cx="10728322" cy="653546"/>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C2C4B82F-9228-9E46-AD2A-A07AC7B3C109}"/>
              </a:ext>
            </a:extLst>
          </p:cNvPr>
          <p:cNvSpPr>
            <a:spLocks noGrp="1"/>
          </p:cNvSpPr>
          <p:nvPr>
            <p:ph idx="1"/>
          </p:nvPr>
        </p:nvSpPr>
        <p:spPr>
          <a:xfrm>
            <a:off x="720000" y="1272746"/>
            <a:ext cx="10728325" cy="4496229"/>
          </a:xfrm>
        </p:spPr>
        <p:txBody>
          <a:bodyPr/>
          <a:lstStyle/>
          <a:p>
            <a:r>
              <a:rPr lang="en-US" sz="2400" dirty="0"/>
              <a:t>3. We cannot achieve success alone. We need the help of other believers. Admitting that you need support is not a sign of weakness.</a:t>
            </a:r>
          </a:p>
          <a:p>
            <a:r>
              <a:rPr lang="en-US" sz="2400" dirty="0"/>
              <a:t>4. We need to empower our youth. </a:t>
            </a:r>
            <a:r>
              <a:rPr lang="en-US" sz="2400" dirty="0" err="1"/>
              <a:t>Mus’ab</a:t>
            </a:r>
            <a:r>
              <a:rPr lang="en-US" sz="2400" dirty="0"/>
              <a:t> was in his mid twenties when the Prophet sent him to Yathrib. He gave him the responsibility of establishing peace between two rival tribes and teaching Islam.</a:t>
            </a:r>
          </a:p>
          <a:p>
            <a:r>
              <a:rPr lang="en-US" sz="2400" dirty="0"/>
              <a:t>5. When we only give consideration to our personal interests, we become blind to the truth. The people of Makkah had heard the same message for 13 years but they rejected it because Islam did not align with their selfish interests.</a:t>
            </a:r>
          </a:p>
          <a:p>
            <a:endParaRPr lang="en-US" dirty="0"/>
          </a:p>
        </p:txBody>
      </p:sp>
    </p:spTree>
    <p:extLst>
      <p:ext uri="{BB962C8B-B14F-4D97-AF65-F5344CB8AC3E}">
        <p14:creationId xmlns:p14="http://schemas.microsoft.com/office/powerpoint/2010/main" val="28442476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1BB9D-323A-1448-8324-2148485368A6}"/>
              </a:ext>
            </a:extLst>
          </p:cNvPr>
          <p:cNvSpPr>
            <a:spLocks noGrp="1"/>
          </p:cNvSpPr>
          <p:nvPr>
            <p:ph type="title"/>
          </p:nvPr>
        </p:nvSpPr>
        <p:spPr>
          <a:xfrm>
            <a:off x="720000" y="619200"/>
            <a:ext cx="10728322" cy="690616"/>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9D5055E7-3F86-9945-81EB-2AFAE45128AD}"/>
              </a:ext>
            </a:extLst>
          </p:cNvPr>
          <p:cNvSpPr>
            <a:spLocks noGrp="1"/>
          </p:cNvSpPr>
          <p:nvPr>
            <p:ph idx="1"/>
          </p:nvPr>
        </p:nvSpPr>
        <p:spPr>
          <a:xfrm>
            <a:off x="720000" y="1309816"/>
            <a:ext cx="10728325" cy="4459159"/>
          </a:xfrm>
        </p:spPr>
        <p:txBody>
          <a:bodyPr>
            <a:normAutofit/>
          </a:bodyPr>
          <a:lstStyle/>
          <a:p>
            <a:r>
              <a:rPr lang="en-US" sz="2400" dirty="0"/>
              <a:t>6. Don’t underestimate the power of a small group of committed followers. </a:t>
            </a:r>
            <a:r>
              <a:rPr lang="en-US" sz="2400" dirty="0" err="1"/>
              <a:t>Mus’ab</a:t>
            </a:r>
            <a:r>
              <a:rPr lang="en-US" sz="2400" dirty="0"/>
              <a:t> alone converted hundreds of people to Islam.</a:t>
            </a:r>
          </a:p>
          <a:p>
            <a:r>
              <a:rPr lang="en-US" sz="2400" dirty="0"/>
              <a:t>7. The virtue of loyalty and gratitude to those who stood with you when you were vulnerable. The Prophet was so loyal to the people of Medina that he made it his permanent home even after he conquered Makkah as a token of gratitude to the Ansar.</a:t>
            </a:r>
          </a:p>
        </p:txBody>
      </p:sp>
    </p:spTree>
    <p:extLst>
      <p:ext uri="{BB962C8B-B14F-4D97-AF65-F5344CB8AC3E}">
        <p14:creationId xmlns:p14="http://schemas.microsoft.com/office/powerpoint/2010/main" val="323168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39CF3-3C35-3B4C-8CE0-32F90C1E7CFC}"/>
              </a:ext>
            </a:extLst>
          </p:cNvPr>
          <p:cNvSpPr>
            <a:spLocks noGrp="1"/>
          </p:cNvSpPr>
          <p:nvPr>
            <p:ph type="title"/>
          </p:nvPr>
        </p:nvSpPr>
        <p:spPr>
          <a:xfrm>
            <a:off x="720000" y="619200"/>
            <a:ext cx="10728322" cy="665903"/>
          </a:xfrm>
        </p:spPr>
        <p:txBody>
          <a:bodyPr/>
          <a:lstStyle/>
          <a:p>
            <a:pPr algn="ctr"/>
            <a:r>
              <a:rPr lang="en-US" dirty="0"/>
              <a:t>Trouble in Yathrib</a:t>
            </a:r>
          </a:p>
        </p:txBody>
      </p:sp>
      <p:sp>
        <p:nvSpPr>
          <p:cNvPr id="3" name="Content Placeholder 2">
            <a:extLst>
              <a:ext uri="{FF2B5EF4-FFF2-40B4-BE49-F238E27FC236}">
                <a16:creationId xmlns:a16="http://schemas.microsoft.com/office/drawing/2014/main" id="{AC9E98C9-E6F6-C24A-8643-EF6112E8FEAF}"/>
              </a:ext>
            </a:extLst>
          </p:cNvPr>
          <p:cNvSpPr>
            <a:spLocks noGrp="1"/>
          </p:cNvSpPr>
          <p:nvPr>
            <p:ph idx="1"/>
          </p:nvPr>
        </p:nvSpPr>
        <p:spPr>
          <a:xfrm>
            <a:off x="720000" y="1285104"/>
            <a:ext cx="10728325" cy="4483872"/>
          </a:xfrm>
        </p:spPr>
        <p:txBody>
          <a:bodyPr/>
          <a:lstStyle/>
          <a:p>
            <a:r>
              <a:rPr lang="en-US" sz="2400" dirty="0"/>
              <a:t>According to Ibn </a:t>
            </a:r>
            <a:r>
              <a:rPr lang="en-US" sz="2400" dirty="0" err="1"/>
              <a:t>Sa’d’s</a:t>
            </a:r>
            <a:r>
              <a:rPr lang="en-US" sz="2400" dirty="0"/>
              <a:t> narration, when the conflict between the tribes of Aws and </a:t>
            </a:r>
            <a:r>
              <a:rPr lang="en-US" sz="2400" dirty="0" err="1"/>
              <a:t>Khazraj</a:t>
            </a:r>
            <a:r>
              <a:rPr lang="en-US" sz="2400" dirty="0"/>
              <a:t> reached its peak, </a:t>
            </a:r>
            <a:r>
              <a:rPr lang="en-CA" sz="2400" dirty="0" err="1"/>
              <a:t>Asʿad</a:t>
            </a:r>
            <a:r>
              <a:rPr lang="en-CA" sz="2400" dirty="0"/>
              <a:t> ibn </a:t>
            </a:r>
            <a:r>
              <a:rPr lang="en-CA" sz="2400" dirty="0" err="1"/>
              <a:t>Zurārah</a:t>
            </a:r>
            <a:r>
              <a:rPr lang="en-CA" sz="2400" dirty="0"/>
              <a:t> and </a:t>
            </a:r>
            <a:r>
              <a:rPr lang="en-CA" sz="2400" dirty="0" err="1"/>
              <a:t>Dhakwān</a:t>
            </a:r>
            <a:r>
              <a:rPr lang="en-CA" sz="2400" dirty="0"/>
              <a:t> ibn </a:t>
            </a:r>
            <a:r>
              <a:rPr lang="en-CA" sz="2400" dirty="0" err="1"/>
              <a:t>ʿAbd</a:t>
            </a:r>
            <a:r>
              <a:rPr lang="en-CA" sz="2400" dirty="0"/>
              <a:t> </a:t>
            </a:r>
            <a:r>
              <a:rPr lang="en-CA" sz="2400" dirty="0" err="1"/>
              <a:t>Qays</a:t>
            </a:r>
            <a:r>
              <a:rPr lang="en-CA" sz="2400" dirty="0"/>
              <a:t>, members of </a:t>
            </a:r>
            <a:r>
              <a:rPr lang="en-CA" sz="2400" dirty="0" err="1"/>
              <a:t>Khazraj</a:t>
            </a:r>
            <a:r>
              <a:rPr lang="en-CA" sz="2400" dirty="0"/>
              <a:t>, traveled to Makkah during Rajab to seek help against the Aws.</a:t>
            </a:r>
          </a:p>
          <a:p>
            <a:r>
              <a:rPr lang="en-CA" sz="2400" dirty="0"/>
              <a:t>This trip took place during the blockade between 5AB-10AB</a:t>
            </a:r>
          </a:p>
          <a:p>
            <a:r>
              <a:rPr lang="en-CA" sz="2400" dirty="0"/>
              <a:t>They encounter </a:t>
            </a:r>
            <a:r>
              <a:rPr lang="en-CA" sz="2400" dirty="0" err="1"/>
              <a:t>ʿUtbah</a:t>
            </a:r>
            <a:r>
              <a:rPr lang="en-CA" sz="2400" dirty="0"/>
              <a:t> ibn </a:t>
            </a:r>
            <a:r>
              <a:rPr lang="en-CA" sz="2400" dirty="0" err="1"/>
              <a:t>Rabīʿah</a:t>
            </a:r>
            <a:r>
              <a:rPr lang="en-CA" sz="2400" dirty="0"/>
              <a:t>. They put their request to him. He replies:</a:t>
            </a:r>
          </a:p>
          <a:p>
            <a:pPr marL="0" indent="0" algn="ctr">
              <a:buNone/>
            </a:pPr>
            <a:r>
              <a:rPr lang="en-CA" sz="2400" dirty="0"/>
              <a:t>“Our city is distant from yours, and we have troubles that won’t allow us to engage in any other.”</a:t>
            </a:r>
          </a:p>
          <a:p>
            <a:endParaRPr lang="en-CA" dirty="0"/>
          </a:p>
          <a:p>
            <a:endParaRPr lang="en-CA" dirty="0"/>
          </a:p>
          <a:p>
            <a:endParaRPr lang="en-US" dirty="0"/>
          </a:p>
        </p:txBody>
      </p:sp>
    </p:spTree>
    <p:extLst>
      <p:ext uri="{BB962C8B-B14F-4D97-AF65-F5344CB8AC3E}">
        <p14:creationId xmlns:p14="http://schemas.microsoft.com/office/powerpoint/2010/main" val="3834523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C3BF9-F258-864B-A4D9-3C14A193440E}"/>
              </a:ext>
            </a:extLst>
          </p:cNvPr>
          <p:cNvSpPr>
            <a:spLocks noGrp="1"/>
          </p:cNvSpPr>
          <p:nvPr>
            <p:ph type="title"/>
          </p:nvPr>
        </p:nvSpPr>
        <p:spPr>
          <a:xfrm>
            <a:off x="720000" y="619200"/>
            <a:ext cx="10728322" cy="702973"/>
          </a:xfrm>
        </p:spPr>
        <p:txBody>
          <a:bodyPr/>
          <a:lstStyle/>
          <a:p>
            <a:pPr algn="ctr"/>
            <a:r>
              <a:rPr lang="en-US" dirty="0"/>
              <a:t>Trouble in Yathrib</a:t>
            </a:r>
          </a:p>
        </p:txBody>
      </p:sp>
      <p:sp>
        <p:nvSpPr>
          <p:cNvPr id="3" name="Content Placeholder 2">
            <a:extLst>
              <a:ext uri="{FF2B5EF4-FFF2-40B4-BE49-F238E27FC236}">
                <a16:creationId xmlns:a16="http://schemas.microsoft.com/office/drawing/2014/main" id="{A72D114B-E2EE-CC49-ACCE-73A8C631EE21}"/>
              </a:ext>
            </a:extLst>
          </p:cNvPr>
          <p:cNvSpPr>
            <a:spLocks noGrp="1"/>
          </p:cNvSpPr>
          <p:nvPr>
            <p:ph idx="1"/>
          </p:nvPr>
        </p:nvSpPr>
        <p:spPr>
          <a:xfrm>
            <a:off x="720000" y="1223320"/>
            <a:ext cx="10728325" cy="4545656"/>
          </a:xfrm>
        </p:spPr>
        <p:txBody>
          <a:bodyPr/>
          <a:lstStyle/>
          <a:p>
            <a:r>
              <a:rPr lang="en-CA" sz="2400" dirty="0" err="1"/>
              <a:t>Asʿad</a:t>
            </a:r>
            <a:r>
              <a:rPr lang="en-CA" sz="2400" dirty="0"/>
              <a:t> asked, “What troubles could you possibly have considering that you are here in this sanctuary of peace? </a:t>
            </a:r>
          </a:p>
          <a:p>
            <a:r>
              <a:rPr lang="en-CA" sz="2400" dirty="0" err="1"/>
              <a:t>ʿUtbah</a:t>
            </a:r>
            <a:r>
              <a:rPr lang="en-CA" sz="2400" dirty="0"/>
              <a:t> replied, “A man from among us has risen up claiming to be the Messenger of God. He has denounced our elders as fools, railed against our gods, corrupted our youth, and caused rifts in our society. </a:t>
            </a:r>
          </a:p>
          <a:p>
            <a:r>
              <a:rPr lang="en-CA" sz="2400" dirty="0" err="1"/>
              <a:t>Asʿad</a:t>
            </a:r>
            <a:r>
              <a:rPr lang="en-CA" sz="2400" dirty="0"/>
              <a:t> asked interested, “Who is he?” </a:t>
            </a:r>
            <a:r>
              <a:rPr lang="en-CA" sz="2400" dirty="0" err="1"/>
              <a:t>ʿUtbah</a:t>
            </a:r>
            <a:r>
              <a:rPr lang="en-CA" sz="2400" dirty="0"/>
              <a:t> said, “He is the son of Abdullah ibn </a:t>
            </a:r>
            <a:r>
              <a:rPr lang="en-CA" sz="2400" dirty="0" err="1"/>
              <a:t>ʿAbd</a:t>
            </a:r>
            <a:r>
              <a:rPr lang="en-CA" sz="2400" dirty="0"/>
              <a:t> </a:t>
            </a:r>
            <a:r>
              <a:rPr lang="en-CA" sz="2400" dirty="0" err="1"/>
              <a:t>al-Muṭṭalib</a:t>
            </a:r>
            <a:r>
              <a:rPr lang="en-CA" sz="2400" dirty="0"/>
              <a:t>, our noblest and most prestigious clan.” </a:t>
            </a:r>
          </a:p>
          <a:p>
            <a:endParaRPr lang="en-CA" dirty="0"/>
          </a:p>
          <a:p>
            <a:endParaRPr lang="en-CA" dirty="0"/>
          </a:p>
          <a:p>
            <a:endParaRPr lang="en-US" dirty="0"/>
          </a:p>
        </p:txBody>
      </p:sp>
    </p:spTree>
    <p:extLst>
      <p:ext uri="{BB962C8B-B14F-4D97-AF65-F5344CB8AC3E}">
        <p14:creationId xmlns:p14="http://schemas.microsoft.com/office/powerpoint/2010/main" val="1449342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A5EFD-6D7A-DF46-B796-3F1C0768D95F}"/>
              </a:ext>
            </a:extLst>
          </p:cNvPr>
          <p:cNvSpPr>
            <a:spLocks noGrp="1"/>
          </p:cNvSpPr>
          <p:nvPr>
            <p:ph type="title"/>
          </p:nvPr>
        </p:nvSpPr>
        <p:spPr>
          <a:xfrm>
            <a:off x="720000" y="619200"/>
            <a:ext cx="10728322" cy="653546"/>
          </a:xfrm>
        </p:spPr>
        <p:txBody>
          <a:bodyPr/>
          <a:lstStyle/>
          <a:p>
            <a:pPr algn="ctr"/>
            <a:r>
              <a:rPr lang="en-US" dirty="0"/>
              <a:t>Trouble in Yathrib</a:t>
            </a:r>
          </a:p>
        </p:txBody>
      </p:sp>
      <p:sp>
        <p:nvSpPr>
          <p:cNvPr id="3" name="Content Placeholder 2">
            <a:extLst>
              <a:ext uri="{FF2B5EF4-FFF2-40B4-BE49-F238E27FC236}">
                <a16:creationId xmlns:a16="http://schemas.microsoft.com/office/drawing/2014/main" id="{0B8A7440-375C-AF40-9D05-BC50F0B3EA87}"/>
              </a:ext>
            </a:extLst>
          </p:cNvPr>
          <p:cNvSpPr>
            <a:spLocks noGrp="1"/>
          </p:cNvSpPr>
          <p:nvPr>
            <p:ph idx="1"/>
          </p:nvPr>
        </p:nvSpPr>
        <p:spPr>
          <a:xfrm>
            <a:off x="720000" y="1272746"/>
            <a:ext cx="10728325" cy="4496229"/>
          </a:xfrm>
        </p:spPr>
        <p:txBody>
          <a:bodyPr/>
          <a:lstStyle/>
          <a:p>
            <a:r>
              <a:rPr lang="en-CA" sz="2400" dirty="0" err="1"/>
              <a:t>Asʿad</a:t>
            </a:r>
            <a:r>
              <a:rPr lang="en-CA" sz="2400" dirty="0"/>
              <a:t> and </a:t>
            </a:r>
            <a:r>
              <a:rPr lang="en-CA" sz="2400" dirty="0" err="1"/>
              <a:t>Dhakwān’s</a:t>
            </a:r>
            <a:r>
              <a:rPr lang="en-CA" sz="2400" dirty="0"/>
              <a:t> interest was sparked because they had heard from the Jews of Medina the prophecies of a prophet who would rise up from Makkah and emigrate to Medina.</a:t>
            </a:r>
          </a:p>
          <a:p>
            <a:r>
              <a:rPr lang="en-CA" sz="2400" dirty="0"/>
              <a:t>The Jews had always threatened to wipe out the Arabs along with this new prophet. </a:t>
            </a:r>
          </a:p>
          <a:p>
            <a:r>
              <a:rPr lang="en-CA" sz="2400" dirty="0"/>
              <a:t>They asked, “Where is he?” </a:t>
            </a:r>
            <a:r>
              <a:rPr lang="en-CA" sz="2400" dirty="0" err="1"/>
              <a:t>ʿUtbah</a:t>
            </a:r>
            <a:r>
              <a:rPr lang="en-CA" sz="2400" dirty="0"/>
              <a:t> told them that he was in the </a:t>
            </a:r>
            <a:r>
              <a:rPr lang="en-CA" sz="2400" dirty="0" err="1"/>
              <a:t>Ḥijr</a:t>
            </a:r>
            <a:r>
              <a:rPr lang="en-CA" sz="2400" dirty="0"/>
              <a:t> and warned them not to listen to him lest they be enchanted by his spells </a:t>
            </a:r>
          </a:p>
          <a:p>
            <a:endParaRPr lang="en-CA" dirty="0"/>
          </a:p>
          <a:p>
            <a:pPr marL="0" indent="0">
              <a:buNone/>
            </a:pPr>
            <a:endParaRPr lang="en-CA" dirty="0"/>
          </a:p>
          <a:p>
            <a:endParaRPr lang="en-CA" dirty="0"/>
          </a:p>
          <a:p>
            <a:endParaRPr lang="en-US" dirty="0"/>
          </a:p>
        </p:txBody>
      </p:sp>
    </p:spTree>
    <p:extLst>
      <p:ext uri="{BB962C8B-B14F-4D97-AF65-F5344CB8AC3E}">
        <p14:creationId xmlns:p14="http://schemas.microsoft.com/office/powerpoint/2010/main" val="379836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CD588-767B-A14A-B6AD-10043B7E2004}"/>
              </a:ext>
            </a:extLst>
          </p:cNvPr>
          <p:cNvSpPr>
            <a:spLocks noGrp="1"/>
          </p:cNvSpPr>
          <p:nvPr>
            <p:ph type="title"/>
          </p:nvPr>
        </p:nvSpPr>
        <p:spPr>
          <a:xfrm>
            <a:off x="720000" y="619200"/>
            <a:ext cx="10728322" cy="616476"/>
          </a:xfrm>
        </p:spPr>
        <p:txBody>
          <a:bodyPr/>
          <a:lstStyle/>
          <a:p>
            <a:pPr algn="ctr"/>
            <a:r>
              <a:rPr lang="en-US" dirty="0"/>
              <a:t>Trouble in Yathrib</a:t>
            </a:r>
          </a:p>
        </p:txBody>
      </p:sp>
      <p:sp>
        <p:nvSpPr>
          <p:cNvPr id="3" name="Content Placeholder 2">
            <a:extLst>
              <a:ext uri="{FF2B5EF4-FFF2-40B4-BE49-F238E27FC236}">
                <a16:creationId xmlns:a16="http://schemas.microsoft.com/office/drawing/2014/main" id="{D2A90BD3-B9D1-954F-AC1B-6F391A105DBA}"/>
              </a:ext>
            </a:extLst>
          </p:cNvPr>
          <p:cNvSpPr>
            <a:spLocks noGrp="1"/>
          </p:cNvSpPr>
          <p:nvPr>
            <p:ph idx="1"/>
          </p:nvPr>
        </p:nvSpPr>
        <p:spPr>
          <a:xfrm>
            <a:off x="720000" y="1235676"/>
            <a:ext cx="10728325" cy="4533299"/>
          </a:xfrm>
        </p:spPr>
        <p:txBody>
          <a:bodyPr/>
          <a:lstStyle/>
          <a:p>
            <a:r>
              <a:rPr lang="en-CA" dirty="0" err="1"/>
              <a:t>Asʿad</a:t>
            </a:r>
            <a:r>
              <a:rPr lang="en-CA" dirty="0"/>
              <a:t> asks the Prophet what his message is. The Prophet says, “That there is no god but God and that I am the Messenger of God. And I call you to the following (he quoted 6:151-2) </a:t>
            </a:r>
          </a:p>
          <a:p>
            <a:pPr marL="0" indent="0" algn="ctr">
              <a:buNone/>
            </a:pPr>
            <a:r>
              <a:rPr lang="ar-AE" b="1" dirty="0"/>
              <a:t>قُلْ تَعَالَوْا۟ أَتْلُ مَا حَرَّمَ رَبُّكُمْ عَلَيْكُمْ أَلَّا تُشْرِكُوا۟ بِهِۦ شَيْـًٔا وَبِٱلْوَٰلِدَيْنِ إِحْسَـٰنًا وَلَا تَقْتُلُوٓا۟ أَوْلَـٰدَكُم مِّنْ إِمْلَـٰقٍ نَّحْنُ نَرْزُقُكُمْ وَإِيَّاهُمْ وَلَا تَقْرَبُوا۟ ٱلْفَوَٰحِشَ مَا ظَهَرَ مِنْهَا وَمَا بَطَنَ وَلَا تَقْتُلُوا۟ ٱلنَّفْسَ ٱلَّتِى حَرَّمَ ٱللَّهُ إِلَّا بِٱلْحَقِّ ذَٰلِكُمْ وَصَّىٰكُم بِهِۦ لَعَلَّكُمْ تَعْقِلُونَ</a:t>
            </a:r>
            <a:endParaRPr lang="en-US" b="1" dirty="0"/>
          </a:p>
          <a:p>
            <a:pPr marL="0" indent="0" algn="ctr">
              <a:buNone/>
            </a:pPr>
            <a:r>
              <a:rPr lang="en-CA" i="1" dirty="0"/>
              <a:t>“Tell them: “Come, and I shall recount what your Lord has forbidden for you: that you shall not ascribe any partners to him, and that you be good to your parents, that you not kill your children due to poverty, for we shall provide for you and for them, that you not approach indecencies, whether public or private, and that you not kill a soul whose life God has made inviolable, except with due cause. This is what he has enjoined upon you so that you may use your intellect.”</a:t>
            </a:r>
          </a:p>
          <a:p>
            <a:pPr marL="0" indent="0" algn="ctr">
              <a:buNone/>
            </a:pPr>
            <a:endParaRPr lang="en-CA" dirty="0"/>
          </a:p>
          <a:p>
            <a:endParaRPr lang="en-US" dirty="0"/>
          </a:p>
        </p:txBody>
      </p:sp>
    </p:spTree>
    <p:extLst>
      <p:ext uri="{BB962C8B-B14F-4D97-AF65-F5344CB8AC3E}">
        <p14:creationId xmlns:p14="http://schemas.microsoft.com/office/powerpoint/2010/main" val="2867842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0C8E-76E7-E646-A1E6-76AC4545C799}"/>
              </a:ext>
            </a:extLst>
          </p:cNvPr>
          <p:cNvSpPr>
            <a:spLocks noGrp="1"/>
          </p:cNvSpPr>
          <p:nvPr>
            <p:ph type="title"/>
          </p:nvPr>
        </p:nvSpPr>
        <p:spPr>
          <a:xfrm>
            <a:off x="720000" y="619200"/>
            <a:ext cx="10728322" cy="641189"/>
          </a:xfrm>
        </p:spPr>
        <p:txBody>
          <a:bodyPr/>
          <a:lstStyle/>
          <a:p>
            <a:pPr algn="ctr"/>
            <a:r>
              <a:rPr lang="en-US" dirty="0"/>
              <a:t>Trouble in Yathrib</a:t>
            </a:r>
          </a:p>
        </p:txBody>
      </p:sp>
      <p:sp>
        <p:nvSpPr>
          <p:cNvPr id="3" name="Content Placeholder 2">
            <a:extLst>
              <a:ext uri="{FF2B5EF4-FFF2-40B4-BE49-F238E27FC236}">
                <a16:creationId xmlns:a16="http://schemas.microsoft.com/office/drawing/2014/main" id="{E6ABE4D0-77DF-B14E-B12F-A4CC5DFC4024}"/>
              </a:ext>
            </a:extLst>
          </p:cNvPr>
          <p:cNvSpPr>
            <a:spLocks noGrp="1"/>
          </p:cNvSpPr>
          <p:nvPr>
            <p:ph idx="1"/>
          </p:nvPr>
        </p:nvSpPr>
        <p:spPr>
          <a:xfrm>
            <a:off x="720000" y="1260390"/>
            <a:ext cx="10728325" cy="4508586"/>
          </a:xfrm>
        </p:spPr>
        <p:txBody>
          <a:bodyPr/>
          <a:lstStyle/>
          <a:p>
            <a:pPr marL="0" indent="0" algn="ctr">
              <a:buNone/>
            </a:pPr>
            <a:r>
              <a:rPr lang="ar-AE" sz="2400" b="1" dirty="0"/>
              <a:t>وَلَا تَقْرَبُوا۟ مَالَ ٱلْيَتِيمِ إِلَّا بِٱلَّتِى هِىَ أَحْسَنُ حَتَّىٰ يَبْلُغَ أَشُدَّهُۥ وَأَوْفُوا۟ ٱلْكَيْلَ وَٱلْمِيزَانَ بِٱلْقِسْطِ لَا نُكَلِّفُ نَفْسًا إِلَّا وُسْعَهَا وَإِذَا قُلْتُمْ فَٱعْدِلُوا۟ وَلَوْ كَانَ ذَا قُرْبَىٰ وَبِعَهْدِ ٱللَّهِ أَوْفُوا۟ ذَٰلِكُمْ وَصَّىٰكُم بِهِۦ لَعَلَّكُمْ تَذَكَّرُونَ</a:t>
            </a:r>
            <a:endParaRPr lang="en-US" sz="2400" b="1" dirty="0"/>
          </a:p>
          <a:p>
            <a:pPr marL="0" indent="0" algn="ctr">
              <a:buNone/>
            </a:pPr>
            <a:r>
              <a:rPr lang="en-CA" sz="2400" i="1" dirty="0"/>
              <a:t>And that you not approach the orphan's property, except in the best possible manner until he comes of age; that you observe fully the measure and the balance with fairness. We task no soul except according to its capacity. And when you speak, be fair, even if it be against a relative; and fulfill God’s covenant. This is what he enjoins upon you so that you may take admonition. </a:t>
            </a:r>
          </a:p>
          <a:p>
            <a:pPr marL="0" indent="0" algn="ctr">
              <a:buNone/>
            </a:pPr>
            <a:endParaRPr lang="en-US" dirty="0"/>
          </a:p>
        </p:txBody>
      </p:sp>
    </p:spTree>
    <p:extLst>
      <p:ext uri="{BB962C8B-B14F-4D97-AF65-F5344CB8AC3E}">
        <p14:creationId xmlns:p14="http://schemas.microsoft.com/office/powerpoint/2010/main" val="4046011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ED622-04C6-D449-BA34-2DD513E56989}"/>
              </a:ext>
            </a:extLst>
          </p:cNvPr>
          <p:cNvSpPr>
            <a:spLocks noGrp="1"/>
          </p:cNvSpPr>
          <p:nvPr>
            <p:ph type="title"/>
          </p:nvPr>
        </p:nvSpPr>
        <p:spPr>
          <a:xfrm>
            <a:off x="720000" y="619200"/>
            <a:ext cx="10728322" cy="665903"/>
          </a:xfrm>
        </p:spPr>
        <p:txBody>
          <a:bodyPr/>
          <a:lstStyle/>
          <a:p>
            <a:pPr algn="ctr"/>
            <a:r>
              <a:rPr lang="en-US" dirty="0"/>
              <a:t>Trouble in Yathrib</a:t>
            </a:r>
          </a:p>
        </p:txBody>
      </p:sp>
      <p:sp>
        <p:nvSpPr>
          <p:cNvPr id="3" name="Content Placeholder 2">
            <a:extLst>
              <a:ext uri="{FF2B5EF4-FFF2-40B4-BE49-F238E27FC236}">
                <a16:creationId xmlns:a16="http://schemas.microsoft.com/office/drawing/2014/main" id="{4F9FCF7D-D2F8-8F4D-936B-1B3722B80684}"/>
              </a:ext>
            </a:extLst>
          </p:cNvPr>
          <p:cNvSpPr>
            <a:spLocks noGrp="1"/>
          </p:cNvSpPr>
          <p:nvPr>
            <p:ph idx="1"/>
          </p:nvPr>
        </p:nvSpPr>
        <p:spPr>
          <a:xfrm>
            <a:off x="720000" y="1161536"/>
            <a:ext cx="10728325" cy="4607440"/>
          </a:xfrm>
        </p:spPr>
        <p:txBody>
          <a:bodyPr/>
          <a:lstStyle/>
          <a:p>
            <a:r>
              <a:rPr lang="en-CA" sz="2400" dirty="0" err="1"/>
              <a:t>Asʿad</a:t>
            </a:r>
            <a:r>
              <a:rPr lang="en-CA" sz="2400" dirty="0"/>
              <a:t> said the </a:t>
            </a:r>
            <a:r>
              <a:rPr lang="en-CA" sz="2400" i="1" dirty="0" err="1"/>
              <a:t>shahādah</a:t>
            </a:r>
            <a:r>
              <a:rPr lang="en-CA" sz="2400" i="1" dirty="0"/>
              <a:t> </a:t>
            </a:r>
            <a:r>
              <a:rPr lang="en-CA" sz="2400" dirty="0"/>
              <a:t>and said:</a:t>
            </a:r>
          </a:p>
          <a:p>
            <a:pPr marL="0" indent="0" algn="ctr">
              <a:buNone/>
            </a:pPr>
            <a:r>
              <a:rPr lang="en-CA" sz="2400" dirty="0"/>
              <a:t> “O Messenger of God! I am from Yathrib from the </a:t>
            </a:r>
            <a:r>
              <a:rPr lang="en-CA" sz="2400" dirty="0" err="1"/>
              <a:t>Khazraj</a:t>
            </a:r>
            <a:r>
              <a:rPr lang="en-CA" sz="2400" dirty="0"/>
              <a:t> tribe. Between us and our brethren, the Aws, our ties are broken. If God mends these ties through you, no one will be dearer to us than you...By God, we used to hear prophecies about you from the Jews. They used to give us tidings of your advent and reveal your description to us. I hope that our city will be your destination and your new home...Praise is for God for guiding me to you. By God, we came to seek help in destroying our brethren, but God has given me something far better.” </a:t>
            </a:r>
          </a:p>
          <a:p>
            <a:endParaRPr lang="en-US" dirty="0"/>
          </a:p>
        </p:txBody>
      </p:sp>
    </p:spTree>
    <p:extLst>
      <p:ext uri="{BB962C8B-B14F-4D97-AF65-F5344CB8AC3E}">
        <p14:creationId xmlns:p14="http://schemas.microsoft.com/office/powerpoint/2010/main" val="2745060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7F862-25D9-AA48-A384-33E46E3502E1}"/>
              </a:ext>
            </a:extLst>
          </p:cNvPr>
          <p:cNvSpPr>
            <a:spLocks noGrp="1"/>
          </p:cNvSpPr>
          <p:nvPr>
            <p:ph type="title"/>
          </p:nvPr>
        </p:nvSpPr>
        <p:spPr>
          <a:xfrm>
            <a:off x="720000" y="619200"/>
            <a:ext cx="10728322" cy="653546"/>
          </a:xfrm>
        </p:spPr>
        <p:txBody>
          <a:bodyPr/>
          <a:lstStyle/>
          <a:p>
            <a:pPr algn="ctr"/>
            <a:r>
              <a:rPr lang="en-US" dirty="0"/>
              <a:t>The First </a:t>
            </a:r>
            <a:r>
              <a:rPr lang="en-US" dirty="0" err="1"/>
              <a:t>Aqabah</a:t>
            </a:r>
            <a:r>
              <a:rPr lang="en-US" dirty="0"/>
              <a:t> Pledge</a:t>
            </a:r>
          </a:p>
        </p:txBody>
      </p:sp>
      <p:sp>
        <p:nvSpPr>
          <p:cNvPr id="3" name="Content Placeholder 2">
            <a:extLst>
              <a:ext uri="{FF2B5EF4-FFF2-40B4-BE49-F238E27FC236}">
                <a16:creationId xmlns:a16="http://schemas.microsoft.com/office/drawing/2014/main" id="{00CA120E-EA57-5F47-90CC-05D0F6529A7A}"/>
              </a:ext>
            </a:extLst>
          </p:cNvPr>
          <p:cNvSpPr>
            <a:spLocks noGrp="1"/>
          </p:cNvSpPr>
          <p:nvPr>
            <p:ph idx="1"/>
          </p:nvPr>
        </p:nvSpPr>
        <p:spPr>
          <a:xfrm>
            <a:off x="720000" y="1272746"/>
            <a:ext cx="10728325" cy="4496229"/>
          </a:xfrm>
        </p:spPr>
        <p:txBody>
          <a:bodyPr/>
          <a:lstStyle/>
          <a:p>
            <a:r>
              <a:rPr lang="en-CA" dirty="0"/>
              <a:t>In 12 AB, a delegation of 12 men from Medina (10 from </a:t>
            </a:r>
            <a:r>
              <a:rPr lang="en-CA" dirty="0" err="1"/>
              <a:t>Khazraj</a:t>
            </a:r>
            <a:r>
              <a:rPr lang="en-CA" dirty="0"/>
              <a:t>, 2 from Aws or 9 and 3) met with the Prophet at a hollow near </a:t>
            </a:r>
            <a:r>
              <a:rPr lang="en-CA" dirty="0" err="1"/>
              <a:t>Jamarat</a:t>
            </a:r>
            <a:r>
              <a:rPr lang="en-CA" dirty="0"/>
              <a:t> al-</a:t>
            </a:r>
            <a:r>
              <a:rPr lang="en-CA" dirty="0" err="1"/>
              <a:t>ʿAqabah</a:t>
            </a:r>
            <a:r>
              <a:rPr lang="en-CA" dirty="0"/>
              <a:t> and made a pledge to him.</a:t>
            </a:r>
          </a:p>
          <a:p>
            <a:r>
              <a:rPr lang="en-CA" dirty="0"/>
              <a:t>They gather around the Prophet and intently listen to his words:</a:t>
            </a:r>
          </a:p>
          <a:p>
            <a:pPr marL="0" indent="0" algn="ctr">
              <a:buNone/>
            </a:pPr>
            <a:r>
              <a:rPr lang="en-CA" dirty="0"/>
              <a:t>“Come here and pledge that you will not associate any with Allah, that you will not steal, nor commit unlawful sexual intercourse, nor kill your children, nor utter slander intentionally forging falsehood, nor disobey me in any good. He who fulfills this, Allah will reward him; and who neglects anything and is afflicted in this world, it may prove redemption for him in the hereafter; and if the sin remains hidden from the eyes of men and no grief comes to him, then his affair is with Allah. He may forgive him or He may not.”</a:t>
            </a:r>
          </a:p>
          <a:p>
            <a:endParaRPr lang="en-US" dirty="0"/>
          </a:p>
        </p:txBody>
      </p:sp>
    </p:spTree>
    <p:extLst>
      <p:ext uri="{BB962C8B-B14F-4D97-AF65-F5344CB8AC3E}">
        <p14:creationId xmlns:p14="http://schemas.microsoft.com/office/powerpoint/2010/main" val="276970063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2288</TotalTime>
  <Words>2669</Words>
  <Application>Microsoft Macintosh PowerPoint</Application>
  <PresentationFormat>Widescreen</PresentationFormat>
  <Paragraphs>116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Avenir Next LT Pro</vt:lpstr>
      <vt:lpstr>Sagona Book</vt:lpstr>
      <vt:lpstr>The Hand Extrablack</vt:lpstr>
      <vt:lpstr>BlobVTI</vt:lpstr>
      <vt:lpstr>The Life of Prophet Muhammad</vt:lpstr>
      <vt:lpstr>Trouble in Yathrib</vt:lpstr>
      <vt:lpstr>Trouble in Yathrib</vt:lpstr>
      <vt:lpstr>Trouble in Yathrib</vt:lpstr>
      <vt:lpstr>Trouble in Yathrib</vt:lpstr>
      <vt:lpstr>Trouble in Yathrib</vt:lpstr>
      <vt:lpstr>Trouble in Yathrib</vt:lpstr>
      <vt:lpstr>Trouble in Yathrib</vt:lpstr>
      <vt:lpstr>The First Aqabah Pledge</vt:lpstr>
      <vt:lpstr>The First Aqabah Pledge</vt:lpstr>
      <vt:lpstr>Mus’ab Sent to Medina</vt:lpstr>
      <vt:lpstr>Mus’ab Sent to Medina</vt:lpstr>
      <vt:lpstr>Mus’ab Sent to Medina</vt:lpstr>
      <vt:lpstr>Mus’ab Sent to Medina</vt:lpstr>
      <vt:lpstr>The Second Aqabah Pledge</vt:lpstr>
      <vt:lpstr>The Second Aqabah Pledge</vt:lpstr>
      <vt:lpstr>The Second Aqabah Pledge</vt:lpstr>
      <vt:lpstr>The Second Aqabah Pledge</vt:lpstr>
      <vt:lpstr>The Second Aqabah Pledge</vt:lpstr>
      <vt:lpstr>The Second Aqabah Pledge</vt:lpstr>
      <vt:lpstr>The Second Aqabah Pledge</vt:lpstr>
      <vt:lpstr>The Second Aqabah Pledge</vt:lpstr>
      <vt:lpstr>The Second Aqabah Pledge</vt:lpstr>
      <vt:lpstr>Practical Lessons</vt:lpstr>
      <vt:lpstr>Practical Lessons</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436</cp:revision>
  <dcterms:created xsi:type="dcterms:W3CDTF">2020-11-25T07:02:27Z</dcterms:created>
  <dcterms:modified xsi:type="dcterms:W3CDTF">2021-09-09T01:30:14Z</dcterms:modified>
</cp:coreProperties>
</file>