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73" r:id="rId3"/>
    <p:sldId id="274" r:id="rId4"/>
    <p:sldId id="257" r:id="rId5"/>
    <p:sldId id="258" r:id="rId6"/>
    <p:sldId id="259" r:id="rId7"/>
    <p:sldId id="260" r:id="rId8"/>
    <p:sldId id="261" r:id="rId9"/>
    <p:sldId id="262" r:id="rId10"/>
    <p:sldId id="263" r:id="rId11"/>
    <p:sldId id="276" r:id="rId12"/>
    <p:sldId id="277" r:id="rId13"/>
    <p:sldId id="278" r:id="rId14"/>
    <p:sldId id="264" r:id="rId15"/>
    <p:sldId id="265" r:id="rId16"/>
    <p:sldId id="266" r:id="rId17"/>
    <p:sldId id="267" r:id="rId18"/>
    <p:sldId id="268" r:id="rId19"/>
    <p:sldId id="269" r:id="rId20"/>
    <p:sldId id="270" r:id="rId21"/>
    <p:sldId id="279" r:id="rId22"/>
    <p:sldId id="271" r:id="rId23"/>
    <p:sldId id="272" r:id="rId24"/>
    <p:sldId id="275"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5"/>
    <p:restoredTop sz="94699"/>
  </p:normalViewPr>
  <p:slideViewPr>
    <p:cSldViewPr snapToGrid="0" snapToObjects="1">
      <p:cViewPr varScale="1">
        <p:scale>
          <a:sx n="83" d="100"/>
          <a:sy n="83" d="100"/>
        </p:scale>
        <p:origin x="224"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15,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15,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15,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15,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15,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15,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15,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15,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15,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15,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15,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15,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DA275-E813-2744-AD00-E4B7AC312A69}"/>
              </a:ext>
            </a:extLst>
          </p:cNvPr>
          <p:cNvSpPr>
            <a:spLocks noGrp="1"/>
          </p:cNvSpPr>
          <p:nvPr>
            <p:ph type="title"/>
          </p:nvPr>
        </p:nvSpPr>
        <p:spPr>
          <a:xfrm>
            <a:off x="720000" y="619200"/>
            <a:ext cx="10728322" cy="680963"/>
          </a:xfrm>
        </p:spPr>
        <p:txBody>
          <a:bodyPr/>
          <a:lstStyle/>
          <a:p>
            <a:pPr algn="ctr"/>
            <a:r>
              <a:rPr lang="en-US" dirty="0"/>
              <a:t>Gradual Emigration</a:t>
            </a:r>
          </a:p>
        </p:txBody>
      </p:sp>
      <p:sp>
        <p:nvSpPr>
          <p:cNvPr id="3" name="Content Placeholder 2">
            <a:extLst>
              <a:ext uri="{FF2B5EF4-FFF2-40B4-BE49-F238E27FC236}">
                <a16:creationId xmlns:a16="http://schemas.microsoft.com/office/drawing/2014/main" id="{F76F4603-0F24-AE4F-B869-953D29BCDC2F}"/>
              </a:ext>
            </a:extLst>
          </p:cNvPr>
          <p:cNvSpPr>
            <a:spLocks noGrp="1"/>
          </p:cNvSpPr>
          <p:nvPr>
            <p:ph idx="1"/>
          </p:nvPr>
        </p:nvSpPr>
        <p:spPr>
          <a:xfrm>
            <a:off x="720000" y="1414464"/>
            <a:ext cx="10728325" cy="4354512"/>
          </a:xfrm>
        </p:spPr>
        <p:txBody>
          <a:bodyPr/>
          <a:lstStyle/>
          <a:p>
            <a:r>
              <a:rPr lang="en-CA" sz="2400" dirty="0"/>
              <a:t>After the second </a:t>
            </a:r>
            <a:r>
              <a:rPr lang="en-CA" sz="2400" dirty="0" err="1"/>
              <a:t>aqabah</a:t>
            </a:r>
            <a:r>
              <a:rPr lang="en-CA" sz="2400" dirty="0"/>
              <a:t> pledge, the Prophet orders the Muslims of Makkah to flee to Medina, saying, </a:t>
            </a:r>
          </a:p>
          <a:p>
            <a:pPr marL="0" indent="0" algn="ctr">
              <a:buNone/>
            </a:pPr>
            <a:r>
              <a:rPr lang="ar-AE" sz="2400" dirty="0"/>
              <a:t>إن الله عز وجل قد جعل لكم إخوانا ودارا تأمنون بها</a:t>
            </a:r>
            <a:endParaRPr lang="en-CA" sz="2400" dirty="0"/>
          </a:p>
          <a:p>
            <a:pPr marL="0" indent="0" algn="ctr">
              <a:buNone/>
            </a:pPr>
            <a:r>
              <a:rPr lang="en-CA" sz="2400" dirty="0"/>
              <a:t>“God has provided you with brothers and homes in which you will be safe.”</a:t>
            </a:r>
          </a:p>
          <a:p>
            <a:pPr marL="0" indent="0" algn="ctr">
              <a:buNone/>
            </a:pPr>
            <a:endParaRPr lang="en-US" dirty="0"/>
          </a:p>
        </p:txBody>
      </p:sp>
    </p:spTree>
    <p:extLst>
      <p:ext uri="{BB962C8B-B14F-4D97-AF65-F5344CB8AC3E}">
        <p14:creationId xmlns:p14="http://schemas.microsoft.com/office/powerpoint/2010/main" val="3028633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B5E3C-BE2E-A942-8F3B-A3A3CEE7428E}"/>
              </a:ext>
            </a:extLst>
          </p:cNvPr>
          <p:cNvSpPr>
            <a:spLocks noGrp="1"/>
          </p:cNvSpPr>
          <p:nvPr>
            <p:ph type="title"/>
          </p:nvPr>
        </p:nvSpPr>
        <p:spPr>
          <a:xfrm>
            <a:off x="720000" y="619200"/>
            <a:ext cx="10728322" cy="682658"/>
          </a:xfrm>
        </p:spPr>
        <p:txBody>
          <a:bodyPr/>
          <a:lstStyle/>
          <a:p>
            <a:pPr algn="ctr"/>
            <a:r>
              <a:rPr lang="en-US" dirty="0"/>
              <a:t>Pact of Brotherhood</a:t>
            </a:r>
          </a:p>
        </p:txBody>
      </p:sp>
      <p:sp>
        <p:nvSpPr>
          <p:cNvPr id="3" name="Content Placeholder 2">
            <a:extLst>
              <a:ext uri="{FF2B5EF4-FFF2-40B4-BE49-F238E27FC236}">
                <a16:creationId xmlns:a16="http://schemas.microsoft.com/office/drawing/2014/main" id="{F361D91C-8870-7746-A2C9-3C1F5A56D885}"/>
              </a:ext>
            </a:extLst>
          </p:cNvPr>
          <p:cNvSpPr>
            <a:spLocks noGrp="1"/>
          </p:cNvSpPr>
          <p:nvPr>
            <p:ph idx="1"/>
          </p:nvPr>
        </p:nvSpPr>
        <p:spPr>
          <a:xfrm>
            <a:off x="720000" y="1301858"/>
            <a:ext cx="10728325" cy="4467117"/>
          </a:xfrm>
        </p:spPr>
        <p:txBody>
          <a:bodyPr/>
          <a:lstStyle/>
          <a:p>
            <a:r>
              <a:rPr lang="en-US" sz="2400" dirty="0"/>
              <a:t>The pact of brotherhood that we are familiar with is actually the second pact which was initiated when the Prophet arrived in Medina.</a:t>
            </a:r>
          </a:p>
          <a:p>
            <a:r>
              <a:rPr lang="en-US" sz="2400" dirty="0"/>
              <a:t>The first pact of brotherhood was established by the Prophet in Makkah to strengthen the bonds of Muslims.</a:t>
            </a:r>
          </a:p>
          <a:p>
            <a:r>
              <a:rPr lang="en-US" sz="2400" dirty="0"/>
              <a:t>The </a:t>
            </a:r>
            <a:r>
              <a:rPr lang="en-US" sz="2400" dirty="0" err="1"/>
              <a:t>hijrah</a:t>
            </a:r>
            <a:r>
              <a:rPr lang="en-US" sz="2400" dirty="0"/>
              <a:t> to Medina was permanent, unlike the </a:t>
            </a:r>
            <a:r>
              <a:rPr lang="en-US" sz="2400" dirty="0" err="1"/>
              <a:t>hijrah</a:t>
            </a:r>
            <a:r>
              <a:rPr lang="en-US" sz="2400" dirty="0"/>
              <a:t> to Abyssinia which was temporary. The pact of brotherhood make it psychologically easier to endure that drastic change.</a:t>
            </a:r>
          </a:p>
          <a:p>
            <a:endParaRPr lang="en-US" dirty="0"/>
          </a:p>
        </p:txBody>
      </p:sp>
    </p:spTree>
    <p:extLst>
      <p:ext uri="{BB962C8B-B14F-4D97-AF65-F5344CB8AC3E}">
        <p14:creationId xmlns:p14="http://schemas.microsoft.com/office/powerpoint/2010/main" val="4155056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C1ED7-3BA4-7F43-B55C-E7D2FA988739}"/>
              </a:ext>
            </a:extLst>
          </p:cNvPr>
          <p:cNvSpPr>
            <a:spLocks noGrp="1"/>
          </p:cNvSpPr>
          <p:nvPr>
            <p:ph type="title"/>
          </p:nvPr>
        </p:nvSpPr>
        <p:spPr>
          <a:xfrm>
            <a:off x="720000" y="619200"/>
            <a:ext cx="10728322" cy="744651"/>
          </a:xfrm>
        </p:spPr>
        <p:txBody>
          <a:bodyPr/>
          <a:lstStyle/>
          <a:p>
            <a:pPr algn="ctr"/>
            <a:r>
              <a:rPr lang="en-US" dirty="0"/>
              <a:t>Pact of Brotherhood</a:t>
            </a:r>
          </a:p>
        </p:txBody>
      </p:sp>
      <p:sp>
        <p:nvSpPr>
          <p:cNvPr id="3" name="Content Placeholder 2">
            <a:extLst>
              <a:ext uri="{FF2B5EF4-FFF2-40B4-BE49-F238E27FC236}">
                <a16:creationId xmlns:a16="http://schemas.microsoft.com/office/drawing/2014/main" id="{9F2923A9-1726-4E41-A8C2-6C3A4C9426AF}"/>
              </a:ext>
            </a:extLst>
          </p:cNvPr>
          <p:cNvSpPr>
            <a:spLocks noGrp="1"/>
          </p:cNvSpPr>
          <p:nvPr>
            <p:ph idx="1"/>
          </p:nvPr>
        </p:nvSpPr>
        <p:spPr>
          <a:xfrm>
            <a:off x="720000" y="1363852"/>
            <a:ext cx="10728325" cy="4405124"/>
          </a:xfrm>
        </p:spPr>
        <p:txBody>
          <a:bodyPr>
            <a:normAutofit/>
          </a:bodyPr>
          <a:lstStyle/>
          <a:p>
            <a:r>
              <a:rPr lang="en-US" sz="2400" dirty="0"/>
              <a:t>Prophet assigned the emigrants a brother and paired them together as protectors of one another.</a:t>
            </a:r>
          </a:p>
          <a:p>
            <a:r>
              <a:rPr lang="en-US" sz="2400" dirty="0"/>
              <a:t>He paired Hamza with Zayd ibn Haritha.</a:t>
            </a:r>
          </a:p>
          <a:p>
            <a:r>
              <a:rPr lang="en-US" sz="2400" dirty="0"/>
              <a:t>He paired Abu Bakr with Omar</a:t>
            </a:r>
          </a:p>
          <a:p>
            <a:r>
              <a:rPr lang="en-US" sz="2400" dirty="0"/>
              <a:t>He paired Uthman ibn </a:t>
            </a:r>
            <a:r>
              <a:rPr lang="en-US" sz="2400" dirty="0" err="1"/>
              <a:t>Affan</a:t>
            </a:r>
            <a:r>
              <a:rPr lang="en-US" sz="2400" dirty="0"/>
              <a:t> with Abdul Rahman </a:t>
            </a:r>
          </a:p>
          <a:p>
            <a:r>
              <a:rPr lang="en-US" sz="2400" dirty="0"/>
              <a:t>He paired Bilal with </a:t>
            </a:r>
            <a:r>
              <a:rPr lang="en-US" sz="2400" dirty="0" err="1"/>
              <a:t>Ubaydah</a:t>
            </a:r>
            <a:r>
              <a:rPr lang="en-US" sz="2400" dirty="0"/>
              <a:t> ibn Al-Harith ( cousin of the Prophet from his father’s side)</a:t>
            </a:r>
          </a:p>
        </p:txBody>
      </p:sp>
    </p:spTree>
    <p:extLst>
      <p:ext uri="{BB962C8B-B14F-4D97-AF65-F5344CB8AC3E}">
        <p14:creationId xmlns:p14="http://schemas.microsoft.com/office/powerpoint/2010/main" val="2056313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A429A-088A-DD46-A0A1-11752189C8EF}"/>
              </a:ext>
            </a:extLst>
          </p:cNvPr>
          <p:cNvSpPr>
            <a:spLocks noGrp="1"/>
          </p:cNvSpPr>
          <p:nvPr>
            <p:ph type="title"/>
          </p:nvPr>
        </p:nvSpPr>
        <p:spPr>
          <a:xfrm>
            <a:off x="720000" y="619200"/>
            <a:ext cx="10728322" cy="713654"/>
          </a:xfrm>
        </p:spPr>
        <p:txBody>
          <a:bodyPr/>
          <a:lstStyle/>
          <a:p>
            <a:pPr algn="ctr"/>
            <a:r>
              <a:rPr lang="en-US" dirty="0"/>
              <a:t>Pact of Brotherhood</a:t>
            </a:r>
          </a:p>
        </p:txBody>
      </p:sp>
      <p:sp>
        <p:nvSpPr>
          <p:cNvPr id="3" name="Content Placeholder 2">
            <a:extLst>
              <a:ext uri="{FF2B5EF4-FFF2-40B4-BE49-F238E27FC236}">
                <a16:creationId xmlns:a16="http://schemas.microsoft.com/office/drawing/2014/main" id="{4C5BE102-443F-C345-BD78-703A41ABE75F}"/>
              </a:ext>
            </a:extLst>
          </p:cNvPr>
          <p:cNvSpPr>
            <a:spLocks noGrp="1"/>
          </p:cNvSpPr>
          <p:nvPr>
            <p:ph idx="1"/>
          </p:nvPr>
        </p:nvSpPr>
        <p:spPr>
          <a:xfrm>
            <a:off x="720000" y="1332854"/>
            <a:ext cx="10728325" cy="4436121"/>
          </a:xfrm>
        </p:spPr>
        <p:txBody>
          <a:bodyPr>
            <a:normAutofit/>
          </a:bodyPr>
          <a:lstStyle/>
          <a:p>
            <a:r>
              <a:rPr lang="en-US" sz="2400" dirty="0"/>
              <a:t>The brotherhood between the Prophet and Imam Ali</a:t>
            </a:r>
          </a:p>
          <a:p>
            <a:r>
              <a:rPr lang="en-US" sz="2400" dirty="0"/>
              <a:t>Fabrications related to the </a:t>
            </a:r>
            <a:r>
              <a:rPr lang="en-US" sz="2400" dirty="0" err="1"/>
              <a:t>hijrah</a:t>
            </a:r>
            <a:r>
              <a:rPr lang="en-US" sz="2400" dirty="0"/>
              <a:t> of Omar.</a:t>
            </a:r>
          </a:p>
        </p:txBody>
      </p:sp>
    </p:spTree>
    <p:extLst>
      <p:ext uri="{BB962C8B-B14F-4D97-AF65-F5344CB8AC3E}">
        <p14:creationId xmlns:p14="http://schemas.microsoft.com/office/powerpoint/2010/main" val="3776402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68569-A317-EE49-81B5-27988C8A4E0D}"/>
              </a:ext>
            </a:extLst>
          </p:cNvPr>
          <p:cNvSpPr>
            <a:spLocks noGrp="1"/>
          </p:cNvSpPr>
          <p:nvPr>
            <p:ph type="title"/>
          </p:nvPr>
        </p:nvSpPr>
        <p:spPr>
          <a:xfrm>
            <a:off x="720000" y="619200"/>
            <a:ext cx="10728322" cy="695250"/>
          </a:xfrm>
        </p:spPr>
        <p:txBody>
          <a:bodyPr/>
          <a:lstStyle/>
          <a:p>
            <a:pPr algn="ctr"/>
            <a:r>
              <a:rPr lang="en-US" dirty="0"/>
              <a:t>Gradual Emigration</a:t>
            </a:r>
          </a:p>
        </p:txBody>
      </p:sp>
      <p:sp>
        <p:nvSpPr>
          <p:cNvPr id="3" name="Content Placeholder 2">
            <a:extLst>
              <a:ext uri="{FF2B5EF4-FFF2-40B4-BE49-F238E27FC236}">
                <a16:creationId xmlns:a16="http://schemas.microsoft.com/office/drawing/2014/main" id="{BCFAC615-B4A4-0C43-8832-840902277DB8}"/>
              </a:ext>
            </a:extLst>
          </p:cNvPr>
          <p:cNvSpPr>
            <a:spLocks noGrp="1"/>
          </p:cNvSpPr>
          <p:nvPr>
            <p:ph idx="1"/>
          </p:nvPr>
        </p:nvSpPr>
        <p:spPr>
          <a:xfrm>
            <a:off x="720000" y="1314450"/>
            <a:ext cx="10728325" cy="4454525"/>
          </a:xfrm>
        </p:spPr>
        <p:txBody>
          <a:bodyPr>
            <a:normAutofit lnSpcReduction="10000"/>
          </a:bodyPr>
          <a:lstStyle/>
          <a:p>
            <a:r>
              <a:rPr lang="en-CA" sz="2400" dirty="0"/>
              <a:t>Ibn </a:t>
            </a:r>
            <a:r>
              <a:rPr lang="en-CA" sz="2400" dirty="0" err="1"/>
              <a:t>Hishām</a:t>
            </a:r>
            <a:r>
              <a:rPr lang="en-CA" sz="2400" dirty="0"/>
              <a:t> records many of the the struggle of many companions to escape Makkah:</a:t>
            </a:r>
          </a:p>
          <a:p>
            <a:pPr lvl="1"/>
            <a:r>
              <a:rPr lang="en-CA" sz="2400" dirty="0"/>
              <a:t>Ayyash ibn Abi </a:t>
            </a:r>
            <a:r>
              <a:rPr lang="en-CA" sz="2400" dirty="0" err="1"/>
              <a:t>Rabi’a</a:t>
            </a:r>
            <a:r>
              <a:rPr lang="en-CA" sz="2400" dirty="0"/>
              <a:t> al-</a:t>
            </a:r>
            <a:r>
              <a:rPr lang="en-CA" sz="2400" dirty="0" err="1"/>
              <a:t>Makhzumi</a:t>
            </a:r>
            <a:r>
              <a:rPr lang="en-CA" sz="2400" dirty="0"/>
              <a:t> was tricked by </a:t>
            </a:r>
            <a:r>
              <a:rPr lang="en-CA" sz="2400" dirty="0" err="1"/>
              <a:t>AbuJahl</a:t>
            </a:r>
            <a:r>
              <a:rPr lang="en-CA" sz="2400" dirty="0"/>
              <a:t> into returning the Makkah at which they bound him and placed him under house arrest. </a:t>
            </a:r>
          </a:p>
          <a:p>
            <a:pPr lvl="1"/>
            <a:r>
              <a:rPr lang="en-CA" sz="2400" dirty="0" err="1"/>
              <a:t>Ṣuhayb</a:t>
            </a:r>
            <a:r>
              <a:rPr lang="en-CA" sz="2400" dirty="0"/>
              <a:t> who was Byzantine and had done well for himself in Makkah was prevented from leaving with his wealth, so he gave up his wealth in exchange for safe passage out of Mecca. When they Prophet learned of this he exclaimed, “</a:t>
            </a:r>
            <a:r>
              <a:rPr lang="en-CA" sz="2400" dirty="0" err="1"/>
              <a:t>Ṣuhayb</a:t>
            </a:r>
            <a:r>
              <a:rPr lang="en-CA" sz="2400" dirty="0"/>
              <a:t> struck a profitable deal! </a:t>
            </a:r>
            <a:r>
              <a:rPr lang="en-CA" sz="2400" dirty="0" err="1"/>
              <a:t>Ṣuhayb</a:t>
            </a:r>
            <a:r>
              <a:rPr lang="en-CA" sz="2400" dirty="0"/>
              <a:t> struck a profitable deal!” </a:t>
            </a:r>
          </a:p>
          <a:p>
            <a:pPr lvl="1"/>
            <a:endParaRPr lang="en-CA" dirty="0"/>
          </a:p>
          <a:p>
            <a:pPr lvl="1"/>
            <a:endParaRPr lang="en-CA" dirty="0"/>
          </a:p>
          <a:p>
            <a:endParaRPr lang="en-US" dirty="0"/>
          </a:p>
        </p:txBody>
      </p:sp>
    </p:spTree>
    <p:extLst>
      <p:ext uri="{BB962C8B-B14F-4D97-AF65-F5344CB8AC3E}">
        <p14:creationId xmlns:p14="http://schemas.microsoft.com/office/powerpoint/2010/main" val="1082284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6BF8A-4C8D-3744-AA6E-B1B78A2F03BE}"/>
              </a:ext>
            </a:extLst>
          </p:cNvPr>
          <p:cNvSpPr>
            <a:spLocks noGrp="1"/>
          </p:cNvSpPr>
          <p:nvPr>
            <p:ph type="title"/>
          </p:nvPr>
        </p:nvSpPr>
        <p:spPr>
          <a:xfrm>
            <a:off x="720000" y="619200"/>
            <a:ext cx="10728322" cy="680963"/>
          </a:xfrm>
        </p:spPr>
        <p:txBody>
          <a:bodyPr/>
          <a:lstStyle/>
          <a:p>
            <a:pPr algn="ctr"/>
            <a:r>
              <a:rPr lang="en-US" dirty="0"/>
              <a:t>Gradual Emigration</a:t>
            </a:r>
          </a:p>
        </p:txBody>
      </p:sp>
      <p:sp>
        <p:nvSpPr>
          <p:cNvPr id="3" name="Content Placeholder 2">
            <a:extLst>
              <a:ext uri="{FF2B5EF4-FFF2-40B4-BE49-F238E27FC236}">
                <a16:creationId xmlns:a16="http://schemas.microsoft.com/office/drawing/2014/main" id="{E8007993-C4A9-CD44-B52B-9AD07DF5EAC2}"/>
              </a:ext>
            </a:extLst>
          </p:cNvPr>
          <p:cNvSpPr>
            <a:spLocks noGrp="1"/>
          </p:cNvSpPr>
          <p:nvPr>
            <p:ph idx="1"/>
          </p:nvPr>
        </p:nvSpPr>
        <p:spPr>
          <a:xfrm>
            <a:off x="720000" y="1457326"/>
            <a:ext cx="10728325" cy="4311650"/>
          </a:xfrm>
        </p:spPr>
        <p:txBody>
          <a:bodyPr/>
          <a:lstStyle/>
          <a:p>
            <a:pPr lvl="1"/>
            <a:r>
              <a:rPr lang="en-CA" sz="2400" dirty="0"/>
              <a:t>Hamza stayed with </a:t>
            </a:r>
            <a:r>
              <a:rPr lang="en-CA" sz="2400" dirty="0" err="1"/>
              <a:t>Asʿad</a:t>
            </a:r>
            <a:r>
              <a:rPr lang="en-CA" sz="2400" dirty="0"/>
              <a:t> ibn </a:t>
            </a:r>
            <a:r>
              <a:rPr lang="en-CA" sz="2400" dirty="0" err="1"/>
              <a:t>Zurarah</a:t>
            </a:r>
            <a:endParaRPr lang="en-CA" sz="2400" dirty="0"/>
          </a:p>
          <a:p>
            <a:pPr lvl="1"/>
            <a:r>
              <a:rPr lang="en-CA" sz="2400" dirty="0"/>
              <a:t>The bachelors stayed with </a:t>
            </a:r>
            <a:r>
              <a:rPr lang="en-CA" sz="2400" dirty="0" err="1"/>
              <a:t>Kulthūm</a:t>
            </a:r>
            <a:r>
              <a:rPr lang="en-CA" sz="2400" dirty="0"/>
              <a:t> ibn </a:t>
            </a:r>
            <a:r>
              <a:rPr lang="en-CA" sz="2400" dirty="0" err="1"/>
              <a:t>Hidam</a:t>
            </a:r>
            <a:r>
              <a:rPr lang="en-CA" sz="2400" dirty="0"/>
              <a:t> who was also a bachelor </a:t>
            </a:r>
          </a:p>
          <a:p>
            <a:pPr lvl="1"/>
            <a:r>
              <a:rPr lang="en-CA" sz="2400" dirty="0"/>
              <a:t>All leave (except for those under house arrest), and only the Prophet, Imam Ali and Abu Bakr remain.</a:t>
            </a:r>
            <a:br>
              <a:rPr lang="en-CA" dirty="0"/>
            </a:br>
            <a:endParaRPr lang="en-CA" dirty="0"/>
          </a:p>
          <a:p>
            <a:pPr marL="457200" lvl="1" indent="0">
              <a:buNone/>
            </a:pPr>
            <a:br>
              <a:rPr lang="en-CA" dirty="0"/>
            </a:br>
            <a:endParaRPr lang="en-CA" dirty="0"/>
          </a:p>
          <a:p>
            <a:pPr lvl="1"/>
            <a:endParaRPr lang="en-US" dirty="0"/>
          </a:p>
        </p:txBody>
      </p:sp>
    </p:spTree>
    <p:extLst>
      <p:ext uri="{BB962C8B-B14F-4D97-AF65-F5344CB8AC3E}">
        <p14:creationId xmlns:p14="http://schemas.microsoft.com/office/powerpoint/2010/main" val="956671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59435-ADBF-3E40-A7B8-8A049B90EDB9}"/>
              </a:ext>
            </a:extLst>
          </p:cNvPr>
          <p:cNvSpPr>
            <a:spLocks noGrp="1"/>
          </p:cNvSpPr>
          <p:nvPr>
            <p:ph type="title"/>
          </p:nvPr>
        </p:nvSpPr>
        <p:spPr>
          <a:xfrm>
            <a:off x="720000" y="619200"/>
            <a:ext cx="10728322" cy="838125"/>
          </a:xfrm>
        </p:spPr>
        <p:txBody>
          <a:bodyPr/>
          <a:lstStyle/>
          <a:p>
            <a:pPr algn="ctr"/>
            <a:r>
              <a:rPr lang="en-US" dirty="0"/>
              <a:t>Barred from Emigrating</a:t>
            </a:r>
          </a:p>
        </p:txBody>
      </p:sp>
      <p:sp>
        <p:nvSpPr>
          <p:cNvPr id="3" name="Content Placeholder 2">
            <a:extLst>
              <a:ext uri="{FF2B5EF4-FFF2-40B4-BE49-F238E27FC236}">
                <a16:creationId xmlns:a16="http://schemas.microsoft.com/office/drawing/2014/main" id="{76BD53BC-B4C1-1F4F-96F8-84F53A1FFF45}"/>
              </a:ext>
            </a:extLst>
          </p:cNvPr>
          <p:cNvSpPr>
            <a:spLocks noGrp="1"/>
          </p:cNvSpPr>
          <p:nvPr>
            <p:ph idx="1"/>
          </p:nvPr>
        </p:nvSpPr>
        <p:spPr>
          <a:xfrm>
            <a:off x="720000" y="1457326"/>
            <a:ext cx="10728325" cy="4311650"/>
          </a:xfrm>
        </p:spPr>
        <p:txBody>
          <a:bodyPr/>
          <a:lstStyle/>
          <a:p>
            <a:r>
              <a:rPr lang="en-CA" sz="2400" dirty="0"/>
              <a:t>Regarding those who were barred from leaving, the following 4:97-98 was revealed:</a:t>
            </a:r>
          </a:p>
          <a:p>
            <a:pPr marL="0" indent="0" algn="ctr">
              <a:buNone/>
            </a:pPr>
            <a:r>
              <a:rPr lang="ar-AE" sz="2400" dirty="0"/>
              <a:t>إِنَّ ٱلَّذِينَ تَوَفَّىٰهُمُ ٱلْمَلَـٰٓئِكَةُ ظَالِمِىٓ أَنفُسِهِمْ قَالُوا۟ فِيمَ كُنتُمْ قَالُوا۟ كُنَّا مُسْتَضْعَفِينَ فِى ٱلْأَرْضِ قَالُوٓا۟ أَلَمْ تَكُنْ أَرْضُ ٱللَّهِ وَٰسِعَةً فَتُهَاجِرُوا۟ فِيهَا فَأُو۟لَـٰٓئِكَ مَأْوَىٰهُمْ جَهَنَّمُ وَسَآءَتْ مَصِيرًا</a:t>
            </a:r>
            <a:endParaRPr lang="en-CA" sz="2400" dirty="0"/>
          </a:p>
          <a:p>
            <a:pPr marL="0" indent="0" algn="ctr">
              <a:buNone/>
            </a:pPr>
            <a:r>
              <a:rPr lang="en-CA" sz="2400" dirty="0"/>
              <a:t>“Those whose souls the angels take who have wronged themselves, the angels will ask them, “What were you into?” They will reply, “We were oppressed in the place we lived.” The angels will ask, “Was God’s earth not vast enough for you to emigrate to another place?” They will wind up in hell, and what a terrible place to wind up.”</a:t>
            </a:r>
          </a:p>
          <a:p>
            <a:pPr marL="0" indent="0" algn="ctr">
              <a:buNone/>
            </a:pPr>
            <a:endParaRPr lang="en-US" dirty="0"/>
          </a:p>
        </p:txBody>
      </p:sp>
    </p:spTree>
    <p:extLst>
      <p:ext uri="{BB962C8B-B14F-4D97-AF65-F5344CB8AC3E}">
        <p14:creationId xmlns:p14="http://schemas.microsoft.com/office/powerpoint/2010/main" val="2798513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DA42B-EFC2-0143-8863-9BE2B844BF49}"/>
              </a:ext>
            </a:extLst>
          </p:cNvPr>
          <p:cNvSpPr>
            <a:spLocks noGrp="1"/>
          </p:cNvSpPr>
          <p:nvPr>
            <p:ph type="title"/>
          </p:nvPr>
        </p:nvSpPr>
        <p:spPr>
          <a:xfrm>
            <a:off x="720000" y="619200"/>
            <a:ext cx="10728322" cy="709538"/>
          </a:xfrm>
        </p:spPr>
        <p:txBody>
          <a:bodyPr/>
          <a:lstStyle/>
          <a:p>
            <a:pPr algn="ctr"/>
            <a:r>
              <a:rPr lang="en-US" dirty="0"/>
              <a:t>Barred from Emigrating</a:t>
            </a:r>
          </a:p>
        </p:txBody>
      </p:sp>
      <p:sp>
        <p:nvSpPr>
          <p:cNvPr id="3" name="Content Placeholder 2">
            <a:extLst>
              <a:ext uri="{FF2B5EF4-FFF2-40B4-BE49-F238E27FC236}">
                <a16:creationId xmlns:a16="http://schemas.microsoft.com/office/drawing/2014/main" id="{B95DFFD5-3A73-1C4E-8084-6A67F31B2430}"/>
              </a:ext>
            </a:extLst>
          </p:cNvPr>
          <p:cNvSpPr>
            <a:spLocks noGrp="1"/>
          </p:cNvSpPr>
          <p:nvPr>
            <p:ph idx="1"/>
          </p:nvPr>
        </p:nvSpPr>
        <p:spPr>
          <a:xfrm>
            <a:off x="720000" y="1328738"/>
            <a:ext cx="10728325" cy="4440237"/>
          </a:xfrm>
        </p:spPr>
        <p:txBody>
          <a:bodyPr/>
          <a:lstStyle/>
          <a:p>
            <a:pPr marL="0" indent="0" algn="ctr">
              <a:buNone/>
            </a:pPr>
            <a:r>
              <a:rPr lang="ar-AE" dirty="0"/>
              <a:t>إِلَّ</a:t>
            </a:r>
            <a:r>
              <a:rPr lang="ar-AE" sz="2400" dirty="0"/>
              <a:t>ا ٱلْمُسْتَضْعَفِينَ مِنَ ٱلرِّجَالِ وَٱلنِّسَآءِ وَٱلْوِلْدَٰنِ لَا يَسْتَطِيعُونَ حِيلَةً وَلَا يَهْتَدُونَ سَبِيلًا</a:t>
            </a:r>
            <a:endParaRPr lang="en-US" sz="2400" dirty="0"/>
          </a:p>
          <a:p>
            <a:pPr marL="0" indent="0" algn="ctr">
              <a:buNone/>
            </a:pPr>
            <a:endParaRPr lang="en-US" sz="2400" dirty="0"/>
          </a:p>
          <a:p>
            <a:pPr marL="0" indent="0" algn="ctr">
              <a:buNone/>
            </a:pPr>
            <a:r>
              <a:rPr lang="en-CA" sz="2400" dirty="0"/>
              <a:t>“Not so those men, women, and children who were truly oppressed, who could not fend for themselves and could not find a way out.”</a:t>
            </a:r>
          </a:p>
          <a:p>
            <a:pPr marL="0" indent="0" algn="ctr">
              <a:buNone/>
            </a:pPr>
            <a:endParaRPr lang="en-US" dirty="0"/>
          </a:p>
        </p:txBody>
      </p:sp>
    </p:spTree>
    <p:extLst>
      <p:ext uri="{BB962C8B-B14F-4D97-AF65-F5344CB8AC3E}">
        <p14:creationId xmlns:p14="http://schemas.microsoft.com/office/powerpoint/2010/main" val="2930758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77B50-6F7B-0F47-9105-5DE9611F8F54}"/>
              </a:ext>
            </a:extLst>
          </p:cNvPr>
          <p:cNvSpPr>
            <a:spLocks noGrp="1"/>
          </p:cNvSpPr>
          <p:nvPr>
            <p:ph type="title"/>
          </p:nvPr>
        </p:nvSpPr>
        <p:spPr>
          <a:xfrm>
            <a:off x="720000" y="619200"/>
            <a:ext cx="10728322" cy="795263"/>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965498EC-667A-834E-80A8-F8A3E27F80D9}"/>
              </a:ext>
            </a:extLst>
          </p:cNvPr>
          <p:cNvSpPr>
            <a:spLocks noGrp="1"/>
          </p:cNvSpPr>
          <p:nvPr>
            <p:ph idx="1"/>
          </p:nvPr>
        </p:nvSpPr>
        <p:spPr>
          <a:xfrm>
            <a:off x="720000" y="1414464"/>
            <a:ext cx="10728325" cy="4354512"/>
          </a:xfrm>
        </p:spPr>
        <p:txBody>
          <a:bodyPr/>
          <a:lstStyle/>
          <a:p>
            <a:r>
              <a:rPr lang="en-CA" sz="2400" dirty="0"/>
              <a:t>The elders of Quraysh met in Dar al-</a:t>
            </a:r>
            <a:r>
              <a:rPr lang="en-CA" sz="2400" dirty="0" err="1"/>
              <a:t>Nadwah</a:t>
            </a:r>
            <a:r>
              <a:rPr lang="en-CA" sz="2400" dirty="0"/>
              <a:t> to decide what to do with the Prophet.</a:t>
            </a:r>
          </a:p>
          <a:p>
            <a:r>
              <a:rPr lang="en-CA" sz="2400" dirty="0"/>
              <a:t>Abu </a:t>
            </a:r>
            <a:r>
              <a:rPr lang="en-CA" sz="2400" dirty="0" err="1"/>
              <a:t>Jahal</a:t>
            </a:r>
            <a:r>
              <a:rPr lang="en-CA" sz="2400" dirty="0"/>
              <a:t> says:</a:t>
            </a:r>
          </a:p>
          <a:p>
            <a:pPr marL="0" indent="0" algn="ctr">
              <a:buNone/>
            </a:pPr>
            <a:r>
              <a:rPr lang="en-CA" i="1" dirty="0"/>
              <a:t>O Quraysh! Nobody among the Arabs is more beloved to God than we. We are the people of God. Arabs come to us twice a year and honor us. Here in the sanctuary of God, no one dares touch us. We were always like this until </a:t>
            </a:r>
            <a:r>
              <a:rPr lang="en-CA" i="1" dirty="0" err="1"/>
              <a:t>Muḥammad</a:t>
            </a:r>
            <a:r>
              <a:rPr lang="en-CA" i="1" dirty="0"/>
              <a:t> ibn </a:t>
            </a:r>
            <a:r>
              <a:rPr lang="en-CA" i="1" dirty="0" err="1"/>
              <a:t>ʿAbd</a:t>
            </a:r>
            <a:r>
              <a:rPr lang="en-CA" i="1" dirty="0"/>
              <a:t> </a:t>
            </a:r>
            <a:r>
              <a:rPr lang="en-CA" i="1" dirty="0" err="1"/>
              <a:t>Allāh</a:t>
            </a:r>
            <a:r>
              <a:rPr lang="en-CA" i="1" dirty="0"/>
              <a:t> grew up in our midst. We used to call him </a:t>
            </a:r>
            <a:r>
              <a:rPr lang="en-CA" dirty="0" err="1"/>
              <a:t>al-Amīn</a:t>
            </a:r>
            <a:r>
              <a:rPr lang="en-CA" dirty="0"/>
              <a:t> </a:t>
            </a:r>
            <a:r>
              <a:rPr lang="en-CA" i="1" dirty="0"/>
              <a:t>for his righteousness and surety and truthfulness. </a:t>
            </a:r>
            <a:endParaRPr lang="en-CA" sz="2400" dirty="0"/>
          </a:p>
          <a:p>
            <a:pPr marL="0" indent="0" algn="ctr">
              <a:buNone/>
            </a:pPr>
            <a:endParaRPr lang="en-CA" sz="2400" dirty="0"/>
          </a:p>
          <a:p>
            <a:endParaRPr lang="en-CA" dirty="0"/>
          </a:p>
          <a:p>
            <a:endParaRPr lang="en-US" dirty="0"/>
          </a:p>
        </p:txBody>
      </p:sp>
    </p:spTree>
    <p:extLst>
      <p:ext uri="{BB962C8B-B14F-4D97-AF65-F5344CB8AC3E}">
        <p14:creationId xmlns:p14="http://schemas.microsoft.com/office/powerpoint/2010/main" val="3154368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ACAEF-EDB2-B149-A6CF-247CF1A5AB91}"/>
              </a:ext>
            </a:extLst>
          </p:cNvPr>
          <p:cNvSpPr>
            <a:spLocks noGrp="1"/>
          </p:cNvSpPr>
          <p:nvPr>
            <p:ph type="title"/>
          </p:nvPr>
        </p:nvSpPr>
        <p:spPr>
          <a:xfrm>
            <a:off x="720000" y="619200"/>
            <a:ext cx="10728322" cy="752400"/>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E02D4CC7-1E9C-AC43-8F22-75EB2B94D73D}"/>
              </a:ext>
            </a:extLst>
          </p:cNvPr>
          <p:cNvSpPr>
            <a:spLocks noGrp="1"/>
          </p:cNvSpPr>
          <p:nvPr>
            <p:ph idx="1"/>
          </p:nvPr>
        </p:nvSpPr>
        <p:spPr>
          <a:xfrm>
            <a:off x="720000" y="1371600"/>
            <a:ext cx="10728325" cy="4397375"/>
          </a:xfrm>
        </p:spPr>
        <p:txBody>
          <a:bodyPr/>
          <a:lstStyle/>
          <a:p>
            <a:pPr marL="0" indent="0" algn="ctr">
              <a:buNone/>
            </a:pPr>
            <a:r>
              <a:rPr lang="en-CA" sz="2400" i="1" dirty="0"/>
              <a:t>“Then he came into his prime, and we honored him, and then he claimed that he was the messenger of God and that news from the sky comes to him. He called us idiots, denounced our gods, corrupted our youth, and created rifts in our society, and he believed that our elders who had died are in fire. Nothing he said was more heinous than this. Now I have an idea to deal with him.”</a:t>
            </a:r>
            <a:endParaRPr lang="en-CA" sz="2400" dirty="0"/>
          </a:p>
          <a:p>
            <a:endParaRPr lang="en-US" dirty="0"/>
          </a:p>
        </p:txBody>
      </p:sp>
    </p:spTree>
    <p:extLst>
      <p:ext uri="{BB962C8B-B14F-4D97-AF65-F5344CB8AC3E}">
        <p14:creationId xmlns:p14="http://schemas.microsoft.com/office/powerpoint/2010/main" val="1209638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184A-7B98-2D42-A8D2-EFA122892F14}"/>
              </a:ext>
            </a:extLst>
          </p:cNvPr>
          <p:cNvSpPr>
            <a:spLocks noGrp="1"/>
          </p:cNvSpPr>
          <p:nvPr>
            <p:ph type="title"/>
          </p:nvPr>
        </p:nvSpPr>
        <p:spPr>
          <a:xfrm>
            <a:off x="720000" y="619200"/>
            <a:ext cx="10728322" cy="760149"/>
          </a:xfrm>
        </p:spPr>
        <p:txBody>
          <a:bodyPr/>
          <a:lstStyle/>
          <a:p>
            <a:pPr algn="ctr"/>
            <a:r>
              <a:rPr lang="en-US" dirty="0"/>
              <a:t>Emigration</a:t>
            </a:r>
          </a:p>
        </p:txBody>
      </p:sp>
      <p:sp>
        <p:nvSpPr>
          <p:cNvPr id="3" name="Content Placeholder 2">
            <a:extLst>
              <a:ext uri="{FF2B5EF4-FFF2-40B4-BE49-F238E27FC236}">
                <a16:creationId xmlns:a16="http://schemas.microsoft.com/office/drawing/2014/main" id="{25834060-9DAF-1040-B6C7-509DD394E838}"/>
              </a:ext>
            </a:extLst>
          </p:cNvPr>
          <p:cNvSpPr>
            <a:spLocks noGrp="1"/>
          </p:cNvSpPr>
          <p:nvPr>
            <p:ph idx="1"/>
          </p:nvPr>
        </p:nvSpPr>
        <p:spPr>
          <a:xfrm>
            <a:off x="720000" y="1379350"/>
            <a:ext cx="10728325" cy="4389626"/>
          </a:xfrm>
        </p:spPr>
        <p:txBody>
          <a:bodyPr>
            <a:normAutofit/>
          </a:bodyPr>
          <a:lstStyle/>
          <a:p>
            <a:r>
              <a:rPr lang="en-US" sz="2400" dirty="0"/>
              <a:t>Makkah was no longer suitable or safe for the Muslims.</a:t>
            </a:r>
          </a:p>
          <a:p>
            <a:r>
              <a:rPr lang="en-US" sz="2400" dirty="0"/>
              <a:t>In Makkah, the message of Islam was falling upon deaf ears and it became clear that Quraysh was hell bent on fighting the Prophet to the death.</a:t>
            </a:r>
          </a:p>
          <a:p>
            <a:r>
              <a:rPr lang="en-US" sz="2400" dirty="0"/>
              <a:t>In addition to safety concerns, the Prophet also did not have the freedom to propagate his message. The message of Islam was universal and by remaining in Makkah, he would be depriving others from hearing the word of God.</a:t>
            </a:r>
          </a:p>
          <a:p>
            <a:r>
              <a:rPr lang="en-US" sz="2400" dirty="0"/>
              <a:t>Muslims were also at their breaking point. The Prophet was sensing that many of his followers could not bear any more suffering in Makkah.</a:t>
            </a:r>
          </a:p>
        </p:txBody>
      </p:sp>
    </p:spTree>
    <p:extLst>
      <p:ext uri="{BB962C8B-B14F-4D97-AF65-F5344CB8AC3E}">
        <p14:creationId xmlns:p14="http://schemas.microsoft.com/office/powerpoint/2010/main" val="1929724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A9D10-A9CA-C74A-A82D-97E6D439DC56}"/>
              </a:ext>
            </a:extLst>
          </p:cNvPr>
          <p:cNvSpPr>
            <a:spLocks noGrp="1"/>
          </p:cNvSpPr>
          <p:nvPr>
            <p:ph type="title"/>
          </p:nvPr>
        </p:nvSpPr>
        <p:spPr>
          <a:xfrm>
            <a:off x="720000" y="619200"/>
            <a:ext cx="10728322" cy="666675"/>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C54D89FB-8BB6-A94F-A5E1-F6A8ACA5E893}"/>
              </a:ext>
            </a:extLst>
          </p:cNvPr>
          <p:cNvSpPr>
            <a:spLocks noGrp="1"/>
          </p:cNvSpPr>
          <p:nvPr>
            <p:ph idx="1"/>
          </p:nvPr>
        </p:nvSpPr>
        <p:spPr>
          <a:xfrm>
            <a:off x="720000" y="1285876"/>
            <a:ext cx="10728325" cy="4483100"/>
          </a:xfrm>
        </p:spPr>
        <p:txBody>
          <a:bodyPr/>
          <a:lstStyle/>
          <a:p>
            <a:r>
              <a:rPr lang="en-CA" sz="2400" dirty="0"/>
              <a:t>He proposes that they choose an assassin to kill him; others propose house arrest, and banishment. </a:t>
            </a:r>
            <a:r>
              <a:rPr lang="en-CA" sz="2400" dirty="0" err="1"/>
              <a:t>Iblīs</a:t>
            </a:r>
            <a:r>
              <a:rPr lang="en-CA" sz="2400" dirty="0"/>
              <a:t> shows them how each of these solutions in insufficient. He then proposes that one man from each clan kill him together so that the House of </a:t>
            </a:r>
            <a:r>
              <a:rPr lang="en-CA" sz="2400" dirty="0" err="1"/>
              <a:t>Hāshim</a:t>
            </a:r>
            <a:r>
              <a:rPr lang="en-CA" sz="2400" dirty="0"/>
              <a:t> has no allies to help them retaliate. </a:t>
            </a:r>
          </a:p>
          <a:p>
            <a:r>
              <a:rPr lang="en-CA" sz="2400" dirty="0"/>
              <a:t>According the Shaykh </a:t>
            </a:r>
            <a:r>
              <a:rPr lang="en-CA" sz="2400" dirty="0" err="1"/>
              <a:t>al-Ṭūsi</a:t>
            </a:r>
            <a:r>
              <a:rPr lang="en-CA" sz="2400" dirty="0"/>
              <a:t>̄, it is Abū </a:t>
            </a:r>
            <a:r>
              <a:rPr lang="en-CA" sz="2400" dirty="0" err="1"/>
              <a:t>Jahl</a:t>
            </a:r>
            <a:r>
              <a:rPr lang="en-CA" sz="2400" dirty="0"/>
              <a:t> himself who had the idea of assassinating him altogether </a:t>
            </a:r>
          </a:p>
          <a:p>
            <a:r>
              <a:rPr lang="en-CA" sz="2400" dirty="0"/>
              <a:t>Interestingly they are still willing to observe the </a:t>
            </a:r>
            <a:r>
              <a:rPr lang="en-CA" sz="2400" dirty="0" err="1"/>
              <a:t>Hāshimi</a:t>
            </a:r>
            <a:r>
              <a:rPr lang="en-CA" sz="2400" dirty="0"/>
              <a:t>̄’s right to blood money. They say they are willing to pay 10 times what they are due. </a:t>
            </a:r>
          </a:p>
          <a:p>
            <a:endParaRPr lang="en-CA" sz="2400" dirty="0"/>
          </a:p>
          <a:p>
            <a:endParaRPr lang="en-CA" sz="2400" dirty="0"/>
          </a:p>
          <a:p>
            <a:endParaRPr lang="en-US" dirty="0"/>
          </a:p>
        </p:txBody>
      </p:sp>
    </p:spTree>
    <p:extLst>
      <p:ext uri="{BB962C8B-B14F-4D97-AF65-F5344CB8AC3E}">
        <p14:creationId xmlns:p14="http://schemas.microsoft.com/office/powerpoint/2010/main" val="1964660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8EE4D-D3D1-CE45-9ABA-358BE6B1EC6C}"/>
              </a:ext>
            </a:extLst>
          </p:cNvPr>
          <p:cNvSpPr>
            <a:spLocks noGrp="1"/>
          </p:cNvSpPr>
          <p:nvPr>
            <p:ph type="title"/>
          </p:nvPr>
        </p:nvSpPr>
        <p:spPr>
          <a:xfrm>
            <a:off x="720000" y="619200"/>
            <a:ext cx="10728322" cy="698156"/>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B52F26D3-7564-8E46-A8E8-07328CD6C0A1}"/>
              </a:ext>
            </a:extLst>
          </p:cNvPr>
          <p:cNvSpPr>
            <a:spLocks noGrp="1"/>
          </p:cNvSpPr>
          <p:nvPr>
            <p:ph idx="1"/>
          </p:nvPr>
        </p:nvSpPr>
        <p:spPr>
          <a:xfrm>
            <a:off x="720000" y="1317356"/>
            <a:ext cx="10728325" cy="4451619"/>
          </a:xfrm>
        </p:spPr>
        <p:txBody>
          <a:bodyPr>
            <a:normAutofit/>
          </a:bodyPr>
          <a:lstStyle/>
          <a:p>
            <a:pPr marL="0" indent="0" algn="ctr">
              <a:buNone/>
            </a:pPr>
            <a:r>
              <a:rPr lang="ar-AE" sz="2400" dirty="0"/>
              <a:t>يا علي، ان الروح هبط علي يخبرني أن قريش اجتمعت على المكر بي وقتلي، وانه أوحي إلي عن ربي عز وجل أن أهجر دار قومي وأن أنطلق إلى غار ثور تحت ليلتي، وإنه أمرني أن آمرك بالمبيت على مضجعي لتخفي بمبيتك عليه أثري، فما أنت صانع؟</a:t>
            </a:r>
            <a:endParaRPr lang="en-US" sz="2400" dirty="0"/>
          </a:p>
        </p:txBody>
      </p:sp>
    </p:spTree>
    <p:extLst>
      <p:ext uri="{BB962C8B-B14F-4D97-AF65-F5344CB8AC3E}">
        <p14:creationId xmlns:p14="http://schemas.microsoft.com/office/powerpoint/2010/main" val="24525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668AD-555D-A84A-B2F8-F8B8671B0936}"/>
              </a:ext>
            </a:extLst>
          </p:cNvPr>
          <p:cNvSpPr>
            <a:spLocks noGrp="1"/>
          </p:cNvSpPr>
          <p:nvPr>
            <p:ph type="title"/>
          </p:nvPr>
        </p:nvSpPr>
        <p:spPr>
          <a:xfrm>
            <a:off x="720000" y="619200"/>
            <a:ext cx="10728322" cy="680963"/>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3D61A426-400D-434E-BE5C-026CB3872CB3}"/>
              </a:ext>
            </a:extLst>
          </p:cNvPr>
          <p:cNvSpPr>
            <a:spLocks noGrp="1"/>
          </p:cNvSpPr>
          <p:nvPr>
            <p:ph idx="1"/>
          </p:nvPr>
        </p:nvSpPr>
        <p:spPr>
          <a:xfrm>
            <a:off x="720000" y="1300164"/>
            <a:ext cx="10728325" cy="4468812"/>
          </a:xfrm>
        </p:spPr>
        <p:txBody>
          <a:bodyPr/>
          <a:lstStyle/>
          <a:p>
            <a:r>
              <a:rPr lang="en-CA" sz="2400" dirty="0"/>
              <a:t>Gabriel exposes the plot to the Prophet and tells him to command Imam Ali to lie in his bed as a decoy so that the Prophet may escape. Imam Ali’s response is:</a:t>
            </a:r>
          </a:p>
          <a:p>
            <a:pPr marL="0" indent="0" algn="ctr">
              <a:buNone/>
            </a:pPr>
            <a:r>
              <a:rPr lang="ar-AE" sz="2400" dirty="0"/>
              <a:t> أو تسلمن بمبيتي هناك يا نبي الله؟ قال: نعم.</a:t>
            </a:r>
            <a:br>
              <a:rPr lang="ar-AE" sz="2400" dirty="0"/>
            </a:br>
            <a:r>
              <a:rPr lang="ar-AE" sz="2400" dirty="0"/>
              <a:t>فتبسم علي ضاحكا وأهوى إلى الأرض ساجدا شكرا لما أنبأه رسول الله به من سلامته،</a:t>
            </a:r>
            <a:endParaRPr lang="en-CA" sz="2400" dirty="0"/>
          </a:p>
          <a:p>
            <a:pPr marL="0" indent="0" algn="ctr">
              <a:buNone/>
            </a:pPr>
            <a:r>
              <a:rPr lang="en-CA" sz="2400" i="1" dirty="0"/>
              <a:t>“And will you remain safe by me sleeping in your place? </a:t>
            </a:r>
            <a:r>
              <a:rPr lang="en-CA" sz="2400" dirty="0"/>
              <a:t>When the Prophet said yes, he smiled and fell prostrate on the ground in gratitude that the Prophet would escape. </a:t>
            </a:r>
          </a:p>
          <a:p>
            <a:endParaRPr lang="en-CA" dirty="0"/>
          </a:p>
          <a:p>
            <a:endParaRPr lang="en-CA" dirty="0"/>
          </a:p>
          <a:p>
            <a:endParaRPr lang="en-US" dirty="0"/>
          </a:p>
        </p:txBody>
      </p:sp>
    </p:spTree>
    <p:extLst>
      <p:ext uri="{BB962C8B-B14F-4D97-AF65-F5344CB8AC3E}">
        <p14:creationId xmlns:p14="http://schemas.microsoft.com/office/powerpoint/2010/main" val="40010613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7AD58-6F0B-A540-93BB-012595B56DDE}"/>
              </a:ext>
            </a:extLst>
          </p:cNvPr>
          <p:cNvSpPr>
            <a:spLocks noGrp="1"/>
          </p:cNvSpPr>
          <p:nvPr>
            <p:ph type="title"/>
          </p:nvPr>
        </p:nvSpPr>
        <p:spPr>
          <a:xfrm>
            <a:off x="720000" y="619200"/>
            <a:ext cx="10728322" cy="666675"/>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D5FC749F-BD59-AF4B-AC28-C4C4E379103C}"/>
              </a:ext>
            </a:extLst>
          </p:cNvPr>
          <p:cNvSpPr>
            <a:spLocks noGrp="1"/>
          </p:cNvSpPr>
          <p:nvPr>
            <p:ph idx="1"/>
          </p:nvPr>
        </p:nvSpPr>
        <p:spPr>
          <a:xfrm>
            <a:off x="720000" y="1285876"/>
            <a:ext cx="10728325" cy="4483100"/>
          </a:xfrm>
        </p:spPr>
        <p:txBody>
          <a:bodyPr>
            <a:normAutofit/>
          </a:bodyPr>
          <a:lstStyle/>
          <a:p>
            <a:r>
              <a:rPr lang="en-CA" sz="2400" dirty="0"/>
              <a:t>When darkness sets in, the assassins surround the Prophet’s house. He bids Imam farewell and recites the verse 36:9 as he escapes unnoticed: </a:t>
            </a:r>
          </a:p>
          <a:p>
            <a:pPr marL="0" indent="0" algn="ctr">
              <a:buNone/>
            </a:pPr>
            <a:r>
              <a:rPr lang="ar-AE" sz="2400" dirty="0"/>
              <a:t>وَجَعَلْنَا مِنۢ بَيْنِ أَيْدِيهِمْ سَدًّا وَمِنْ خَلْفِهِمْ سَدًّا فَأَغْشَيْنَـٰهُمْ فَهُمْ لَا يُبْصِرُونَ</a:t>
            </a:r>
            <a:endParaRPr lang="en-US" sz="2400" dirty="0"/>
          </a:p>
          <a:p>
            <a:pPr marL="0" indent="0" algn="ctr">
              <a:buNone/>
            </a:pPr>
            <a:r>
              <a:rPr lang="en-CA" sz="2400" dirty="0"/>
              <a:t>“And We have put before them a barrier and behind them a barrier and covered them, so they do not see.”</a:t>
            </a:r>
          </a:p>
          <a:p>
            <a:pPr marL="0" indent="0" algn="ctr">
              <a:buNone/>
            </a:pPr>
            <a:endParaRPr lang="en-CA" sz="2400" dirty="0"/>
          </a:p>
          <a:p>
            <a:endParaRPr lang="en-US" sz="2400" dirty="0"/>
          </a:p>
        </p:txBody>
      </p:sp>
    </p:spTree>
    <p:extLst>
      <p:ext uri="{BB962C8B-B14F-4D97-AF65-F5344CB8AC3E}">
        <p14:creationId xmlns:p14="http://schemas.microsoft.com/office/powerpoint/2010/main" val="36758928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FAC1B-B278-D044-A935-AC4A2A227514}"/>
              </a:ext>
            </a:extLst>
          </p:cNvPr>
          <p:cNvSpPr>
            <a:spLocks noGrp="1"/>
          </p:cNvSpPr>
          <p:nvPr>
            <p:ph type="title"/>
          </p:nvPr>
        </p:nvSpPr>
        <p:spPr>
          <a:xfrm>
            <a:off x="720000" y="619200"/>
            <a:ext cx="10728322" cy="744651"/>
          </a:xfrm>
        </p:spPr>
        <p:txBody>
          <a:bodyPr>
            <a:normAutofit fontScale="90000"/>
          </a:bodyPr>
          <a:lstStyle/>
          <a:p>
            <a:pPr algn="ctr"/>
            <a:r>
              <a:rPr lang="en-CA" dirty="0"/>
              <a:t>The Plot to Assassinate the Prophet </a:t>
            </a:r>
            <a:br>
              <a:rPr lang="en-CA" dirty="0"/>
            </a:br>
            <a:endParaRPr lang="en-US" dirty="0"/>
          </a:p>
        </p:txBody>
      </p:sp>
      <p:sp>
        <p:nvSpPr>
          <p:cNvPr id="3" name="Content Placeholder 2">
            <a:extLst>
              <a:ext uri="{FF2B5EF4-FFF2-40B4-BE49-F238E27FC236}">
                <a16:creationId xmlns:a16="http://schemas.microsoft.com/office/drawing/2014/main" id="{9903312A-472D-7544-BBA2-687E77E061EC}"/>
              </a:ext>
            </a:extLst>
          </p:cNvPr>
          <p:cNvSpPr>
            <a:spLocks noGrp="1"/>
          </p:cNvSpPr>
          <p:nvPr>
            <p:ph idx="1"/>
          </p:nvPr>
        </p:nvSpPr>
        <p:spPr>
          <a:xfrm>
            <a:off x="720000" y="1363852"/>
            <a:ext cx="10728325" cy="4405124"/>
          </a:xfrm>
        </p:spPr>
        <p:txBody>
          <a:bodyPr>
            <a:normAutofit/>
          </a:bodyPr>
          <a:lstStyle/>
          <a:p>
            <a:r>
              <a:rPr lang="en-CA" sz="2400" dirty="0"/>
              <a:t>Imam lies in his place as the assassins make their move at midnight. Before they can kill him, he alerts them of his identity. They capture him and imprison him for a while and then let him go. </a:t>
            </a:r>
          </a:p>
          <a:p>
            <a:pPr marL="0" indent="0" algn="ctr">
              <a:buNone/>
            </a:pPr>
            <a:r>
              <a:rPr lang="ar-AE" sz="2400" dirty="0"/>
              <a:t>وَمِنَ ٱلنَّاسِ مَن يَشْرِى نَفْسَهُ ٱبْتِغَآءَ مَرْضَاتِ ٱللَّهِ وَٱللَّهُ رَءُوفٌۢ بِٱلْعِبَادِ</a:t>
            </a:r>
            <a:endParaRPr lang="en-CA" sz="2400" dirty="0"/>
          </a:p>
          <a:p>
            <a:pPr marL="0" indent="0" algn="ctr">
              <a:buNone/>
            </a:pPr>
            <a:r>
              <a:rPr lang="en-CA" sz="2400" dirty="0"/>
              <a:t>“And of the people is he who sells himself, seeking the pleasure of God. And God is kind to [His] servants.” Quran 2:207</a:t>
            </a:r>
            <a:endParaRPr lang="en-US" sz="2400" dirty="0"/>
          </a:p>
        </p:txBody>
      </p:sp>
    </p:spTree>
    <p:extLst>
      <p:ext uri="{BB962C8B-B14F-4D97-AF65-F5344CB8AC3E}">
        <p14:creationId xmlns:p14="http://schemas.microsoft.com/office/powerpoint/2010/main" val="2024087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AF55B-39AD-3140-8CF5-70DE675BCD49}"/>
              </a:ext>
            </a:extLst>
          </p:cNvPr>
          <p:cNvSpPr>
            <a:spLocks noGrp="1"/>
          </p:cNvSpPr>
          <p:nvPr>
            <p:ph type="title"/>
          </p:nvPr>
        </p:nvSpPr>
        <p:spPr>
          <a:xfrm>
            <a:off x="720000" y="619200"/>
            <a:ext cx="10728322" cy="713654"/>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B59730F1-DC7F-F847-AE7E-188685FA962C}"/>
              </a:ext>
            </a:extLst>
          </p:cNvPr>
          <p:cNvSpPr>
            <a:spLocks noGrp="1"/>
          </p:cNvSpPr>
          <p:nvPr>
            <p:ph idx="1"/>
          </p:nvPr>
        </p:nvSpPr>
        <p:spPr>
          <a:xfrm>
            <a:off x="720000" y="1208868"/>
            <a:ext cx="10728325" cy="4560107"/>
          </a:xfrm>
        </p:spPr>
        <p:txBody>
          <a:bodyPr/>
          <a:lstStyle/>
          <a:p>
            <a:r>
              <a:rPr lang="en-US" dirty="0"/>
              <a:t>1. If you live in a place where you are not permitted to practice your religion freely, you should relocate. One of the major sins in Islam is </a:t>
            </a:r>
            <a:r>
              <a:rPr lang="ar-AE" dirty="0"/>
              <a:t>التعرب بعد الهجرة</a:t>
            </a:r>
            <a:endParaRPr lang="en-US" dirty="0"/>
          </a:p>
          <a:p>
            <a:r>
              <a:rPr lang="en-US" dirty="0"/>
              <a:t>2. The Jews were actively awaiting the appearance of the final messenger of God and relocated to live in the place where he would emigrate. Despite all of this, they rejected him because he did meet their expectations of what the final messenger of God would look like.</a:t>
            </a:r>
          </a:p>
          <a:p>
            <a:r>
              <a:rPr lang="en-US" dirty="0"/>
              <a:t>3. The pact of brotherhood reminds us of the importance of seeing each other as equals before God. The only basis for superiority is piety.</a:t>
            </a:r>
          </a:p>
          <a:p>
            <a:endParaRPr lang="en-US" dirty="0"/>
          </a:p>
        </p:txBody>
      </p:sp>
    </p:spTree>
    <p:extLst>
      <p:ext uri="{BB962C8B-B14F-4D97-AF65-F5344CB8AC3E}">
        <p14:creationId xmlns:p14="http://schemas.microsoft.com/office/powerpoint/2010/main" val="308663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6450F-9CF0-E146-95A8-7457BB22C600}"/>
              </a:ext>
            </a:extLst>
          </p:cNvPr>
          <p:cNvSpPr>
            <a:spLocks noGrp="1"/>
          </p:cNvSpPr>
          <p:nvPr>
            <p:ph type="title"/>
          </p:nvPr>
        </p:nvSpPr>
        <p:spPr>
          <a:xfrm>
            <a:off x="720000" y="619200"/>
            <a:ext cx="10728322" cy="760149"/>
          </a:xfrm>
        </p:spPr>
        <p:txBody>
          <a:bodyPr/>
          <a:lstStyle/>
          <a:p>
            <a:pPr algn="ctr"/>
            <a:r>
              <a:rPr lang="en-US" dirty="0"/>
              <a:t>Why Medina</a:t>
            </a:r>
          </a:p>
        </p:txBody>
      </p:sp>
      <p:sp>
        <p:nvSpPr>
          <p:cNvPr id="3" name="Content Placeholder 2">
            <a:extLst>
              <a:ext uri="{FF2B5EF4-FFF2-40B4-BE49-F238E27FC236}">
                <a16:creationId xmlns:a16="http://schemas.microsoft.com/office/drawing/2014/main" id="{83582A63-DFA4-B845-8E92-E0E644A5DB0B}"/>
              </a:ext>
            </a:extLst>
          </p:cNvPr>
          <p:cNvSpPr>
            <a:spLocks noGrp="1"/>
          </p:cNvSpPr>
          <p:nvPr>
            <p:ph idx="1"/>
          </p:nvPr>
        </p:nvSpPr>
        <p:spPr>
          <a:xfrm>
            <a:off x="720000" y="1379350"/>
            <a:ext cx="10728325" cy="4389626"/>
          </a:xfrm>
        </p:spPr>
        <p:txBody>
          <a:bodyPr>
            <a:normAutofit/>
          </a:bodyPr>
          <a:lstStyle/>
          <a:p>
            <a:r>
              <a:rPr lang="en-US" sz="2400" dirty="0"/>
              <a:t>Its geographic proximity allow the Prophet and his followers to keep a close eye on the activities of Quraysh.</a:t>
            </a:r>
          </a:p>
          <a:p>
            <a:r>
              <a:rPr lang="en-US" sz="2400" dirty="0"/>
              <a:t>Medina gave leverage to Muslims against Quraysh. The Syrian trading routes pass by Medina. </a:t>
            </a:r>
          </a:p>
          <a:p>
            <a:r>
              <a:rPr lang="en-US" sz="2400" dirty="0"/>
              <a:t>Many of the residents of Medina had embraced Islam.</a:t>
            </a:r>
          </a:p>
          <a:p>
            <a:r>
              <a:rPr lang="en-US" sz="2400" dirty="0"/>
              <a:t>Medina offered religious freedom. </a:t>
            </a:r>
          </a:p>
        </p:txBody>
      </p:sp>
    </p:spTree>
    <p:extLst>
      <p:ext uri="{BB962C8B-B14F-4D97-AF65-F5344CB8AC3E}">
        <p14:creationId xmlns:p14="http://schemas.microsoft.com/office/powerpoint/2010/main" val="98266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A9149-BFEB-3149-8B7D-6995F0180129}"/>
              </a:ext>
            </a:extLst>
          </p:cNvPr>
          <p:cNvSpPr>
            <a:spLocks noGrp="1"/>
          </p:cNvSpPr>
          <p:nvPr>
            <p:ph type="title"/>
          </p:nvPr>
        </p:nvSpPr>
        <p:spPr>
          <a:xfrm>
            <a:off x="720000" y="619200"/>
            <a:ext cx="10728322" cy="653546"/>
          </a:xfrm>
        </p:spPr>
        <p:txBody>
          <a:bodyPr/>
          <a:lstStyle/>
          <a:p>
            <a:pPr algn="ctr"/>
            <a:r>
              <a:rPr lang="en-US" dirty="0"/>
              <a:t>Background on Medina</a:t>
            </a:r>
          </a:p>
        </p:txBody>
      </p:sp>
      <p:sp>
        <p:nvSpPr>
          <p:cNvPr id="3" name="Content Placeholder 2">
            <a:extLst>
              <a:ext uri="{FF2B5EF4-FFF2-40B4-BE49-F238E27FC236}">
                <a16:creationId xmlns:a16="http://schemas.microsoft.com/office/drawing/2014/main" id="{58715926-6754-AB43-AB92-2483BC3F5AE7}"/>
              </a:ext>
            </a:extLst>
          </p:cNvPr>
          <p:cNvSpPr>
            <a:spLocks noGrp="1"/>
          </p:cNvSpPr>
          <p:nvPr>
            <p:ph idx="1"/>
          </p:nvPr>
        </p:nvSpPr>
        <p:spPr>
          <a:xfrm>
            <a:off x="720000" y="1272746"/>
            <a:ext cx="10728325" cy="4496229"/>
          </a:xfrm>
        </p:spPr>
        <p:txBody>
          <a:bodyPr>
            <a:normAutofit lnSpcReduction="10000"/>
          </a:bodyPr>
          <a:lstStyle/>
          <a:p>
            <a:r>
              <a:rPr lang="en-US" sz="2400" b="1" dirty="0"/>
              <a:t>Geography of Medina:</a:t>
            </a:r>
          </a:p>
          <a:p>
            <a:r>
              <a:rPr lang="en-CA" sz="2400" dirty="0"/>
              <a:t>It is surrounded to the south, east, and west by large tracts of volcanic rock known as </a:t>
            </a:r>
            <a:r>
              <a:rPr lang="en-CA" sz="2400" i="1" dirty="0" err="1"/>
              <a:t>ḥarrah</a:t>
            </a:r>
            <a:r>
              <a:rPr lang="en-CA" sz="2400" i="1" dirty="0"/>
              <a:t>.</a:t>
            </a:r>
          </a:p>
          <a:p>
            <a:r>
              <a:rPr lang="en-CA" sz="2400" dirty="0"/>
              <a:t>The only open road into Medina was from the north, between Mount </a:t>
            </a:r>
            <a:r>
              <a:rPr lang="en-CA" sz="2400" dirty="0" err="1"/>
              <a:t>Uḥud</a:t>
            </a:r>
            <a:r>
              <a:rPr lang="en-CA" sz="2400" dirty="0"/>
              <a:t> and the western </a:t>
            </a:r>
            <a:r>
              <a:rPr lang="en-CA" sz="2400" i="1" dirty="0" err="1"/>
              <a:t>ḥarrah</a:t>
            </a:r>
            <a:r>
              <a:rPr lang="en-CA" sz="2400" dirty="0"/>
              <a:t>. From other directions the city was guarded against attack. </a:t>
            </a:r>
          </a:p>
          <a:p>
            <a:r>
              <a:rPr lang="en-CA" sz="2400" dirty="0"/>
              <a:t>The three Jewish tribes (</a:t>
            </a:r>
            <a:r>
              <a:rPr lang="en-CA" sz="2400" dirty="0" err="1"/>
              <a:t>Naḍīr</a:t>
            </a:r>
            <a:r>
              <a:rPr lang="en-CA" sz="2400" dirty="0"/>
              <a:t>, </a:t>
            </a:r>
            <a:r>
              <a:rPr lang="en-CA" sz="2400" dirty="0" err="1"/>
              <a:t>Qurayẓah</a:t>
            </a:r>
            <a:r>
              <a:rPr lang="en-CA" sz="2400" dirty="0"/>
              <a:t>, and </a:t>
            </a:r>
            <a:r>
              <a:rPr lang="en-CA" sz="2400" dirty="0" err="1"/>
              <a:t>Qaynuqāʿ</a:t>
            </a:r>
            <a:r>
              <a:rPr lang="en-CA" sz="2400" dirty="0"/>
              <a:t>) lived along the eastern </a:t>
            </a:r>
            <a:r>
              <a:rPr lang="en-CA" sz="2400" i="1" dirty="0" err="1"/>
              <a:t>ḥarrah</a:t>
            </a:r>
            <a:r>
              <a:rPr lang="en-CA" sz="2400" i="1" dirty="0"/>
              <a:t> </a:t>
            </a:r>
            <a:r>
              <a:rPr lang="en-CA" sz="2400" dirty="0"/>
              <a:t>within fortifications. </a:t>
            </a:r>
          </a:p>
          <a:p>
            <a:br>
              <a:rPr lang="en-CA" i="1" dirty="0"/>
            </a:br>
            <a:endParaRPr lang="en-CA" dirty="0"/>
          </a:p>
          <a:p>
            <a:endParaRPr lang="en-CA" dirty="0"/>
          </a:p>
          <a:p>
            <a:endParaRPr lang="en-US" b="1" dirty="0"/>
          </a:p>
          <a:p>
            <a:endParaRPr lang="en-US" dirty="0"/>
          </a:p>
        </p:txBody>
      </p:sp>
    </p:spTree>
    <p:extLst>
      <p:ext uri="{BB962C8B-B14F-4D97-AF65-F5344CB8AC3E}">
        <p14:creationId xmlns:p14="http://schemas.microsoft.com/office/powerpoint/2010/main" val="1703574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DDECC-40DA-BF49-8C79-1A630AA4DFC6}"/>
              </a:ext>
            </a:extLst>
          </p:cNvPr>
          <p:cNvSpPr>
            <a:spLocks noGrp="1"/>
          </p:cNvSpPr>
          <p:nvPr>
            <p:ph type="title"/>
          </p:nvPr>
        </p:nvSpPr>
        <p:spPr>
          <a:xfrm>
            <a:off x="720000" y="619200"/>
            <a:ext cx="10728322" cy="641189"/>
          </a:xfrm>
        </p:spPr>
        <p:txBody>
          <a:bodyPr/>
          <a:lstStyle/>
          <a:p>
            <a:pPr algn="ctr"/>
            <a:r>
              <a:rPr lang="en-US" dirty="0"/>
              <a:t>Background on Medina</a:t>
            </a:r>
          </a:p>
        </p:txBody>
      </p:sp>
      <p:sp>
        <p:nvSpPr>
          <p:cNvPr id="3" name="Content Placeholder 2">
            <a:extLst>
              <a:ext uri="{FF2B5EF4-FFF2-40B4-BE49-F238E27FC236}">
                <a16:creationId xmlns:a16="http://schemas.microsoft.com/office/drawing/2014/main" id="{69391D94-A72F-C841-8FB3-38004A6CF067}"/>
              </a:ext>
            </a:extLst>
          </p:cNvPr>
          <p:cNvSpPr>
            <a:spLocks noGrp="1"/>
          </p:cNvSpPr>
          <p:nvPr>
            <p:ph idx="1"/>
          </p:nvPr>
        </p:nvSpPr>
        <p:spPr>
          <a:xfrm>
            <a:off x="720000" y="1260390"/>
            <a:ext cx="10728325" cy="4508586"/>
          </a:xfrm>
        </p:spPr>
        <p:txBody>
          <a:bodyPr/>
          <a:lstStyle/>
          <a:p>
            <a:r>
              <a:rPr lang="en-CA" sz="2400" dirty="0"/>
              <a:t>The Aws also lived with them and had an alliance with the </a:t>
            </a:r>
            <a:r>
              <a:rPr lang="en-CA" sz="2400" dirty="0" err="1"/>
              <a:t>Qurayẓah</a:t>
            </a:r>
            <a:r>
              <a:rPr lang="en-CA" sz="2400" dirty="0"/>
              <a:t>. Yathrib originally referred to this area, but later came to refer to the entire area within the </a:t>
            </a:r>
            <a:r>
              <a:rPr lang="en-CA" sz="2400" i="1" dirty="0" err="1"/>
              <a:t>ḥarrāt</a:t>
            </a:r>
            <a:r>
              <a:rPr lang="en-CA" sz="2400" i="1" dirty="0"/>
              <a:t> </a:t>
            </a:r>
          </a:p>
          <a:p>
            <a:r>
              <a:rPr lang="en-CA" sz="2400" dirty="0"/>
              <a:t>The </a:t>
            </a:r>
            <a:r>
              <a:rPr lang="en-CA" sz="2400" dirty="0" err="1"/>
              <a:t>Khazraj</a:t>
            </a:r>
            <a:r>
              <a:rPr lang="en-CA" sz="2400" dirty="0"/>
              <a:t> occupied the central and western portions of this </a:t>
            </a:r>
            <a:r>
              <a:rPr lang="en-CA" sz="2400" dirty="0" err="1"/>
              <a:t>area.The</a:t>
            </a:r>
            <a:r>
              <a:rPr lang="en-CA" sz="2400" dirty="0"/>
              <a:t> </a:t>
            </a:r>
            <a:r>
              <a:rPr lang="en-CA" sz="2400" dirty="0" err="1"/>
              <a:t>Khazraj</a:t>
            </a:r>
            <a:r>
              <a:rPr lang="en-CA" sz="2400" dirty="0"/>
              <a:t> were 3 times more numerous than the Aws. </a:t>
            </a:r>
          </a:p>
          <a:p>
            <a:r>
              <a:rPr lang="en-CA" sz="2400" dirty="0"/>
              <a:t>The best farm land was in the northwest portion of this area between the western </a:t>
            </a:r>
            <a:r>
              <a:rPr lang="en-CA" sz="2400" i="1" dirty="0" err="1"/>
              <a:t>ḥarrah</a:t>
            </a:r>
            <a:r>
              <a:rPr lang="en-CA" sz="2400" i="1" dirty="0"/>
              <a:t> </a:t>
            </a:r>
            <a:r>
              <a:rPr lang="en-CA" sz="2400" dirty="0"/>
              <a:t>and Mount </a:t>
            </a:r>
            <a:r>
              <a:rPr lang="en-CA" sz="2400" dirty="0" err="1"/>
              <a:t>Uḥud</a:t>
            </a:r>
            <a:r>
              <a:rPr lang="en-CA" sz="2400" dirty="0"/>
              <a:t> and in the southeast at </a:t>
            </a:r>
            <a:r>
              <a:rPr lang="en-CA" sz="2400" dirty="0" err="1"/>
              <a:t>Quba</a:t>
            </a:r>
            <a:r>
              <a:rPr lang="en-CA" sz="2400" dirty="0"/>
              <a:t>̄ </a:t>
            </a:r>
          </a:p>
          <a:p>
            <a:endParaRPr lang="en-CA" dirty="0"/>
          </a:p>
          <a:p>
            <a:endParaRPr lang="en-CA" dirty="0"/>
          </a:p>
          <a:p>
            <a:endParaRPr lang="en-US" dirty="0"/>
          </a:p>
        </p:txBody>
      </p:sp>
    </p:spTree>
    <p:extLst>
      <p:ext uri="{BB962C8B-B14F-4D97-AF65-F5344CB8AC3E}">
        <p14:creationId xmlns:p14="http://schemas.microsoft.com/office/powerpoint/2010/main" val="297130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34F22-1765-CF44-BD3D-5F1FCB69FF12}"/>
              </a:ext>
            </a:extLst>
          </p:cNvPr>
          <p:cNvSpPr>
            <a:spLocks noGrp="1"/>
          </p:cNvSpPr>
          <p:nvPr>
            <p:ph type="title"/>
          </p:nvPr>
        </p:nvSpPr>
        <p:spPr>
          <a:xfrm>
            <a:off x="720000" y="619200"/>
            <a:ext cx="10728322" cy="738113"/>
          </a:xfrm>
        </p:spPr>
        <p:txBody>
          <a:bodyPr/>
          <a:lstStyle/>
          <a:p>
            <a:pPr algn="ctr"/>
            <a:r>
              <a:rPr lang="en-US" dirty="0"/>
              <a:t>Background on Medina</a:t>
            </a:r>
          </a:p>
        </p:txBody>
      </p:sp>
      <p:sp>
        <p:nvSpPr>
          <p:cNvPr id="3" name="Content Placeholder 2">
            <a:extLst>
              <a:ext uri="{FF2B5EF4-FFF2-40B4-BE49-F238E27FC236}">
                <a16:creationId xmlns:a16="http://schemas.microsoft.com/office/drawing/2014/main" id="{656BB263-DEB6-9345-844D-BFE9608AEAC1}"/>
              </a:ext>
            </a:extLst>
          </p:cNvPr>
          <p:cNvSpPr>
            <a:spLocks noGrp="1"/>
          </p:cNvSpPr>
          <p:nvPr>
            <p:ph idx="1"/>
          </p:nvPr>
        </p:nvSpPr>
        <p:spPr>
          <a:xfrm>
            <a:off x="720000" y="1357314"/>
            <a:ext cx="10728325" cy="4411662"/>
          </a:xfrm>
        </p:spPr>
        <p:txBody>
          <a:bodyPr/>
          <a:lstStyle/>
          <a:p>
            <a:r>
              <a:rPr lang="en-US" sz="2400" b="1" dirty="0"/>
              <a:t>Religion in Medina</a:t>
            </a:r>
          </a:p>
          <a:p>
            <a:r>
              <a:rPr lang="en-CA" sz="2400" dirty="0"/>
              <a:t>The Aws and </a:t>
            </a:r>
            <a:r>
              <a:rPr lang="en-CA" sz="2400" dirty="0" err="1"/>
              <a:t>Khazraj</a:t>
            </a:r>
            <a:r>
              <a:rPr lang="en-CA" sz="2400" dirty="0"/>
              <a:t> were almost exclusively pagan and followed the same religion as the Quraysh in Mecca. </a:t>
            </a:r>
            <a:r>
              <a:rPr lang="en-CA" sz="2400" dirty="0" err="1"/>
              <a:t>Manāt</a:t>
            </a:r>
            <a:r>
              <a:rPr lang="en-CA" sz="2400" dirty="0"/>
              <a:t> was especially dear to them.</a:t>
            </a:r>
          </a:p>
          <a:p>
            <a:r>
              <a:rPr lang="en-CA" sz="2400" dirty="0"/>
              <a:t>Why did the Jews not influence them:</a:t>
            </a:r>
          </a:p>
          <a:p>
            <a:pPr lvl="1"/>
            <a:r>
              <a:rPr lang="en-CA" dirty="0"/>
              <a:t>they were not interested in proselytizing</a:t>
            </a:r>
          </a:p>
          <a:p>
            <a:pPr lvl="1"/>
            <a:r>
              <a:rPr lang="en-CA" dirty="0"/>
              <a:t>Judaism was seen as a foreign religion whereas paganism was seen as indigenous </a:t>
            </a:r>
          </a:p>
          <a:p>
            <a:pPr marL="457200" lvl="1" indent="0">
              <a:buNone/>
            </a:pPr>
            <a:br>
              <a:rPr lang="en-CA" dirty="0"/>
            </a:br>
            <a:endParaRPr lang="en-CA" sz="2400" dirty="0"/>
          </a:p>
          <a:p>
            <a:pPr lvl="1"/>
            <a:endParaRPr lang="en-CA" sz="2400" dirty="0"/>
          </a:p>
          <a:p>
            <a:endParaRPr lang="en-CA" dirty="0"/>
          </a:p>
          <a:p>
            <a:endParaRPr lang="en-US" dirty="0"/>
          </a:p>
        </p:txBody>
      </p:sp>
    </p:spTree>
    <p:extLst>
      <p:ext uri="{BB962C8B-B14F-4D97-AF65-F5344CB8AC3E}">
        <p14:creationId xmlns:p14="http://schemas.microsoft.com/office/powerpoint/2010/main" val="3683375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EE58D-4F34-E141-A464-3802ABF6EACE}"/>
              </a:ext>
            </a:extLst>
          </p:cNvPr>
          <p:cNvSpPr>
            <a:spLocks noGrp="1"/>
          </p:cNvSpPr>
          <p:nvPr>
            <p:ph type="title"/>
          </p:nvPr>
        </p:nvSpPr>
        <p:spPr>
          <a:xfrm>
            <a:off x="720000" y="619200"/>
            <a:ext cx="10728322" cy="709538"/>
          </a:xfrm>
        </p:spPr>
        <p:txBody>
          <a:bodyPr/>
          <a:lstStyle/>
          <a:p>
            <a:pPr algn="ctr"/>
            <a:r>
              <a:rPr lang="en-US" dirty="0"/>
              <a:t>Background on Medina</a:t>
            </a:r>
          </a:p>
        </p:txBody>
      </p:sp>
      <p:sp>
        <p:nvSpPr>
          <p:cNvPr id="3" name="Content Placeholder 2">
            <a:extLst>
              <a:ext uri="{FF2B5EF4-FFF2-40B4-BE49-F238E27FC236}">
                <a16:creationId xmlns:a16="http://schemas.microsoft.com/office/drawing/2014/main" id="{6B35DFA4-B059-3344-8156-EB8788C38408}"/>
              </a:ext>
            </a:extLst>
          </p:cNvPr>
          <p:cNvSpPr>
            <a:spLocks noGrp="1"/>
          </p:cNvSpPr>
          <p:nvPr>
            <p:ph idx="1"/>
          </p:nvPr>
        </p:nvSpPr>
        <p:spPr>
          <a:xfrm>
            <a:off x="720000" y="1328738"/>
            <a:ext cx="10728325" cy="4440237"/>
          </a:xfrm>
        </p:spPr>
        <p:txBody>
          <a:bodyPr/>
          <a:lstStyle/>
          <a:p>
            <a:r>
              <a:rPr lang="en-US" sz="2400" b="1" dirty="0"/>
              <a:t>The Economy of Medina:</a:t>
            </a:r>
          </a:p>
          <a:p>
            <a:r>
              <a:rPr lang="en-CA" sz="2400" dirty="0"/>
              <a:t>Medina did not take part in the annual trade expeditions </a:t>
            </a:r>
          </a:p>
          <a:p>
            <a:r>
              <a:rPr lang="en-CA" sz="2400" dirty="0"/>
              <a:t>Medina’s economy was primarily agriculture, especially dates </a:t>
            </a:r>
          </a:p>
          <a:p>
            <a:r>
              <a:rPr lang="en-CA" sz="2400" dirty="0"/>
              <a:t>There was an abundance of water and fertile land which gave Medina a greater potential for development than Mecca, but it was largely untapped </a:t>
            </a:r>
          </a:p>
          <a:p>
            <a:endParaRPr lang="en-CA" sz="2400" dirty="0"/>
          </a:p>
          <a:p>
            <a:endParaRPr lang="en-US" sz="2400" dirty="0"/>
          </a:p>
          <a:p>
            <a:endParaRPr lang="en-US" dirty="0"/>
          </a:p>
        </p:txBody>
      </p:sp>
    </p:spTree>
    <p:extLst>
      <p:ext uri="{BB962C8B-B14F-4D97-AF65-F5344CB8AC3E}">
        <p14:creationId xmlns:p14="http://schemas.microsoft.com/office/powerpoint/2010/main" val="1952329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2A86D-9236-9147-A717-64EFA3AF0D5E}"/>
              </a:ext>
            </a:extLst>
          </p:cNvPr>
          <p:cNvSpPr>
            <a:spLocks noGrp="1"/>
          </p:cNvSpPr>
          <p:nvPr>
            <p:ph type="title"/>
          </p:nvPr>
        </p:nvSpPr>
        <p:spPr>
          <a:xfrm>
            <a:off x="720000" y="619200"/>
            <a:ext cx="10728322" cy="680963"/>
          </a:xfrm>
        </p:spPr>
        <p:txBody>
          <a:bodyPr/>
          <a:lstStyle/>
          <a:p>
            <a:pPr algn="ctr"/>
            <a:r>
              <a:rPr lang="en-US" dirty="0"/>
              <a:t>Background on Medina</a:t>
            </a:r>
          </a:p>
        </p:txBody>
      </p:sp>
      <p:sp>
        <p:nvSpPr>
          <p:cNvPr id="3" name="Content Placeholder 2">
            <a:extLst>
              <a:ext uri="{FF2B5EF4-FFF2-40B4-BE49-F238E27FC236}">
                <a16:creationId xmlns:a16="http://schemas.microsoft.com/office/drawing/2014/main" id="{CF34E289-E571-4643-B6B1-14EC4E34165D}"/>
              </a:ext>
            </a:extLst>
          </p:cNvPr>
          <p:cNvSpPr>
            <a:spLocks noGrp="1"/>
          </p:cNvSpPr>
          <p:nvPr>
            <p:ph idx="1"/>
          </p:nvPr>
        </p:nvSpPr>
        <p:spPr>
          <a:xfrm>
            <a:off x="720000" y="1300164"/>
            <a:ext cx="10728325" cy="4468812"/>
          </a:xfrm>
        </p:spPr>
        <p:txBody>
          <a:bodyPr/>
          <a:lstStyle/>
          <a:p>
            <a:r>
              <a:rPr lang="en-US" sz="2400" dirty="0"/>
              <a:t>Why was Medina untapped?</a:t>
            </a:r>
          </a:p>
          <a:p>
            <a:pPr lvl="1"/>
            <a:r>
              <a:rPr lang="en-CA" sz="2400" dirty="0"/>
              <a:t>partly because accessing underground water required digging wells which was hard in the volcanic rock </a:t>
            </a:r>
          </a:p>
          <a:p>
            <a:pPr lvl="1"/>
            <a:r>
              <a:rPr lang="en-CA" sz="2400" dirty="0"/>
              <a:t>the Jews had grabbed the best land. Their wealth led them to hoard, price gouge, and indulge in usury </a:t>
            </a:r>
          </a:p>
          <a:p>
            <a:pPr lvl="1"/>
            <a:endParaRPr lang="en-CA" dirty="0"/>
          </a:p>
        </p:txBody>
      </p:sp>
    </p:spTree>
    <p:extLst>
      <p:ext uri="{BB962C8B-B14F-4D97-AF65-F5344CB8AC3E}">
        <p14:creationId xmlns:p14="http://schemas.microsoft.com/office/powerpoint/2010/main" val="2428013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7BFEA-15AE-FE4C-AC41-C7DA13E2C702}"/>
              </a:ext>
            </a:extLst>
          </p:cNvPr>
          <p:cNvSpPr>
            <a:spLocks noGrp="1"/>
          </p:cNvSpPr>
          <p:nvPr>
            <p:ph type="title"/>
          </p:nvPr>
        </p:nvSpPr>
        <p:spPr>
          <a:xfrm>
            <a:off x="720000" y="619200"/>
            <a:ext cx="10728322" cy="823838"/>
          </a:xfrm>
        </p:spPr>
        <p:txBody>
          <a:bodyPr/>
          <a:lstStyle/>
          <a:p>
            <a:pPr algn="ctr"/>
            <a:r>
              <a:rPr lang="en-US" dirty="0"/>
              <a:t>Gradual Emigration</a:t>
            </a:r>
          </a:p>
        </p:txBody>
      </p:sp>
      <p:sp>
        <p:nvSpPr>
          <p:cNvPr id="3" name="Content Placeholder 2">
            <a:extLst>
              <a:ext uri="{FF2B5EF4-FFF2-40B4-BE49-F238E27FC236}">
                <a16:creationId xmlns:a16="http://schemas.microsoft.com/office/drawing/2014/main" id="{A0278E33-9352-0943-B919-7A03DE0752DD}"/>
              </a:ext>
            </a:extLst>
          </p:cNvPr>
          <p:cNvSpPr>
            <a:spLocks noGrp="1"/>
          </p:cNvSpPr>
          <p:nvPr>
            <p:ph idx="1"/>
          </p:nvPr>
        </p:nvSpPr>
        <p:spPr>
          <a:xfrm>
            <a:off x="720000" y="1300164"/>
            <a:ext cx="10728325" cy="4468812"/>
          </a:xfrm>
        </p:spPr>
        <p:txBody>
          <a:bodyPr/>
          <a:lstStyle/>
          <a:p>
            <a:r>
              <a:rPr lang="en-CA" sz="2400" dirty="0"/>
              <a:t>Abu </a:t>
            </a:r>
            <a:r>
              <a:rPr lang="en-CA" sz="2400" dirty="0" err="1"/>
              <a:t>Salamah</a:t>
            </a:r>
            <a:r>
              <a:rPr lang="en-CA" sz="2400" dirty="0"/>
              <a:t> and Umm </a:t>
            </a:r>
            <a:r>
              <a:rPr lang="en-CA" sz="2400" dirty="0" err="1"/>
              <a:t>Salamah</a:t>
            </a:r>
            <a:r>
              <a:rPr lang="en-CA" sz="2400" dirty="0"/>
              <a:t> (both from </a:t>
            </a:r>
            <a:r>
              <a:rPr lang="en-CA" sz="2400" dirty="0" err="1"/>
              <a:t>Makhzūm</a:t>
            </a:r>
            <a:r>
              <a:rPr lang="en-CA" sz="2400" dirty="0"/>
              <a:t>) had returned from Abyssinia, and faced persecution from their clan. </a:t>
            </a:r>
          </a:p>
          <a:p>
            <a:r>
              <a:rPr lang="en-CA" sz="2400" dirty="0"/>
              <a:t>After the first </a:t>
            </a:r>
            <a:r>
              <a:rPr lang="en-CA" sz="2400" dirty="0" err="1"/>
              <a:t>aqabah</a:t>
            </a:r>
            <a:r>
              <a:rPr lang="en-CA" sz="2400" dirty="0"/>
              <a:t> pledge, they decide to emigrate to Medina, but Umm </a:t>
            </a:r>
            <a:r>
              <a:rPr lang="en-CA" sz="2400" dirty="0" err="1"/>
              <a:t>Salamah’s</a:t>
            </a:r>
            <a:r>
              <a:rPr lang="en-CA" sz="2400" dirty="0"/>
              <a:t> family bar her from leaving, and then Abu </a:t>
            </a:r>
            <a:r>
              <a:rPr lang="en-CA" sz="2400" dirty="0" err="1"/>
              <a:t>Salamah’s</a:t>
            </a:r>
            <a:r>
              <a:rPr lang="en-CA" sz="2400" dirty="0"/>
              <a:t> family takes their son </a:t>
            </a:r>
            <a:r>
              <a:rPr lang="en-CA" sz="2400" dirty="0" err="1"/>
              <a:t>Salamah</a:t>
            </a:r>
            <a:r>
              <a:rPr lang="en-CA" sz="2400" dirty="0"/>
              <a:t> from her. </a:t>
            </a:r>
          </a:p>
          <a:p>
            <a:r>
              <a:rPr lang="en-CA" sz="2400" dirty="0"/>
              <a:t>Abu </a:t>
            </a:r>
            <a:r>
              <a:rPr lang="en-CA" sz="2400" dirty="0" err="1"/>
              <a:t>Salamah</a:t>
            </a:r>
            <a:r>
              <a:rPr lang="en-CA" sz="2400" dirty="0"/>
              <a:t> leaves, while Umm </a:t>
            </a:r>
            <a:r>
              <a:rPr lang="en-CA" sz="2400" dirty="0" err="1"/>
              <a:t>Salamah</a:t>
            </a:r>
            <a:r>
              <a:rPr lang="en-CA" sz="2400" dirty="0"/>
              <a:t> remains in house arrest for a year until she is finally allowed to take her son back and join her husband </a:t>
            </a:r>
          </a:p>
          <a:p>
            <a:endParaRPr lang="en-CA" sz="2400" dirty="0"/>
          </a:p>
          <a:p>
            <a:endParaRPr lang="en-CA" dirty="0"/>
          </a:p>
          <a:p>
            <a:endParaRPr lang="en-US" dirty="0"/>
          </a:p>
        </p:txBody>
      </p:sp>
    </p:spTree>
    <p:extLst>
      <p:ext uri="{BB962C8B-B14F-4D97-AF65-F5344CB8AC3E}">
        <p14:creationId xmlns:p14="http://schemas.microsoft.com/office/powerpoint/2010/main" val="417470479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2430</TotalTime>
  <Words>1856</Words>
  <Application>Microsoft Macintosh PowerPoint</Application>
  <PresentationFormat>Widescreen</PresentationFormat>
  <Paragraphs>113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Emigration</vt:lpstr>
      <vt:lpstr>Why Medina</vt:lpstr>
      <vt:lpstr>Background on Medina</vt:lpstr>
      <vt:lpstr>Background on Medina</vt:lpstr>
      <vt:lpstr>Background on Medina</vt:lpstr>
      <vt:lpstr>Background on Medina</vt:lpstr>
      <vt:lpstr>Background on Medina</vt:lpstr>
      <vt:lpstr>Gradual Emigration</vt:lpstr>
      <vt:lpstr>Gradual Emigration</vt:lpstr>
      <vt:lpstr>Pact of Brotherhood</vt:lpstr>
      <vt:lpstr>Pact of Brotherhood</vt:lpstr>
      <vt:lpstr>Pact of Brotherhood</vt:lpstr>
      <vt:lpstr>Gradual Emigration</vt:lpstr>
      <vt:lpstr>Gradual Emigration</vt:lpstr>
      <vt:lpstr>Barred from Emigrating</vt:lpstr>
      <vt:lpstr>Barred from Emigrating</vt:lpstr>
      <vt:lpstr>The Plot to Assassinate the Prophet  </vt:lpstr>
      <vt:lpstr>The Plot to Assassinate the Prophet  </vt:lpstr>
      <vt:lpstr>The Plot to Assassinate the Prophet  </vt:lpstr>
      <vt:lpstr>The Plot to Assassinate the Prophet  </vt:lpstr>
      <vt:lpstr>The Plot to Assassinate the Prophet  </vt:lpstr>
      <vt:lpstr>The Plot to Assassinate the Prophet  </vt:lpstr>
      <vt:lpstr>The Plot to Assassinate the Prophet  </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461</cp:revision>
  <dcterms:created xsi:type="dcterms:W3CDTF">2020-11-25T07:02:27Z</dcterms:created>
  <dcterms:modified xsi:type="dcterms:W3CDTF">2021-09-15T21:22:50Z</dcterms:modified>
</cp:coreProperties>
</file>