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4696"/>
  </p:normalViewPr>
  <p:slideViewPr>
    <p:cSldViewPr snapToGrid="0" snapToObjects="1">
      <p:cViewPr varScale="1">
        <p:scale>
          <a:sx n="105" d="100"/>
          <a:sy n="105" d="100"/>
        </p:scale>
        <p:origin x="10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December 9,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December 9,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December 9,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December 9, 2020</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December 9, 2020</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December 9,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December 9, 2020</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December 9, 2020</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December 9, 2020</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December 9,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December 9, 2020</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December 9, 2020</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dirty="0"/>
              <a:t>Sample Footer Text</a:t>
            </a:r>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dirty="0"/>
              <a:t>Lesson 3</a:t>
            </a:r>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CF4EE-B73A-9240-AA27-A22351883B16}"/>
              </a:ext>
            </a:extLst>
          </p:cNvPr>
          <p:cNvSpPr>
            <a:spLocks noGrp="1"/>
          </p:cNvSpPr>
          <p:nvPr>
            <p:ph type="title"/>
          </p:nvPr>
        </p:nvSpPr>
        <p:spPr>
          <a:xfrm>
            <a:off x="720000" y="619200"/>
            <a:ext cx="10728322" cy="648768"/>
          </a:xfrm>
        </p:spPr>
        <p:txBody>
          <a:bodyPr/>
          <a:lstStyle/>
          <a:p>
            <a:pPr algn="ctr"/>
            <a:r>
              <a:rPr lang="en-US" dirty="0"/>
              <a:t>Recovering Zamzam</a:t>
            </a:r>
          </a:p>
        </p:txBody>
      </p:sp>
      <p:sp>
        <p:nvSpPr>
          <p:cNvPr id="3" name="Content Placeholder 2">
            <a:extLst>
              <a:ext uri="{FF2B5EF4-FFF2-40B4-BE49-F238E27FC236}">
                <a16:creationId xmlns:a16="http://schemas.microsoft.com/office/drawing/2014/main" id="{0934221A-F255-F04A-A6C9-3AD1DF818990}"/>
              </a:ext>
            </a:extLst>
          </p:cNvPr>
          <p:cNvSpPr>
            <a:spLocks noGrp="1"/>
          </p:cNvSpPr>
          <p:nvPr>
            <p:ph idx="1"/>
          </p:nvPr>
        </p:nvSpPr>
        <p:spPr>
          <a:xfrm>
            <a:off x="720000" y="1267968"/>
            <a:ext cx="10728325" cy="4501007"/>
          </a:xfrm>
        </p:spPr>
        <p:txBody>
          <a:bodyPr/>
          <a:lstStyle/>
          <a:p>
            <a:r>
              <a:rPr lang="en-CA" dirty="0"/>
              <a:t>Abdul </a:t>
            </a:r>
            <a:r>
              <a:rPr lang="en-CA" dirty="0" err="1"/>
              <a:t>Muṭṭalib</a:t>
            </a:r>
            <a:r>
              <a:rPr lang="en-CA" dirty="0"/>
              <a:t> and his oldest son Harith followed the instructions from the dream and uncovered the well.</a:t>
            </a:r>
          </a:p>
          <a:p>
            <a:r>
              <a:rPr lang="en-CA" dirty="0"/>
              <a:t>They uncovered the treasures that had been buried (seven swords, seven shields, and two gold antelope sculptures)</a:t>
            </a:r>
          </a:p>
          <a:p>
            <a:r>
              <a:rPr lang="en-CA" dirty="0"/>
              <a:t>Abdul </a:t>
            </a:r>
            <a:r>
              <a:rPr lang="en-CA" dirty="0" err="1"/>
              <a:t>Muṭṭalib</a:t>
            </a:r>
            <a:r>
              <a:rPr lang="en-CA" dirty="0"/>
              <a:t> gave a fifth of the treasure as charity and used the metal to fashion doors to the </a:t>
            </a:r>
            <a:r>
              <a:rPr lang="en-CA" dirty="0" err="1"/>
              <a:t>Kaʿbah</a:t>
            </a:r>
            <a:r>
              <a:rPr lang="en-CA" dirty="0"/>
              <a:t> and used the gold to gild the doors.</a:t>
            </a:r>
            <a:br>
              <a:rPr lang="en-CA" dirty="0"/>
            </a:br>
            <a:endParaRPr lang="en-CA" dirty="0"/>
          </a:p>
          <a:p>
            <a:pPr marL="0" indent="0">
              <a:buNone/>
            </a:pPr>
            <a:br>
              <a:rPr lang="en-CA" dirty="0"/>
            </a:br>
            <a:endParaRPr lang="en-CA" dirty="0"/>
          </a:p>
          <a:p>
            <a:endParaRPr lang="en-US" dirty="0"/>
          </a:p>
        </p:txBody>
      </p:sp>
    </p:spTree>
    <p:extLst>
      <p:ext uri="{BB962C8B-B14F-4D97-AF65-F5344CB8AC3E}">
        <p14:creationId xmlns:p14="http://schemas.microsoft.com/office/powerpoint/2010/main" val="40053423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5F8C6-D3C5-B24C-8927-C2A3C9F4CFED}"/>
              </a:ext>
            </a:extLst>
          </p:cNvPr>
          <p:cNvSpPr>
            <a:spLocks noGrp="1"/>
          </p:cNvSpPr>
          <p:nvPr>
            <p:ph type="title"/>
          </p:nvPr>
        </p:nvSpPr>
        <p:spPr>
          <a:xfrm>
            <a:off x="720000" y="619200"/>
            <a:ext cx="10728322" cy="648768"/>
          </a:xfrm>
        </p:spPr>
        <p:txBody>
          <a:bodyPr/>
          <a:lstStyle/>
          <a:p>
            <a:pPr algn="ctr"/>
            <a:r>
              <a:rPr lang="en-US" dirty="0"/>
              <a:t>The Legacy of Abdul </a:t>
            </a:r>
            <a:r>
              <a:rPr lang="en-US" dirty="0" err="1"/>
              <a:t>Muttalib</a:t>
            </a:r>
            <a:endParaRPr lang="en-US" dirty="0"/>
          </a:p>
        </p:txBody>
      </p:sp>
      <p:sp>
        <p:nvSpPr>
          <p:cNvPr id="3" name="Content Placeholder 2">
            <a:extLst>
              <a:ext uri="{FF2B5EF4-FFF2-40B4-BE49-F238E27FC236}">
                <a16:creationId xmlns:a16="http://schemas.microsoft.com/office/drawing/2014/main" id="{39915061-0DE5-9C42-ADFB-8D6E86B7C8BD}"/>
              </a:ext>
            </a:extLst>
          </p:cNvPr>
          <p:cNvSpPr>
            <a:spLocks noGrp="1"/>
          </p:cNvSpPr>
          <p:nvPr>
            <p:ph idx="1"/>
          </p:nvPr>
        </p:nvSpPr>
        <p:spPr>
          <a:xfrm>
            <a:off x="720000" y="1267968"/>
            <a:ext cx="10728325" cy="4501007"/>
          </a:xfrm>
        </p:spPr>
        <p:txBody>
          <a:bodyPr/>
          <a:lstStyle/>
          <a:p>
            <a:pPr marL="0" indent="0" algn="ctr">
              <a:buNone/>
            </a:pPr>
            <a:r>
              <a:rPr lang="ar-AE" b="1" dirty="0"/>
              <a:t>فيما أوصى به النبي صلى الله عليه وآله عليا عليه السلام: يا علي إن عبد المطلب سن في الجاهلية خمس سنن أجراها الله له في الاسلام: حرم نساء الاباء على الأبناء فأنزل الله عز وجل " ولا تنكحوا ما نكح آباؤكم من النساء</a:t>
            </a:r>
            <a:endParaRPr lang="en-US" b="1" dirty="0"/>
          </a:p>
          <a:p>
            <a:pPr marL="0" indent="0" algn="ctr">
              <a:buNone/>
            </a:pPr>
            <a:endParaRPr lang="en-CA" i="1" dirty="0"/>
          </a:p>
          <a:p>
            <a:pPr marL="0" indent="0" algn="ctr">
              <a:buNone/>
            </a:pPr>
            <a:r>
              <a:rPr lang="en-CA" i="1" dirty="0"/>
              <a:t>Imam al-Sadiq reported that the Prophet said, “O Ali, Abdul </a:t>
            </a:r>
            <a:r>
              <a:rPr lang="en-CA" i="1" dirty="0" err="1"/>
              <a:t>Muṭṭalib</a:t>
            </a:r>
            <a:r>
              <a:rPr lang="en-CA" i="1" dirty="0"/>
              <a:t> founded five traditions during the </a:t>
            </a:r>
            <a:r>
              <a:rPr lang="en-CA" i="1" dirty="0" err="1"/>
              <a:t>Jāhiliyyah</a:t>
            </a:r>
            <a:r>
              <a:rPr lang="en-CA" i="1" dirty="0"/>
              <a:t> that God has carried over into </a:t>
            </a:r>
            <a:r>
              <a:rPr lang="en-CA" i="1" dirty="0" err="1"/>
              <a:t>Islām</a:t>
            </a:r>
            <a:r>
              <a:rPr lang="en-CA" i="1" dirty="0"/>
              <a:t>. 1) He forbade sons from marrying their step-mothers after their fathers’ deaths, after which God revealed ‘Do not marry the women whom your fathers had married…”</a:t>
            </a:r>
            <a:endParaRPr lang="en-CA" dirty="0"/>
          </a:p>
          <a:p>
            <a:pPr marL="0" indent="0" algn="ctr">
              <a:buNone/>
            </a:pPr>
            <a:endParaRPr lang="en-US" b="1" dirty="0"/>
          </a:p>
        </p:txBody>
      </p:sp>
    </p:spTree>
    <p:extLst>
      <p:ext uri="{BB962C8B-B14F-4D97-AF65-F5344CB8AC3E}">
        <p14:creationId xmlns:p14="http://schemas.microsoft.com/office/powerpoint/2010/main" val="38600410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670EC-7081-994F-AFFB-89B924C6137A}"/>
              </a:ext>
            </a:extLst>
          </p:cNvPr>
          <p:cNvSpPr>
            <a:spLocks noGrp="1"/>
          </p:cNvSpPr>
          <p:nvPr>
            <p:ph type="title"/>
          </p:nvPr>
        </p:nvSpPr>
        <p:spPr>
          <a:xfrm>
            <a:off x="720000" y="619200"/>
            <a:ext cx="10728322" cy="587808"/>
          </a:xfrm>
        </p:spPr>
        <p:txBody>
          <a:bodyPr/>
          <a:lstStyle/>
          <a:p>
            <a:pPr algn="ctr"/>
            <a:r>
              <a:rPr lang="en-US" dirty="0"/>
              <a:t>The Legacy of Abdul </a:t>
            </a:r>
            <a:r>
              <a:rPr lang="en-US" dirty="0" err="1"/>
              <a:t>Muttalib</a:t>
            </a:r>
            <a:endParaRPr lang="en-US" dirty="0"/>
          </a:p>
        </p:txBody>
      </p:sp>
      <p:sp>
        <p:nvSpPr>
          <p:cNvPr id="3" name="Content Placeholder 2">
            <a:extLst>
              <a:ext uri="{FF2B5EF4-FFF2-40B4-BE49-F238E27FC236}">
                <a16:creationId xmlns:a16="http://schemas.microsoft.com/office/drawing/2014/main" id="{04D8EB7E-E56A-C841-8583-DD533A3188B0}"/>
              </a:ext>
            </a:extLst>
          </p:cNvPr>
          <p:cNvSpPr>
            <a:spLocks noGrp="1"/>
          </p:cNvSpPr>
          <p:nvPr>
            <p:ph idx="1"/>
          </p:nvPr>
        </p:nvSpPr>
        <p:spPr>
          <a:xfrm>
            <a:off x="720000" y="1207008"/>
            <a:ext cx="10728325" cy="4561967"/>
          </a:xfrm>
        </p:spPr>
        <p:txBody>
          <a:bodyPr/>
          <a:lstStyle/>
          <a:p>
            <a:pPr marL="0" indent="0" algn="ctr">
              <a:buNone/>
            </a:pPr>
            <a:r>
              <a:rPr lang="ar-AE" b="1" dirty="0"/>
              <a:t>ووجد كنزا فأخرج منه الخمس وتصدق به فأنزل الله عز وجل " واعلموا أنما غنمتم من شئ فأن لله خمسه ”</a:t>
            </a:r>
            <a:endParaRPr lang="en-US" b="1" dirty="0"/>
          </a:p>
          <a:p>
            <a:pPr marL="0" indent="0" algn="ctr">
              <a:buNone/>
            </a:pPr>
            <a:endParaRPr lang="en-US" b="1" dirty="0"/>
          </a:p>
          <a:p>
            <a:pPr marL="0" indent="0" algn="ctr">
              <a:buNone/>
            </a:pPr>
            <a:r>
              <a:rPr lang="en-CA" dirty="0"/>
              <a:t>2) He found a treasure and deducted a fifth of it as charity, after which God revealed, ‘Know that of whatever you gain, to God belongs a fifth…”</a:t>
            </a:r>
          </a:p>
          <a:p>
            <a:pPr marL="0" indent="0" algn="ctr">
              <a:buNone/>
            </a:pPr>
            <a:endParaRPr lang="en-US" b="1" dirty="0"/>
          </a:p>
        </p:txBody>
      </p:sp>
    </p:spTree>
    <p:extLst>
      <p:ext uri="{BB962C8B-B14F-4D97-AF65-F5344CB8AC3E}">
        <p14:creationId xmlns:p14="http://schemas.microsoft.com/office/powerpoint/2010/main" val="527723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AA465-1B07-1746-BAAD-98D043876044}"/>
              </a:ext>
            </a:extLst>
          </p:cNvPr>
          <p:cNvSpPr>
            <a:spLocks noGrp="1"/>
          </p:cNvSpPr>
          <p:nvPr>
            <p:ph type="title"/>
          </p:nvPr>
        </p:nvSpPr>
        <p:spPr>
          <a:xfrm>
            <a:off x="720000" y="619200"/>
            <a:ext cx="10728322" cy="685344"/>
          </a:xfrm>
        </p:spPr>
        <p:txBody>
          <a:bodyPr/>
          <a:lstStyle/>
          <a:p>
            <a:pPr algn="ctr"/>
            <a:r>
              <a:rPr lang="en-US" dirty="0"/>
              <a:t>The Legacy of Abdul </a:t>
            </a:r>
            <a:r>
              <a:rPr lang="en-US" dirty="0" err="1"/>
              <a:t>Muttalib</a:t>
            </a:r>
            <a:endParaRPr lang="en-US" dirty="0"/>
          </a:p>
        </p:txBody>
      </p:sp>
      <p:sp>
        <p:nvSpPr>
          <p:cNvPr id="3" name="Content Placeholder 2">
            <a:extLst>
              <a:ext uri="{FF2B5EF4-FFF2-40B4-BE49-F238E27FC236}">
                <a16:creationId xmlns:a16="http://schemas.microsoft.com/office/drawing/2014/main" id="{210EE51F-D018-D141-8616-3C3FFEFE0806}"/>
              </a:ext>
            </a:extLst>
          </p:cNvPr>
          <p:cNvSpPr>
            <a:spLocks noGrp="1"/>
          </p:cNvSpPr>
          <p:nvPr>
            <p:ph idx="1"/>
          </p:nvPr>
        </p:nvSpPr>
        <p:spPr>
          <a:xfrm>
            <a:off x="720000" y="1304544"/>
            <a:ext cx="10728325" cy="4464431"/>
          </a:xfrm>
        </p:spPr>
        <p:txBody>
          <a:bodyPr/>
          <a:lstStyle/>
          <a:p>
            <a:pPr marL="0" indent="0" algn="ctr">
              <a:buNone/>
            </a:pPr>
            <a:r>
              <a:rPr lang="ar-AE" b="1" dirty="0"/>
              <a:t> ولما حفر زمزم سماها سقاية الحاج، فأنزل الله عز وجل " أجعلتم سقاية الحاج وعمارة المسجد الحرام كمن آمن بالله واليوم الآخر</a:t>
            </a:r>
            <a:endParaRPr lang="en-US" b="1" dirty="0"/>
          </a:p>
          <a:p>
            <a:pPr marL="0" indent="0" algn="ctr">
              <a:buNone/>
            </a:pPr>
            <a:r>
              <a:rPr lang="en-CA" dirty="0"/>
              <a:t>3). “When he excavated Zamzam, he called it ‘Water for the Pilgrims,’ after which God revealed, ‘Do you consider those who provide water to the pilgrims and maintain the Sacred Mosque to be like those who believe in God and the Last Day?”</a:t>
            </a:r>
          </a:p>
          <a:p>
            <a:pPr marL="0" indent="0" algn="ctr">
              <a:buNone/>
            </a:pPr>
            <a:endParaRPr lang="en-US" b="1" dirty="0"/>
          </a:p>
        </p:txBody>
      </p:sp>
    </p:spTree>
    <p:extLst>
      <p:ext uri="{BB962C8B-B14F-4D97-AF65-F5344CB8AC3E}">
        <p14:creationId xmlns:p14="http://schemas.microsoft.com/office/powerpoint/2010/main" val="2862280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EC02C9-1817-EF48-BAD4-EC06ABA3DD53}"/>
              </a:ext>
            </a:extLst>
          </p:cNvPr>
          <p:cNvSpPr>
            <a:spLocks noGrp="1"/>
          </p:cNvSpPr>
          <p:nvPr>
            <p:ph type="title"/>
          </p:nvPr>
        </p:nvSpPr>
        <p:spPr>
          <a:xfrm>
            <a:off x="720000" y="619200"/>
            <a:ext cx="10728322" cy="697536"/>
          </a:xfrm>
        </p:spPr>
        <p:txBody>
          <a:bodyPr/>
          <a:lstStyle/>
          <a:p>
            <a:pPr algn="ctr"/>
            <a:r>
              <a:rPr lang="en-US" dirty="0"/>
              <a:t>The Legacy of Abdul </a:t>
            </a:r>
            <a:r>
              <a:rPr lang="en-US" dirty="0" err="1"/>
              <a:t>Muttalib</a:t>
            </a:r>
            <a:endParaRPr lang="en-US" dirty="0"/>
          </a:p>
        </p:txBody>
      </p:sp>
      <p:sp>
        <p:nvSpPr>
          <p:cNvPr id="3" name="Content Placeholder 2">
            <a:extLst>
              <a:ext uri="{FF2B5EF4-FFF2-40B4-BE49-F238E27FC236}">
                <a16:creationId xmlns:a16="http://schemas.microsoft.com/office/drawing/2014/main" id="{C522063F-230E-934C-A4B9-0E5A7CCB8770}"/>
              </a:ext>
            </a:extLst>
          </p:cNvPr>
          <p:cNvSpPr>
            <a:spLocks noGrp="1"/>
          </p:cNvSpPr>
          <p:nvPr>
            <p:ph idx="1"/>
          </p:nvPr>
        </p:nvSpPr>
        <p:spPr>
          <a:xfrm>
            <a:off x="720000" y="1316736"/>
            <a:ext cx="10728325" cy="4452239"/>
          </a:xfrm>
        </p:spPr>
        <p:txBody>
          <a:bodyPr/>
          <a:lstStyle/>
          <a:p>
            <a:pPr marL="0" indent="0" algn="ctr">
              <a:buNone/>
            </a:pPr>
            <a:r>
              <a:rPr lang="ar-AE" b="1" dirty="0"/>
              <a:t>وسن في القتل مائة من الإبل فأجرى الله عز وجل ذلك في الاسلام ولم يكن للطواف عدد عند قريش فسن فيهم عبد المطلب سبعة أشواط، فأجرى الله ذلك في الإسلام</a:t>
            </a:r>
            <a:endParaRPr lang="en-US" b="1" dirty="0"/>
          </a:p>
          <a:p>
            <a:pPr marL="0" indent="0" algn="ctr">
              <a:buNone/>
            </a:pPr>
            <a:r>
              <a:rPr lang="en-CA" dirty="0"/>
              <a:t>“4) Abdul </a:t>
            </a:r>
            <a:r>
              <a:rPr lang="en-CA" dirty="0" err="1"/>
              <a:t>Muṭṭalib</a:t>
            </a:r>
            <a:r>
              <a:rPr lang="en-CA" dirty="0"/>
              <a:t> established that the retribution for murder would be 100 camels, after which God carried over the same ruling in Islam. 5) The Quraysh had no prescribed number of circuits for tawaf, so Abdul </a:t>
            </a:r>
            <a:r>
              <a:rPr lang="en-CA" dirty="0" err="1"/>
              <a:t>Muṭṭalib</a:t>
            </a:r>
            <a:r>
              <a:rPr lang="en-CA" dirty="0"/>
              <a:t> decided that it would be seven circuits, after which God carried over the same ruling in Islam…”</a:t>
            </a:r>
          </a:p>
          <a:p>
            <a:pPr marL="0" indent="0" algn="ctr">
              <a:buNone/>
            </a:pPr>
            <a:endParaRPr lang="en-US" b="1" dirty="0"/>
          </a:p>
        </p:txBody>
      </p:sp>
    </p:spTree>
    <p:extLst>
      <p:ext uri="{BB962C8B-B14F-4D97-AF65-F5344CB8AC3E}">
        <p14:creationId xmlns:p14="http://schemas.microsoft.com/office/powerpoint/2010/main" val="58200280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58A49-7C30-4F4F-B7DD-78E2EEBC8478}"/>
              </a:ext>
            </a:extLst>
          </p:cNvPr>
          <p:cNvSpPr>
            <a:spLocks noGrp="1"/>
          </p:cNvSpPr>
          <p:nvPr>
            <p:ph type="title"/>
          </p:nvPr>
        </p:nvSpPr>
        <p:spPr>
          <a:xfrm>
            <a:off x="720000" y="619200"/>
            <a:ext cx="10728322" cy="636576"/>
          </a:xfrm>
        </p:spPr>
        <p:txBody>
          <a:bodyPr/>
          <a:lstStyle/>
          <a:p>
            <a:pPr algn="ctr"/>
            <a:r>
              <a:rPr lang="en-US" dirty="0"/>
              <a:t>The Legacy of Abdul </a:t>
            </a:r>
            <a:r>
              <a:rPr lang="en-US" dirty="0" err="1"/>
              <a:t>Muttalib</a:t>
            </a:r>
            <a:endParaRPr lang="en-US" dirty="0"/>
          </a:p>
        </p:txBody>
      </p:sp>
      <p:sp>
        <p:nvSpPr>
          <p:cNvPr id="3" name="Content Placeholder 2">
            <a:extLst>
              <a:ext uri="{FF2B5EF4-FFF2-40B4-BE49-F238E27FC236}">
                <a16:creationId xmlns:a16="http://schemas.microsoft.com/office/drawing/2014/main" id="{4A05126C-32DA-1D42-965D-4EC236625D8F}"/>
              </a:ext>
            </a:extLst>
          </p:cNvPr>
          <p:cNvSpPr>
            <a:spLocks noGrp="1"/>
          </p:cNvSpPr>
          <p:nvPr>
            <p:ph idx="1"/>
          </p:nvPr>
        </p:nvSpPr>
        <p:spPr>
          <a:xfrm>
            <a:off x="720000" y="1365504"/>
            <a:ext cx="10728325" cy="4403471"/>
          </a:xfrm>
        </p:spPr>
        <p:txBody>
          <a:bodyPr/>
          <a:lstStyle/>
          <a:p>
            <a:pPr marL="0" indent="0" algn="ctr">
              <a:buNone/>
            </a:pPr>
            <a:r>
              <a:rPr lang="ar-AE" b="1" dirty="0"/>
              <a:t>يا علي إن عبد المطلب كان لا يستقسم بالأزلام، ولا يعبد الأصنام، ولا يأكل ما ذبح على النصب، ويقول: أنا على دين أبي إبراهيم عليه السلام.</a:t>
            </a:r>
            <a:endParaRPr lang="en-US" b="1" dirty="0"/>
          </a:p>
          <a:p>
            <a:pPr marL="0" indent="0" algn="ctr">
              <a:buNone/>
            </a:pPr>
            <a:r>
              <a:rPr lang="en-CA" dirty="0"/>
              <a:t>“O Ali, Abdul </a:t>
            </a:r>
            <a:r>
              <a:rPr lang="en-CA" dirty="0" err="1"/>
              <a:t>Muttalib</a:t>
            </a:r>
            <a:r>
              <a:rPr lang="en-CA" dirty="0"/>
              <a:t> did not gamble, worship idols, or eat from the offerings of the gods. He used to say, ‘I follow the religion of my forebear Abraham.” </a:t>
            </a:r>
          </a:p>
          <a:p>
            <a:pPr marL="0" indent="0" algn="ctr">
              <a:buNone/>
            </a:pPr>
            <a:endParaRPr lang="en-CA" dirty="0"/>
          </a:p>
          <a:p>
            <a:pPr marL="0" indent="0" algn="ctr">
              <a:buNone/>
            </a:pPr>
            <a:endParaRPr lang="en-CA" dirty="0"/>
          </a:p>
          <a:p>
            <a:pPr marL="0" indent="0" algn="ctr">
              <a:buNone/>
            </a:pPr>
            <a:endParaRPr lang="en-CA" dirty="0"/>
          </a:p>
          <a:p>
            <a:pPr marL="0" indent="0" algn="ctr">
              <a:buNone/>
            </a:pPr>
            <a:endParaRPr lang="en-CA" dirty="0"/>
          </a:p>
          <a:p>
            <a:pPr marL="0" indent="0">
              <a:buNone/>
            </a:pPr>
            <a:r>
              <a:rPr lang="en-CA" dirty="0"/>
              <a:t>Source: Al-</a:t>
            </a:r>
            <a:r>
              <a:rPr lang="en-CA" dirty="0" err="1"/>
              <a:t>Khisal</a:t>
            </a:r>
            <a:r>
              <a:rPr lang="en-CA" dirty="0"/>
              <a:t>, p. 312</a:t>
            </a:r>
          </a:p>
          <a:p>
            <a:pPr marL="0" indent="0" algn="ctr">
              <a:buNone/>
            </a:pPr>
            <a:endParaRPr lang="en-US" b="1" dirty="0"/>
          </a:p>
        </p:txBody>
      </p:sp>
    </p:spTree>
    <p:extLst>
      <p:ext uri="{BB962C8B-B14F-4D97-AF65-F5344CB8AC3E}">
        <p14:creationId xmlns:p14="http://schemas.microsoft.com/office/powerpoint/2010/main" val="28799397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D7AED-644B-014B-812A-C300E67FFEE2}"/>
              </a:ext>
            </a:extLst>
          </p:cNvPr>
          <p:cNvSpPr>
            <a:spLocks noGrp="1"/>
          </p:cNvSpPr>
          <p:nvPr>
            <p:ph type="title"/>
          </p:nvPr>
        </p:nvSpPr>
        <p:spPr>
          <a:xfrm>
            <a:off x="720000" y="619200"/>
            <a:ext cx="10728322" cy="636576"/>
          </a:xfrm>
        </p:spPr>
        <p:txBody>
          <a:bodyPr/>
          <a:lstStyle/>
          <a:p>
            <a:pPr algn="ctr"/>
            <a:r>
              <a:rPr lang="en-US" dirty="0"/>
              <a:t>The Teachings of Abdul </a:t>
            </a:r>
            <a:r>
              <a:rPr lang="en-US" dirty="0" err="1"/>
              <a:t>Muttalib</a:t>
            </a:r>
            <a:endParaRPr lang="en-US" dirty="0"/>
          </a:p>
        </p:txBody>
      </p:sp>
      <p:sp>
        <p:nvSpPr>
          <p:cNvPr id="3" name="Content Placeholder 2">
            <a:extLst>
              <a:ext uri="{FF2B5EF4-FFF2-40B4-BE49-F238E27FC236}">
                <a16:creationId xmlns:a16="http://schemas.microsoft.com/office/drawing/2014/main" id="{4DEEFB90-42E0-D84D-8E97-D1D66E8A7B17}"/>
              </a:ext>
            </a:extLst>
          </p:cNvPr>
          <p:cNvSpPr>
            <a:spLocks noGrp="1"/>
          </p:cNvSpPr>
          <p:nvPr>
            <p:ph idx="1"/>
          </p:nvPr>
        </p:nvSpPr>
        <p:spPr>
          <a:xfrm>
            <a:off x="720000" y="1255776"/>
            <a:ext cx="10728325" cy="4513199"/>
          </a:xfrm>
        </p:spPr>
        <p:txBody>
          <a:bodyPr>
            <a:normAutofit lnSpcReduction="10000"/>
          </a:bodyPr>
          <a:lstStyle/>
          <a:p>
            <a:r>
              <a:rPr lang="en-US" dirty="0"/>
              <a:t>Al-</a:t>
            </a:r>
            <a:r>
              <a:rPr lang="en-US" dirty="0" err="1"/>
              <a:t>Ya’qubi</a:t>
            </a:r>
            <a:r>
              <a:rPr lang="en-US" dirty="0"/>
              <a:t> writes:</a:t>
            </a:r>
          </a:p>
          <a:p>
            <a:pPr marL="0" indent="0" algn="ctr">
              <a:buNone/>
            </a:pPr>
            <a:r>
              <a:rPr lang="en-CA" i="1" dirty="0"/>
              <a:t>“Abdul </a:t>
            </a:r>
            <a:r>
              <a:rPr lang="en-CA" i="1" dirty="0" err="1"/>
              <a:t>Muṭṭalib</a:t>
            </a:r>
            <a:r>
              <a:rPr lang="en-CA" i="1" dirty="0"/>
              <a:t> used to believe in one God, and he rejected the worship of idols. He founded certain traditions that the Messenger of God confirmed and the Quran corroborated. They are: 1) That one must fulfill one’s oaths. 2) That the retribution for a life is 100 camels. 3) That one may not marry a </a:t>
            </a:r>
            <a:r>
              <a:rPr lang="en-CA" i="1" dirty="0" err="1"/>
              <a:t>maḥram</a:t>
            </a:r>
            <a:r>
              <a:rPr lang="en-CA" i="1" dirty="0"/>
              <a:t> relative. 4) That one must not enter other people’s houses from the back door. 5) That a robber’s hand must be cut. 6) That burying one’s daughter alive is forbidden 7) The practice of </a:t>
            </a:r>
            <a:r>
              <a:rPr lang="en-CA" i="1" dirty="0" err="1"/>
              <a:t>mubāhalah</a:t>
            </a:r>
            <a:r>
              <a:rPr lang="en-CA" i="1" dirty="0"/>
              <a:t>. 8) That wine is forbidden. 9) That adultery is forbidden and punishable by law. 10) That matters may be decided by lots. 11) That no one may circuit the </a:t>
            </a:r>
            <a:r>
              <a:rPr lang="en-CA" i="1" dirty="0" err="1"/>
              <a:t>Kaʿbah</a:t>
            </a:r>
            <a:r>
              <a:rPr lang="en-CA" i="1" dirty="0"/>
              <a:t> naked. 12) That guests should be honored. 13) That a pilgrim must only pay for his pilgrimage with lawfully- gotten money. 14) That the sacred months be honored. 15) That prostitutes be banished. The Quraysh used to say, “</a:t>
            </a:r>
            <a:r>
              <a:rPr lang="en-CA" i="1" dirty="0" err="1"/>
              <a:t>ʿAbdul</a:t>
            </a:r>
            <a:r>
              <a:rPr lang="en-CA" i="1" dirty="0"/>
              <a:t> </a:t>
            </a:r>
            <a:r>
              <a:rPr lang="en-CA" i="1" dirty="0" err="1"/>
              <a:t>Muṭṭalib</a:t>
            </a:r>
            <a:r>
              <a:rPr lang="en-CA" i="1" dirty="0"/>
              <a:t> is the second Abraham.” </a:t>
            </a:r>
            <a:endParaRPr lang="en-CA" dirty="0"/>
          </a:p>
          <a:p>
            <a:pPr marL="0" indent="0" algn="ctr">
              <a:buNone/>
            </a:pPr>
            <a:endParaRPr lang="en-US" dirty="0"/>
          </a:p>
        </p:txBody>
      </p:sp>
    </p:spTree>
    <p:extLst>
      <p:ext uri="{BB962C8B-B14F-4D97-AF65-F5344CB8AC3E}">
        <p14:creationId xmlns:p14="http://schemas.microsoft.com/office/powerpoint/2010/main" val="31442206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82AC7-35BB-7942-86DA-D95A25060FBA}"/>
              </a:ext>
            </a:extLst>
          </p:cNvPr>
          <p:cNvSpPr>
            <a:spLocks noGrp="1"/>
          </p:cNvSpPr>
          <p:nvPr>
            <p:ph type="title"/>
          </p:nvPr>
        </p:nvSpPr>
        <p:spPr>
          <a:xfrm>
            <a:off x="720000" y="619200"/>
            <a:ext cx="10728322" cy="636576"/>
          </a:xfrm>
        </p:spPr>
        <p:txBody>
          <a:bodyPr/>
          <a:lstStyle/>
          <a:p>
            <a:pPr algn="ctr"/>
            <a:r>
              <a:rPr lang="en-US" dirty="0"/>
              <a:t>The Status of Abdul </a:t>
            </a:r>
            <a:r>
              <a:rPr lang="en-US" dirty="0" err="1"/>
              <a:t>Muttalib</a:t>
            </a:r>
            <a:endParaRPr lang="en-US" dirty="0"/>
          </a:p>
        </p:txBody>
      </p:sp>
      <p:sp>
        <p:nvSpPr>
          <p:cNvPr id="3" name="Content Placeholder 2">
            <a:extLst>
              <a:ext uri="{FF2B5EF4-FFF2-40B4-BE49-F238E27FC236}">
                <a16:creationId xmlns:a16="http://schemas.microsoft.com/office/drawing/2014/main" id="{DB715D7E-D028-FC42-8F49-E2E34006FB5B}"/>
              </a:ext>
            </a:extLst>
          </p:cNvPr>
          <p:cNvSpPr>
            <a:spLocks noGrp="1"/>
          </p:cNvSpPr>
          <p:nvPr>
            <p:ph idx="1"/>
          </p:nvPr>
        </p:nvSpPr>
        <p:spPr>
          <a:xfrm>
            <a:off x="720000" y="1255776"/>
            <a:ext cx="10728325" cy="4513199"/>
          </a:xfrm>
        </p:spPr>
        <p:txBody>
          <a:bodyPr/>
          <a:lstStyle/>
          <a:p>
            <a:pPr marL="0" indent="0" algn="ctr">
              <a:buNone/>
            </a:pPr>
            <a:r>
              <a:rPr lang="ar-AE" b="1" dirty="0"/>
              <a:t>يحشر عبد المطلب يوم القيامة أمة واحدة، عليه سيماء الأنبياء وهيبة الملوك.</a:t>
            </a:r>
            <a:endParaRPr lang="en-US" b="1" dirty="0"/>
          </a:p>
          <a:p>
            <a:pPr marL="0" indent="0" algn="ctr">
              <a:buNone/>
            </a:pPr>
            <a:endParaRPr lang="en-US" b="1" dirty="0"/>
          </a:p>
          <a:p>
            <a:pPr marL="0" indent="0" algn="ctr">
              <a:buNone/>
            </a:pPr>
            <a:r>
              <a:rPr lang="en-CA" dirty="0"/>
              <a:t>“Abdul </a:t>
            </a:r>
            <a:r>
              <a:rPr lang="en-CA" dirty="0" err="1"/>
              <a:t>Muṭṭalib</a:t>
            </a:r>
            <a:r>
              <a:rPr lang="en-CA" dirty="0"/>
              <a:t> will be raised on the Day of Resurrection as a nation unto himself. He will have the mark of the prophets and the air of kings.” Imam al-Sadiq </a:t>
            </a:r>
          </a:p>
          <a:p>
            <a:pPr marL="0" indent="0" algn="ctr">
              <a:buNone/>
            </a:pPr>
            <a:endParaRPr lang="en-CA" i="1" dirty="0"/>
          </a:p>
          <a:p>
            <a:pPr marL="0" indent="0" algn="ctr">
              <a:buNone/>
            </a:pPr>
            <a:endParaRPr lang="en-CA" i="1" dirty="0"/>
          </a:p>
          <a:p>
            <a:pPr marL="0" indent="0" algn="ctr">
              <a:buNone/>
            </a:pPr>
            <a:endParaRPr lang="en-CA" i="1" dirty="0"/>
          </a:p>
          <a:p>
            <a:pPr marL="0" indent="0" algn="ctr">
              <a:buNone/>
            </a:pPr>
            <a:endParaRPr lang="en-CA" i="1" dirty="0"/>
          </a:p>
          <a:p>
            <a:pPr marL="0" indent="0">
              <a:buNone/>
            </a:pPr>
            <a:r>
              <a:rPr lang="en-CA" dirty="0"/>
              <a:t>Source: al-</a:t>
            </a:r>
            <a:r>
              <a:rPr lang="en-CA" dirty="0" err="1"/>
              <a:t>Kafi</a:t>
            </a:r>
            <a:r>
              <a:rPr lang="en-CA" dirty="0"/>
              <a:t>, v. 1, p. 447</a:t>
            </a:r>
          </a:p>
          <a:p>
            <a:pPr marL="0" indent="0" algn="ctr">
              <a:buNone/>
            </a:pPr>
            <a:endParaRPr lang="en-US" b="1" dirty="0"/>
          </a:p>
        </p:txBody>
      </p:sp>
    </p:spTree>
    <p:extLst>
      <p:ext uri="{BB962C8B-B14F-4D97-AF65-F5344CB8AC3E}">
        <p14:creationId xmlns:p14="http://schemas.microsoft.com/office/powerpoint/2010/main" val="39638308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4CFF9-5318-1947-A07C-C9B63FF1EDA7}"/>
              </a:ext>
            </a:extLst>
          </p:cNvPr>
          <p:cNvSpPr>
            <a:spLocks noGrp="1"/>
          </p:cNvSpPr>
          <p:nvPr>
            <p:ph type="title"/>
          </p:nvPr>
        </p:nvSpPr>
        <p:spPr>
          <a:xfrm>
            <a:off x="720000" y="619200"/>
            <a:ext cx="10728322" cy="660960"/>
          </a:xfrm>
        </p:spPr>
        <p:txBody>
          <a:bodyPr/>
          <a:lstStyle/>
          <a:p>
            <a:pPr algn="ctr"/>
            <a:r>
              <a:rPr lang="en-US" dirty="0"/>
              <a:t>His Oath to Sacrifice </a:t>
            </a:r>
          </a:p>
        </p:txBody>
      </p:sp>
      <p:sp>
        <p:nvSpPr>
          <p:cNvPr id="3" name="Content Placeholder 2">
            <a:extLst>
              <a:ext uri="{FF2B5EF4-FFF2-40B4-BE49-F238E27FC236}">
                <a16:creationId xmlns:a16="http://schemas.microsoft.com/office/drawing/2014/main" id="{E6C8F114-318C-F249-AD8E-4E07CF05A64D}"/>
              </a:ext>
            </a:extLst>
          </p:cNvPr>
          <p:cNvSpPr>
            <a:spLocks noGrp="1"/>
          </p:cNvSpPr>
          <p:nvPr>
            <p:ph idx="1"/>
          </p:nvPr>
        </p:nvSpPr>
        <p:spPr>
          <a:xfrm>
            <a:off x="720000" y="1170432"/>
            <a:ext cx="10728325" cy="4598543"/>
          </a:xfrm>
        </p:spPr>
        <p:txBody>
          <a:bodyPr>
            <a:normAutofit lnSpcReduction="10000"/>
          </a:bodyPr>
          <a:lstStyle/>
          <a:p>
            <a:pPr marL="0" indent="0" algn="ctr">
              <a:buNone/>
            </a:pPr>
            <a:r>
              <a:rPr lang="ar-AE" b="1" dirty="0"/>
              <a:t>كان عبد المطلب ولد له تسعة فنذر في العاشر إن يرزقه الله غلاما أن يذبحه قال: فلما ولد عبد الله لم يكن يقدر أن يذبحه ورسول الله صلى الله عليه وآله في صلبه، فجاء بعشر من الإبل وساهم عليها وعلى عبد الله فخرج السهام على عبد الله فزاد عشرا، فلم تزل السهام تخرج على عبد الله، ويزيد عشرا، فلما [أن] بلغت مائة خرجت السهام على الإبل، فقال عبد المطلب: ما أنصفت ربي، فأعاد السهام ثلاثا فخرجت على الإبل، فقال: الآن علمت أن ربي قد رضي فنحرها.</a:t>
            </a:r>
            <a:endParaRPr lang="en-US" b="1" dirty="0"/>
          </a:p>
          <a:p>
            <a:pPr marL="0" indent="0" algn="ctr">
              <a:buNone/>
            </a:pPr>
            <a:r>
              <a:rPr lang="en-CA" sz="1800" dirty="0"/>
              <a:t>“Abdul </a:t>
            </a:r>
            <a:r>
              <a:rPr lang="en-CA" sz="1800" dirty="0" err="1"/>
              <a:t>al-Muṭṭalib</a:t>
            </a:r>
            <a:r>
              <a:rPr lang="en-CA" sz="1800" dirty="0"/>
              <a:t> had 9 sons, so he vowed to sacrifice one if God were to grant him a 10th. When Abdullah was born, he could not muster the strength to kill him, since the Messenger of God was in his loins. So he brought ten of his camels and drew lots between them and Abdullah, but Abdullah’s lot was drawn. So he added 10 camels. Abdullah’s lot kept being drawn, and he kept adding 10 camels. When the number of camels reached 100, the camels’ lot was drawn. But Abdul </a:t>
            </a:r>
            <a:r>
              <a:rPr lang="en-CA" sz="1800" dirty="0" err="1"/>
              <a:t>Muttalib</a:t>
            </a:r>
            <a:r>
              <a:rPr lang="en-CA" sz="1800" dirty="0"/>
              <a:t> said guiltily, “I have not been fair with my Lord.” So he drew lots again twice more, and both times the camels’ lot was drawn. So he said, “Now I know that my Lord is satisfied.” So he slaughtered the camels.”- Imam al-</a:t>
            </a:r>
            <a:r>
              <a:rPr lang="en-CA" sz="1800" dirty="0" err="1"/>
              <a:t>Baqir</a:t>
            </a:r>
            <a:r>
              <a:rPr lang="en-CA" sz="1800" dirty="0"/>
              <a:t> </a:t>
            </a:r>
          </a:p>
          <a:p>
            <a:pPr marL="0" indent="0">
              <a:buNone/>
            </a:pPr>
            <a:r>
              <a:rPr lang="en-CA" sz="1800" i="1" dirty="0"/>
              <a:t>Source: Al-</a:t>
            </a:r>
            <a:r>
              <a:rPr lang="en-CA" sz="1800" i="1" dirty="0" err="1"/>
              <a:t>Khisal</a:t>
            </a:r>
            <a:r>
              <a:rPr lang="en-CA" sz="1800" i="1" dirty="0"/>
              <a:t>, p. 157</a:t>
            </a:r>
            <a:endParaRPr lang="en-CA" sz="1800" dirty="0"/>
          </a:p>
          <a:p>
            <a:pPr marL="0" indent="0" algn="ctr">
              <a:buNone/>
            </a:pPr>
            <a:endParaRPr lang="en-US" b="1" dirty="0"/>
          </a:p>
        </p:txBody>
      </p:sp>
    </p:spTree>
    <p:extLst>
      <p:ext uri="{BB962C8B-B14F-4D97-AF65-F5344CB8AC3E}">
        <p14:creationId xmlns:p14="http://schemas.microsoft.com/office/powerpoint/2010/main" val="770272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8DA15-F483-504D-B2B6-CA7180E2C232}"/>
              </a:ext>
            </a:extLst>
          </p:cNvPr>
          <p:cNvSpPr>
            <a:spLocks noGrp="1"/>
          </p:cNvSpPr>
          <p:nvPr>
            <p:ph type="title"/>
          </p:nvPr>
        </p:nvSpPr>
        <p:spPr>
          <a:xfrm>
            <a:off x="720000" y="619200"/>
            <a:ext cx="10728322" cy="636576"/>
          </a:xfrm>
        </p:spPr>
        <p:txBody>
          <a:bodyPr/>
          <a:lstStyle/>
          <a:p>
            <a:pPr algn="ctr"/>
            <a:r>
              <a:rPr lang="en-US" dirty="0"/>
              <a:t>His Oath to Sacrifice </a:t>
            </a:r>
          </a:p>
        </p:txBody>
      </p:sp>
      <p:sp>
        <p:nvSpPr>
          <p:cNvPr id="3" name="Content Placeholder 2">
            <a:extLst>
              <a:ext uri="{FF2B5EF4-FFF2-40B4-BE49-F238E27FC236}">
                <a16:creationId xmlns:a16="http://schemas.microsoft.com/office/drawing/2014/main" id="{E3D7981C-D1A8-6640-9AE7-0193C2782B7D}"/>
              </a:ext>
            </a:extLst>
          </p:cNvPr>
          <p:cNvSpPr>
            <a:spLocks noGrp="1"/>
          </p:cNvSpPr>
          <p:nvPr>
            <p:ph idx="1"/>
          </p:nvPr>
        </p:nvSpPr>
        <p:spPr>
          <a:xfrm>
            <a:off x="720000" y="1158240"/>
            <a:ext cx="10728325" cy="4610735"/>
          </a:xfrm>
        </p:spPr>
        <p:txBody>
          <a:bodyPr/>
          <a:lstStyle/>
          <a:p>
            <a:pPr marL="0" indent="0" algn="ctr">
              <a:buNone/>
            </a:pPr>
            <a:r>
              <a:rPr lang="ar-AE" b="1" dirty="0"/>
              <a:t>سألت أبا الحسن علي بن موسى الرضا عليهما السلام عن معنى قول النبي (ص): انا ابن الذبيحين؟ قال: يعنى إسماعيل بن إبراهيم الخليل عليه السلام وعبد الله بن عبد المطلب</a:t>
            </a:r>
            <a:endParaRPr lang="en-US" b="1" dirty="0"/>
          </a:p>
          <a:p>
            <a:pPr marL="0" indent="0" algn="ctr">
              <a:buNone/>
            </a:pPr>
            <a:r>
              <a:rPr lang="en-CA" i="1" dirty="0"/>
              <a:t>“Imam al-</a:t>
            </a:r>
            <a:r>
              <a:rPr lang="en-CA" i="1" dirty="0" err="1"/>
              <a:t>Ridha</a:t>
            </a:r>
            <a:r>
              <a:rPr lang="en-CA" i="1" dirty="0"/>
              <a:t> was asked about the Prophet’s statement, “I am the son of the two who were nearly slaughtered.” He replied, “He means Ismail son of Abraham...and Abdullah son of Abdul </a:t>
            </a:r>
            <a:r>
              <a:rPr lang="en-CA" i="1" dirty="0" err="1"/>
              <a:t>Muttalib</a:t>
            </a:r>
            <a:r>
              <a:rPr lang="en-CA" i="1" dirty="0"/>
              <a:t>…”</a:t>
            </a:r>
            <a:endParaRPr lang="en-CA" dirty="0"/>
          </a:p>
          <a:p>
            <a:pPr marL="0" indent="0" algn="ctr">
              <a:buNone/>
            </a:pPr>
            <a:endParaRPr lang="en-US" b="1" dirty="0"/>
          </a:p>
        </p:txBody>
      </p:sp>
    </p:spTree>
    <p:extLst>
      <p:ext uri="{BB962C8B-B14F-4D97-AF65-F5344CB8AC3E}">
        <p14:creationId xmlns:p14="http://schemas.microsoft.com/office/powerpoint/2010/main" val="23605880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5D1E5-BB39-2B4C-9E7A-BD9C9C6EF011}"/>
              </a:ext>
            </a:extLst>
          </p:cNvPr>
          <p:cNvSpPr>
            <a:spLocks noGrp="1"/>
          </p:cNvSpPr>
          <p:nvPr>
            <p:ph type="title"/>
          </p:nvPr>
        </p:nvSpPr>
        <p:spPr>
          <a:xfrm>
            <a:off x="720000" y="619200"/>
            <a:ext cx="10728322" cy="685344"/>
          </a:xfrm>
        </p:spPr>
        <p:txBody>
          <a:bodyPr/>
          <a:lstStyle/>
          <a:p>
            <a:pPr algn="ctr"/>
            <a:r>
              <a:rPr lang="en-US" dirty="0"/>
              <a:t>Hashim</a:t>
            </a:r>
          </a:p>
        </p:txBody>
      </p:sp>
      <p:sp>
        <p:nvSpPr>
          <p:cNvPr id="3" name="Content Placeholder 2">
            <a:extLst>
              <a:ext uri="{FF2B5EF4-FFF2-40B4-BE49-F238E27FC236}">
                <a16:creationId xmlns:a16="http://schemas.microsoft.com/office/drawing/2014/main" id="{99F81700-53B0-0947-9FFB-ED9547FB001B}"/>
              </a:ext>
            </a:extLst>
          </p:cNvPr>
          <p:cNvSpPr>
            <a:spLocks noGrp="1"/>
          </p:cNvSpPr>
          <p:nvPr>
            <p:ph idx="1"/>
          </p:nvPr>
        </p:nvSpPr>
        <p:spPr>
          <a:xfrm>
            <a:off x="720000" y="1426464"/>
            <a:ext cx="10728325" cy="4342511"/>
          </a:xfrm>
        </p:spPr>
        <p:txBody>
          <a:bodyPr>
            <a:normAutofit/>
          </a:bodyPr>
          <a:lstStyle/>
          <a:p>
            <a:r>
              <a:rPr lang="en-US" dirty="0"/>
              <a:t>All of the clans within the massive tribe of Quraysh recognized Hashim’s extraordinary leadership in reviving the economic primacy of Makkah.</a:t>
            </a:r>
          </a:p>
          <a:p>
            <a:r>
              <a:rPr lang="en-US" dirty="0"/>
              <a:t>By establishing the summer and winter trading routes to Syria and Yemen, Hashim transformed Makkah from a settled Bedouin community into a commercial business hub.</a:t>
            </a:r>
          </a:p>
          <a:p>
            <a:r>
              <a:rPr lang="en-CA" dirty="0"/>
              <a:t>Hashim travelled to the Byzantine Emperor and petitioned for a writ of safe- passage for the caravans of Quraysh. With this writ, he approached every tribal head on the route from Mecca to the Levant and procured their pledge to allow safe-passage. </a:t>
            </a:r>
            <a:endParaRPr lang="en-US" dirty="0"/>
          </a:p>
          <a:p>
            <a:r>
              <a:rPr lang="en-US" dirty="0"/>
              <a:t>The importance of the seasonal routes is highlighted in Surat Quraysh.</a:t>
            </a:r>
          </a:p>
          <a:p>
            <a:r>
              <a:rPr lang="en-US" dirty="0"/>
              <a:t>The summer caravan route passed through the oasis settlement of Yathrib, a predominately agricultural community comprised of Jewish and Arab villages.</a:t>
            </a:r>
          </a:p>
          <a:p>
            <a:endParaRPr lang="en-US" dirty="0"/>
          </a:p>
        </p:txBody>
      </p:sp>
    </p:spTree>
    <p:extLst>
      <p:ext uri="{BB962C8B-B14F-4D97-AF65-F5344CB8AC3E}">
        <p14:creationId xmlns:p14="http://schemas.microsoft.com/office/powerpoint/2010/main" val="12724861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2F73C3-52BA-A847-B922-A353C91FA727}"/>
              </a:ext>
            </a:extLst>
          </p:cNvPr>
          <p:cNvSpPr>
            <a:spLocks noGrp="1"/>
          </p:cNvSpPr>
          <p:nvPr>
            <p:ph type="title"/>
          </p:nvPr>
        </p:nvSpPr>
        <p:spPr>
          <a:xfrm>
            <a:off x="720000" y="619200"/>
            <a:ext cx="10728322" cy="648768"/>
          </a:xfrm>
        </p:spPr>
        <p:txBody>
          <a:bodyPr/>
          <a:lstStyle/>
          <a:p>
            <a:pPr algn="ctr"/>
            <a:r>
              <a:rPr lang="en-US" dirty="0"/>
              <a:t>His Oath to Sacrifice </a:t>
            </a:r>
          </a:p>
        </p:txBody>
      </p:sp>
      <p:sp>
        <p:nvSpPr>
          <p:cNvPr id="3" name="Content Placeholder 2">
            <a:extLst>
              <a:ext uri="{FF2B5EF4-FFF2-40B4-BE49-F238E27FC236}">
                <a16:creationId xmlns:a16="http://schemas.microsoft.com/office/drawing/2014/main" id="{1A7D082E-BA60-0349-B0F5-0658B7EA9070}"/>
              </a:ext>
            </a:extLst>
          </p:cNvPr>
          <p:cNvSpPr>
            <a:spLocks noGrp="1"/>
          </p:cNvSpPr>
          <p:nvPr>
            <p:ph idx="1"/>
          </p:nvPr>
        </p:nvSpPr>
        <p:spPr>
          <a:xfrm>
            <a:off x="720000" y="1267968"/>
            <a:ext cx="10728325" cy="4501007"/>
          </a:xfrm>
        </p:spPr>
        <p:txBody>
          <a:bodyPr/>
          <a:lstStyle/>
          <a:p>
            <a:pPr marL="0" indent="0" algn="ctr">
              <a:buNone/>
            </a:pPr>
            <a:r>
              <a:rPr lang="ar-AE" b="1" dirty="0"/>
              <a:t>وأما الاخر: فإن عبد المطلب كان تعلق بحلقه باب الكعبة ودعا الله ان يرزقه عشره بنين ونذر لله عز وجل ان يذبح واحدا منهم متى أجاب الله دعوته فلما بلغوا عشره قال:قد وفى الله لي فلأوفين لله عز وجل فادخل ولده الكعبة وأسهم بينهم فخرج سهم عبد الله أبي رسول الله (ص) وكان أحب ولده إليه</a:t>
            </a:r>
            <a:endParaRPr lang="en-US" b="1" dirty="0"/>
          </a:p>
          <a:p>
            <a:pPr marL="0" indent="0" algn="ctr">
              <a:buNone/>
            </a:pPr>
            <a:r>
              <a:rPr lang="en-CA" i="1" dirty="0"/>
              <a:t>“…as for the second, Abdul </a:t>
            </a:r>
            <a:r>
              <a:rPr lang="en-CA" i="1" dirty="0" err="1"/>
              <a:t>Muttalib</a:t>
            </a:r>
            <a:r>
              <a:rPr lang="en-CA" i="1" dirty="0"/>
              <a:t> had once clung to the ring on the door to the </a:t>
            </a:r>
            <a:r>
              <a:rPr lang="en-CA" i="1" dirty="0" err="1"/>
              <a:t>Kaʿbah</a:t>
            </a:r>
            <a:r>
              <a:rPr lang="en-CA" i="1" dirty="0"/>
              <a:t> and begged God to grant him ten sons, and he vowed that he would sacrifice one of them whenever God answered his prayer. When their number reached ten, he said, ‘God has fulfilled his part, so by God, I shall fulfill mine.’ So he gathered his sons in the </a:t>
            </a:r>
            <a:r>
              <a:rPr lang="en-CA" i="1" dirty="0" err="1"/>
              <a:t>Kaʿbah</a:t>
            </a:r>
            <a:r>
              <a:rPr lang="en-CA" i="1" dirty="0"/>
              <a:t> and drew lots between them, and he drew the lot of Abdullah, the father of the Messenger of God, who was his favorite son…”</a:t>
            </a:r>
            <a:endParaRPr lang="en-CA" dirty="0"/>
          </a:p>
          <a:p>
            <a:pPr marL="0" indent="0" algn="ctr">
              <a:buNone/>
            </a:pPr>
            <a:endParaRPr lang="en-US" b="1" dirty="0"/>
          </a:p>
        </p:txBody>
      </p:sp>
    </p:spTree>
    <p:extLst>
      <p:ext uri="{BB962C8B-B14F-4D97-AF65-F5344CB8AC3E}">
        <p14:creationId xmlns:p14="http://schemas.microsoft.com/office/powerpoint/2010/main" val="24928956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11C1E-EE29-5B41-B21F-A5FF27B4E55F}"/>
              </a:ext>
            </a:extLst>
          </p:cNvPr>
          <p:cNvSpPr>
            <a:spLocks noGrp="1"/>
          </p:cNvSpPr>
          <p:nvPr>
            <p:ph type="title"/>
          </p:nvPr>
        </p:nvSpPr>
        <p:spPr>
          <a:xfrm>
            <a:off x="720000" y="619200"/>
            <a:ext cx="10728322" cy="660960"/>
          </a:xfrm>
        </p:spPr>
        <p:txBody>
          <a:bodyPr/>
          <a:lstStyle/>
          <a:p>
            <a:pPr algn="ctr"/>
            <a:r>
              <a:rPr lang="en-US" dirty="0"/>
              <a:t>His Oath to Sacrifice </a:t>
            </a:r>
          </a:p>
        </p:txBody>
      </p:sp>
      <p:sp>
        <p:nvSpPr>
          <p:cNvPr id="3" name="Content Placeholder 2">
            <a:extLst>
              <a:ext uri="{FF2B5EF4-FFF2-40B4-BE49-F238E27FC236}">
                <a16:creationId xmlns:a16="http://schemas.microsoft.com/office/drawing/2014/main" id="{724E8718-A140-824B-87EB-5AA601414CF8}"/>
              </a:ext>
            </a:extLst>
          </p:cNvPr>
          <p:cNvSpPr>
            <a:spLocks noGrp="1"/>
          </p:cNvSpPr>
          <p:nvPr>
            <p:ph idx="1"/>
          </p:nvPr>
        </p:nvSpPr>
        <p:spPr>
          <a:xfrm>
            <a:off x="720000" y="1280160"/>
            <a:ext cx="10728325" cy="4488815"/>
          </a:xfrm>
        </p:spPr>
        <p:txBody>
          <a:bodyPr>
            <a:normAutofit/>
          </a:bodyPr>
          <a:lstStyle/>
          <a:p>
            <a:pPr marL="0" indent="0" algn="ctr">
              <a:buNone/>
            </a:pPr>
            <a:r>
              <a:rPr lang="ar-AE" b="1" dirty="0"/>
              <a:t>فخرج سهم عبد الله ثم اجالها ثالثه فخرج سهم عبد الله فاخذه وحبسه وعزم على ذبحه فاجتمعت قريش ومنعته من ذلك واجتمع نساء عبد المطلب يبكين ويصحن فقالت له ابنته عاتكة: يا أبتاه اغدر فيما بينك وبين الله عز وجل في قتل ابنك قال: وكيف اغدر يا بنيه فإنك مباركه؟ قالت اعمد إلى تلك السوائم التي لك في الحرم فاضرب بالقداح على ابنك وعلى الإبل واعط ربك حتى يرضى</a:t>
            </a:r>
            <a:endParaRPr lang="en-US" b="1" dirty="0"/>
          </a:p>
          <a:p>
            <a:pPr marL="0" indent="0" algn="ctr">
              <a:buNone/>
            </a:pPr>
            <a:r>
              <a:rPr lang="en-CA" i="1" dirty="0"/>
              <a:t>“He drew a second and third time, but each time Abdullah’s lot was drawn. So he took him and bound him and prepared to slaughter him. But Quraysh came together to prevent him...His daughter </a:t>
            </a:r>
            <a:r>
              <a:rPr lang="en-CA" i="1" dirty="0" err="1"/>
              <a:t>ʿĀtikah</a:t>
            </a:r>
            <a:r>
              <a:rPr lang="en-CA" i="1" dirty="0"/>
              <a:t> said, ‘...Take those free-range camels of yours that roam the Sanctuary and draw lots between them and your son, and give your Lord until he is satisfied…”</a:t>
            </a:r>
          </a:p>
          <a:p>
            <a:pPr marL="0" indent="0" algn="ctr">
              <a:buNone/>
            </a:pPr>
            <a:endParaRPr lang="en-CA" i="1" dirty="0"/>
          </a:p>
          <a:p>
            <a:pPr marL="0" indent="0">
              <a:buNone/>
            </a:pPr>
            <a:r>
              <a:rPr lang="en-CA" i="1" dirty="0"/>
              <a:t>Source: </a:t>
            </a:r>
            <a:r>
              <a:rPr lang="en-CA" i="1" dirty="0" err="1"/>
              <a:t>Uyun</a:t>
            </a:r>
            <a:r>
              <a:rPr lang="en-CA" i="1" dirty="0"/>
              <a:t> </a:t>
            </a:r>
            <a:r>
              <a:rPr lang="en-CA" i="1" dirty="0" err="1"/>
              <a:t>Akhbar</a:t>
            </a:r>
            <a:r>
              <a:rPr lang="en-CA" i="1" dirty="0"/>
              <a:t> al-</a:t>
            </a:r>
            <a:r>
              <a:rPr lang="en-CA" i="1" dirty="0" err="1"/>
              <a:t>Ridha</a:t>
            </a:r>
            <a:r>
              <a:rPr lang="en-CA" i="1" dirty="0"/>
              <a:t>, v. 2, p. 189-190 </a:t>
            </a:r>
            <a:endParaRPr lang="en-CA" dirty="0"/>
          </a:p>
          <a:p>
            <a:pPr marL="0" indent="0" algn="ctr">
              <a:buNone/>
            </a:pPr>
            <a:endParaRPr lang="en-US" b="1" dirty="0"/>
          </a:p>
        </p:txBody>
      </p:sp>
    </p:spTree>
    <p:extLst>
      <p:ext uri="{BB962C8B-B14F-4D97-AF65-F5344CB8AC3E}">
        <p14:creationId xmlns:p14="http://schemas.microsoft.com/office/powerpoint/2010/main" val="1484285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4E970B-05DE-8843-8035-50450E8A3698}"/>
              </a:ext>
            </a:extLst>
          </p:cNvPr>
          <p:cNvSpPr>
            <a:spLocks noGrp="1"/>
          </p:cNvSpPr>
          <p:nvPr>
            <p:ph type="title"/>
          </p:nvPr>
        </p:nvSpPr>
        <p:spPr>
          <a:xfrm>
            <a:off x="720000" y="619200"/>
            <a:ext cx="10728322" cy="770688"/>
          </a:xfrm>
        </p:spPr>
        <p:txBody>
          <a:bodyPr/>
          <a:lstStyle/>
          <a:p>
            <a:pPr algn="ctr"/>
            <a:r>
              <a:rPr lang="en-US" dirty="0"/>
              <a:t>The Death of Hashim</a:t>
            </a:r>
          </a:p>
        </p:txBody>
      </p:sp>
      <p:sp>
        <p:nvSpPr>
          <p:cNvPr id="3" name="Content Placeholder 2">
            <a:extLst>
              <a:ext uri="{FF2B5EF4-FFF2-40B4-BE49-F238E27FC236}">
                <a16:creationId xmlns:a16="http://schemas.microsoft.com/office/drawing/2014/main" id="{739EC1FC-7035-E441-A571-7804B641F52F}"/>
              </a:ext>
            </a:extLst>
          </p:cNvPr>
          <p:cNvSpPr>
            <a:spLocks noGrp="1"/>
          </p:cNvSpPr>
          <p:nvPr>
            <p:ph idx="1"/>
          </p:nvPr>
        </p:nvSpPr>
        <p:spPr>
          <a:xfrm>
            <a:off x="720000" y="1389888"/>
            <a:ext cx="10728325" cy="4379087"/>
          </a:xfrm>
        </p:spPr>
        <p:txBody>
          <a:bodyPr/>
          <a:lstStyle/>
          <a:p>
            <a:r>
              <a:rPr lang="en-US" dirty="0"/>
              <a:t>While Hashim was on a caravan trip to Syria, he stopped in Yathrib and proposed to Salma </a:t>
            </a:r>
            <a:r>
              <a:rPr lang="en-US" dirty="0" err="1"/>
              <a:t>bint</a:t>
            </a:r>
            <a:r>
              <a:rPr lang="en-US" dirty="0"/>
              <a:t> ’Amr, one of the most influential women from the </a:t>
            </a:r>
            <a:r>
              <a:rPr lang="en-US" dirty="0" err="1"/>
              <a:t>Khazraj</a:t>
            </a:r>
            <a:r>
              <a:rPr lang="en-US" dirty="0"/>
              <a:t> sub-clan of Najjar.</a:t>
            </a:r>
          </a:p>
          <a:p>
            <a:r>
              <a:rPr lang="en-US" dirty="0"/>
              <a:t>Salma agreed to the marriage on the condition that any child of theirs would remain with her in Yathrib.</a:t>
            </a:r>
          </a:p>
          <a:p>
            <a:r>
              <a:rPr lang="en-US" dirty="0"/>
              <a:t>The couple was soon blessed with a son they named </a:t>
            </a:r>
            <a:r>
              <a:rPr lang="en-US" dirty="0" err="1"/>
              <a:t>Shaybah</a:t>
            </a:r>
            <a:r>
              <a:rPr lang="en-US" dirty="0"/>
              <a:t>.</a:t>
            </a:r>
          </a:p>
          <a:p>
            <a:r>
              <a:rPr lang="en-US" dirty="0"/>
              <a:t> Several years later, Hashim died in Gaza, while on a caravan expedition to Syria.</a:t>
            </a:r>
          </a:p>
          <a:p>
            <a:r>
              <a:rPr lang="en-US" dirty="0"/>
              <a:t>He has three brothers- Abd Shams, </a:t>
            </a:r>
            <a:r>
              <a:rPr lang="en-US" dirty="0" err="1"/>
              <a:t>Nawfal</a:t>
            </a:r>
            <a:r>
              <a:rPr lang="en-US" dirty="0"/>
              <a:t> (a half-brother) and </a:t>
            </a:r>
            <a:r>
              <a:rPr lang="en-US" dirty="0" err="1"/>
              <a:t>Muttalib</a:t>
            </a:r>
            <a:r>
              <a:rPr lang="en-US" dirty="0"/>
              <a:t>- but since the first two were busy merchants, the leadership of Makkah fell to the third.</a:t>
            </a:r>
          </a:p>
        </p:txBody>
      </p:sp>
    </p:spTree>
    <p:extLst>
      <p:ext uri="{BB962C8B-B14F-4D97-AF65-F5344CB8AC3E}">
        <p14:creationId xmlns:p14="http://schemas.microsoft.com/office/powerpoint/2010/main" val="32192517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DA25E0-04DA-0741-B364-AB0AA1B523A9}"/>
              </a:ext>
            </a:extLst>
          </p:cNvPr>
          <p:cNvSpPr>
            <a:spLocks noGrp="1"/>
          </p:cNvSpPr>
          <p:nvPr>
            <p:ph type="title"/>
          </p:nvPr>
        </p:nvSpPr>
        <p:spPr>
          <a:xfrm>
            <a:off x="720000" y="619200"/>
            <a:ext cx="10728322" cy="795072"/>
          </a:xfrm>
        </p:spPr>
        <p:txBody>
          <a:bodyPr/>
          <a:lstStyle/>
          <a:p>
            <a:pPr algn="ctr"/>
            <a:r>
              <a:rPr lang="en-US" dirty="0"/>
              <a:t>Abdul </a:t>
            </a:r>
            <a:r>
              <a:rPr lang="en-US" dirty="0" err="1"/>
              <a:t>Muttalib</a:t>
            </a:r>
            <a:endParaRPr lang="en-US" dirty="0"/>
          </a:p>
        </p:txBody>
      </p:sp>
      <p:sp>
        <p:nvSpPr>
          <p:cNvPr id="3" name="Content Placeholder 2">
            <a:extLst>
              <a:ext uri="{FF2B5EF4-FFF2-40B4-BE49-F238E27FC236}">
                <a16:creationId xmlns:a16="http://schemas.microsoft.com/office/drawing/2014/main" id="{B57A9ABD-7A4F-454E-82D5-F798A40DA921}"/>
              </a:ext>
            </a:extLst>
          </p:cNvPr>
          <p:cNvSpPr>
            <a:spLocks noGrp="1"/>
          </p:cNvSpPr>
          <p:nvPr>
            <p:ph idx="1"/>
          </p:nvPr>
        </p:nvSpPr>
        <p:spPr>
          <a:xfrm>
            <a:off x="720000" y="1414272"/>
            <a:ext cx="10728325" cy="4354703"/>
          </a:xfrm>
        </p:spPr>
        <p:txBody>
          <a:bodyPr/>
          <a:lstStyle/>
          <a:p>
            <a:r>
              <a:rPr lang="en-CA" dirty="0"/>
              <a:t>Hashim’s brother </a:t>
            </a:r>
            <a:r>
              <a:rPr lang="en-CA" dirty="0" err="1"/>
              <a:t>Muṭṭalib</a:t>
            </a:r>
            <a:r>
              <a:rPr lang="en-CA" dirty="0"/>
              <a:t> ruled Makkah after his brother. </a:t>
            </a:r>
          </a:p>
          <a:p>
            <a:r>
              <a:rPr lang="en-CA" dirty="0"/>
              <a:t>Later he went to Yathrib to fetch his nephew </a:t>
            </a:r>
            <a:r>
              <a:rPr lang="en-CA" dirty="0" err="1"/>
              <a:t>Shaybah</a:t>
            </a:r>
            <a:r>
              <a:rPr lang="en-CA" dirty="0"/>
              <a:t>. </a:t>
            </a:r>
          </a:p>
          <a:p>
            <a:r>
              <a:rPr lang="en-CA" dirty="0"/>
              <a:t>When he brought him to Makkah, he joked that </a:t>
            </a:r>
            <a:r>
              <a:rPr lang="en-CA" dirty="0" err="1"/>
              <a:t>Shaybah</a:t>
            </a:r>
            <a:r>
              <a:rPr lang="en-CA" dirty="0"/>
              <a:t> was a slave he had bought. From then on </a:t>
            </a:r>
            <a:r>
              <a:rPr lang="en-CA" dirty="0" err="1"/>
              <a:t>Shaybah</a:t>
            </a:r>
            <a:r>
              <a:rPr lang="en-CA" dirty="0"/>
              <a:t> came to be known as </a:t>
            </a:r>
            <a:r>
              <a:rPr lang="en-CA" dirty="0" err="1"/>
              <a:t>ʿAbd</a:t>
            </a:r>
            <a:r>
              <a:rPr lang="en-CA" dirty="0"/>
              <a:t> </a:t>
            </a:r>
            <a:r>
              <a:rPr lang="en-CA" dirty="0" err="1"/>
              <a:t>al-Muṭṭalib</a:t>
            </a:r>
            <a:r>
              <a:rPr lang="en-CA" dirty="0"/>
              <a:t> “the Slave of </a:t>
            </a:r>
            <a:r>
              <a:rPr lang="en-CA" dirty="0" err="1"/>
              <a:t>Muṭṭalib</a:t>
            </a:r>
            <a:r>
              <a:rPr lang="en-CA" dirty="0"/>
              <a:t>.” </a:t>
            </a:r>
          </a:p>
          <a:p>
            <a:endParaRPr lang="en-US" dirty="0"/>
          </a:p>
        </p:txBody>
      </p:sp>
    </p:spTree>
    <p:extLst>
      <p:ext uri="{BB962C8B-B14F-4D97-AF65-F5344CB8AC3E}">
        <p14:creationId xmlns:p14="http://schemas.microsoft.com/office/powerpoint/2010/main" val="34506081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1962FC-964A-3445-8C72-DD3284882624}"/>
              </a:ext>
            </a:extLst>
          </p:cNvPr>
          <p:cNvSpPr>
            <a:spLocks noGrp="1"/>
          </p:cNvSpPr>
          <p:nvPr>
            <p:ph type="title"/>
          </p:nvPr>
        </p:nvSpPr>
        <p:spPr>
          <a:xfrm>
            <a:off x="720000" y="619200"/>
            <a:ext cx="10728322" cy="721920"/>
          </a:xfrm>
        </p:spPr>
        <p:txBody>
          <a:bodyPr/>
          <a:lstStyle/>
          <a:p>
            <a:pPr algn="ctr"/>
            <a:r>
              <a:rPr lang="en-US" dirty="0"/>
              <a:t>Abdul </a:t>
            </a:r>
            <a:r>
              <a:rPr lang="en-US" dirty="0" err="1"/>
              <a:t>Muttalib</a:t>
            </a:r>
            <a:endParaRPr lang="en-US" dirty="0"/>
          </a:p>
        </p:txBody>
      </p:sp>
      <p:sp>
        <p:nvSpPr>
          <p:cNvPr id="3" name="Content Placeholder 2">
            <a:extLst>
              <a:ext uri="{FF2B5EF4-FFF2-40B4-BE49-F238E27FC236}">
                <a16:creationId xmlns:a16="http://schemas.microsoft.com/office/drawing/2014/main" id="{FF8C08A9-48F4-C74A-94C5-113A9BA308E8}"/>
              </a:ext>
            </a:extLst>
          </p:cNvPr>
          <p:cNvSpPr>
            <a:spLocks noGrp="1"/>
          </p:cNvSpPr>
          <p:nvPr>
            <p:ph idx="1"/>
          </p:nvPr>
        </p:nvSpPr>
        <p:spPr>
          <a:xfrm>
            <a:off x="720000" y="1645920"/>
            <a:ext cx="10728325" cy="4123055"/>
          </a:xfrm>
        </p:spPr>
        <p:txBody>
          <a:bodyPr/>
          <a:lstStyle/>
          <a:p>
            <a:r>
              <a:rPr lang="en-CA" dirty="0"/>
              <a:t>There are three important events in the life of Abdul </a:t>
            </a:r>
            <a:r>
              <a:rPr lang="en-CA" dirty="0" err="1"/>
              <a:t>Muttalib</a:t>
            </a:r>
            <a:r>
              <a:rPr lang="en-CA" dirty="0"/>
              <a:t> before the birth of the Prophet that warrant some discussion:</a:t>
            </a:r>
          </a:p>
          <a:p>
            <a:pPr lvl="1"/>
            <a:r>
              <a:rPr lang="en-CA" dirty="0"/>
              <a:t>1. The rediscovery of Zamzam</a:t>
            </a:r>
          </a:p>
          <a:p>
            <a:pPr lvl="1"/>
            <a:r>
              <a:rPr lang="en-CA" dirty="0"/>
              <a:t>2. The oath to sacrifice one of his sons</a:t>
            </a:r>
          </a:p>
          <a:p>
            <a:pPr lvl="1"/>
            <a:r>
              <a:rPr lang="en-CA" dirty="0"/>
              <a:t>3. The invasion of Makkah by the army of Abraha</a:t>
            </a:r>
          </a:p>
          <a:p>
            <a:endParaRPr lang="en-US" dirty="0"/>
          </a:p>
        </p:txBody>
      </p:sp>
    </p:spTree>
    <p:extLst>
      <p:ext uri="{BB962C8B-B14F-4D97-AF65-F5344CB8AC3E}">
        <p14:creationId xmlns:p14="http://schemas.microsoft.com/office/powerpoint/2010/main" val="15149633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F8E09-3281-E14F-BD4A-A5AE1D4852B9}"/>
              </a:ext>
            </a:extLst>
          </p:cNvPr>
          <p:cNvSpPr>
            <a:spLocks noGrp="1"/>
          </p:cNvSpPr>
          <p:nvPr>
            <p:ph type="title"/>
          </p:nvPr>
        </p:nvSpPr>
        <p:spPr>
          <a:xfrm>
            <a:off x="720000" y="619200"/>
            <a:ext cx="10728322" cy="697536"/>
          </a:xfrm>
        </p:spPr>
        <p:txBody>
          <a:bodyPr/>
          <a:lstStyle/>
          <a:p>
            <a:pPr algn="ctr"/>
            <a:r>
              <a:rPr lang="en-US" dirty="0"/>
              <a:t>The History of Zamzam</a:t>
            </a:r>
          </a:p>
        </p:txBody>
      </p:sp>
      <p:sp>
        <p:nvSpPr>
          <p:cNvPr id="3" name="Content Placeholder 2">
            <a:extLst>
              <a:ext uri="{FF2B5EF4-FFF2-40B4-BE49-F238E27FC236}">
                <a16:creationId xmlns:a16="http://schemas.microsoft.com/office/drawing/2014/main" id="{D98C1590-C77C-4C43-ABB9-4B2E8C4268C7}"/>
              </a:ext>
            </a:extLst>
          </p:cNvPr>
          <p:cNvSpPr>
            <a:spLocks noGrp="1"/>
          </p:cNvSpPr>
          <p:nvPr>
            <p:ph idx="1"/>
          </p:nvPr>
        </p:nvSpPr>
        <p:spPr>
          <a:xfrm>
            <a:off x="720000" y="1316736"/>
            <a:ext cx="10728325" cy="4922064"/>
          </a:xfrm>
        </p:spPr>
        <p:txBody>
          <a:bodyPr/>
          <a:lstStyle/>
          <a:p>
            <a:r>
              <a:rPr lang="en-US" dirty="0"/>
              <a:t>The spring of Zamzam first gushed forth during the time of Ismail and Hajar.</a:t>
            </a:r>
          </a:p>
          <a:p>
            <a:r>
              <a:rPr lang="en-US" dirty="0"/>
              <a:t>The tribe of </a:t>
            </a:r>
            <a:r>
              <a:rPr lang="en-US" dirty="0" err="1"/>
              <a:t>Jurhum</a:t>
            </a:r>
            <a:r>
              <a:rPr lang="en-US" dirty="0"/>
              <a:t> were Pure Arabs from Yemen who had passed through </a:t>
            </a:r>
            <a:r>
              <a:rPr lang="en-US" dirty="0" err="1"/>
              <a:t>Bakkah</a:t>
            </a:r>
            <a:r>
              <a:rPr lang="en-US" dirty="0"/>
              <a:t> long before Hajar and Ismail’s arrival. They had settled in the surrounding valleys and later, with Hajar’s permission, relocated to the central part of the valley of Makkah.</a:t>
            </a:r>
          </a:p>
          <a:p>
            <a:r>
              <a:rPr lang="en-US" dirty="0"/>
              <a:t>Makkah’s scarce resources and harsh living conditions led the </a:t>
            </a:r>
            <a:r>
              <a:rPr lang="en-US" dirty="0" err="1"/>
              <a:t>Jurhimites</a:t>
            </a:r>
            <a:r>
              <a:rPr lang="en-US" dirty="0"/>
              <a:t> to abuse their positions as keepers of the Holy Sanctuary.</a:t>
            </a:r>
          </a:p>
          <a:p>
            <a:r>
              <a:rPr lang="en-US" dirty="0"/>
              <a:t>Their injustices toward visitors did not sit well with the </a:t>
            </a:r>
            <a:r>
              <a:rPr lang="en-US" dirty="0" err="1"/>
              <a:t>Adnanian</a:t>
            </a:r>
            <a:r>
              <a:rPr lang="en-US" dirty="0"/>
              <a:t> Arabs who, with the help of the neighboring tribe of </a:t>
            </a:r>
            <a:r>
              <a:rPr lang="en-US" dirty="0" err="1"/>
              <a:t>Khuza’ah</a:t>
            </a:r>
            <a:r>
              <a:rPr lang="en-US" dirty="0"/>
              <a:t>, chased the </a:t>
            </a:r>
            <a:r>
              <a:rPr lang="en-US" dirty="0" err="1"/>
              <a:t>Jurhimites</a:t>
            </a:r>
            <a:r>
              <a:rPr lang="en-US" dirty="0"/>
              <a:t> out of Makkah.</a:t>
            </a:r>
          </a:p>
          <a:p>
            <a:r>
              <a:rPr lang="en-US" dirty="0"/>
              <a:t>However, before relinquishing nearly 2000 years of </a:t>
            </a:r>
            <a:r>
              <a:rPr lang="en-US" dirty="0" err="1"/>
              <a:t>Makkan</a:t>
            </a:r>
            <a:r>
              <a:rPr lang="en-US" dirty="0"/>
              <a:t> rule, the </a:t>
            </a:r>
            <a:r>
              <a:rPr lang="en-US" dirty="0" err="1"/>
              <a:t>Jurhimites</a:t>
            </a:r>
            <a:r>
              <a:rPr lang="en-US" dirty="0"/>
              <a:t> razed the sanctuary and buried the well of Zamzam.</a:t>
            </a:r>
          </a:p>
        </p:txBody>
      </p:sp>
    </p:spTree>
    <p:extLst>
      <p:ext uri="{BB962C8B-B14F-4D97-AF65-F5344CB8AC3E}">
        <p14:creationId xmlns:p14="http://schemas.microsoft.com/office/powerpoint/2010/main" val="38327577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5FCB18-D662-3A48-BF38-E43870C09FD2}"/>
              </a:ext>
            </a:extLst>
          </p:cNvPr>
          <p:cNvSpPr>
            <a:spLocks noGrp="1"/>
          </p:cNvSpPr>
          <p:nvPr>
            <p:ph type="title"/>
          </p:nvPr>
        </p:nvSpPr>
        <p:spPr>
          <a:xfrm>
            <a:off x="720000" y="619200"/>
            <a:ext cx="10728322" cy="685344"/>
          </a:xfrm>
        </p:spPr>
        <p:txBody>
          <a:bodyPr/>
          <a:lstStyle/>
          <a:p>
            <a:pPr algn="ctr"/>
            <a:r>
              <a:rPr lang="en-US" dirty="0"/>
              <a:t>The Decline of the Abrahamic Way</a:t>
            </a:r>
          </a:p>
        </p:txBody>
      </p:sp>
      <p:sp>
        <p:nvSpPr>
          <p:cNvPr id="3" name="Content Placeholder 2">
            <a:extLst>
              <a:ext uri="{FF2B5EF4-FFF2-40B4-BE49-F238E27FC236}">
                <a16:creationId xmlns:a16="http://schemas.microsoft.com/office/drawing/2014/main" id="{7DCF9727-C212-134B-B159-B6DF4E624372}"/>
              </a:ext>
            </a:extLst>
          </p:cNvPr>
          <p:cNvSpPr>
            <a:spLocks noGrp="1"/>
          </p:cNvSpPr>
          <p:nvPr>
            <p:ph idx="1"/>
          </p:nvPr>
        </p:nvSpPr>
        <p:spPr>
          <a:xfrm>
            <a:off x="720000" y="1207008"/>
            <a:ext cx="10728325" cy="4561967"/>
          </a:xfrm>
        </p:spPr>
        <p:txBody>
          <a:bodyPr/>
          <a:lstStyle/>
          <a:p>
            <a:r>
              <a:rPr lang="en-US" dirty="0"/>
              <a:t>The </a:t>
            </a:r>
            <a:r>
              <a:rPr lang="en-US" dirty="0" err="1"/>
              <a:t>Khuza’ah</a:t>
            </a:r>
            <a:r>
              <a:rPr lang="en-US" dirty="0"/>
              <a:t> did not bother searching for Zamzam because other wells had since sprung up in the valley.</a:t>
            </a:r>
          </a:p>
          <a:p>
            <a:r>
              <a:rPr lang="en-US" dirty="0"/>
              <a:t>Far from upholding Abraham’s religion, their leader ‘Amr b. </a:t>
            </a:r>
            <a:r>
              <a:rPr lang="en-US" dirty="0" err="1"/>
              <a:t>Luhai</a:t>
            </a:r>
            <a:r>
              <a:rPr lang="en-US" dirty="0"/>
              <a:t>, imported an idol from Syria named Hubal and established it as the chief deity of Makkah.</a:t>
            </a:r>
          </a:p>
          <a:p>
            <a:r>
              <a:rPr lang="en-US" dirty="0"/>
              <a:t>Aside from idol worship, the tribe of </a:t>
            </a:r>
            <a:r>
              <a:rPr lang="en-US" dirty="0" err="1"/>
              <a:t>Khuza’ah</a:t>
            </a:r>
            <a:r>
              <a:rPr lang="en-US" dirty="0"/>
              <a:t> introduced a number of unusual religious practices explicitly referred to in the Quran:</a:t>
            </a:r>
          </a:p>
          <a:p>
            <a:pPr lvl="1"/>
            <a:r>
              <a:rPr lang="en-US" dirty="0"/>
              <a:t>Dedication of certain portions of food, drink, cattle and crops to the idols and Allah. See Quran 6:136</a:t>
            </a:r>
          </a:p>
          <a:p>
            <a:pPr lvl="1"/>
            <a:r>
              <a:rPr lang="en-US" dirty="0"/>
              <a:t>Dedication of certain animals to the idols by sparing them from domesticated work. Quran 6:138</a:t>
            </a:r>
          </a:p>
        </p:txBody>
      </p:sp>
    </p:spTree>
    <p:extLst>
      <p:ext uri="{BB962C8B-B14F-4D97-AF65-F5344CB8AC3E}">
        <p14:creationId xmlns:p14="http://schemas.microsoft.com/office/powerpoint/2010/main" val="7134868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05E1D3-B563-C345-9B09-80E65CFA7B71}"/>
              </a:ext>
            </a:extLst>
          </p:cNvPr>
          <p:cNvSpPr>
            <a:spLocks noGrp="1"/>
          </p:cNvSpPr>
          <p:nvPr>
            <p:ph type="title"/>
          </p:nvPr>
        </p:nvSpPr>
        <p:spPr>
          <a:xfrm>
            <a:off x="720000" y="619200"/>
            <a:ext cx="10728322" cy="721920"/>
          </a:xfrm>
        </p:spPr>
        <p:txBody>
          <a:bodyPr/>
          <a:lstStyle/>
          <a:p>
            <a:pPr algn="ctr"/>
            <a:r>
              <a:rPr lang="en-US" dirty="0"/>
              <a:t>The Decline of the Abrahamic Way</a:t>
            </a:r>
          </a:p>
        </p:txBody>
      </p:sp>
      <p:sp>
        <p:nvSpPr>
          <p:cNvPr id="3" name="Content Placeholder 2">
            <a:extLst>
              <a:ext uri="{FF2B5EF4-FFF2-40B4-BE49-F238E27FC236}">
                <a16:creationId xmlns:a16="http://schemas.microsoft.com/office/drawing/2014/main" id="{A6C3C88A-3BD3-2048-A7E6-86DDAA057BB1}"/>
              </a:ext>
            </a:extLst>
          </p:cNvPr>
          <p:cNvSpPr>
            <a:spLocks noGrp="1"/>
          </p:cNvSpPr>
          <p:nvPr>
            <p:ph idx="1"/>
          </p:nvPr>
        </p:nvSpPr>
        <p:spPr>
          <a:xfrm>
            <a:off x="720000" y="1341120"/>
            <a:ext cx="10728325" cy="4427855"/>
          </a:xfrm>
        </p:spPr>
        <p:txBody>
          <a:bodyPr/>
          <a:lstStyle/>
          <a:p>
            <a:pPr lvl="1"/>
            <a:r>
              <a:rPr lang="en-US" dirty="0"/>
              <a:t>Shortening Abraham’s rites of pilgrimage by not going out to the plain of </a:t>
            </a:r>
            <a:r>
              <a:rPr lang="en-US" dirty="0" err="1"/>
              <a:t>Arafah</a:t>
            </a:r>
            <a:r>
              <a:rPr lang="en-US" dirty="0"/>
              <a:t> with the rest of the pilgrims. Quran 2:199</a:t>
            </a:r>
          </a:p>
          <a:p>
            <a:pPr lvl="1"/>
            <a:r>
              <a:rPr lang="en-US" dirty="0"/>
              <a:t>Innovated acts of worship such as following restricted diets during the pilgrimage and circumambulating the </a:t>
            </a:r>
            <a:r>
              <a:rPr lang="en-US" dirty="0" err="1"/>
              <a:t>Ka’bah</a:t>
            </a:r>
            <a:r>
              <a:rPr lang="en-US" dirty="0"/>
              <a:t> with little or no clothing. Quran 7:31</a:t>
            </a:r>
          </a:p>
          <a:p>
            <a:pPr lvl="1"/>
            <a:r>
              <a:rPr lang="en-US" dirty="0"/>
              <a:t>Entering their houses from the back door when in a state of ritual piety. Quran 2:189</a:t>
            </a:r>
          </a:p>
        </p:txBody>
      </p:sp>
    </p:spTree>
    <p:extLst>
      <p:ext uri="{BB962C8B-B14F-4D97-AF65-F5344CB8AC3E}">
        <p14:creationId xmlns:p14="http://schemas.microsoft.com/office/powerpoint/2010/main" val="34672134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357AF-0004-AE48-904B-79A7DD9500F2}"/>
              </a:ext>
            </a:extLst>
          </p:cNvPr>
          <p:cNvSpPr>
            <a:spLocks noGrp="1"/>
          </p:cNvSpPr>
          <p:nvPr>
            <p:ph type="title"/>
          </p:nvPr>
        </p:nvSpPr>
        <p:spPr>
          <a:xfrm>
            <a:off x="720000" y="619200"/>
            <a:ext cx="10728322" cy="660960"/>
          </a:xfrm>
        </p:spPr>
        <p:txBody>
          <a:bodyPr/>
          <a:lstStyle/>
          <a:p>
            <a:pPr algn="ctr"/>
            <a:r>
              <a:rPr lang="en-US" dirty="0"/>
              <a:t>Recovering Zamzam</a:t>
            </a:r>
          </a:p>
        </p:txBody>
      </p:sp>
      <p:sp>
        <p:nvSpPr>
          <p:cNvPr id="3" name="Content Placeholder 2">
            <a:extLst>
              <a:ext uri="{FF2B5EF4-FFF2-40B4-BE49-F238E27FC236}">
                <a16:creationId xmlns:a16="http://schemas.microsoft.com/office/drawing/2014/main" id="{29835FAE-08FC-4A43-95F0-E404016AF4A5}"/>
              </a:ext>
            </a:extLst>
          </p:cNvPr>
          <p:cNvSpPr>
            <a:spLocks noGrp="1"/>
          </p:cNvSpPr>
          <p:nvPr>
            <p:ph idx="1"/>
          </p:nvPr>
        </p:nvSpPr>
        <p:spPr>
          <a:xfrm>
            <a:off x="720000" y="1280160"/>
            <a:ext cx="10728325" cy="4488815"/>
          </a:xfrm>
        </p:spPr>
        <p:txBody>
          <a:bodyPr/>
          <a:lstStyle/>
          <a:p>
            <a:r>
              <a:rPr lang="en-US" dirty="0"/>
              <a:t>al-</a:t>
            </a:r>
            <a:r>
              <a:rPr lang="en-US" dirty="0" err="1"/>
              <a:t>Ya’qubi</a:t>
            </a:r>
            <a:r>
              <a:rPr lang="en-US" dirty="0"/>
              <a:t> reports:</a:t>
            </a:r>
          </a:p>
          <a:p>
            <a:pPr marL="0" indent="0" algn="ctr">
              <a:buNone/>
            </a:pPr>
            <a:r>
              <a:rPr lang="ar-AE" b="1" dirty="0"/>
              <a:t>لما تكامل لعبد المطلب مجده وأقرت له قريش بالفضل، رأى، وهو نائم في الحجر، آتيا أتاه، فقال له: قم يا أبا البطحاء، واحفر زمزم حفيرة الشيخ الأعظم.</a:t>
            </a:r>
            <a:endParaRPr lang="en-US" b="1" dirty="0"/>
          </a:p>
          <a:p>
            <a:pPr marL="0" indent="0" algn="ctr">
              <a:buNone/>
            </a:pPr>
            <a:r>
              <a:rPr lang="en-CA" dirty="0"/>
              <a:t>“Abdul </a:t>
            </a:r>
            <a:r>
              <a:rPr lang="en-CA" dirty="0" err="1"/>
              <a:t>Mutallib</a:t>
            </a:r>
            <a:r>
              <a:rPr lang="en-CA" dirty="0"/>
              <a:t> ̣ saw in a dream as he slept in </a:t>
            </a:r>
            <a:r>
              <a:rPr lang="en-CA" dirty="0" err="1"/>
              <a:t>Ḥijr</a:t>
            </a:r>
            <a:r>
              <a:rPr lang="en-CA" dirty="0"/>
              <a:t> Ismail that a figure approached him and said, “Stand O Father of Makkah and excavate Zamzam, the well of your great elder (i.e., Ismail.”</a:t>
            </a:r>
          </a:p>
          <a:p>
            <a:pPr marL="0" indent="0" algn="ctr">
              <a:buNone/>
            </a:pPr>
            <a:endParaRPr lang="en-US" dirty="0"/>
          </a:p>
          <a:p>
            <a:pPr marL="0" indent="0" algn="ctr">
              <a:buNone/>
            </a:pPr>
            <a:endParaRPr lang="en-US" dirty="0"/>
          </a:p>
          <a:p>
            <a:pPr marL="0" indent="0" algn="ctr">
              <a:buNone/>
            </a:pPr>
            <a:endParaRPr lang="en-US" dirty="0"/>
          </a:p>
          <a:p>
            <a:pPr marL="0" indent="0">
              <a:buNone/>
            </a:pPr>
            <a:r>
              <a:rPr lang="en-US" dirty="0"/>
              <a:t>Source: Tarikh al-</a:t>
            </a:r>
            <a:r>
              <a:rPr lang="en-US" dirty="0" err="1"/>
              <a:t>Ya’qubu</a:t>
            </a:r>
            <a:r>
              <a:rPr lang="en-US" dirty="0"/>
              <a:t>, v. 1, p. 246</a:t>
            </a:r>
          </a:p>
        </p:txBody>
      </p:sp>
    </p:spTree>
    <p:extLst>
      <p:ext uri="{BB962C8B-B14F-4D97-AF65-F5344CB8AC3E}">
        <p14:creationId xmlns:p14="http://schemas.microsoft.com/office/powerpoint/2010/main" val="916042243"/>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767</TotalTime>
  <Words>2246</Words>
  <Application>Microsoft Macintosh PowerPoint</Application>
  <PresentationFormat>Widescreen</PresentationFormat>
  <Paragraphs>101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Avenir Next LT Pro</vt:lpstr>
      <vt:lpstr>Sagona Book</vt:lpstr>
      <vt:lpstr>The Hand Extrablack</vt:lpstr>
      <vt:lpstr>BlobVTI</vt:lpstr>
      <vt:lpstr>The Life of Prophet Muhammad</vt:lpstr>
      <vt:lpstr>Hashim</vt:lpstr>
      <vt:lpstr>The Death of Hashim</vt:lpstr>
      <vt:lpstr>Abdul Muttalib</vt:lpstr>
      <vt:lpstr>Abdul Muttalib</vt:lpstr>
      <vt:lpstr>The History of Zamzam</vt:lpstr>
      <vt:lpstr>The Decline of the Abrahamic Way</vt:lpstr>
      <vt:lpstr>The Decline of the Abrahamic Way</vt:lpstr>
      <vt:lpstr>Recovering Zamzam</vt:lpstr>
      <vt:lpstr>Recovering Zamzam</vt:lpstr>
      <vt:lpstr>The Legacy of Abdul Muttalib</vt:lpstr>
      <vt:lpstr>The Legacy of Abdul Muttalib</vt:lpstr>
      <vt:lpstr>The Legacy of Abdul Muttalib</vt:lpstr>
      <vt:lpstr>The Legacy of Abdul Muttalib</vt:lpstr>
      <vt:lpstr>The Legacy of Abdul Muttalib</vt:lpstr>
      <vt:lpstr>The Teachings of Abdul Muttalib</vt:lpstr>
      <vt:lpstr>The Status of Abdul Muttalib</vt:lpstr>
      <vt:lpstr>His Oath to Sacrifice </vt:lpstr>
      <vt:lpstr>His Oath to Sacrifice </vt:lpstr>
      <vt:lpstr>His Oath to Sacrifice </vt:lpstr>
      <vt:lpstr>His Oath to Sacrifice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175</cp:revision>
  <dcterms:created xsi:type="dcterms:W3CDTF">2020-11-25T07:02:27Z</dcterms:created>
  <dcterms:modified xsi:type="dcterms:W3CDTF">2020-12-10T02:12:45Z</dcterms:modified>
</cp:coreProperties>
</file>