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55"/>
    <p:restoredTop sz="94733"/>
  </p:normalViewPr>
  <p:slideViewPr>
    <p:cSldViewPr snapToGrid="0" snapToObjects="1">
      <p:cViewPr varScale="1">
        <p:scale>
          <a:sx n="104" d="100"/>
          <a:sy n="104" d="100"/>
        </p:scale>
        <p:origin x="84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October 6,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October 6,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October 6,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October 6,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October 6,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October 6,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October 6,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October 6,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October 6,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October 6,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October 6,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October 6,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31</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B7DE0-79CA-DD44-AE94-E5CC6ED92047}"/>
              </a:ext>
            </a:extLst>
          </p:cNvPr>
          <p:cNvSpPr>
            <a:spLocks noGrp="1"/>
          </p:cNvSpPr>
          <p:nvPr>
            <p:ph type="title"/>
          </p:nvPr>
        </p:nvSpPr>
        <p:spPr>
          <a:xfrm>
            <a:off x="720000" y="619200"/>
            <a:ext cx="10728322" cy="758496"/>
          </a:xfrm>
        </p:spPr>
        <p:txBody>
          <a:bodyPr/>
          <a:lstStyle/>
          <a:p>
            <a:pPr algn="ctr"/>
            <a:r>
              <a:rPr lang="en-US" dirty="0"/>
              <a:t>The Call to Prayer</a:t>
            </a:r>
          </a:p>
        </p:txBody>
      </p:sp>
      <p:sp>
        <p:nvSpPr>
          <p:cNvPr id="3" name="Content Placeholder 2">
            <a:extLst>
              <a:ext uri="{FF2B5EF4-FFF2-40B4-BE49-F238E27FC236}">
                <a16:creationId xmlns:a16="http://schemas.microsoft.com/office/drawing/2014/main" id="{811A04ED-E7C6-704C-8E9C-FC590FCFCA6F}"/>
              </a:ext>
            </a:extLst>
          </p:cNvPr>
          <p:cNvSpPr>
            <a:spLocks noGrp="1"/>
          </p:cNvSpPr>
          <p:nvPr>
            <p:ph idx="1"/>
          </p:nvPr>
        </p:nvSpPr>
        <p:spPr>
          <a:xfrm>
            <a:off x="720000" y="1377696"/>
            <a:ext cx="10728325" cy="4391279"/>
          </a:xfrm>
        </p:spPr>
        <p:txBody>
          <a:bodyPr>
            <a:normAutofit/>
          </a:bodyPr>
          <a:lstStyle/>
          <a:p>
            <a:pPr marL="0" indent="0" algn="ctr">
              <a:buNone/>
            </a:pPr>
            <a:r>
              <a:rPr lang="ar-AE" sz="2400" dirty="0"/>
              <a:t>الى ان قال وبعث الله ملكا لم ير في السماء قبل ذلك الوقت ولا بعده، فأذن مثنى وأقام مثنى، وذكر كيفية الاذان، وقال جبرائيل للنبي : يا محمد، هكذا أذن للصلاة،</a:t>
            </a:r>
            <a:endParaRPr lang="en-US" sz="2400" dirty="0"/>
          </a:p>
          <a:p>
            <a:pPr marL="0" indent="0" algn="ctr">
              <a:buNone/>
            </a:pPr>
            <a:r>
              <a:rPr lang="en-US" sz="2400" dirty="0"/>
              <a:t>‘God sent an angel, who had never been seen before that moment and will never be seen again after, to recite the adhan and the iqama…Gabriel then announced: ‘O Muhammad recite the adhan like this.”</a:t>
            </a:r>
          </a:p>
        </p:txBody>
      </p:sp>
    </p:spTree>
    <p:extLst>
      <p:ext uri="{BB962C8B-B14F-4D97-AF65-F5344CB8AC3E}">
        <p14:creationId xmlns:p14="http://schemas.microsoft.com/office/powerpoint/2010/main" val="167595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63CFE-E9DC-ED40-8930-6B725E737BDE}"/>
              </a:ext>
            </a:extLst>
          </p:cNvPr>
          <p:cNvSpPr>
            <a:spLocks noGrp="1"/>
          </p:cNvSpPr>
          <p:nvPr>
            <p:ph type="title"/>
          </p:nvPr>
        </p:nvSpPr>
        <p:spPr>
          <a:xfrm>
            <a:off x="720000" y="619200"/>
            <a:ext cx="10728322" cy="648768"/>
          </a:xfrm>
        </p:spPr>
        <p:txBody>
          <a:bodyPr/>
          <a:lstStyle/>
          <a:p>
            <a:pPr algn="ctr"/>
            <a:r>
              <a:rPr lang="en-US" dirty="0"/>
              <a:t>The Call to Prayer</a:t>
            </a:r>
          </a:p>
        </p:txBody>
      </p:sp>
      <p:sp>
        <p:nvSpPr>
          <p:cNvPr id="3" name="Content Placeholder 2">
            <a:extLst>
              <a:ext uri="{FF2B5EF4-FFF2-40B4-BE49-F238E27FC236}">
                <a16:creationId xmlns:a16="http://schemas.microsoft.com/office/drawing/2014/main" id="{031B3B2E-004D-D44D-9D76-74DB4F8B4697}"/>
              </a:ext>
            </a:extLst>
          </p:cNvPr>
          <p:cNvSpPr>
            <a:spLocks noGrp="1"/>
          </p:cNvSpPr>
          <p:nvPr>
            <p:ph idx="1"/>
          </p:nvPr>
        </p:nvSpPr>
        <p:spPr>
          <a:xfrm>
            <a:off x="720000" y="1267968"/>
            <a:ext cx="10728325" cy="4501007"/>
          </a:xfrm>
        </p:spPr>
        <p:txBody>
          <a:bodyPr>
            <a:normAutofit/>
          </a:bodyPr>
          <a:lstStyle/>
          <a:p>
            <a:pPr marL="0" indent="0" algn="ctr">
              <a:buNone/>
            </a:pPr>
            <a:r>
              <a:rPr lang="ar-AE" sz="2400" dirty="0"/>
              <a:t>عَنْ أَبِي جَعْفَرٍ (عَلَيْهِ الْسَّلام) قَالَ لَمَّا أُسْرِيَ بِرَسُولِ الله (صلّى اللهُ عَلَيْهِ وَآلِه) إِلَى السَّمَاءِ فَبَلَغَ الْبَيْتَ الْمَعْمُورَ وَحَضَرَتِ الصَّلاَةُ فَأَذَّنَ جَبْرَئِيلُ وَأَقَامَ فَتَقَدَّمَ رَسُولُ الله (صلّى اللهُ عَلَيْهِ وَآلِه) وَصَفَّ الْمَلاَئِكَةُ وَالنَّبِيُّونَ خَلْفَ مُحَمَّدٍ (صلّى اللهُ عَلَيْهِ وَآلِه)</a:t>
            </a:r>
            <a:endParaRPr lang="en-US" sz="2400" dirty="0"/>
          </a:p>
          <a:p>
            <a:pPr marL="0" indent="0" algn="ctr">
              <a:buNone/>
            </a:pPr>
            <a:r>
              <a:rPr lang="en-US" sz="2400" dirty="0"/>
              <a:t>“When the Prophet ascended into the heavens, he reached Bayt al-</a:t>
            </a:r>
            <a:r>
              <a:rPr lang="en-US" sz="2400" dirty="0" err="1"/>
              <a:t>Ma’mur</a:t>
            </a:r>
            <a:r>
              <a:rPr lang="en-US" sz="2400" dirty="0"/>
              <a:t> and the time of prayer had set in. Gabriel recited the adhan and iqama. The Prophet came forward while the angels and prophet assembled behind him.”- Imam al-</a:t>
            </a:r>
            <a:r>
              <a:rPr lang="en-US" sz="2400" dirty="0" err="1"/>
              <a:t>Baqir</a:t>
            </a:r>
            <a:endParaRPr lang="en-US" sz="2400" dirty="0"/>
          </a:p>
        </p:txBody>
      </p:sp>
    </p:spTree>
    <p:extLst>
      <p:ext uri="{BB962C8B-B14F-4D97-AF65-F5344CB8AC3E}">
        <p14:creationId xmlns:p14="http://schemas.microsoft.com/office/powerpoint/2010/main" val="32611490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F40EB-35B5-7145-9008-13B971CCDB95}"/>
              </a:ext>
            </a:extLst>
          </p:cNvPr>
          <p:cNvSpPr>
            <a:spLocks noGrp="1"/>
          </p:cNvSpPr>
          <p:nvPr>
            <p:ph type="title"/>
          </p:nvPr>
        </p:nvSpPr>
        <p:spPr>
          <a:xfrm>
            <a:off x="720000" y="619200"/>
            <a:ext cx="10728322" cy="636576"/>
          </a:xfrm>
        </p:spPr>
        <p:txBody>
          <a:bodyPr/>
          <a:lstStyle/>
          <a:p>
            <a:pPr algn="ctr"/>
            <a:r>
              <a:rPr lang="en-US" dirty="0"/>
              <a:t>The Call to Prayer</a:t>
            </a:r>
          </a:p>
        </p:txBody>
      </p:sp>
      <p:sp>
        <p:nvSpPr>
          <p:cNvPr id="3" name="Content Placeholder 2">
            <a:extLst>
              <a:ext uri="{FF2B5EF4-FFF2-40B4-BE49-F238E27FC236}">
                <a16:creationId xmlns:a16="http://schemas.microsoft.com/office/drawing/2014/main" id="{F0A9B19B-601B-7443-B403-244722AA34A7}"/>
              </a:ext>
            </a:extLst>
          </p:cNvPr>
          <p:cNvSpPr>
            <a:spLocks noGrp="1"/>
          </p:cNvSpPr>
          <p:nvPr>
            <p:ph idx="1"/>
          </p:nvPr>
        </p:nvSpPr>
        <p:spPr>
          <a:xfrm>
            <a:off x="720000" y="1255776"/>
            <a:ext cx="10728325" cy="4513199"/>
          </a:xfrm>
        </p:spPr>
        <p:txBody>
          <a:bodyPr/>
          <a:lstStyle/>
          <a:p>
            <a:pPr marL="0" indent="0" algn="ctr">
              <a:buNone/>
            </a:pPr>
            <a:r>
              <a:rPr lang="ar-AE" sz="2400" dirty="0"/>
              <a:t>عَنْ أَبِي عَبْدِ الله (عَلَيْهِ الْسَّلام) قَالَ لَمَّا هَبَطَ جَبْرَئِيلُ (عَلَيْهِم الْسَّلام) بِالأذَانِ عَلَى رَسُولِ الله (صلّى اللهُ عَلَيْهِ وَآلِه) كَانَ رَأْسُهُ فِي حِجْرِ عَلِيٍّ (عَلَيْهِ الْسَّلام) فَأَذَّنَ جَبْرَئِيلُ (عَلَيْهِم الْسَّلام) وَأَقَامَ فَلَمَّا انْتَبَهَ رَسُولُ الله (صلّى اللهُ عَلَيْهِ وَآلِه) قَالَ يَا عَلِيُّ سَمِعْتَ قَالَ نَعَمْ قَالَ حَفِظْتَ قَالَ نَعَمْ قَالَ ادْعُ بِلاَلاً فَعَلِّمْهُ فَدَعَا عَلِيٌّ (عَلَيْهِ الْسَّلام) بِلاَلاً فَعَلَّمَهُ</a:t>
            </a:r>
            <a:endParaRPr lang="en-US" sz="2400" dirty="0"/>
          </a:p>
          <a:p>
            <a:pPr marL="0" indent="0" algn="ctr">
              <a:buNone/>
            </a:pPr>
            <a:r>
              <a:rPr lang="en-US" sz="2400" dirty="0"/>
              <a:t>“When Gabriel descended with the adhan upon the Prophet, his head was in the lap of Ali. Gabriel recited the adhan and iqama. When the Prophet woke up, he asked Ali: “Did you hear that?” He said: ‘Yes.’ Did you memorize it?’, the Prophet asked. ’Yes’, Ali replied. Summon Bilal and teach him and so Ali did.”- Imam al-Sadiq</a:t>
            </a:r>
          </a:p>
        </p:txBody>
      </p:sp>
    </p:spTree>
    <p:extLst>
      <p:ext uri="{BB962C8B-B14F-4D97-AF65-F5344CB8AC3E}">
        <p14:creationId xmlns:p14="http://schemas.microsoft.com/office/powerpoint/2010/main" val="1625175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9F621-4393-7849-ABEA-9931B7D912EC}"/>
              </a:ext>
            </a:extLst>
          </p:cNvPr>
          <p:cNvSpPr>
            <a:spLocks noGrp="1"/>
          </p:cNvSpPr>
          <p:nvPr>
            <p:ph type="title"/>
          </p:nvPr>
        </p:nvSpPr>
        <p:spPr>
          <a:xfrm>
            <a:off x="720000" y="619200"/>
            <a:ext cx="10728322" cy="709728"/>
          </a:xfrm>
        </p:spPr>
        <p:txBody>
          <a:bodyPr/>
          <a:lstStyle/>
          <a:p>
            <a:pPr algn="ctr"/>
            <a:r>
              <a:rPr lang="en-US" dirty="0"/>
              <a:t>The Call to Prayer</a:t>
            </a:r>
          </a:p>
        </p:txBody>
      </p:sp>
      <p:sp>
        <p:nvSpPr>
          <p:cNvPr id="3" name="Content Placeholder 2">
            <a:extLst>
              <a:ext uri="{FF2B5EF4-FFF2-40B4-BE49-F238E27FC236}">
                <a16:creationId xmlns:a16="http://schemas.microsoft.com/office/drawing/2014/main" id="{68814923-FBA5-8C4D-982A-7CE84992F36D}"/>
              </a:ext>
            </a:extLst>
          </p:cNvPr>
          <p:cNvSpPr>
            <a:spLocks noGrp="1"/>
          </p:cNvSpPr>
          <p:nvPr>
            <p:ph idx="1"/>
          </p:nvPr>
        </p:nvSpPr>
        <p:spPr>
          <a:xfrm>
            <a:off x="720000" y="1328928"/>
            <a:ext cx="10728325" cy="4440047"/>
          </a:xfrm>
        </p:spPr>
        <p:txBody>
          <a:bodyPr/>
          <a:lstStyle/>
          <a:p>
            <a:pPr marL="0" indent="0" algn="ctr">
              <a:buNone/>
            </a:pPr>
            <a:r>
              <a:rPr lang="ar-AE" sz="2400" dirty="0"/>
              <a:t>عَنْ أَبِي عَبْدِ الله (عَلَيْهِ الْسَّلام) قَالَ كَانَ طُولُ حَائِطِ مَسْجِدِ رَسُولِ الله (صلّى اللهُ عَلَيْهِ وَآلِه) قَامَةً فَكَانَ يَقُولُ (صلّى اللهُ عَلَيْهِ وَآلِه) لِبِلاَلٍ إِذَا دَخَلَ الْوَقْتُ يَا بِلاَلُ اعْلُ فَوْقَ الْجِدَارِ وَارْفَعْ صَوْتَكَ بِالأذَانِ فَإِنَّ الله قَدْ وَكَّلَ بِالأذَانِ رِيحاً تَرْفَعُهُ إِلَى السَّمَاءِ وَإِنَّ الْمَلاَئِكَةَ إِذَا سَمِعُوا الأذَانَ مِنْ أَهْلِ الأرْضِ قَالُوا هَذِهِ أَصْوَاتُ أُمَّةِ مُحَمَّدٍ (صلّى اللهُ عَلَيْهِ وَآلِه) بِتَوْحِيدِ الله عَزَّ وَجَلَّ وَيَسْتَغْفِرُونَ لأُمَّةِ مُحَمَّدٍ (صلّى اللهُ عَلَيْهِ وَآلِه) حَتَّى يَفْرُغُوا مِنْ تِلْكَ الصَّلاَةِ.</a:t>
            </a:r>
            <a:endParaRPr lang="en-US" sz="2400" dirty="0"/>
          </a:p>
          <a:p>
            <a:pPr marL="0" indent="0" algn="ctr">
              <a:buNone/>
            </a:pPr>
            <a:r>
              <a:rPr lang="en-US" dirty="0"/>
              <a:t>“The wall of the Prophet’s masjid was the height of a man. The Prophet used to ask Bilal to climb the wall and raise his voice with the adhan…”</a:t>
            </a:r>
          </a:p>
        </p:txBody>
      </p:sp>
    </p:spTree>
    <p:extLst>
      <p:ext uri="{BB962C8B-B14F-4D97-AF65-F5344CB8AC3E}">
        <p14:creationId xmlns:p14="http://schemas.microsoft.com/office/powerpoint/2010/main" val="3559427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361CD-4519-9B4B-9451-CE9D793C7705}"/>
              </a:ext>
            </a:extLst>
          </p:cNvPr>
          <p:cNvSpPr>
            <a:spLocks noGrp="1"/>
          </p:cNvSpPr>
          <p:nvPr>
            <p:ph type="title"/>
          </p:nvPr>
        </p:nvSpPr>
        <p:spPr>
          <a:xfrm>
            <a:off x="720000" y="619200"/>
            <a:ext cx="10728322" cy="648768"/>
          </a:xfrm>
        </p:spPr>
        <p:txBody>
          <a:bodyPr/>
          <a:lstStyle/>
          <a:p>
            <a:pPr algn="ctr"/>
            <a:r>
              <a:rPr lang="en-US" dirty="0"/>
              <a:t>The Pact of Brotherhood</a:t>
            </a:r>
          </a:p>
        </p:txBody>
      </p:sp>
      <p:sp>
        <p:nvSpPr>
          <p:cNvPr id="3" name="Content Placeholder 2">
            <a:extLst>
              <a:ext uri="{FF2B5EF4-FFF2-40B4-BE49-F238E27FC236}">
                <a16:creationId xmlns:a16="http://schemas.microsoft.com/office/drawing/2014/main" id="{983A8B47-3912-B64C-8FB4-759AF8296265}"/>
              </a:ext>
            </a:extLst>
          </p:cNvPr>
          <p:cNvSpPr>
            <a:spLocks noGrp="1"/>
          </p:cNvSpPr>
          <p:nvPr>
            <p:ph idx="1"/>
          </p:nvPr>
        </p:nvSpPr>
        <p:spPr>
          <a:xfrm>
            <a:off x="720000" y="1267968"/>
            <a:ext cx="10728325" cy="5193792"/>
          </a:xfrm>
        </p:spPr>
        <p:txBody>
          <a:bodyPr/>
          <a:lstStyle/>
          <a:p>
            <a:r>
              <a:rPr lang="en-CA" dirty="0"/>
              <a:t>There were two such covenants:</a:t>
            </a:r>
          </a:p>
          <a:p>
            <a:r>
              <a:rPr lang="en-CA" dirty="0"/>
              <a:t>1. Makkah about a year before the emigration. The following pairs are recorded</a:t>
            </a:r>
          </a:p>
          <a:p>
            <a:pPr lvl="1"/>
            <a:r>
              <a:rPr lang="en-CA" dirty="0"/>
              <a:t>The Prophet and Imam Ali</a:t>
            </a:r>
          </a:p>
          <a:p>
            <a:pPr lvl="1"/>
            <a:r>
              <a:rPr lang="en-CA" dirty="0"/>
              <a:t>Hamza and Zayd ibn Haritha</a:t>
            </a:r>
          </a:p>
          <a:p>
            <a:pPr lvl="1"/>
            <a:r>
              <a:rPr lang="en-CA" dirty="0"/>
              <a:t>Abu Bakr and Umar</a:t>
            </a:r>
          </a:p>
          <a:p>
            <a:pPr lvl="1"/>
            <a:r>
              <a:rPr lang="en-CA" dirty="0"/>
              <a:t>Uthman ibn </a:t>
            </a:r>
            <a:r>
              <a:rPr lang="en-CA" dirty="0" err="1"/>
              <a:t>Affan</a:t>
            </a:r>
            <a:r>
              <a:rPr lang="en-CA" dirty="0"/>
              <a:t> and Abdul Rahman ibn </a:t>
            </a:r>
            <a:r>
              <a:rPr lang="en-CA" dirty="0" err="1"/>
              <a:t>Awf</a:t>
            </a:r>
            <a:endParaRPr lang="en-CA" dirty="0"/>
          </a:p>
          <a:p>
            <a:pPr lvl="1"/>
            <a:r>
              <a:rPr lang="en-CA" dirty="0"/>
              <a:t>Al-</a:t>
            </a:r>
            <a:r>
              <a:rPr lang="en-CA" dirty="0" err="1"/>
              <a:t>Zubayr</a:t>
            </a:r>
            <a:r>
              <a:rPr lang="en-CA" dirty="0"/>
              <a:t> and Abdullah ibn </a:t>
            </a:r>
            <a:r>
              <a:rPr lang="en-CA" dirty="0" err="1"/>
              <a:t>Mas’ud</a:t>
            </a:r>
            <a:endParaRPr lang="en-CA" dirty="0"/>
          </a:p>
          <a:p>
            <a:pPr lvl="1"/>
            <a:r>
              <a:rPr lang="en-CA" dirty="0" err="1"/>
              <a:t>Ubaydah</a:t>
            </a:r>
            <a:r>
              <a:rPr lang="en-CA" dirty="0"/>
              <a:t> ibn Harith and Bilal</a:t>
            </a:r>
          </a:p>
          <a:p>
            <a:pPr lvl="1"/>
            <a:r>
              <a:rPr lang="en-CA" dirty="0" err="1"/>
              <a:t>Mus’ab</a:t>
            </a:r>
            <a:r>
              <a:rPr lang="en-CA" dirty="0"/>
              <a:t> ibn </a:t>
            </a:r>
            <a:r>
              <a:rPr lang="en-CA" dirty="0" err="1"/>
              <a:t>Umayr</a:t>
            </a:r>
            <a:r>
              <a:rPr lang="en-CA" dirty="0"/>
              <a:t> and </a:t>
            </a:r>
            <a:r>
              <a:rPr lang="en-CA" dirty="0" err="1"/>
              <a:t>Sa’d</a:t>
            </a:r>
            <a:r>
              <a:rPr lang="en-CA" dirty="0"/>
              <a:t> ibn Abi </a:t>
            </a:r>
            <a:r>
              <a:rPr lang="en-CA" dirty="0" err="1"/>
              <a:t>Waqqas</a:t>
            </a:r>
            <a:endParaRPr lang="en-CA" dirty="0"/>
          </a:p>
          <a:p>
            <a:pPr lvl="1"/>
            <a:r>
              <a:rPr lang="en-CA" dirty="0"/>
              <a:t>Abu </a:t>
            </a:r>
            <a:r>
              <a:rPr lang="en-CA" dirty="0" err="1"/>
              <a:t>Ubayda</a:t>
            </a:r>
            <a:r>
              <a:rPr lang="en-CA" dirty="0"/>
              <a:t> and Salim</a:t>
            </a:r>
          </a:p>
          <a:p>
            <a:pPr lvl="1"/>
            <a:r>
              <a:rPr lang="en-CA" dirty="0" err="1"/>
              <a:t>Sa’eed</a:t>
            </a:r>
            <a:r>
              <a:rPr lang="en-CA" dirty="0"/>
              <a:t> ibn Zayd and Talha</a:t>
            </a:r>
          </a:p>
          <a:p>
            <a:endParaRPr lang="en-CA" dirty="0"/>
          </a:p>
          <a:p>
            <a:endParaRPr lang="en-CA" dirty="0"/>
          </a:p>
          <a:p>
            <a:endParaRPr lang="en-US" dirty="0"/>
          </a:p>
        </p:txBody>
      </p:sp>
    </p:spTree>
    <p:extLst>
      <p:ext uri="{BB962C8B-B14F-4D97-AF65-F5344CB8AC3E}">
        <p14:creationId xmlns:p14="http://schemas.microsoft.com/office/powerpoint/2010/main" val="41204478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1FD2A-BED5-EC4C-A1F3-550578C95A0B}"/>
              </a:ext>
            </a:extLst>
          </p:cNvPr>
          <p:cNvSpPr>
            <a:spLocks noGrp="1"/>
          </p:cNvSpPr>
          <p:nvPr>
            <p:ph type="title"/>
          </p:nvPr>
        </p:nvSpPr>
        <p:spPr>
          <a:xfrm>
            <a:off x="720000" y="619200"/>
            <a:ext cx="10728322" cy="685344"/>
          </a:xfrm>
        </p:spPr>
        <p:txBody>
          <a:bodyPr/>
          <a:lstStyle/>
          <a:p>
            <a:pPr algn="ctr"/>
            <a:r>
              <a:rPr lang="en-US" dirty="0"/>
              <a:t>The Pact of Brotherhood</a:t>
            </a:r>
          </a:p>
        </p:txBody>
      </p:sp>
      <p:sp>
        <p:nvSpPr>
          <p:cNvPr id="3" name="Content Placeholder 2">
            <a:extLst>
              <a:ext uri="{FF2B5EF4-FFF2-40B4-BE49-F238E27FC236}">
                <a16:creationId xmlns:a16="http://schemas.microsoft.com/office/drawing/2014/main" id="{D314F78C-99E0-774F-B984-1C5385EBAD98}"/>
              </a:ext>
            </a:extLst>
          </p:cNvPr>
          <p:cNvSpPr>
            <a:spLocks noGrp="1"/>
          </p:cNvSpPr>
          <p:nvPr>
            <p:ph idx="1"/>
          </p:nvPr>
        </p:nvSpPr>
        <p:spPr>
          <a:xfrm>
            <a:off x="720000" y="1304544"/>
            <a:ext cx="10728325" cy="4464431"/>
          </a:xfrm>
        </p:spPr>
        <p:txBody>
          <a:bodyPr/>
          <a:lstStyle/>
          <a:p>
            <a:r>
              <a:rPr lang="en-CA" sz="2400" b="1" dirty="0"/>
              <a:t>Purpose of the pact:</a:t>
            </a:r>
          </a:p>
          <a:p>
            <a:r>
              <a:rPr lang="en-CA" sz="2400" dirty="0"/>
              <a:t>To temporarily fill the familial void that conversions created as tribal support was lost; these relationships entailed inheritance too.</a:t>
            </a:r>
          </a:p>
          <a:p>
            <a:r>
              <a:rPr lang="en-CA" sz="2400" dirty="0"/>
              <a:t>The presence of </a:t>
            </a:r>
            <a:r>
              <a:rPr lang="en-CA" sz="2400" dirty="0" err="1"/>
              <a:t>Muṣʿab</a:t>
            </a:r>
            <a:r>
              <a:rPr lang="en-CA" sz="2400" dirty="0"/>
              <a:t> ibn </a:t>
            </a:r>
            <a:r>
              <a:rPr lang="en-CA" sz="2400" dirty="0" err="1"/>
              <a:t>ʿUmayr</a:t>
            </a:r>
            <a:r>
              <a:rPr lang="en-CA" sz="2400" dirty="0"/>
              <a:t> in this list implies that this covenant took place at least one year before </a:t>
            </a:r>
            <a:r>
              <a:rPr lang="en-CA" sz="2400" dirty="0" err="1"/>
              <a:t>hijrah</a:t>
            </a:r>
            <a:r>
              <a:rPr lang="en-CA" sz="2400" dirty="0"/>
              <a:t>, before he was sent to Medina.</a:t>
            </a:r>
          </a:p>
          <a:p>
            <a:endParaRPr lang="en-CA" dirty="0"/>
          </a:p>
          <a:p>
            <a:endParaRPr lang="en-CA" dirty="0"/>
          </a:p>
          <a:p>
            <a:endParaRPr lang="en-US" dirty="0"/>
          </a:p>
        </p:txBody>
      </p:sp>
    </p:spTree>
    <p:extLst>
      <p:ext uri="{BB962C8B-B14F-4D97-AF65-F5344CB8AC3E}">
        <p14:creationId xmlns:p14="http://schemas.microsoft.com/office/powerpoint/2010/main" val="13962152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8EE8F-52CF-A84A-A379-B507B39AC746}"/>
              </a:ext>
            </a:extLst>
          </p:cNvPr>
          <p:cNvSpPr>
            <a:spLocks noGrp="1"/>
          </p:cNvSpPr>
          <p:nvPr>
            <p:ph type="title"/>
          </p:nvPr>
        </p:nvSpPr>
        <p:spPr>
          <a:xfrm>
            <a:off x="720000" y="619200"/>
            <a:ext cx="10728322" cy="612192"/>
          </a:xfrm>
        </p:spPr>
        <p:txBody>
          <a:bodyPr/>
          <a:lstStyle/>
          <a:p>
            <a:pPr algn="ctr"/>
            <a:r>
              <a:rPr lang="en-US" dirty="0"/>
              <a:t>The Pact of Brotherhood</a:t>
            </a:r>
          </a:p>
        </p:txBody>
      </p:sp>
      <p:sp>
        <p:nvSpPr>
          <p:cNvPr id="3" name="Content Placeholder 2">
            <a:extLst>
              <a:ext uri="{FF2B5EF4-FFF2-40B4-BE49-F238E27FC236}">
                <a16:creationId xmlns:a16="http://schemas.microsoft.com/office/drawing/2014/main" id="{85EA4796-54E9-A142-9BBB-39BB5822C16B}"/>
              </a:ext>
            </a:extLst>
          </p:cNvPr>
          <p:cNvSpPr>
            <a:spLocks noGrp="1"/>
          </p:cNvSpPr>
          <p:nvPr>
            <p:ph idx="1"/>
          </p:nvPr>
        </p:nvSpPr>
        <p:spPr>
          <a:xfrm>
            <a:off x="720000" y="1341120"/>
            <a:ext cx="10728325" cy="4897680"/>
          </a:xfrm>
        </p:spPr>
        <p:txBody>
          <a:bodyPr/>
          <a:lstStyle/>
          <a:p>
            <a:r>
              <a:rPr lang="en-US" dirty="0"/>
              <a:t>2. </a:t>
            </a:r>
            <a:r>
              <a:rPr lang="en-CA" dirty="0"/>
              <a:t>Medina 5-8 months after the </a:t>
            </a:r>
            <a:r>
              <a:rPr lang="en-CA" dirty="0" err="1"/>
              <a:t>hijrah</a:t>
            </a:r>
            <a:r>
              <a:rPr lang="en-CA" dirty="0"/>
              <a:t>. The following pairs were recorded:</a:t>
            </a:r>
          </a:p>
          <a:p>
            <a:pPr lvl="1"/>
            <a:r>
              <a:rPr lang="en-CA" dirty="0"/>
              <a:t>The Prophet and Imam Ali</a:t>
            </a:r>
          </a:p>
          <a:p>
            <a:pPr lvl="1"/>
            <a:r>
              <a:rPr lang="en-CA" dirty="0" err="1"/>
              <a:t>Ja’far</a:t>
            </a:r>
            <a:r>
              <a:rPr lang="en-CA" dirty="0"/>
              <a:t> and </a:t>
            </a:r>
            <a:r>
              <a:rPr lang="en-CA" dirty="0" err="1"/>
              <a:t>Mu’adh</a:t>
            </a:r>
            <a:r>
              <a:rPr lang="en-CA" dirty="0"/>
              <a:t> ibn Jabal</a:t>
            </a:r>
          </a:p>
          <a:p>
            <a:pPr lvl="1"/>
            <a:r>
              <a:rPr lang="en-CA" dirty="0"/>
              <a:t>Abu Bakr and </a:t>
            </a:r>
            <a:r>
              <a:rPr lang="en-CA" dirty="0" err="1"/>
              <a:t>Kharijah</a:t>
            </a:r>
            <a:r>
              <a:rPr lang="en-CA" dirty="0"/>
              <a:t> ibn </a:t>
            </a:r>
            <a:r>
              <a:rPr lang="en-CA" dirty="0" err="1"/>
              <a:t>Zuhayr</a:t>
            </a:r>
            <a:endParaRPr lang="en-CA" dirty="0"/>
          </a:p>
          <a:p>
            <a:pPr lvl="1"/>
            <a:r>
              <a:rPr lang="en-CA" dirty="0"/>
              <a:t>Umar and </a:t>
            </a:r>
            <a:r>
              <a:rPr lang="en-CA" dirty="0" err="1"/>
              <a:t>I’ban</a:t>
            </a:r>
            <a:r>
              <a:rPr lang="en-CA" dirty="0"/>
              <a:t> ibn Malik</a:t>
            </a:r>
          </a:p>
          <a:p>
            <a:pPr lvl="1"/>
            <a:r>
              <a:rPr lang="en-CA" dirty="0"/>
              <a:t>Uthman and Aws ibn Thabit</a:t>
            </a:r>
          </a:p>
          <a:p>
            <a:pPr lvl="1"/>
            <a:r>
              <a:rPr lang="en-CA" dirty="0"/>
              <a:t>Al-</a:t>
            </a:r>
            <a:r>
              <a:rPr lang="en-CA" dirty="0" err="1"/>
              <a:t>Zubayr</a:t>
            </a:r>
            <a:r>
              <a:rPr lang="en-CA" dirty="0"/>
              <a:t> and Salama ibn </a:t>
            </a:r>
            <a:r>
              <a:rPr lang="en-CA" dirty="0" err="1"/>
              <a:t>Salaamah</a:t>
            </a:r>
            <a:endParaRPr lang="en-CA" dirty="0"/>
          </a:p>
          <a:p>
            <a:pPr lvl="1"/>
            <a:r>
              <a:rPr lang="en-CA" dirty="0"/>
              <a:t>Talha and </a:t>
            </a:r>
            <a:r>
              <a:rPr lang="en-CA" dirty="0" err="1"/>
              <a:t>Ka’b</a:t>
            </a:r>
            <a:r>
              <a:rPr lang="en-CA" dirty="0"/>
              <a:t> ibn Malik</a:t>
            </a:r>
          </a:p>
          <a:p>
            <a:pPr lvl="1"/>
            <a:r>
              <a:rPr lang="en-CA" dirty="0"/>
              <a:t>Abdul Rahman ibn </a:t>
            </a:r>
            <a:r>
              <a:rPr lang="en-CA" dirty="0" err="1"/>
              <a:t>Awf</a:t>
            </a:r>
            <a:r>
              <a:rPr lang="en-CA" dirty="0"/>
              <a:t> and </a:t>
            </a:r>
            <a:r>
              <a:rPr lang="en-CA" dirty="0" err="1"/>
              <a:t>Sa’d</a:t>
            </a:r>
            <a:r>
              <a:rPr lang="en-CA" dirty="0"/>
              <a:t> ibn Al-Rabi’</a:t>
            </a:r>
          </a:p>
          <a:p>
            <a:pPr lvl="1"/>
            <a:r>
              <a:rPr lang="en-CA" dirty="0"/>
              <a:t>Abu </a:t>
            </a:r>
            <a:r>
              <a:rPr lang="en-CA" dirty="0" err="1"/>
              <a:t>Ubayda</a:t>
            </a:r>
            <a:r>
              <a:rPr lang="en-CA" dirty="0"/>
              <a:t> and </a:t>
            </a:r>
            <a:r>
              <a:rPr lang="en-CA" dirty="0" err="1"/>
              <a:t>Sa’d</a:t>
            </a:r>
            <a:r>
              <a:rPr lang="en-CA" dirty="0"/>
              <a:t> ibn </a:t>
            </a:r>
            <a:r>
              <a:rPr lang="en-CA" dirty="0" err="1"/>
              <a:t>Mu’adh</a:t>
            </a:r>
            <a:endParaRPr lang="en-CA" dirty="0"/>
          </a:p>
          <a:p>
            <a:pPr lvl="1"/>
            <a:endParaRPr lang="en-CA" dirty="0"/>
          </a:p>
          <a:p>
            <a:endParaRPr lang="en-US" dirty="0"/>
          </a:p>
        </p:txBody>
      </p:sp>
    </p:spTree>
    <p:extLst>
      <p:ext uri="{BB962C8B-B14F-4D97-AF65-F5344CB8AC3E}">
        <p14:creationId xmlns:p14="http://schemas.microsoft.com/office/powerpoint/2010/main" val="38582559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7BD36-317D-864C-B4A0-231FC91EC0CC}"/>
              </a:ext>
            </a:extLst>
          </p:cNvPr>
          <p:cNvSpPr>
            <a:spLocks noGrp="1"/>
          </p:cNvSpPr>
          <p:nvPr>
            <p:ph type="title"/>
          </p:nvPr>
        </p:nvSpPr>
        <p:spPr>
          <a:xfrm>
            <a:off x="720000" y="619200"/>
            <a:ext cx="10728322" cy="685344"/>
          </a:xfrm>
        </p:spPr>
        <p:txBody>
          <a:bodyPr/>
          <a:lstStyle/>
          <a:p>
            <a:pPr algn="ctr"/>
            <a:r>
              <a:rPr lang="en-US" dirty="0"/>
              <a:t>The Pact of Brotherhood</a:t>
            </a:r>
          </a:p>
        </p:txBody>
      </p:sp>
      <p:sp>
        <p:nvSpPr>
          <p:cNvPr id="3" name="Content Placeholder 2">
            <a:extLst>
              <a:ext uri="{FF2B5EF4-FFF2-40B4-BE49-F238E27FC236}">
                <a16:creationId xmlns:a16="http://schemas.microsoft.com/office/drawing/2014/main" id="{2FA54083-7F5F-EC40-806E-0A7D67CAEB6F}"/>
              </a:ext>
            </a:extLst>
          </p:cNvPr>
          <p:cNvSpPr>
            <a:spLocks noGrp="1"/>
          </p:cNvSpPr>
          <p:nvPr>
            <p:ph idx="1"/>
          </p:nvPr>
        </p:nvSpPr>
        <p:spPr>
          <a:xfrm>
            <a:off x="720000" y="1304544"/>
            <a:ext cx="10728325" cy="4464431"/>
          </a:xfrm>
        </p:spPr>
        <p:txBody>
          <a:bodyPr/>
          <a:lstStyle/>
          <a:p>
            <a:pPr lvl="1"/>
            <a:r>
              <a:rPr lang="en-US" sz="2400" dirty="0" err="1"/>
              <a:t>Mus’ab</a:t>
            </a:r>
            <a:r>
              <a:rPr lang="en-US" sz="2400" dirty="0"/>
              <a:t> ibn </a:t>
            </a:r>
            <a:r>
              <a:rPr lang="en-US" sz="2400" dirty="0" err="1"/>
              <a:t>Umayr</a:t>
            </a:r>
            <a:r>
              <a:rPr lang="en-US" sz="2400" dirty="0"/>
              <a:t> and Abu Ayyub</a:t>
            </a:r>
          </a:p>
          <a:p>
            <a:pPr lvl="1"/>
            <a:r>
              <a:rPr lang="en-US" sz="2400" dirty="0"/>
              <a:t>Ammar and </a:t>
            </a:r>
            <a:r>
              <a:rPr lang="en-US" sz="2400" dirty="0" err="1"/>
              <a:t>Hudhayfah</a:t>
            </a:r>
            <a:endParaRPr lang="en-US" sz="2400" dirty="0"/>
          </a:p>
          <a:p>
            <a:pPr lvl="1"/>
            <a:r>
              <a:rPr lang="en-US" sz="2400" dirty="0"/>
              <a:t>Abu Dhar and Al-</a:t>
            </a:r>
            <a:r>
              <a:rPr lang="en-US" sz="2400" dirty="0" err="1"/>
              <a:t>Mundhir</a:t>
            </a:r>
            <a:r>
              <a:rPr lang="en-US" sz="2400" dirty="0"/>
              <a:t> ibn ‘Amr</a:t>
            </a:r>
          </a:p>
          <a:p>
            <a:pPr lvl="1"/>
            <a:r>
              <a:rPr lang="en-US" sz="2400" dirty="0"/>
              <a:t>Salman and Abul </a:t>
            </a:r>
            <a:r>
              <a:rPr lang="en-US" sz="2400" dirty="0" err="1"/>
              <a:t>Dar’da</a:t>
            </a:r>
            <a:r>
              <a:rPr lang="en-US" sz="2400" dirty="0"/>
              <a:t>’</a:t>
            </a:r>
          </a:p>
          <a:p>
            <a:pPr lvl="1"/>
            <a:r>
              <a:rPr lang="en-US" sz="2400" dirty="0"/>
              <a:t>Bilal and Abu </a:t>
            </a:r>
            <a:r>
              <a:rPr lang="en-US" sz="2400" dirty="0" err="1"/>
              <a:t>Ruwayha</a:t>
            </a:r>
            <a:endParaRPr lang="en-US" sz="2400" dirty="0"/>
          </a:p>
          <a:p>
            <a:pPr lvl="1"/>
            <a:endParaRPr lang="en-US" dirty="0"/>
          </a:p>
        </p:txBody>
      </p:sp>
    </p:spTree>
    <p:extLst>
      <p:ext uri="{BB962C8B-B14F-4D97-AF65-F5344CB8AC3E}">
        <p14:creationId xmlns:p14="http://schemas.microsoft.com/office/powerpoint/2010/main" val="1436630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8BEA8-758C-A741-B263-C113721B55F8}"/>
              </a:ext>
            </a:extLst>
          </p:cNvPr>
          <p:cNvSpPr>
            <a:spLocks noGrp="1"/>
          </p:cNvSpPr>
          <p:nvPr>
            <p:ph type="title"/>
          </p:nvPr>
        </p:nvSpPr>
        <p:spPr>
          <a:xfrm>
            <a:off x="720000" y="619200"/>
            <a:ext cx="10728322" cy="673152"/>
          </a:xfrm>
        </p:spPr>
        <p:txBody>
          <a:bodyPr/>
          <a:lstStyle/>
          <a:p>
            <a:pPr algn="ctr"/>
            <a:r>
              <a:rPr lang="en-US" dirty="0"/>
              <a:t>The Pact of Brotherhood</a:t>
            </a:r>
          </a:p>
        </p:txBody>
      </p:sp>
      <p:sp>
        <p:nvSpPr>
          <p:cNvPr id="3" name="Content Placeholder 2">
            <a:extLst>
              <a:ext uri="{FF2B5EF4-FFF2-40B4-BE49-F238E27FC236}">
                <a16:creationId xmlns:a16="http://schemas.microsoft.com/office/drawing/2014/main" id="{E833AD77-F124-A049-87AB-31FFB70909C6}"/>
              </a:ext>
            </a:extLst>
          </p:cNvPr>
          <p:cNvSpPr>
            <a:spLocks noGrp="1"/>
          </p:cNvSpPr>
          <p:nvPr>
            <p:ph idx="1"/>
          </p:nvPr>
        </p:nvSpPr>
        <p:spPr>
          <a:xfrm>
            <a:off x="720000" y="1292352"/>
            <a:ext cx="10728325" cy="4476623"/>
          </a:xfrm>
        </p:spPr>
        <p:txBody>
          <a:bodyPr/>
          <a:lstStyle/>
          <a:p>
            <a:r>
              <a:rPr lang="en-CA" sz="2400" dirty="0"/>
              <a:t>Some have mentioned up to 160 pairs, some have mentioned 40. At least all emigrants were paired up with a local.</a:t>
            </a:r>
          </a:p>
          <a:p>
            <a:r>
              <a:rPr lang="en-CA" sz="2400" dirty="0"/>
              <a:t>There are reports that the covenant was formed between women too. Fatima was paired up with Umm Salim.</a:t>
            </a:r>
          </a:p>
          <a:p>
            <a:r>
              <a:rPr lang="en-CA" sz="2400" dirty="0"/>
              <a:t>The purpose of the pact is mentioned in some narrations:</a:t>
            </a:r>
          </a:p>
          <a:p>
            <a:endParaRPr lang="en-CA" dirty="0"/>
          </a:p>
          <a:p>
            <a:endParaRPr lang="en-CA" dirty="0"/>
          </a:p>
          <a:p>
            <a:endParaRPr lang="en-CA" dirty="0"/>
          </a:p>
          <a:p>
            <a:endParaRPr lang="en-US" dirty="0"/>
          </a:p>
        </p:txBody>
      </p:sp>
    </p:spTree>
    <p:extLst>
      <p:ext uri="{BB962C8B-B14F-4D97-AF65-F5344CB8AC3E}">
        <p14:creationId xmlns:p14="http://schemas.microsoft.com/office/powerpoint/2010/main" val="6087251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ED8B2-D04A-BB41-8167-80798C1312E2}"/>
              </a:ext>
            </a:extLst>
          </p:cNvPr>
          <p:cNvSpPr>
            <a:spLocks noGrp="1"/>
          </p:cNvSpPr>
          <p:nvPr>
            <p:ph type="title"/>
          </p:nvPr>
        </p:nvSpPr>
        <p:spPr>
          <a:xfrm>
            <a:off x="720000" y="619200"/>
            <a:ext cx="10728322" cy="697536"/>
          </a:xfrm>
        </p:spPr>
        <p:txBody>
          <a:bodyPr/>
          <a:lstStyle/>
          <a:p>
            <a:pPr algn="ctr"/>
            <a:r>
              <a:rPr lang="en-US" dirty="0"/>
              <a:t>The Pact of Brotherhood</a:t>
            </a:r>
          </a:p>
        </p:txBody>
      </p:sp>
      <p:sp>
        <p:nvSpPr>
          <p:cNvPr id="3" name="Content Placeholder 2">
            <a:extLst>
              <a:ext uri="{FF2B5EF4-FFF2-40B4-BE49-F238E27FC236}">
                <a16:creationId xmlns:a16="http://schemas.microsoft.com/office/drawing/2014/main" id="{E4790662-EFA3-4542-85EA-799A6F2B64BA}"/>
              </a:ext>
            </a:extLst>
          </p:cNvPr>
          <p:cNvSpPr>
            <a:spLocks noGrp="1"/>
          </p:cNvSpPr>
          <p:nvPr>
            <p:ph idx="1"/>
          </p:nvPr>
        </p:nvSpPr>
        <p:spPr>
          <a:xfrm>
            <a:off x="720000" y="1316736"/>
            <a:ext cx="10728325" cy="4452239"/>
          </a:xfrm>
        </p:spPr>
        <p:txBody>
          <a:bodyPr>
            <a:normAutofit/>
          </a:bodyPr>
          <a:lstStyle/>
          <a:p>
            <a:pPr marL="0" indent="0" algn="ctr">
              <a:buNone/>
            </a:pPr>
            <a:r>
              <a:rPr lang="ar-AE" sz="2400" dirty="0"/>
              <a:t>علي بن إبراهيم في (تفسيره) رفعه قال: ان رسول الله (صلى الله عليه وآله) آخى بين أصحابه فكان بعد ذلك إذا بعث أحدا من أصحابه في غزاة أو سرية يدفع الرجل مفتاح بيته إلى أخيه في الدين ويقول: خذ ما شئت وكل ما شئت وكانوا يمتنعون من ذلك حتى ربما فسد الطعام في البيت فأنزل الله ﴿ليس عليكم جناح ان تأكلوا جميعا أو اشتاتا﴾  يعنى: حضر أو لم يحضر إذا ﴿ملكتم مفاتحه﴾ </a:t>
            </a:r>
            <a:endParaRPr lang="en-US" sz="2400" dirty="0"/>
          </a:p>
        </p:txBody>
      </p:sp>
    </p:spTree>
    <p:extLst>
      <p:ext uri="{BB962C8B-B14F-4D97-AF65-F5344CB8AC3E}">
        <p14:creationId xmlns:p14="http://schemas.microsoft.com/office/powerpoint/2010/main" val="1236960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E94F0-6EDF-5746-972E-BAF7204039FF}"/>
              </a:ext>
            </a:extLst>
          </p:cNvPr>
          <p:cNvSpPr>
            <a:spLocks noGrp="1"/>
          </p:cNvSpPr>
          <p:nvPr>
            <p:ph type="title"/>
          </p:nvPr>
        </p:nvSpPr>
        <p:spPr>
          <a:xfrm>
            <a:off x="720000" y="619200"/>
            <a:ext cx="10728322" cy="740043"/>
          </a:xfrm>
        </p:spPr>
        <p:txBody>
          <a:bodyPr/>
          <a:lstStyle/>
          <a:p>
            <a:pPr algn="ctr"/>
            <a:r>
              <a:rPr lang="en-US" dirty="0"/>
              <a:t>Constructing the Prophet’s Mosque</a:t>
            </a:r>
          </a:p>
        </p:txBody>
      </p:sp>
      <p:sp>
        <p:nvSpPr>
          <p:cNvPr id="3" name="Content Placeholder 2">
            <a:extLst>
              <a:ext uri="{FF2B5EF4-FFF2-40B4-BE49-F238E27FC236}">
                <a16:creationId xmlns:a16="http://schemas.microsoft.com/office/drawing/2014/main" id="{7690EA96-4948-244C-9842-E1A905CB99C1}"/>
              </a:ext>
            </a:extLst>
          </p:cNvPr>
          <p:cNvSpPr>
            <a:spLocks noGrp="1"/>
          </p:cNvSpPr>
          <p:nvPr>
            <p:ph idx="1"/>
          </p:nvPr>
        </p:nvSpPr>
        <p:spPr>
          <a:xfrm>
            <a:off x="720000" y="1359244"/>
            <a:ext cx="10728325" cy="4409732"/>
          </a:xfrm>
        </p:spPr>
        <p:txBody>
          <a:bodyPr/>
          <a:lstStyle/>
          <a:p>
            <a:r>
              <a:rPr lang="en-CA" sz="2400" dirty="0"/>
              <a:t>After the Prophet settled at the house of Abu Ayyub al-Ansari, Muslims began praying in a lot next to Abu Ayyub’s house that was a gathering place for camels and a drying space for dates.</a:t>
            </a:r>
          </a:p>
          <a:p>
            <a:r>
              <a:rPr lang="en-CA" sz="2400" dirty="0"/>
              <a:t> The Prophet told </a:t>
            </a:r>
            <a:r>
              <a:rPr lang="en-CA" sz="2400" dirty="0" err="1"/>
              <a:t>Asʿad</a:t>
            </a:r>
            <a:r>
              <a:rPr lang="en-CA" sz="2400" dirty="0"/>
              <a:t> to purchase the land and they began building the foundation with rocks and then bricks.</a:t>
            </a:r>
          </a:p>
          <a:p>
            <a:r>
              <a:rPr lang="en-CA" sz="2400" dirty="0"/>
              <a:t>According to some reports, they built the mosque in stages; the roof of palm fronds came later.</a:t>
            </a:r>
          </a:p>
          <a:p>
            <a:endParaRPr lang="en-CA" sz="2400" dirty="0"/>
          </a:p>
          <a:p>
            <a:endParaRPr lang="en-CA" dirty="0"/>
          </a:p>
          <a:p>
            <a:endParaRPr lang="en-CA" dirty="0"/>
          </a:p>
          <a:p>
            <a:endParaRPr lang="en-US" dirty="0"/>
          </a:p>
        </p:txBody>
      </p:sp>
    </p:spTree>
    <p:extLst>
      <p:ext uri="{BB962C8B-B14F-4D97-AF65-F5344CB8AC3E}">
        <p14:creationId xmlns:p14="http://schemas.microsoft.com/office/powerpoint/2010/main" val="19649661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6AA74-B31A-3B45-BAF6-013F4331E0E4}"/>
              </a:ext>
            </a:extLst>
          </p:cNvPr>
          <p:cNvSpPr>
            <a:spLocks noGrp="1"/>
          </p:cNvSpPr>
          <p:nvPr>
            <p:ph type="title"/>
          </p:nvPr>
        </p:nvSpPr>
        <p:spPr>
          <a:xfrm>
            <a:off x="720000" y="619200"/>
            <a:ext cx="10728322" cy="734112"/>
          </a:xfrm>
        </p:spPr>
        <p:txBody>
          <a:bodyPr/>
          <a:lstStyle/>
          <a:p>
            <a:pPr algn="ctr"/>
            <a:r>
              <a:rPr lang="en-US" dirty="0"/>
              <a:t>The Pact of Brotherhood</a:t>
            </a:r>
          </a:p>
        </p:txBody>
      </p:sp>
      <p:sp>
        <p:nvSpPr>
          <p:cNvPr id="3" name="Content Placeholder 2">
            <a:extLst>
              <a:ext uri="{FF2B5EF4-FFF2-40B4-BE49-F238E27FC236}">
                <a16:creationId xmlns:a16="http://schemas.microsoft.com/office/drawing/2014/main" id="{787951C7-2ACE-CE42-8BC5-B99751B8205D}"/>
              </a:ext>
            </a:extLst>
          </p:cNvPr>
          <p:cNvSpPr>
            <a:spLocks noGrp="1"/>
          </p:cNvSpPr>
          <p:nvPr>
            <p:ph idx="1"/>
          </p:nvPr>
        </p:nvSpPr>
        <p:spPr>
          <a:xfrm>
            <a:off x="720000" y="1243584"/>
            <a:ext cx="10728325" cy="4525391"/>
          </a:xfrm>
        </p:spPr>
        <p:txBody>
          <a:bodyPr>
            <a:normAutofit/>
          </a:bodyPr>
          <a:lstStyle/>
          <a:p>
            <a:pPr marL="0" indent="0" algn="ctr">
              <a:buNone/>
            </a:pPr>
            <a:r>
              <a:rPr lang="ar-AE" sz="2400" dirty="0"/>
              <a:t>عن علي (عليه السلام) في بيان الناسخ والمنسوخ قال: إن النبي (صلى الله عليه وآله) لما هاجر إلى المدينة آخى بين أصحابه المهاجرين والأنصار </a:t>
            </a:r>
            <a:r>
              <a:rPr lang="ar-AE" sz="2400" b="1" u="sng" dirty="0"/>
              <a:t>وجعل المواريث على الاخوة في الدين لا في ميراث الأرحام </a:t>
            </a:r>
            <a:r>
              <a:rPr lang="ar-AE" sz="2400" dirty="0"/>
              <a:t>وذلك قوله: " الذين آمنوا وهاجروا وجاهدوا... في سبيل الله... أولئك بعضهم أولياء بعض والذين آمنوا ولم يهاجروا مالكم من ولايتهم من شئ حتى يهاجروا " فأخرج الأقارب من الميراث وأثبته لأهل الهجرة وأهل الدين خاصة</a:t>
            </a:r>
            <a:endParaRPr lang="en-US" sz="2400" dirty="0"/>
          </a:p>
        </p:txBody>
      </p:sp>
    </p:spTree>
    <p:extLst>
      <p:ext uri="{BB962C8B-B14F-4D97-AF65-F5344CB8AC3E}">
        <p14:creationId xmlns:p14="http://schemas.microsoft.com/office/powerpoint/2010/main" val="42948801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2F8C0-9531-6247-950F-822C9578B6C1}"/>
              </a:ext>
            </a:extLst>
          </p:cNvPr>
          <p:cNvSpPr>
            <a:spLocks noGrp="1"/>
          </p:cNvSpPr>
          <p:nvPr>
            <p:ph type="title"/>
          </p:nvPr>
        </p:nvSpPr>
        <p:spPr>
          <a:xfrm>
            <a:off x="720000" y="619200"/>
            <a:ext cx="10728322" cy="673152"/>
          </a:xfrm>
        </p:spPr>
        <p:txBody>
          <a:bodyPr/>
          <a:lstStyle/>
          <a:p>
            <a:pPr algn="ctr"/>
            <a:r>
              <a:rPr lang="en-US" dirty="0"/>
              <a:t>The Pact of Brotherhood</a:t>
            </a:r>
          </a:p>
        </p:txBody>
      </p:sp>
      <p:sp>
        <p:nvSpPr>
          <p:cNvPr id="3" name="Content Placeholder 2">
            <a:extLst>
              <a:ext uri="{FF2B5EF4-FFF2-40B4-BE49-F238E27FC236}">
                <a16:creationId xmlns:a16="http://schemas.microsoft.com/office/drawing/2014/main" id="{81D7B7ED-8F9D-444F-9878-AFFA7AE7ED72}"/>
              </a:ext>
            </a:extLst>
          </p:cNvPr>
          <p:cNvSpPr>
            <a:spLocks noGrp="1"/>
          </p:cNvSpPr>
          <p:nvPr>
            <p:ph idx="1"/>
          </p:nvPr>
        </p:nvSpPr>
        <p:spPr>
          <a:xfrm>
            <a:off x="720000" y="1292352"/>
            <a:ext cx="10728325" cy="4476623"/>
          </a:xfrm>
        </p:spPr>
        <p:txBody>
          <a:bodyPr>
            <a:normAutofit/>
          </a:bodyPr>
          <a:lstStyle/>
          <a:p>
            <a:pPr marL="0" indent="0" algn="ctr">
              <a:buNone/>
            </a:pPr>
            <a:r>
              <a:rPr lang="ar-AE" sz="2400" dirty="0"/>
              <a:t>فلما قوى الاسلام أنزل الله:" النبي أولى بالمؤمنين من أنفسهم وأزواجه أمهاتهم وأولوا الأرحام بعضهم أولى ببعض في كتاب الله من المؤمنين والمهاجرين إلا أن تفعلوا إلى أوليائكم معروفا " فهذا معنى نسخ الميراث.</a:t>
            </a:r>
            <a:endParaRPr lang="en-US" sz="2400" dirty="0"/>
          </a:p>
        </p:txBody>
      </p:sp>
    </p:spTree>
    <p:extLst>
      <p:ext uri="{BB962C8B-B14F-4D97-AF65-F5344CB8AC3E}">
        <p14:creationId xmlns:p14="http://schemas.microsoft.com/office/powerpoint/2010/main" val="24037445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1BCF9-AAD5-5841-BDF6-390B33D262B3}"/>
              </a:ext>
            </a:extLst>
          </p:cNvPr>
          <p:cNvSpPr>
            <a:spLocks noGrp="1"/>
          </p:cNvSpPr>
          <p:nvPr>
            <p:ph type="title"/>
          </p:nvPr>
        </p:nvSpPr>
        <p:spPr>
          <a:xfrm>
            <a:off x="720000" y="619200"/>
            <a:ext cx="10728322" cy="727686"/>
          </a:xfrm>
        </p:spPr>
        <p:txBody>
          <a:bodyPr/>
          <a:lstStyle/>
          <a:p>
            <a:pPr algn="ctr"/>
            <a:r>
              <a:rPr lang="en-US" dirty="0"/>
              <a:t>Practical Lessons</a:t>
            </a:r>
          </a:p>
        </p:txBody>
      </p:sp>
      <p:sp>
        <p:nvSpPr>
          <p:cNvPr id="3" name="Content Placeholder 2">
            <a:extLst>
              <a:ext uri="{FF2B5EF4-FFF2-40B4-BE49-F238E27FC236}">
                <a16:creationId xmlns:a16="http://schemas.microsoft.com/office/drawing/2014/main" id="{D55EF901-80EA-244A-8B62-433E46B9CDC9}"/>
              </a:ext>
            </a:extLst>
          </p:cNvPr>
          <p:cNvSpPr>
            <a:spLocks noGrp="1"/>
          </p:cNvSpPr>
          <p:nvPr>
            <p:ph idx="1"/>
          </p:nvPr>
        </p:nvSpPr>
        <p:spPr>
          <a:xfrm>
            <a:off x="720000" y="1346886"/>
            <a:ext cx="10728325" cy="4422089"/>
          </a:xfrm>
        </p:spPr>
        <p:txBody>
          <a:bodyPr>
            <a:normAutofit/>
          </a:bodyPr>
          <a:lstStyle/>
          <a:p>
            <a:r>
              <a:rPr lang="en-US" dirty="0"/>
              <a:t>1. The pact of brotherhood endured. The Prophet would assign a brother/sister to a new convert throughout the </a:t>
            </a:r>
            <a:r>
              <a:rPr lang="en-US" dirty="0" err="1"/>
              <a:t>Madani</a:t>
            </a:r>
            <a:r>
              <a:rPr lang="en-US" dirty="0"/>
              <a:t> period. From this we can extrapolate the importance of looking after the needs of new converts.</a:t>
            </a:r>
          </a:p>
          <a:p>
            <a:r>
              <a:rPr lang="en-US" dirty="0"/>
              <a:t>2. A brotherhood based on faith is the strongest form of brotherhood.</a:t>
            </a:r>
          </a:p>
          <a:p>
            <a:pPr marL="0" indent="0" algn="ctr">
              <a:buNone/>
            </a:pPr>
            <a:r>
              <a:rPr lang="ar-AE" dirty="0"/>
              <a:t>وَٱلَّذِينَ تَبَوَّءُو ٱلدَّارَ وَٱلْإِيمَـٰنَ مِن قَبْلِهِمْ يُحِبُّونَ مَنْ هَاجَرَ إِلَيْهِمْ وَلَا يَجِدُونَ فِى صُدُورِهِمْ حَاجَةً مِّمَّآ أُوتُوا۟ وَيُؤْثِرُونَ عَلَىٰٓ أَنفُسِهِمْ وَلَوْ كَانَ بِهِمْ خَصَاصَةٌ وَمَن يُوقَ شُحَّ نَفْسِهِۦ فَأُو۟لَـٰٓئِكَ هُمُ ٱلْمُفْلِحُونَ</a:t>
            </a:r>
            <a:endParaRPr lang="en-US" dirty="0"/>
          </a:p>
          <a:p>
            <a:pPr marL="0" indent="0" algn="ctr">
              <a:buNone/>
            </a:pPr>
            <a:r>
              <a:rPr lang="en-CA" dirty="0"/>
              <a:t>“And those who made their dwelling in the abode, and in belief, before them; love whosoever has emigrated to them, not finding in their breasts any need for what they have been given, and preferring others above themselves, though poverty may afflict them, And whoever is protected from the stinginess of his soul - it is those who will be the successful.” Quran 59:9</a:t>
            </a:r>
            <a:endParaRPr lang="en-US" dirty="0"/>
          </a:p>
        </p:txBody>
      </p:sp>
    </p:spTree>
    <p:extLst>
      <p:ext uri="{BB962C8B-B14F-4D97-AF65-F5344CB8AC3E}">
        <p14:creationId xmlns:p14="http://schemas.microsoft.com/office/powerpoint/2010/main" val="21268138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8C7FA-10A3-7140-87CE-558658E1685F}"/>
              </a:ext>
            </a:extLst>
          </p:cNvPr>
          <p:cNvSpPr>
            <a:spLocks noGrp="1"/>
          </p:cNvSpPr>
          <p:nvPr>
            <p:ph type="title"/>
          </p:nvPr>
        </p:nvSpPr>
        <p:spPr>
          <a:xfrm>
            <a:off x="720000" y="619200"/>
            <a:ext cx="10728322" cy="801827"/>
          </a:xfrm>
        </p:spPr>
        <p:txBody>
          <a:bodyPr/>
          <a:lstStyle/>
          <a:p>
            <a:pPr algn="ctr"/>
            <a:r>
              <a:rPr lang="en-US" dirty="0"/>
              <a:t>Practical Lessons</a:t>
            </a:r>
          </a:p>
        </p:txBody>
      </p:sp>
      <p:sp>
        <p:nvSpPr>
          <p:cNvPr id="3" name="Content Placeholder 2">
            <a:extLst>
              <a:ext uri="{FF2B5EF4-FFF2-40B4-BE49-F238E27FC236}">
                <a16:creationId xmlns:a16="http://schemas.microsoft.com/office/drawing/2014/main" id="{13969ED3-EC4D-124B-92F6-D43E5EBA8839}"/>
              </a:ext>
            </a:extLst>
          </p:cNvPr>
          <p:cNvSpPr>
            <a:spLocks noGrp="1"/>
          </p:cNvSpPr>
          <p:nvPr>
            <p:ph idx="1"/>
          </p:nvPr>
        </p:nvSpPr>
        <p:spPr>
          <a:xfrm>
            <a:off x="720000" y="1421028"/>
            <a:ext cx="10728325" cy="4347948"/>
          </a:xfrm>
        </p:spPr>
        <p:txBody>
          <a:bodyPr/>
          <a:lstStyle/>
          <a:p>
            <a:r>
              <a:rPr lang="en-US" sz="2400" dirty="0"/>
              <a:t>3. The Prophet did not just speak about brotherhood and unity in a theoretical sense, he translated theory into action. </a:t>
            </a:r>
          </a:p>
          <a:p>
            <a:r>
              <a:rPr lang="en-US" sz="2400" dirty="0"/>
              <a:t>4. Lessons we can learn from the gradual application of Islamic laws. </a:t>
            </a:r>
          </a:p>
          <a:p>
            <a:endParaRPr lang="en-US" dirty="0"/>
          </a:p>
        </p:txBody>
      </p:sp>
    </p:spTree>
    <p:extLst>
      <p:ext uri="{BB962C8B-B14F-4D97-AF65-F5344CB8AC3E}">
        <p14:creationId xmlns:p14="http://schemas.microsoft.com/office/powerpoint/2010/main" val="293909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8FE49-72FA-984E-B38C-E9C3B75CEDC4}"/>
              </a:ext>
            </a:extLst>
          </p:cNvPr>
          <p:cNvSpPr>
            <a:spLocks noGrp="1"/>
          </p:cNvSpPr>
          <p:nvPr>
            <p:ph type="title"/>
          </p:nvPr>
        </p:nvSpPr>
        <p:spPr>
          <a:xfrm>
            <a:off x="720000" y="619200"/>
            <a:ext cx="10728322" cy="752400"/>
          </a:xfrm>
        </p:spPr>
        <p:txBody>
          <a:bodyPr/>
          <a:lstStyle/>
          <a:p>
            <a:pPr algn="ctr"/>
            <a:r>
              <a:rPr lang="en-US" dirty="0"/>
              <a:t>Constructing the Prophet’s Mosque</a:t>
            </a:r>
          </a:p>
        </p:txBody>
      </p:sp>
      <p:sp>
        <p:nvSpPr>
          <p:cNvPr id="3" name="Content Placeholder 2">
            <a:extLst>
              <a:ext uri="{FF2B5EF4-FFF2-40B4-BE49-F238E27FC236}">
                <a16:creationId xmlns:a16="http://schemas.microsoft.com/office/drawing/2014/main" id="{5805FBC2-781E-4345-835D-B637164192E8}"/>
              </a:ext>
            </a:extLst>
          </p:cNvPr>
          <p:cNvSpPr>
            <a:spLocks noGrp="1"/>
          </p:cNvSpPr>
          <p:nvPr>
            <p:ph idx="1"/>
          </p:nvPr>
        </p:nvSpPr>
        <p:spPr>
          <a:xfrm>
            <a:off x="720000" y="1371600"/>
            <a:ext cx="10728325" cy="4397375"/>
          </a:xfrm>
        </p:spPr>
        <p:txBody>
          <a:bodyPr/>
          <a:lstStyle/>
          <a:p>
            <a:r>
              <a:rPr lang="en-CA" sz="2400" dirty="0"/>
              <a:t>It took about 10 months (from </a:t>
            </a:r>
            <a:r>
              <a:rPr lang="en-CA" sz="2400" dirty="0" err="1"/>
              <a:t>Rabīʿ</a:t>
            </a:r>
            <a:r>
              <a:rPr lang="en-CA" sz="2400" dirty="0"/>
              <a:t> al-</a:t>
            </a:r>
            <a:r>
              <a:rPr lang="en-CA" sz="2400" dirty="0" err="1"/>
              <a:t>Awwal</a:t>
            </a:r>
            <a:r>
              <a:rPr lang="en-CA" sz="2400" dirty="0"/>
              <a:t> of 1 AH to </a:t>
            </a:r>
            <a:r>
              <a:rPr lang="en-CA" sz="2400" dirty="0" err="1"/>
              <a:t>Ṣafar</a:t>
            </a:r>
            <a:r>
              <a:rPr lang="en-CA" sz="2400" dirty="0"/>
              <a:t> of 2 AH) to complete the construction.</a:t>
            </a:r>
          </a:p>
          <a:p>
            <a:r>
              <a:rPr lang="en-CA" sz="2400" dirty="0" err="1"/>
              <a:t>Asʿad</a:t>
            </a:r>
            <a:r>
              <a:rPr lang="en-CA" sz="2400" dirty="0"/>
              <a:t> ibn </a:t>
            </a:r>
            <a:r>
              <a:rPr lang="en-CA" sz="2400" dirty="0" err="1"/>
              <a:t>Zurarah</a:t>
            </a:r>
            <a:r>
              <a:rPr lang="en-CA" sz="2400" dirty="0"/>
              <a:t> died before the mosque was completed; this gave fodder to the hypocrites to say, “If he were really a Prophet, his companion wouldn’t have died.” </a:t>
            </a:r>
            <a:r>
              <a:rPr lang="en-CA" sz="2400" dirty="0" err="1"/>
              <a:t>Asʿad</a:t>
            </a:r>
            <a:r>
              <a:rPr lang="en-CA" sz="2400" dirty="0"/>
              <a:t> was the first </a:t>
            </a:r>
            <a:r>
              <a:rPr lang="en-CA" sz="2400" dirty="0" err="1"/>
              <a:t>Anṣār</a:t>
            </a:r>
            <a:r>
              <a:rPr lang="en-CA" sz="2400" dirty="0"/>
              <a:t> to die and the first to be buried in </a:t>
            </a:r>
            <a:r>
              <a:rPr lang="en-CA" sz="2400" dirty="0" err="1"/>
              <a:t>Baqīʿ</a:t>
            </a:r>
            <a:r>
              <a:rPr lang="en-CA" sz="2400" dirty="0"/>
              <a:t>.</a:t>
            </a:r>
          </a:p>
          <a:p>
            <a:r>
              <a:rPr lang="en-CA" sz="2400" dirty="0"/>
              <a:t>The Prophet performed the funeral prayer on his body.</a:t>
            </a:r>
          </a:p>
          <a:p>
            <a:endParaRPr lang="en-US" dirty="0"/>
          </a:p>
        </p:txBody>
      </p:sp>
    </p:spTree>
    <p:extLst>
      <p:ext uri="{BB962C8B-B14F-4D97-AF65-F5344CB8AC3E}">
        <p14:creationId xmlns:p14="http://schemas.microsoft.com/office/powerpoint/2010/main" val="56453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1988F-6D74-284C-96F6-792D4C1F7B75}"/>
              </a:ext>
            </a:extLst>
          </p:cNvPr>
          <p:cNvSpPr>
            <a:spLocks noGrp="1"/>
          </p:cNvSpPr>
          <p:nvPr>
            <p:ph type="title"/>
          </p:nvPr>
        </p:nvSpPr>
        <p:spPr>
          <a:xfrm>
            <a:off x="720000" y="619200"/>
            <a:ext cx="10728322" cy="777114"/>
          </a:xfrm>
        </p:spPr>
        <p:txBody>
          <a:bodyPr/>
          <a:lstStyle/>
          <a:p>
            <a:pPr algn="ctr"/>
            <a:r>
              <a:rPr lang="en-US" dirty="0"/>
              <a:t>Constructing the Prophet’s Mosque</a:t>
            </a:r>
          </a:p>
        </p:txBody>
      </p:sp>
      <p:sp>
        <p:nvSpPr>
          <p:cNvPr id="3" name="Content Placeholder 2">
            <a:extLst>
              <a:ext uri="{FF2B5EF4-FFF2-40B4-BE49-F238E27FC236}">
                <a16:creationId xmlns:a16="http://schemas.microsoft.com/office/drawing/2014/main" id="{BF6165BB-B7A3-1F45-9C55-F72B52F383E9}"/>
              </a:ext>
            </a:extLst>
          </p:cNvPr>
          <p:cNvSpPr>
            <a:spLocks noGrp="1"/>
          </p:cNvSpPr>
          <p:nvPr>
            <p:ph idx="1"/>
          </p:nvPr>
        </p:nvSpPr>
        <p:spPr>
          <a:xfrm>
            <a:off x="720000" y="1396314"/>
            <a:ext cx="10728325" cy="4372661"/>
          </a:xfrm>
        </p:spPr>
        <p:txBody>
          <a:bodyPr/>
          <a:lstStyle/>
          <a:p>
            <a:r>
              <a:rPr lang="en-CA" sz="2400" dirty="0"/>
              <a:t>As the Prophet’s mosque and residence was being built, the emigrant also built their houses adjacent to, and surrounding the mosque. </a:t>
            </a:r>
          </a:p>
          <a:p>
            <a:r>
              <a:rPr lang="en-CA" sz="2400" dirty="0"/>
              <a:t>These houses shared a wall with the mosque and had a back door that opened into the mosque.</a:t>
            </a:r>
          </a:p>
          <a:p>
            <a:r>
              <a:rPr lang="en-CA" sz="2400" dirty="0"/>
              <a:t>There are detailed records of the owners of these houses and the chain of custody and finally when they were razed and incorporated into the mosque</a:t>
            </a:r>
          </a:p>
          <a:p>
            <a:endParaRPr lang="en-CA" sz="2400" dirty="0"/>
          </a:p>
          <a:p>
            <a:endParaRPr lang="en-US" dirty="0"/>
          </a:p>
        </p:txBody>
      </p:sp>
    </p:spTree>
    <p:extLst>
      <p:ext uri="{BB962C8B-B14F-4D97-AF65-F5344CB8AC3E}">
        <p14:creationId xmlns:p14="http://schemas.microsoft.com/office/powerpoint/2010/main" val="2622562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0CB83-6967-3C4A-8A99-7D0E7FDC6799}"/>
              </a:ext>
            </a:extLst>
          </p:cNvPr>
          <p:cNvSpPr>
            <a:spLocks noGrp="1"/>
          </p:cNvSpPr>
          <p:nvPr>
            <p:ph type="title"/>
          </p:nvPr>
        </p:nvSpPr>
        <p:spPr>
          <a:xfrm>
            <a:off x="720000" y="619200"/>
            <a:ext cx="10728322" cy="715330"/>
          </a:xfrm>
        </p:spPr>
        <p:txBody>
          <a:bodyPr/>
          <a:lstStyle/>
          <a:p>
            <a:pPr algn="ctr"/>
            <a:r>
              <a:rPr lang="en-US" dirty="0"/>
              <a:t>The Call to Prayer</a:t>
            </a:r>
          </a:p>
        </p:txBody>
      </p:sp>
      <p:sp>
        <p:nvSpPr>
          <p:cNvPr id="3" name="Content Placeholder 2">
            <a:extLst>
              <a:ext uri="{FF2B5EF4-FFF2-40B4-BE49-F238E27FC236}">
                <a16:creationId xmlns:a16="http://schemas.microsoft.com/office/drawing/2014/main" id="{D6CF0702-7EC5-544D-A7F8-07C27BCA4E62}"/>
              </a:ext>
            </a:extLst>
          </p:cNvPr>
          <p:cNvSpPr>
            <a:spLocks noGrp="1"/>
          </p:cNvSpPr>
          <p:nvPr>
            <p:ph idx="1"/>
          </p:nvPr>
        </p:nvSpPr>
        <p:spPr>
          <a:xfrm>
            <a:off x="720000" y="1223320"/>
            <a:ext cx="10728325" cy="4545656"/>
          </a:xfrm>
        </p:spPr>
        <p:txBody>
          <a:bodyPr/>
          <a:lstStyle/>
          <a:p>
            <a:r>
              <a:rPr lang="en-CA" sz="2400" b="1" dirty="0"/>
              <a:t>Legislation of the adhan and </a:t>
            </a:r>
            <a:r>
              <a:rPr lang="en-CA" sz="2400" b="1" dirty="0" err="1"/>
              <a:t>iqamah</a:t>
            </a:r>
            <a:endParaRPr lang="en-CA" sz="2400" b="1" dirty="0"/>
          </a:p>
          <a:p>
            <a:r>
              <a:rPr lang="en-CA" sz="2400" dirty="0"/>
              <a:t>The </a:t>
            </a:r>
            <a:r>
              <a:rPr lang="en-CA" sz="2400" dirty="0" err="1"/>
              <a:t>adhanwas</a:t>
            </a:r>
            <a:r>
              <a:rPr lang="en-CA" sz="2400" dirty="0"/>
              <a:t> legislated during 1 AH.</a:t>
            </a:r>
          </a:p>
          <a:p>
            <a:pPr marL="0" indent="0" algn="ctr">
              <a:buNone/>
            </a:pPr>
            <a:r>
              <a:rPr lang="en-CA" sz="3200" dirty="0"/>
              <a:t>Was the adhan divinely ordained or was it the result of dreams or consultation?</a:t>
            </a:r>
          </a:p>
          <a:p>
            <a:endParaRPr lang="en-CA" dirty="0"/>
          </a:p>
          <a:p>
            <a:endParaRPr lang="en-US" dirty="0"/>
          </a:p>
        </p:txBody>
      </p:sp>
    </p:spTree>
    <p:extLst>
      <p:ext uri="{BB962C8B-B14F-4D97-AF65-F5344CB8AC3E}">
        <p14:creationId xmlns:p14="http://schemas.microsoft.com/office/powerpoint/2010/main" val="1857192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796B9-803C-6842-B73B-ACF185D163D3}"/>
              </a:ext>
            </a:extLst>
          </p:cNvPr>
          <p:cNvSpPr>
            <a:spLocks noGrp="1"/>
          </p:cNvSpPr>
          <p:nvPr>
            <p:ph type="title"/>
          </p:nvPr>
        </p:nvSpPr>
        <p:spPr>
          <a:xfrm>
            <a:off x="720000" y="619200"/>
            <a:ext cx="10728322" cy="702973"/>
          </a:xfrm>
        </p:spPr>
        <p:txBody>
          <a:bodyPr/>
          <a:lstStyle/>
          <a:p>
            <a:pPr algn="ctr"/>
            <a:r>
              <a:rPr lang="en-US" dirty="0"/>
              <a:t>The Call to Prayer</a:t>
            </a:r>
          </a:p>
        </p:txBody>
      </p:sp>
      <p:sp>
        <p:nvSpPr>
          <p:cNvPr id="3" name="Content Placeholder 2">
            <a:extLst>
              <a:ext uri="{FF2B5EF4-FFF2-40B4-BE49-F238E27FC236}">
                <a16:creationId xmlns:a16="http://schemas.microsoft.com/office/drawing/2014/main" id="{B32B8645-7CFD-334A-BE8D-5D4415C012CC}"/>
              </a:ext>
            </a:extLst>
          </p:cNvPr>
          <p:cNvSpPr>
            <a:spLocks noGrp="1"/>
          </p:cNvSpPr>
          <p:nvPr>
            <p:ph idx="1"/>
          </p:nvPr>
        </p:nvSpPr>
        <p:spPr>
          <a:xfrm>
            <a:off x="720000" y="1482812"/>
            <a:ext cx="10728325" cy="4286164"/>
          </a:xfrm>
        </p:spPr>
        <p:txBody>
          <a:bodyPr/>
          <a:lstStyle/>
          <a:p>
            <a:r>
              <a:rPr lang="en-CA" sz="2400" dirty="0"/>
              <a:t>Ibn Hisham reports that there was a discussion about the best way to call people to prayer and that they thought of a horn like the Jews or a bell like the Christians. The Prophet ordered a bell to be carved (apparently from wood). Then Abdullah ibn Zayd (from the </a:t>
            </a:r>
            <a:r>
              <a:rPr lang="en-CA" sz="2400" dirty="0" err="1"/>
              <a:t>Anṣār</a:t>
            </a:r>
            <a:r>
              <a:rPr lang="en-CA" sz="2400" dirty="0"/>
              <a:t>) saw a dream where a figure dressed in green (presumably an angel) taught him the adhan as a better alternative to the bell. He told the Prophet who ordered him to teach the </a:t>
            </a:r>
            <a:r>
              <a:rPr lang="en-CA" sz="2400" dirty="0" err="1"/>
              <a:t>adhān</a:t>
            </a:r>
            <a:r>
              <a:rPr lang="en-CA" sz="2400" dirty="0"/>
              <a:t> to Bilal. When Umar heard the adhan he swore he had seen the same dream.</a:t>
            </a:r>
          </a:p>
          <a:p>
            <a:endParaRPr lang="en-US" dirty="0"/>
          </a:p>
        </p:txBody>
      </p:sp>
    </p:spTree>
    <p:extLst>
      <p:ext uri="{BB962C8B-B14F-4D97-AF65-F5344CB8AC3E}">
        <p14:creationId xmlns:p14="http://schemas.microsoft.com/office/powerpoint/2010/main" val="326456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31229-0831-2E4D-A8E8-B2E5697F64F8}"/>
              </a:ext>
            </a:extLst>
          </p:cNvPr>
          <p:cNvSpPr>
            <a:spLocks noGrp="1"/>
          </p:cNvSpPr>
          <p:nvPr>
            <p:ph type="title"/>
          </p:nvPr>
        </p:nvSpPr>
        <p:spPr>
          <a:xfrm>
            <a:off x="720000" y="619200"/>
            <a:ext cx="10728322" cy="653546"/>
          </a:xfrm>
        </p:spPr>
        <p:txBody>
          <a:bodyPr/>
          <a:lstStyle/>
          <a:p>
            <a:pPr algn="ctr"/>
            <a:r>
              <a:rPr lang="en-US" dirty="0"/>
              <a:t>The Call to Prayer</a:t>
            </a:r>
          </a:p>
        </p:txBody>
      </p:sp>
      <p:sp>
        <p:nvSpPr>
          <p:cNvPr id="3" name="Content Placeholder 2">
            <a:extLst>
              <a:ext uri="{FF2B5EF4-FFF2-40B4-BE49-F238E27FC236}">
                <a16:creationId xmlns:a16="http://schemas.microsoft.com/office/drawing/2014/main" id="{D2E08040-CEAB-E74E-9B47-8B4B5DEBBF54}"/>
              </a:ext>
            </a:extLst>
          </p:cNvPr>
          <p:cNvSpPr>
            <a:spLocks noGrp="1"/>
          </p:cNvSpPr>
          <p:nvPr>
            <p:ph idx="1"/>
          </p:nvPr>
        </p:nvSpPr>
        <p:spPr>
          <a:xfrm>
            <a:off x="720000" y="1272746"/>
            <a:ext cx="10728325" cy="4496229"/>
          </a:xfrm>
        </p:spPr>
        <p:txBody>
          <a:bodyPr/>
          <a:lstStyle/>
          <a:p>
            <a:r>
              <a:rPr lang="en-CA" sz="2400" dirty="0"/>
              <a:t>Other reports mention dozens of others who also saw this dream.</a:t>
            </a:r>
          </a:p>
          <a:p>
            <a:r>
              <a:rPr lang="en-CA" sz="2400" dirty="0"/>
              <a:t>there is no mention of a dream as the source of the adhan in either Sahih Muslim or al-Bukhari.</a:t>
            </a:r>
          </a:p>
          <a:p>
            <a:r>
              <a:rPr lang="en-CA" sz="2400" dirty="0"/>
              <a:t>Ibn Hisham reports a second story in which the Prophet consulted with people and Umar suggested the human voice to call to prayer. The Prophet accepted his counsel and ordered Bilal to give the adhan.</a:t>
            </a:r>
          </a:p>
          <a:p>
            <a:endParaRPr lang="en-CA" sz="2400" dirty="0"/>
          </a:p>
          <a:p>
            <a:endParaRPr lang="en-CA" dirty="0"/>
          </a:p>
          <a:p>
            <a:endParaRPr lang="en-US" dirty="0"/>
          </a:p>
        </p:txBody>
      </p:sp>
    </p:spTree>
    <p:extLst>
      <p:ext uri="{BB962C8B-B14F-4D97-AF65-F5344CB8AC3E}">
        <p14:creationId xmlns:p14="http://schemas.microsoft.com/office/powerpoint/2010/main" val="2111089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A112D-9ED0-D34F-929F-12B731F5A65B}"/>
              </a:ext>
            </a:extLst>
          </p:cNvPr>
          <p:cNvSpPr>
            <a:spLocks noGrp="1"/>
          </p:cNvSpPr>
          <p:nvPr>
            <p:ph type="title"/>
          </p:nvPr>
        </p:nvSpPr>
        <p:spPr>
          <a:xfrm>
            <a:off x="720000" y="619200"/>
            <a:ext cx="10728322" cy="690616"/>
          </a:xfrm>
        </p:spPr>
        <p:txBody>
          <a:bodyPr/>
          <a:lstStyle/>
          <a:p>
            <a:pPr algn="ctr"/>
            <a:r>
              <a:rPr lang="en-US" dirty="0"/>
              <a:t>The Call to Prayer</a:t>
            </a:r>
          </a:p>
        </p:txBody>
      </p:sp>
      <p:sp>
        <p:nvSpPr>
          <p:cNvPr id="3" name="Content Placeholder 2">
            <a:extLst>
              <a:ext uri="{FF2B5EF4-FFF2-40B4-BE49-F238E27FC236}">
                <a16:creationId xmlns:a16="http://schemas.microsoft.com/office/drawing/2014/main" id="{59C07025-8B6D-CC48-9F8C-43F33BD73BF4}"/>
              </a:ext>
            </a:extLst>
          </p:cNvPr>
          <p:cNvSpPr>
            <a:spLocks noGrp="1"/>
          </p:cNvSpPr>
          <p:nvPr>
            <p:ph idx="1"/>
          </p:nvPr>
        </p:nvSpPr>
        <p:spPr>
          <a:xfrm>
            <a:off x="720000" y="1309816"/>
            <a:ext cx="10862400" cy="4459159"/>
          </a:xfrm>
        </p:spPr>
        <p:txBody>
          <a:bodyPr/>
          <a:lstStyle/>
          <a:p>
            <a:r>
              <a:rPr lang="en-CA" dirty="0"/>
              <a:t>These reports attributing the adhan to Abdullah ibn Zayd and Umar al-Khattab were widely circulated. The imams and other members of the Prophet’s household responded as follows:</a:t>
            </a:r>
          </a:p>
          <a:p>
            <a:endParaRPr lang="en-CA" dirty="0"/>
          </a:p>
          <a:p>
            <a:pPr marL="0" indent="0" algn="ctr">
              <a:buNone/>
            </a:pPr>
            <a:r>
              <a:rPr lang="en-CA" dirty="0"/>
              <a:t>“People discussed the adhan in the presence of Imam al-Hassan, and they mentioned the dream of Ibn Zayd. Imam al-Hassan said, “The matter of the adhan is more important than that. Gabriel recited the adhan in the heavens two lines at a time and taught it to the Messenger of God.”</a:t>
            </a:r>
          </a:p>
          <a:p>
            <a:pPr marL="0" indent="0" algn="ctr">
              <a:buNone/>
            </a:pPr>
            <a:endParaRPr lang="en-CA" dirty="0"/>
          </a:p>
          <a:p>
            <a:endParaRPr lang="en-CA" dirty="0"/>
          </a:p>
          <a:p>
            <a:endParaRPr lang="en-US" dirty="0"/>
          </a:p>
        </p:txBody>
      </p:sp>
    </p:spTree>
    <p:extLst>
      <p:ext uri="{BB962C8B-B14F-4D97-AF65-F5344CB8AC3E}">
        <p14:creationId xmlns:p14="http://schemas.microsoft.com/office/powerpoint/2010/main" val="4107054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42685-F41E-1B44-94BC-1782EBA8BD89}"/>
              </a:ext>
            </a:extLst>
          </p:cNvPr>
          <p:cNvSpPr>
            <a:spLocks noGrp="1"/>
          </p:cNvSpPr>
          <p:nvPr>
            <p:ph type="title"/>
          </p:nvPr>
        </p:nvSpPr>
        <p:spPr>
          <a:xfrm>
            <a:off x="720000" y="619200"/>
            <a:ext cx="10728322" cy="721920"/>
          </a:xfrm>
        </p:spPr>
        <p:txBody>
          <a:bodyPr/>
          <a:lstStyle/>
          <a:p>
            <a:pPr algn="ctr"/>
            <a:r>
              <a:rPr lang="en-US" dirty="0"/>
              <a:t>The Call to Prayer</a:t>
            </a:r>
          </a:p>
        </p:txBody>
      </p:sp>
      <p:sp>
        <p:nvSpPr>
          <p:cNvPr id="3" name="Content Placeholder 2">
            <a:extLst>
              <a:ext uri="{FF2B5EF4-FFF2-40B4-BE49-F238E27FC236}">
                <a16:creationId xmlns:a16="http://schemas.microsoft.com/office/drawing/2014/main" id="{20718981-8786-0F4C-82BE-F9FE43A1744E}"/>
              </a:ext>
            </a:extLst>
          </p:cNvPr>
          <p:cNvSpPr>
            <a:spLocks noGrp="1"/>
          </p:cNvSpPr>
          <p:nvPr>
            <p:ph idx="1"/>
          </p:nvPr>
        </p:nvSpPr>
        <p:spPr>
          <a:xfrm>
            <a:off x="720000" y="1341120"/>
            <a:ext cx="10728325" cy="4427855"/>
          </a:xfrm>
        </p:spPr>
        <p:txBody>
          <a:bodyPr>
            <a:normAutofit/>
          </a:bodyPr>
          <a:lstStyle/>
          <a:p>
            <a:pPr marL="0" indent="0" algn="ctr">
              <a:buNone/>
            </a:pPr>
            <a:r>
              <a:rPr lang="ar-AE" sz="2400" dirty="0"/>
              <a:t>أنه سئل عن قول الناس في الاذان أن السبب كان فيه رؤيا رآها عبد الله بن زيد فأخبر بها النبي فأمر بالاذان؟</a:t>
            </a:r>
            <a:br>
              <a:rPr lang="ar-AE" sz="2400" dirty="0"/>
            </a:br>
            <a:r>
              <a:rPr lang="ar-AE" sz="2400" dirty="0"/>
              <a:t>فقال الحسين (ع): الوحي يتنزل على نبيكم، وتزعمون أنه أخذ الاذان عن عبد الله بن زيد والاذان وجه دينكم، وغضب صلوات الله عليه، ثم قال: بل سمعت أبي علي بن أبي طالب يقول: أهبط الله عز وجل ملكا حتى عرج برسول الله وذكر حديث الاسراء بطوله</a:t>
            </a:r>
            <a:endParaRPr lang="en-US" sz="2400" dirty="0"/>
          </a:p>
          <a:p>
            <a:pPr marL="0" indent="0" algn="ctr">
              <a:buNone/>
            </a:pPr>
            <a:r>
              <a:rPr lang="en-US" dirty="0"/>
              <a:t>Imam Hussein (a) was asked about the claim of people that the adhan was legislated based on the dream of Abdullah ibn Zayd. Imam Hussein replied: ‘Revelation comes down to your Prophet and you claim he adopted it from Abdullah ibn Zayd! The adhan is the symbol of your religion….I heard my father, Ali ibn Abi Talib recount the story of the Prophet’s ascension…</a:t>
            </a:r>
          </a:p>
        </p:txBody>
      </p:sp>
    </p:spTree>
    <p:extLst>
      <p:ext uri="{BB962C8B-B14F-4D97-AF65-F5344CB8AC3E}">
        <p14:creationId xmlns:p14="http://schemas.microsoft.com/office/powerpoint/2010/main" val="836381106"/>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4718</TotalTime>
  <Words>1870</Words>
  <Application>Microsoft Macintosh PowerPoint</Application>
  <PresentationFormat>Widescreen</PresentationFormat>
  <Paragraphs>102</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Avenir Next LT Pro</vt:lpstr>
      <vt:lpstr>Sagona Book</vt:lpstr>
      <vt:lpstr>The Hand Extrablack</vt:lpstr>
      <vt:lpstr>BlobVTI</vt:lpstr>
      <vt:lpstr>The Life of Prophet Muhammad</vt:lpstr>
      <vt:lpstr>Constructing the Prophet’s Mosque</vt:lpstr>
      <vt:lpstr>Constructing the Prophet’s Mosque</vt:lpstr>
      <vt:lpstr>Constructing the Prophet’s Mosque</vt:lpstr>
      <vt:lpstr>The Call to Prayer</vt:lpstr>
      <vt:lpstr>The Call to Prayer</vt:lpstr>
      <vt:lpstr>The Call to Prayer</vt:lpstr>
      <vt:lpstr>The Call to Prayer</vt:lpstr>
      <vt:lpstr>The Call to Prayer</vt:lpstr>
      <vt:lpstr>The Call to Prayer</vt:lpstr>
      <vt:lpstr>The Call to Prayer</vt:lpstr>
      <vt:lpstr>The Call to Prayer</vt:lpstr>
      <vt:lpstr>The Call to Prayer</vt:lpstr>
      <vt:lpstr>The Pact of Brotherhood</vt:lpstr>
      <vt:lpstr>The Pact of Brotherhood</vt:lpstr>
      <vt:lpstr>The Pact of Brotherhood</vt:lpstr>
      <vt:lpstr>The Pact of Brotherhood</vt:lpstr>
      <vt:lpstr>The Pact of Brotherhood</vt:lpstr>
      <vt:lpstr>The Pact of Brotherhood</vt:lpstr>
      <vt:lpstr>The Pact of Brotherhood</vt:lpstr>
      <vt:lpstr>The Pact of Brotherhood</vt:lpstr>
      <vt:lpstr>Practical Lessons</vt:lpstr>
      <vt:lpstr>Practical Lessons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538</cp:revision>
  <dcterms:created xsi:type="dcterms:W3CDTF">2020-11-25T07:02:27Z</dcterms:created>
  <dcterms:modified xsi:type="dcterms:W3CDTF">2021-10-07T00:21:23Z</dcterms:modified>
</cp:coreProperties>
</file>